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30326"/>
  <workbookPr/>
  <mc:AlternateContent xmlns:mc="http://schemas.openxmlformats.org/markup-compatibility/2006">
    <mc:Choice Requires="x15">
      <x15ac:absPath xmlns:x15ac="http://schemas.microsoft.com/office/spreadsheetml/2010/11/ac" url="https://nordea.sharepoint.com/sites/InvestorRelationsQreports/Shared Documents/Final/Q3 2026/"/>
    </mc:Choice>
  </mc:AlternateContent>
  <xr:revisionPtr revIDLastSave="130" documentId="11_2F84B9788BCFBCCFB7475D2CF115EA0F83680159" xr6:coauthVersionLast="47" xr6:coauthVersionMax="47" xr10:uidLastSave="{BD3BC741-2860-48B0-BE07-269FA1ADE2E7}"/>
  <bookViews>
    <workbookView xWindow="54495" yWindow="-7830" windowWidth="26010" windowHeight="20985" xr2:uid="{00000000-000D-0000-FFFF-FFFF00000000}"/>
  </bookViews>
  <sheets>
    <sheet name="Contents" sheetId="3" r:id="rId1"/>
    <sheet name="Nordea Overview" sheetId="4" r:id="rId2"/>
    <sheet name="IS and ratios 10 years overview" sheetId="5" r:id="rId3"/>
    <sheet name="BS 10 years overview" sheetId="6" r:id="rId4"/>
    <sheet name="IS and ratios 12 quarters " sheetId="7" r:id="rId5"/>
    <sheet name="BS 12 quarters overview" sheetId="8" r:id="rId6"/>
    <sheet name="NII Development" sheetId="9" r:id="rId7"/>
    <sheet name="NCI, NIR and NFV" sheetId="10" r:id="rId8"/>
    <sheet name="Other exp and LL" sheetId="11" r:id="rId9"/>
    <sheet name="AuM Group" sheetId="12" r:id="rId10"/>
    <sheet name="PeB Total" sheetId="13" r:id="rId11"/>
    <sheet name="PeB Spec" sheetId="14" r:id="rId12"/>
    <sheet name="A&amp;WM Total" sheetId="15" r:id="rId13"/>
    <sheet name="NII and NCI A&amp;WM Total" sheetId="16" r:id="rId14"/>
    <sheet name="PB Spec" sheetId="17" r:id="rId15"/>
    <sheet name="AM" sheetId="18" r:id="rId16"/>
    <sheet name="AuM" sheetId="19" r:id="rId17"/>
    <sheet name="Life &amp; Pensions" sheetId="20" r:id="rId18"/>
    <sheet name="Life &amp; Pensions, cont." sheetId="21" r:id="rId19"/>
    <sheet name="BB Total" sheetId="22" r:id="rId20"/>
    <sheet name="BB Spec" sheetId="23" r:id="rId21"/>
    <sheet name="LC&amp;I Total" sheetId="24" r:id="rId22"/>
    <sheet name="LC&amp;I Spec" sheetId="25" r:id="rId23"/>
    <sheet name="Group Functions" sheetId="26" r:id="rId24"/>
    <sheet name="Lending by segment, 7 yrs" sheetId="27" r:id="rId25"/>
    <sheet name="Lending by country and industry" sheetId="28" r:id="rId26"/>
    <sheet name="Lending by country and ind" sheetId="29" r:id="rId27"/>
    <sheet name="Loans and imp. by segment " sheetId="30" r:id="rId28"/>
    <sheet name="Loans and imp. by segment _2" sheetId="31" r:id="rId29"/>
    <sheet name="Credit portfolio by BA" sheetId="32" r:id="rId30"/>
    <sheet name="Credit portfolio by BA, pr" sheetId="33" r:id="rId31"/>
    <sheet name="Shipping offshore oil serv" sheetId="34" r:id="rId32"/>
    <sheet name="Impaired loans" sheetId="35" r:id="rId33"/>
    <sheet name="Impaired loans, prev. qtr" sheetId="36" r:id="rId34"/>
    <sheet name="Loan losses, impaired, past due" sheetId="37" r:id="rId35"/>
    <sheet name="Rating, market risk - Heading 1" sheetId="38" r:id="rId36"/>
    <sheet name="Rating, market risk - Heading 2" sheetId="39" r:id="rId37"/>
    <sheet name="LTV" sheetId="40" r:id="rId38"/>
    <sheet name="Own funds and Ratios" sheetId="41" r:id="rId39"/>
    <sheet name="REA and Risk weights" sheetId="42" r:id="rId40"/>
    <sheet name="Requirement" sheetId="43" r:id="rId41"/>
    <sheet name="Market risk" sheetId="44" r:id="rId42"/>
    <sheet name="Own funds" sheetId="45" r:id="rId43"/>
    <sheet name="IRB" sheetId="46" r:id="rId44"/>
    <sheet name="REA - Legal" sheetId="47" r:id="rId45"/>
    <sheet name="MREL" sheetId="48" r:id="rId46"/>
    <sheet name="Short-term funding - Heading 1" sheetId="49" r:id="rId47"/>
    <sheet name="Short-term funding - Heading 2" sheetId="50" r:id="rId48"/>
    <sheet name="Short-term funding - Heading 3" sheetId="51" r:id="rId49"/>
    <sheet name="Liquidity buffer" sheetId="52" r:id="rId50"/>
    <sheet name="Asset and liab. in foreign" sheetId="53" r:id="rId51"/>
    <sheet name="Maturity analysis EUR + USD" sheetId="54" r:id="rId52"/>
    <sheet name="Maturity analysis SEK + DKK" sheetId="55" r:id="rId53"/>
    <sheet name="Maturity analysis NOK + Other" sheetId="56" r:id="rId54"/>
    <sheet name="Liqudity Coverage Ratio su" sheetId="57" r:id="rId55"/>
    <sheet name="Macroeconomic data - table" sheetId="58" r:id="rId56"/>
    <sheet name="Macroeconomic data - Heading 1" sheetId="59" r:id="rId57"/>
    <sheet name="Macroeconomic data - Heading 2" sheetId="60" r:id="rId58"/>
    <sheet name="Macroeconomic data - Heading 3" sheetId="61" r:id="rId59"/>
    <sheet name="Macroeconomic data - Heading 4" sheetId="62" r:id="rId60"/>
    <sheet name="Macroeconomic data - Heading 5" sheetId="63" r:id="rId61"/>
    <sheet name="Macroeconomic data - Heading 6" sheetId="64" r:id="rId62"/>
    <sheet name="Macroeconomic data - Heading 7" sheetId="65" r:id="rId63"/>
    <sheet name="Macroeconomic data - Heading 8" sheetId="66" r:id="rId64"/>
    <sheet name="Macroeconomic data - Heading 9" sheetId="67" r:id="rId65"/>
    <sheet name="Contacts and financial calender" sheetId="68" r:id="rId66"/>
  </sheet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623" uniqueCount="2172">
  <si>
    <t/>
  </si>
  <si>
    <r>
      <rPr>
        <b/>
        <sz val="24"/>
        <color rgb="FF0000A0"/>
        <rFont val="Arial"/>
        <family val="2"/>
      </rPr>
      <t>Table of contents</t>
    </r>
  </si>
  <si>
    <r>
      <rPr>
        <b/>
        <sz val="10"/>
        <color rgb="FF000000"/>
        <rFont val="Arial"/>
        <family val="2"/>
      </rPr>
      <t>FACTBOOK Q3 2026</t>
    </r>
  </si>
  <si>
    <r>
      <rPr>
        <b/>
        <sz val="8"/>
        <color rgb="FF0000A0"/>
        <rFont val="Arial"/>
        <family val="2"/>
      </rPr>
      <t>Nordea overview</t>
    </r>
  </si>
  <si>
    <r>
      <rPr>
        <sz val="8"/>
        <color rgb="FF000000"/>
        <rFont val="Arial"/>
        <family val="2"/>
      </rPr>
      <t xml:space="preserve"> - Ratings</t>
    </r>
  </si>
  <si>
    <r>
      <rPr>
        <sz val="8"/>
        <color rgb="FF000000"/>
        <rFont val="Arial"/>
        <family val="2"/>
      </rPr>
      <t xml:space="preserve"> - Nordea’s largest shareholders</t>
    </r>
  </si>
  <si>
    <r>
      <rPr>
        <b/>
        <sz val="8"/>
        <color rgb="FF0000A0"/>
        <rFont val="Arial"/>
        <family val="2"/>
      </rPr>
      <t>Key financial figures</t>
    </r>
  </si>
  <si>
    <r>
      <rPr>
        <sz val="8"/>
        <color rgb="FF000000"/>
        <rFont val="Arial"/>
        <family val="2"/>
      </rPr>
      <t xml:space="preserve"> - 10-year overview income statement</t>
    </r>
  </si>
  <si>
    <r>
      <rPr>
        <sz val="8"/>
        <color rgb="FF000000"/>
        <rFont val="Arial"/>
        <family val="2"/>
      </rPr>
      <t xml:space="preserve"> - 10-year overview ratios and key figures</t>
    </r>
  </si>
  <si>
    <r>
      <rPr>
        <sz val="8"/>
        <color rgb="FF000000"/>
        <rFont val="Arial"/>
        <family val="2"/>
      </rPr>
      <t xml:space="preserve"> - 10-year overview balance sheet</t>
    </r>
  </si>
  <si>
    <r>
      <rPr>
        <sz val="8"/>
        <color rgb="FF000000"/>
        <rFont val="Arial"/>
        <family val="2"/>
      </rPr>
      <t xml:space="preserve"> - Quarterly development income statement</t>
    </r>
  </si>
  <si>
    <r>
      <rPr>
        <sz val="8"/>
        <color rgb="FF000000"/>
        <rFont val="Arial"/>
        <family val="2"/>
      </rPr>
      <t xml:space="preserve"> - Quarterly development ratios and key figures</t>
    </r>
  </si>
  <si>
    <r>
      <rPr>
        <sz val="8"/>
        <color rgb="FF000000"/>
        <rFont val="Arial"/>
        <family val="2"/>
      </rPr>
      <t xml:space="preserve"> - Quarterly development balance sheet</t>
    </r>
  </si>
  <si>
    <r>
      <rPr>
        <sz val="8"/>
        <color rgb="FF000000"/>
        <rFont val="Arial"/>
        <family val="2"/>
      </rPr>
      <t xml:space="preserve"> - Net interest income development</t>
    </r>
  </si>
  <si>
    <r>
      <rPr>
        <sz val="8"/>
        <color rgb="FF000000"/>
        <rFont val="Arial"/>
        <family val="2"/>
      </rPr>
      <t xml:space="preserve"> - Net fee and commission income, net insurance result, net result from items at fair value</t>
    </r>
  </si>
  <si>
    <r>
      <rPr>
        <sz val="8"/>
        <color rgb="FF000000"/>
        <rFont val="Arial"/>
        <family val="2"/>
      </rPr>
      <t xml:space="preserve"> - Other expenses</t>
    </r>
  </si>
  <si>
    <r>
      <rPr>
        <sz val="8"/>
        <color rgb="FF000000"/>
        <rFont val="Arial"/>
        <family val="2"/>
      </rPr>
      <t xml:space="preserve"> - Net loan losses</t>
    </r>
  </si>
  <si>
    <r>
      <rPr>
        <b/>
        <sz val="8"/>
        <color rgb="FF0000A0"/>
        <rFont val="Arial"/>
        <family val="2"/>
      </rPr>
      <t>Business areas</t>
    </r>
  </si>
  <si>
    <r>
      <rPr>
        <b/>
        <sz val="8"/>
        <color rgb="FF0000A0"/>
        <rFont val="Arial"/>
        <family val="2"/>
      </rPr>
      <t>Personal Banking</t>
    </r>
  </si>
  <si>
    <r>
      <rPr>
        <sz val="8"/>
        <color rgb="FF000000"/>
        <rFont val="Arial"/>
        <family val="2"/>
      </rPr>
      <t xml:space="preserve"> - Personal Banking financial highlights</t>
    </r>
  </si>
  <si>
    <r>
      <rPr>
        <b/>
        <sz val="8"/>
        <color rgb="FF0000A0"/>
        <rFont val="Arial"/>
        <family val="2"/>
      </rPr>
      <t>Asset &amp; Wealth Management</t>
    </r>
  </si>
  <si>
    <r>
      <rPr>
        <sz val="8"/>
        <color rgb="FF000000"/>
        <rFont val="Arial"/>
        <family val="2"/>
      </rPr>
      <t xml:space="preserve"> - Asset &amp; Wealth Management financial highlights</t>
    </r>
  </si>
  <si>
    <r>
      <rPr>
        <sz val="8"/>
        <color rgb="FF000000"/>
        <rFont val="Arial"/>
        <family val="2"/>
      </rPr>
      <t xml:space="preserve"> - Private Banking</t>
    </r>
  </si>
  <si>
    <r>
      <rPr>
        <sz val="8"/>
        <color rgb="FF000000"/>
        <rFont val="Arial"/>
        <family val="2"/>
      </rPr>
      <t xml:space="preserve"> - Assets under management</t>
    </r>
  </si>
  <si>
    <r>
      <rPr>
        <sz val="8"/>
        <color rgb="FF000000"/>
        <rFont val="Arial"/>
        <family val="2"/>
      </rPr>
      <t xml:space="preserve"> - Life &amp; Pension</t>
    </r>
  </si>
  <si>
    <r>
      <rPr>
        <sz val="8"/>
        <color rgb="FF000000"/>
        <rFont val="Arial"/>
        <family val="2"/>
      </rPr>
      <t xml:space="preserve"> - Solvency</t>
    </r>
  </si>
  <si>
    <r>
      <rPr>
        <b/>
        <sz val="8"/>
        <color rgb="FF0000A0"/>
        <rFont val="Arial"/>
        <family val="2"/>
      </rPr>
      <t>Business Banking</t>
    </r>
  </si>
  <si>
    <r>
      <rPr>
        <sz val="8"/>
        <color rgb="FF000000"/>
        <rFont val="Arial"/>
        <family val="2"/>
      </rPr>
      <t xml:space="preserve"> - Business Banking financial highlights</t>
    </r>
  </si>
  <si>
    <r>
      <rPr>
        <b/>
        <sz val="8"/>
        <color rgb="FF0000A0"/>
        <rFont val="Arial"/>
        <family val="2"/>
      </rPr>
      <t xml:space="preserve">Large Corporates &amp; Institutions </t>
    </r>
  </si>
  <si>
    <r>
      <rPr>
        <sz val="8"/>
        <color rgb="FF000000"/>
        <rFont val="Arial"/>
        <family val="2"/>
      </rPr>
      <t xml:space="preserve"> - Large Corporates &amp; Institutions financial highlights</t>
    </r>
  </si>
  <si>
    <r>
      <rPr>
        <b/>
        <sz val="8"/>
        <color rgb="FF0000A0"/>
        <rFont val="Arial"/>
        <family val="2"/>
      </rPr>
      <t>Group functions</t>
    </r>
  </si>
  <si>
    <r>
      <rPr>
        <sz val="8"/>
        <color rgb="FF000000"/>
        <rFont val="Arial"/>
        <family val="2"/>
      </rPr>
      <t xml:space="preserve"> - Group functions financial highlights</t>
    </r>
  </si>
  <si>
    <r>
      <rPr>
        <b/>
        <sz val="8"/>
        <color rgb="FF0000A0"/>
        <rFont val="Arial"/>
        <family val="2"/>
      </rPr>
      <t>Risk, liquidity and capital management</t>
    </r>
  </si>
  <si>
    <r>
      <rPr>
        <sz val="8"/>
        <color rgb="FF000000"/>
        <rFont val="Arial"/>
        <family val="2"/>
      </rPr>
      <t xml:space="preserve"> - Lending, loan losses and impaired loans</t>
    </r>
  </si>
  <si>
    <r>
      <rPr>
        <sz val="8"/>
        <color rgb="FF000000"/>
        <rFont val="Arial"/>
        <family val="2"/>
      </rPr>
      <t xml:space="preserve"> - Loans and impairment</t>
    </r>
  </si>
  <si>
    <r>
      <rPr>
        <sz val="8"/>
        <color rgb="FF000000"/>
        <rFont val="Arial"/>
        <family val="2"/>
      </rPr>
      <t xml:space="preserve"> - Rating distribution</t>
    </r>
  </si>
  <si>
    <r>
      <rPr>
        <sz val="8"/>
        <color rgb="FF000000"/>
        <rFont val="Arial"/>
        <family val="2"/>
      </rPr>
      <t xml:space="preserve"> - Loan-to-value distribution</t>
    </r>
  </si>
  <si>
    <r>
      <rPr>
        <sz val="8"/>
        <color rgb="FF000000"/>
        <rFont val="Arial"/>
        <family val="2"/>
      </rPr>
      <t xml:space="preserve"> - Capital position</t>
    </r>
  </si>
  <si>
    <r>
      <rPr>
        <sz val="8"/>
        <color rgb="FF000000"/>
        <rFont val="Arial"/>
        <family val="2"/>
      </rPr>
      <t xml:space="preserve"> - Short-term funding</t>
    </r>
  </si>
  <si>
    <r>
      <rPr>
        <sz val="8"/>
        <color rgb="FF000000"/>
        <rFont val="Arial"/>
        <family val="2"/>
      </rPr>
      <t xml:space="preserve"> - Liquidity buffer composition</t>
    </r>
  </si>
  <si>
    <r>
      <rPr>
        <sz val="8"/>
        <color rgb="FF000000"/>
        <rFont val="Arial"/>
        <family val="2"/>
      </rPr>
      <t xml:space="preserve"> - Assets, liabilities and maturity analysis</t>
    </r>
  </si>
  <si>
    <r>
      <rPr>
        <sz val="8"/>
        <color rgb="FF000000"/>
        <rFont val="Arial"/>
        <family val="2"/>
      </rPr>
      <t xml:space="preserve"> - Liquidity coverage ratio</t>
    </r>
  </si>
  <si>
    <r>
      <rPr>
        <b/>
        <sz val="8"/>
        <color rgb="FF0000A0"/>
        <rFont val="Arial"/>
        <family val="2"/>
      </rPr>
      <t>Macroeconomic outlook</t>
    </r>
  </si>
  <si>
    <r>
      <rPr>
        <sz val="8"/>
        <color rgb="FF000000"/>
        <rFont val="Arial"/>
        <family val="2"/>
      </rPr>
      <t xml:space="preserve"> - Macroeconomic data </t>
    </r>
  </si>
  <si>
    <r>
      <rPr>
        <b/>
        <sz val="8"/>
        <color rgb="FF0000A0"/>
        <rFont val="Arial"/>
        <family val="2"/>
      </rPr>
      <t>Contacts and financial calendar</t>
    </r>
  </si>
  <si>
    <r>
      <rPr>
        <sz val="8"/>
        <color rgb="FF000000"/>
        <rFont val="Arial"/>
        <family val="2"/>
      </rPr>
      <t xml:space="preserve"> - Contacts and financial calendar</t>
    </r>
  </si>
  <si>
    <r>
      <rPr>
        <b/>
        <sz val="8"/>
        <color rgb="FF000000"/>
        <rFont val="Arial"/>
        <family val="2"/>
      </rPr>
      <t>NORDEA OVERVIEW</t>
    </r>
  </si>
  <si>
    <r>
      <rPr>
        <b/>
        <sz val="18"/>
        <color rgb="FF0000A0"/>
        <rFont val="Arial"/>
        <family val="2"/>
      </rPr>
      <t>Ratings</t>
    </r>
  </si>
  <si>
    <r>
      <rPr>
        <b/>
        <sz val="8"/>
        <color rgb="FF0000A0"/>
        <rFont val="Arial"/>
        <family val="2"/>
      </rPr>
      <t>Moody’s</t>
    </r>
  </si>
  <si>
    <r>
      <rPr>
        <b/>
        <sz val="8"/>
        <color rgb="FF0000A0"/>
        <rFont val="Arial"/>
        <family val="2"/>
      </rPr>
      <t>Standard &amp; Poor’s</t>
    </r>
  </si>
  <si>
    <r>
      <rPr>
        <b/>
        <sz val="8"/>
        <color rgb="FF0000A0"/>
        <rFont val="Arial"/>
        <family val="2"/>
      </rPr>
      <t>Fitch</t>
    </r>
  </si>
  <si>
    <r>
      <rPr>
        <b/>
        <sz val="8"/>
        <color rgb="FF0000A0"/>
        <rFont val="Arial"/>
        <family val="2"/>
      </rPr>
      <t>As at 30 September 2026</t>
    </r>
  </si>
  <si>
    <r>
      <rPr>
        <b/>
        <sz val="8"/>
        <color rgb="FF0000A0"/>
        <rFont val="Arial"/>
        <family val="2"/>
      </rPr>
      <t>Short</t>
    </r>
  </si>
  <si>
    <r>
      <rPr>
        <b/>
        <sz val="8"/>
        <color rgb="FF0000A0"/>
        <rFont val="Arial"/>
        <family val="2"/>
      </rPr>
      <t>Long</t>
    </r>
  </si>
  <si>
    <r>
      <rPr>
        <sz val="8"/>
        <color rgb="FF000000"/>
        <rFont val="Arial"/>
        <family val="2"/>
      </rPr>
      <t xml:space="preserve">Nordea Bank Abp </t>
    </r>
  </si>
  <si>
    <r>
      <rPr>
        <sz val="8"/>
        <color rgb="FF000000"/>
        <rFont val="Arial"/>
        <family val="2"/>
      </rPr>
      <t>P-1</t>
    </r>
  </si>
  <si>
    <r>
      <rPr>
        <sz val="8"/>
        <color rgb="FF000000"/>
        <rFont val="Arial"/>
        <family val="2"/>
      </rPr>
      <t>Aa2**</t>
    </r>
  </si>
  <si>
    <r>
      <rPr>
        <sz val="8"/>
        <color rgb="FF000000"/>
        <rFont val="Arial"/>
        <family val="2"/>
      </rPr>
      <t>A-1+</t>
    </r>
  </si>
  <si>
    <r>
      <rPr>
        <sz val="8"/>
        <color rgb="FF000000"/>
        <rFont val="Arial"/>
        <family val="2"/>
      </rPr>
      <t>AA-</t>
    </r>
  </si>
  <si>
    <r>
      <rPr>
        <sz val="8"/>
        <color rgb="FF000000"/>
        <rFont val="Arial"/>
        <family val="2"/>
      </rPr>
      <t>F1+</t>
    </r>
  </si>
  <si>
    <r>
      <rPr>
        <sz val="8"/>
        <color rgb="FF000000"/>
        <rFont val="Arial"/>
        <family val="2"/>
      </rPr>
      <t>AA</t>
    </r>
  </si>
  <si>
    <r>
      <rPr>
        <sz val="8"/>
        <color rgb="FF000000"/>
        <rFont val="Arial"/>
        <family val="2"/>
      </rPr>
      <t>Senior preferred (SP) issuances</t>
    </r>
  </si>
  <si>
    <r>
      <rPr>
        <sz val="8"/>
        <color rgb="FF000000"/>
        <rFont val="Arial"/>
        <family val="2"/>
      </rPr>
      <t>Aa2</t>
    </r>
  </si>
  <si>
    <r>
      <rPr>
        <sz val="8"/>
        <color rgb="FF000000"/>
        <rFont val="Arial"/>
        <family val="2"/>
      </rPr>
      <t>Senior non-preferred (SNP) issuances</t>
    </r>
  </si>
  <si>
    <r>
      <rPr>
        <sz val="8"/>
        <color rgb="FF000000"/>
        <rFont val="Arial"/>
        <family val="2"/>
      </rPr>
      <t>A2</t>
    </r>
  </si>
  <si>
    <r>
      <rPr>
        <sz val="8"/>
        <color rgb="FF000000"/>
        <rFont val="Arial"/>
        <family val="2"/>
      </rPr>
      <t>A</t>
    </r>
  </si>
  <si>
    <r>
      <rPr>
        <sz val="8"/>
        <color rgb="FF000000"/>
        <rFont val="Arial"/>
        <family val="2"/>
      </rPr>
      <t>Tier 2 (T2) issuances</t>
    </r>
  </si>
  <si>
    <r>
      <rPr>
        <sz val="8"/>
        <color rgb="FF000000"/>
        <rFont val="Arial"/>
        <family val="2"/>
      </rPr>
      <t>A3</t>
    </r>
  </si>
  <si>
    <r>
      <rPr>
        <sz val="8"/>
        <color rgb="FF000000"/>
        <rFont val="Arial"/>
        <family val="2"/>
      </rPr>
      <t>A-</t>
    </r>
  </si>
  <si>
    <r>
      <rPr>
        <sz val="8"/>
        <color rgb="FF000000"/>
        <rFont val="Arial"/>
        <family val="2"/>
      </rPr>
      <t>Additional Tier 1 (AT1) issuances</t>
    </r>
  </si>
  <si>
    <r>
      <rPr>
        <sz val="8"/>
        <color rgb="FF000000"/>
        <rFont val="Arial"/>
        <family val="2"/>
      </rPr>
      <t>BBB</t>
    </r>
  </si>
  <si>
    <r>
      <rPr>
        <sz val="8"/>
        <color rgb="FF000000"/>
        <rFont val="Arial"/>
        <family val="2"/>
      </rPr>
      <t>BBB+</t>
    </r>
  </si>
  <si>
    <r>
      <rPr>
        <sz val="8"/>
        <color rgb="FF000000"/>
        <rFont val="Arial"/>
        <family val="2"/>
      </rPr>
      <t>Nordea Hypotek*</t>
    </r>
  </si>
  <si>
    <r>
      <rPr>
        <sz val="8"/>
        <color rgb="FF000000"/>
        <rFont val="Arial"/>
        <family val="2"/>
      </rPr>
      <t>Aaa</t>
    </r>
  </si>
  <si>
    <r>
      <rPr>
        <sz val="8"/>
        <color rgb="FF000000"/>
        <rFont val="Arial"/>
        <family val="2"/>
      </rPr>
      <t>Nordea Kredit*</t>
    </r>
  </si>
  <si>
    <r>
      <rPr>
        <sz val="8"/>
        <color rgb="FF000000"/>
        <rFont val="Arial"/>
        <family val="2"/>
      </rPr>
      <t>AAA</t>
    </r>
  </si>
  <si>
    <r>
      <rPr>
        <sz val="8"/>
        <color rgb="FF000000"/>
        <rFont val="Arial"/>
        <family val="2"/>
      </rPr>
      <t>Nordea Eiendomskreditt AS*</t>
    </r>
  </si>
  <si>
    <r>
      <rPr>
        <sz val="8"/>
        <color rgb="FF000000"/>
        <rFont val="Arial"/>
        <family val="2"/>
      </rPr>
      <t>Nordea Mortgage Bank Plc*</t>
    </r>
  </si>
  <si>
    <r>
      <rPr>
        <sz val="7"/>
        <color rgb="FF000000"/>
        <rFont val="Arial"/>
        <family val="2"/>
      </rPr>
      <t>* Covered bond rating.</t>
    </r>
  </si>
  <si>
    <r>
      <rPr>
        <sz val="7"/>
        <color rgb="FF000000"/>
        <rFont val="Arial"/>
        <family val="2"/>
      </rPr>
      <t xml:space="preserve">** Negative outlook. </t>
    </r>
  </si>
  <si>
    <r>
      <rPr>
        <b/>
        <sz val="18"/>
        <color rgb="FF0000A0"/>
        <rFont val="Arial"/>
        <family val="2"/>
      </rPr>
      <t>Nordea's largest shareholders</t>
    </r>
  </si>
  <si>
    <r>
      <rPr>
        <b/>
        <sz val="8"/>
        <color rgb="FF000000"/>
        <rFont val="Arial"/>
        <family val="2"/>
      </rPr>
      <t>Number of shares, million</t>
    </r>
  </si>
  <si>
    <t>%</t>
  </si>
  <si>
    <r>
      <rPr>
        <sz val="8"/>
        <color rgb="FF000000"/>
        <rFont val="Arial"/>
        <family val="2"/>
      </rPr>
      <t>BlackRock</t>
    </r>
  </si>
  <si>
    <r>
      <rPr>
        <sz val="8"/>
        <color rgb="FF000000"/>
        <rFont val="Arial"/>
        <family val="2"/>
      </rPr>
      <t>Vanguard</t>
    </r>
  </si>
  <si>
    <r>
      <rPr>
        <sz val="8"/>
        <color rgb="FF000000"/>
        <rFont val="Arial"/>
        <family val="2"/>
      </rPr>
      <t>Nordea Fonden</t>
    </r>
  </si>
  <si>
    <r>
      <rPr>
        <sz val="8"/>
        <color rgb="FF000000"/>
        <rFont val="Arial"/>
        <family val="2"/>
      </rPr>
      <t>Cevian Capital*</t>
    </r>
  </si>
  <si>
    <r>
      <rPr>
        <sz val="8"/>
        <color rgb="FF000000"/>
        <rFont val="Arial"/>
        <family val="2"/>
      </rPr>
      <t>Norges Bank Investment Management*</t>
    </r>
  </si>
  <si>
    <r>
      <rPr>
        <sz val="8"/>
        <color rgb="FF000000"/>
        <rFont val="Arial"/>
        <family val="2"/>
      </rPr>
      <t>Swedbank Robur Fonder</t>
    </r>
  </si>
  <si>
    <r>
      <rPr>
        <sz val="8"/>
        <color rgb="FF000000"/>
        <rFont val="Arial"/>
        <family val="2"/>
      </rPr>
      <t>SEB Funds</t>
    </r>
  </si>
  <si>
    <r>
      <rPr>
        <sz val="8"/>
        <color rgb="FF000000"/>
        <rFont val="Arial"/>
        <family val="2"/>
      </rPr>
      <t>Amundi</t>
    </r>
  </si>
  <si>
    <r>
      <rPr>
        <sz val="8"/>
        <color rgb="FF000000"/>
        <rFont val="Arial"/>
        <family val="2"/>
      </rPr>
      <t>Nordea Funds</t>
    </r>
  </si>
  <si>
    <r>
      <rPr>
        <sz val="8"/>
        <color rgb="FF000000"/>
        <rFont val="Arial"/>
        <family val="2"/>
      </rPr>
      <t>Varma Mutual Pension Insurance Company</t>
    </r>
  </si>
  <si>
    <r>
      <rPr>
        <sz val="8"/>
        <color rgb="FF000000"/>
        <rFont val="Arial"/>
        <family val="2"/>
      </rPr>
      <t>Handelsbanken Fonder</t>
    </r>
  </si>
  <si>
    <r>
      <rPr>
        <sz val="8"/>
        <color rgb="FF000000"/>
        <rFont val="Arial"/>
        <family val="2"/>
      </rPr>
      <t>Alecta Tjänstepension</t>
    </r>
  </si>
  <si>
    <r>
      <rPr>
        <sz val="8"/>
        <color rgb="FF000000"/>
        <rFont val="Arial"/>
        <family val="2"/>
      </rPr>
      <t>State Street Investment Management</t>
    </r>
  </si>
  <si>
    <r>
      <rPr>
        <sz val="8"/>
        <color rgb="FF000000"/>
        <rFont val="Arial"/>
        <family val="2"/>
      </rPr>
      <t>Ilmarinen Mutual Pension Insurance Company</t>
    </r>
  </si>
  <si>
    <r>
      <rPr>
        <sz val="8"/>
        <color rgb="FF000000"/>
        <rFont val="Arial"/>
        <family val="2"/>
      </rPr>
      <t>DWS Investments</t>
    </r>
  </si>
  <si>
    <r>
      <rPr>
        <sz val="8"/>
        <color rgb="FF000000"/>
        <rFont val="Arial"/>
        <family val="2"/>
      </rPr>
      <t>JPMorgan Asset Management</t>
    </r>
  </si>
  <si>
    <r>
      <rPr>
        <sz val="8"/>
        <color rgb="FF000000"/>
        <rFont val="Arial"/>
        <family val="2"/>
      </rPr>
      <t>Fidelity Investments (FMR)</t>
    </r>
  </si>
  <si>
    <r>
      <rPr>
        <sz val="8"/>
        <color rgb="FF000000"/>
        <rFont val="Arial"/>
        <family val="2"/>
      </rPr>
      <t>Nordea Vinstandelsstiftelse</t>
    </r>
  </si>
  <si>
    <r>
      <rPr>
        <sz val="8"/>
        <color rgb="FF000000"/>
        <rFont val="Arial"/>
        <family val="2"/>
      </rPr>
      <t>Dimensional Fund Advisors</t>
    </r>
  </si>
  <si>
    <r>
      <rPr>
        <sz val="8"/>
        <color rgb="FF000000"/>
        <rFont val="Arial"/>
        <family val="2"/>
      </rPr>
      <t>UBS Asset Management</t>
    </r>
  </si>
  <si>
    <r>
      <rPr>
        <sz val="8"/>
        <color rgb="FF000000"/>
        <rFont val="Arial"/>
        <family val="2"/>
      </rPr>
      <t>Government of Japan Pension Investment Fund*</t>
    </r>
  </si>
  <si>
    <r>
      <rPr>
        <sz val="8"/>
        <color rgb="FF000000"/>
        <rFont val="Arial"/>
        <family val="2"/>
      </rPr>
      <t>Fidelity International (FIL)</t>
    </r>
  </si>
  <si>
    <r>
      <rPr>
        <sz val="8"/>
        <color rgb="FF000000"/>
        <rFont val="Arial"/>
        <family val="2"/>
      </rPr>
      <t>Elo Mutual Pension Insurance Company</t>
    </r>
  </si>
  <si>
    <r>
      <rPr>
        <sz val="8"/>
        <color rgb="FF000000"/>
        <rFont val="Arial"/>
        <family val="2"/>
      </rPr>
      <t>Avanza Pension</t>
    </r>
  </si>
  <si>
    <r>
      <rPr>
        <sz val="8"/>
        <color rgb="FF000000"/>
        <rFont val="Arial"/>
        <family val="2"/>
      </rPr>
      <t>M&amp;G Investment Management</t>
    </r>
  </si>
  <si>
    <r>
      <rPr>
        <sz val="8"/>
        <color rgb="FF000000"/>
        <rFont val="Arial"/>
        <family val="2"/>
      </rPr>
      <t>Others</t>
    </r>
  </si>
  <si>
    <r>
      <rPr>
        <b/>
        <sz val="8"/>
        <color rgb="FF000000"/>
        <rFont val="Arial"/>
        <family val="2"/>
      </rPr>
      <t>Total number of outstanding shares**</t>
    </r>
  </si>
  <si>
    <r>
      <rPr>
        <sz val="7"/>
        <color rgb="FF000000"/>
        <rFont val="Arial"/>
        <family val="2"/>
      </rPr>
      <t>* Latest disclosed.</t>
    </r>
  </si>
  <si>
    <r>
      <rPr>
        <sz val="7"/>
        <color rgb="FF000000"/>
        <rFont val="Arial"/>
        <family val="2"/>
      </rPr>
      <t>** Nordea cancels own shares acquired through share buy-backs regularly.</t>
    </r>
  </si>
  <si>
    <r>
      <rPr>
        <sz val="7"/>
        <color rgb="FF000000"/>
        <rFont val="Arial"/>
        <family val="2"/>
      </rPr>
      <t>For the latest information on changes in the total number, see nordea.com/en/investors/share-data</t>
    </r>
  </si>
  <si>
    <r>
      <rPr>
        <sz val="7"/>
        <color rgb="FF000000"/>
        <rFont val="Arial"/>
        <family val="2"/>
      </rPr>
      <t xml:space="preserve">Nordea holds 0 treasury shares for capital optimisation purposes and 9,045,443 treasury shares for remuneration purposes (30.09.2026). </t>
    </r>
  </si>
  <si>
    <r>
      <rPr>
        <b/>
        <sz val="8"/>
        <color rgb="FF000000"/>
        <rFont val="Arial"/>
        <family val="2"/>
      </rPr>
      <t>KEY FINANCIAL FIGURES</t>
    </r>
  </si>
  <si>
    <r>
      <rPr>
        <b/>
        <sz val="18"/>
        <color rgb="FF0000A0"/>
        <rFont val="Arial"/>
        <family val="2"/>
      </rPr>
      <t>Income statement, 10-year overview*</t>
    </r>
  </si>
  <si>
    <r>
      <rPr>
        <b/>
        <sz val="8"/>
        <color rgb="FF000000"/>
        <rFont val="Arial"/>
        <family val="2"/>
      </rPr>
      <t>EURm</t>
    </r>
  </si>
  <si>
    <r>
      <rPr>
        <b/>
        <sz val="8"/>
        <color rgb="FF0000A0"/>
        <rFont val="Arial"/>
        <family val="2"/>
      </rPr>
      <t>Jan-Sep 2026</t>
    </r>
  </si>
  <si>
    <r>
      <rPr>
        <b/>
        <sz val="8"/>
        <color rgb="FF0000A0"/>
        <rFont val="Arial"/>
        <family val="2"/>
      </rPr>
      <t>2021</t>
    </r>
  </si>
  <si>
    <r>
      <rPr>
        <b/>
        <sz val="8"/>
        <color rgb="FF0000A0"/>
        <rFont val="Arial"/>
        <family val="2"/>
      </rPr>
      <t>2019</t>
    </r>
  </si>
  <si>
    <r>
      <rPr>
        <sz val="8"/>
        <color rgb="FF000000"/>
        <rFont val="Arial"/>
        <family val="2"/>
      </rPr>
      <t>Net interest income</t>
    </r>
  </si>
  <si>
    <r>
      <rPr>
        <sz val="8"/>
        <color rgb="FF000000"/>
        <rFont val="Arial"/>
        <family val="2"/>
      </rPr>
      <t>Net fee and commission income</t>
    </r>
  </si>
  <si>
    <r>
      <rPr>
        <sz val="8"/>
        <color rgb="FF000000"/>
        <rFont val="Arial"/>
        <family val="2"/>
      </rPr>
      <t>Net insurance result</t>
    </r>
  </si>
  <si>
    <r>
      <rPr>
        <sz val="7"/>
        <color rgb="FF000000"/>
        <rFont val="Arial"/>
        <family val="2"/>
      </rPr>
      <t>-</t>
    </r>
  </si>
  <si>
    <r>
      <rPr>
        <sz val="8"/>
        <color rgb="FF000000"/>
        <rFont val="Arial"/>
        <family val="2"/>
      </rPr>
      <t>Net result from items at fair value</t>
    </r>
  </si>
  <si>
    <r>
      <rPr>
        <sz val="8"/>
        <color rgb="FF000000"/>
        <rFont val="Arial"/>
        <family val="2"/>
      </rPr>
      <t>Equity method</t>
    </r>
  </si>
  <si>
    <r>
      <rPr>
        <sz val="8"/>
        <color rgb="FF000000"/>
        <rFont val="Arial"/>
        <family val="2"/>
      </rPr>
      <t>Other operating income</t>
    </r>
  </si>
  <si>
    <r>
      <rPr>
        <b/>
        <sz val="8"/>
        <color rgb="FF000000"/>
        <rFont val="Arial"/>
        <family val="2"/>
      </rPr>
      <t>Total operating income</t>
    </r>
  </si>
  <si>
    <r>
      <rPr>
        <sz val="8"/>
        <color rgb="FF000000"/>
        <rFont val="Arial"/>
        <family val="2"/>
      </rPr>
      <t>Staff costs</t>
    </r>
  </si>
  <si>
    <r>
      <rPr>
        <sz val="8"/>
        <color rgb="FF000000"/>
        <rFont val="Arial"/>
        <family val="2"/>
      </rPr>
      <t>Other expenses</t>
    </r>
  </si>
  <si>
    <r>
      <rPr>
        <sz val="8"/>
        <color rgb="FF000000"/>
        <rFont val="Arial"/>
        <family val="2"/>
      </rPr>
      <t>Depreciation of tangible and intangible assets</t>
    </r>
  </si>
  <si>
    <r>
      <rPr>
        <b/>
        <sz val="8"/>
        <color rgb="FF000000"/>
        <rFont val="Arial"/>
        <family val="2"/>
      </rPr>
      <t>Total operating expenses excl. regulatory fees</t>
    </r>
  </si>
  <si>
    <r>
      <rPr>
        <sz val="8"/>
        <color rgb="FF000000"/>
        <rFont val="Arial"/>
        <family val="2"/>
      </rPr>
      <t>Regulatory fees</t>
    </r>
  </si>
  <si>
    <r>
      <rPr>
        <b/>
        <sz val="8"/>
        <color rgb="FF000000"/>
        <rFont val="Arial"/>
        <family val="2"/>
      </rPr>
      <t>Total operating expenses</t>
    </r>
  </si>
  <si>
    <r>
      <rPr>
        <b/>
        <sz val="8"/>
        <color rgb="FF000000"/>
        <rFont val="Arial"/>
        <family val="2"/>
      </rPr>
      <t>Profit before loan losses</t>
    </r>
  </si>
  <si>
    <r>
      <rPr>
        <sz val="8"/>
        <color rgb="FF000000"/>
        <rFont val="Arial"/>
        <family val="2"/>
      </rPr>
      <t>Net loan losses and similar net result</t>
    </r>
  </si>
  <si>
    <r>
      <rPr>
        <b/>
        <sz val="8"/>
        <color rgb="FF000000"/>
        <rFont val="Arial"/>
        <family val="2"/>
      </rPr>
      <t>Operating profit</t>
    </r>
  </si>
  <si>
    <r>
      <rPr>
        <sz val="8"/>
        <color rgb="FF000000"/>
        <rFont val="Arial"/>
        <family val="2"/>
      </rPr>
      <t>Income tax expense</t>
    </r>
  </si>
  <si>
    <r>
      <rPr>
        <b/>
        <sz val="8"/>
        <color rgb="FF000000"/>
        <rFont val="Arial"/>
        <family val="2"/>
      </rPr>
      <t>Net profit for the period</t>
    </r>
  </si>
  <si>
    <r>
      <rPr>
        <b/>
        <sz val="8"/>
        <color rgb="FF000000"/>
        <rFont val="Arial"/>
        <family val="2"/>
      </rPr>
      <t>Net profit excl. items affecting comparability</t>
    </r>
    <r>
      <rPr>
        <b/>
        <vertAlign val="superscript"/>
        <sz val="8"/>
        <color rgb="FF000000"/>
        <rFont val="Arial"/>
        <family val="2"/>
      </rPr>
      <t>1</t>
    </r>
  </si>
  <si>
    <r>
      <rPr>
        <b/>
        <sz val="18"/>
        <color rgb="FF0000A0"/>
        <rFont val="Arial"/>
        <family val="2"/>
      </rPr>
      <t>Ratios and key figures*</t>
    </r>
  </si>
  <si>
    <r>
      <rPr>
        <sz val="8"/>
        <color rgb="FF000000"/>
        <rFont val="Arial"/>
        <family val="2"/>
      </rPr>
      <t xml:space="preserve">Diluted earnings per share, EUR </t>
    </r>
  </si>
  <si>
    <r>
      <rPr>
        <sz val="8"/>
        <color rgb="FF000000"/>
        <rFont val="Arial"/>
        <family val="2"/>
      </rPr>
      <t>Diluted earnings per share excl. IAC</t>
    </r>
    <r>
      <rPr>
        <vertAlign val="superscript"/>
        <sz val="8"/>
        <color rgb="FF000000"/>
        <rFont val="Arial"/>
        <family val="2"/>
      </rPr>
      <t>1</t>
    </r>
    <r>
      <rPr>
        <sz val="8"/>
        <color rgb="FF000000"/>
        <rFont val="Arial"/>
        <family val="2"/>
      </rPr>
      <t xml:space="preserve">, EUR </t>
    </r>
  </si>
  <si>
    <r>
      <rPr>
        <sz val="7"/>
        <color rgb="FF000000"/>
        <rFont val="Arial"/>
        <family val="2"/>
      </rPr>
      <t>0.95</t>
    </r>
  </si>
  <si>
    <r>
      <rPr>
        <sz val="7"/>
        <color rgb="FF000000"/>
        <rFont val="Arial"/>
        <family val="2"/>
      </rPr>
      <t>0.55</t>
    </r>
  </si>
  <si>
    <r>
      <rPr>
        <sz val="7"/>
        <color rgb="FF000000"/>
        <rFont val="Arial"/>
        <family val="2"/>
      </rPr>
      <t>0.61</t>
    </r>
  </si>
  <si>
    <r>
      <rPr>
        <sz val="7"/>
        <color rgb="FF000000"/>
        <rFont val="Arial"/>
        <family val="2"/>
      </rPr>
      <t>0.67</t>
    </r>
  </si>
  <si>
    <r>
      <rPr>
        <sz val="7"/>
        <color rgb="FF000000"/>
        <rFont val="Arial"/>
        <family val="2"/>
      </rPr>
      <t>0.75</t>
    </r>
  </si>
  <si>
    <r>
      <rPr>
        <sz val="8"/>
        <color rgb="FF000000"/>
        <rFont val="Arial"/>
        <family val="2"/>
      </rPr>
      <t>Share price</t>
    </r>
    <r>
      <rPr>
        <vertAlign val="superscript"/>
        <sz val="8"/>
        <color rgb="FF000000"/>
        <rFont val="Arial"/>
        <family val="2"/>
      </rPr>
      <t>2</t>
    </r>
    <r>
      <rPr>
        <sz val="8"/>
        <color rgb="FF000000"/>
        <rFont val="Arial"/>
        <family val="2"/>
      </rPr>
      <t>, EUR</t>
    </r>
  </si>
  <si>
    <r>
      <rPr>
        <sz val="7"/>
        <color rgb="FF000000"/>
        <rFont val="Arial"/>
        <family val="2"/>
      </rPr>
      <t>10.03</t>
    </r>
  </si>
  <si>
    <r>
      <rPr>
        <sz val="8"/>
        <color rgb="FF000000"/>
        <rFont val="Arial"/>
        <family val="2"/>
      </rPr>
      <t>Proposed/actual dividend per share, EUR</t>
    </r>
  </si>
  <si>
    <r>
      <rPr>
        <sz val="8"/>
        <color rgb="FF000000"/>
        <rFont val="Arial"/>
        <family val="2"/>
      </rPr>
      <t>Equity per share</t>
    </r>
    <r>
      <rPr>
        <vertAlign val="superscript"/>
        <sz val="8"/>
        <color rgb="FF000000"/>
        <rFont val="Arial"/>
        <family val="2"/>
      </rPr>
      <t>2</t>
    </r>
    <r>
      <rPr>
        <sz val="8"/>
        <color rgb="FF000000"/>
        <rFont val="Arial"/>
        <family val="2"/>
      </rPr>
      <t>, EUR</t>
    </r>
  </si>
  <si>
    <r>
      <rPr>
        <sz val="8"/>
        <color rgb="FF000000"/>
        <rFont val="Arial"/>
        <family val="2"/>
      </rPr>
      <t>Potential shares outstanding</t>
    </r>
    <r>
      <rPr>
        <vertAlign val="superscript"/>
        <sz val="8"/>
        <color rgb="FF000000"/>
        <rFont val="Arial"/>
        <family val="2"/>
      </rPr>
      <t>2</t>
    </r>
    <r>
      <rPr>
        <sz val="8"/>
        <color rgb="FF000000"/>
        <rFont val="Arial"/>
        <family val="2"/>
      </rPr>
      <t>, million</t>
    </r>
  </si>
  <si>
    <r>
      <rPr>
        <sz val="8"/>
        <color rgb="FF000000"/>
        <rFont val="Arial"/>
        <family val="2"/>
      </rPr>
      <t>Weighted average number of diluted shares, million</t>
    </r>
  </si>
  <si>
    <t xml:space="preserve">Return on equity, % </t>
  </si>
  <si>
    <t xml:space="preserve">Return on tangible equity, % </t>
  </si>
  <si>
    <r>
      <rPr>
        <sz val="8"/>
        <color rgb="FF000000"/>
        <rFont val="Arial"/>
        <family val="2"/>
      </rPr>
      <t>Cost-to-income ratio excl. regulatory fees</t>
    </r>
    <r>
      <rPr>
        <vertAlign val="superscript"/>
        <sz val="8"/>
        <color rgb="FF000000"/>
        <rFont val="Arial"/>
        <family val="2"/>
      </rPr>
      <t>1</t>
    </r>
    <r>
      <rPr>
        <sz val="8"/>
        <color rgb="FF000000"/>
        <rFont val="Arial"/>
        <family val="2"/>
      </rPr>
      <t>, %</t>
    </r>
  </si>
  <si>
    <r>
      <rPr>
        <sz val="8"/>
        <color rgb="FF000000"/>
        <rFont val="Arial"/>
        <family val="2"/>
      </rPr>
      <t>Loan loss ratio, basis points</t>
    </r>
    <r>
      <rPr>
        <vertAlign val="superscript"/>
        <sz val="8"/>
        <color rgb="FF000000"/>
        <rFont val="Arial"/>
        <family val="2"/>
      </rPr>
      <t>3</t>
    </r>
  </si>
  <si>
    <r>
      <rPr>
        <sz val="8"/>
        <color rgb="FF000000"/>
        <rFont val="Arial"/>
        <family val="2"/>
      </rPr>
      <t>Loan loss ratio incl. loans held at fair value, bp</t>
    </r>
    <r>
      <rPr>
        <vertAlign val="superscript"/>
        <sz val="8"/>
        <color rgb="FF000000"/>
        <rFont val="Arial"/>
        <family val="2"/>
      </rPr>
      <t>3</t>
    </r>
  </si>
  <si>
    <r>
      <rPr>
        <sz val="8"/>
        <color rgb="FF000000"/>
        <rFont val="Arial"/>
        <family val="2"/>
      </rPr>
      <t>Loan loss ratio incl. loans held at fair value, excl. IAC, bp</t>
    </r>
    <r>
      <rPr>
        <vertAlign val="superscript"/>
        <sz val="8"/>
        <color rgb="FF000000"/>
        <rFont val="Arial"/>
        <family val="2"/>
      </rPr>
      <t>1</t>
    </r>
  </si>
  <si>
    <r>
      <rPr>
        <sz val="8"/>
        <color rgb="FF000000"/>
        <rFont val="Arial"/>
        <family val="2"/>
      </rPr>
      <t>CET 1 capital ratio excl. Basel I floor</t>
    </r>
    <r>
      <rPr>
        <vertAlign val="superscript"/>
        <sz val="8"/>
        <color rgb="FF000000"/>
        <rFont val="Arial"/>
        <family val="2"/>
      </rPr>
      <t>2,4</t>
    </r>
    <r>
      <rPr>
        <sz val="8"/>
        <color rgb="FF000000"/>
        <rFont val="Arial"/>
        <family val="2"/>
      </rPr>
      <t>, %</t>
    </r>
  </si>
  <si>
    <r>
      <rPr>
        <sz val="8"/>
        <color rgb="FF000000"/>
        <rFont val="Arial"/>
        <family val="2"/>
      </rPr>
      <t>Tier 1 capital ratio excl. Basel I floor</t>
    </r>
    <r>
      <rPr>
        <vertAlign val="superscript"/>
        <sz val="8"/>
        <color rgb="FF000000"/>
        <rFont val="Arial"/>
        <family val="2"/>
      </rPr>
      <t>2,4</t>
    </r>
    <r>
      <rPr>
        <sz val="8"/>
        <color rgb="FF000000"/>
        <rFont val="Arial"/>
        <family val="2"/>
      </rPr>
      <t>, %</t>
    </r>
  </si>
  <si>
    <r>
      <rPr>
        <sz val="8"/>
        <color rgb="FF000000"/>
        <rFont val="Arial"/>
        <family val="2"/>
      </rPr>
      <t>Total capital ratio excl. Basel I floor</t>
    </r>
    <r>
      <rPr>
        <vertAlign val="superscript"/>
        <sz val="8"/>
        <color rgb="FF000000"/>
        <rFont val="Arial"/>
        <family val="2"/>
      </rPr>
      <t>2,4</t>
    </r>
    <r>
      <rPr>
        <sz val="8"/>
        <color rgb="FF000000"/>
        <rFont val="Arial"/>
        <family val="2"/>
      </rPr>
      <t>, %</t>
    </r>
  </si>
  <si>
    <r>
      <rPr>
        <sz val="8"/>
        <color rgb="FF000000"/>
        <rFont val="Arial"/>
        <family val="2"/>
      </rPr>
      <t>Tier 1 capital</t>
    </r>
    <r>
      <rPr>
        <vertAlign val="superscript"/>
        <sz val="8"/>
        <color rgb="FF000000"/>
        <rFont val="Arial"/>
        <family val="2"/>
      </rPr>
      <t>2,4</t>
    </r>
    <r>
      <rPr>
        <sz val="8"/>
        <color rgb="FF000000"/>
        <rFont val="Arial"/>
        <family val="2"/>
      </rPr>
      <t>, EURm</t>
    </r>
  </si>
  <si>
    <r>
      <rPr>
        <sz val="8"/>
        <color rgb="FF000000"/>
        <rFont val="Arial"/>
        <family val="2"/>
      </rPr>
      <t>Risk exposure amount excl. Basel I floor</t>
    </r>
    <r>
      <rPr>
        <vertAlign val="superscript"/>
        <sz val="8"/>
        <color rgb="FF000000"/>
        <rFont val="Arial"/>
        <family val="2"/>
      </rPr>
      <t>4</t>
    </r>
    <r>
      <rPr>
        <sz val="8"/>
        <color rgb="FF000000"/>
        <rFont val="Arial"/>
        <family val="2"/>
      </rPr>
      <t>, EURbn</t>
    </r>
  </si>
  <si>
    <r>
      <rPr>
        <sz val="8"/>
        <color rgb="FF000000"/>
        <rFont val="Arial"/>
        <family val="2"/>
      </rPr>
      <t>Risk exposure amount incl. Basel I floor</t>
    </r>
    <r>
      <rPr>
        <vertAlign val="superscript"/>
        <sz val="8"/>
        <color rgb="FF000000"/>
        <rFont val="Arial"/>
        <family val="2"/>
      </rPr>
      <t>4</t>
    </r>
    <r>
      <rPr>
        <sz val="8"/>
        <color rgb="FF000000"/>
        <rFont val="Arial"/>
        <family val="2"/>
      </rPr>
      <t>, EURbn</t>
    </r>
  </si>
  <si>
    <r>
      <rPr>
        <sz val="8"/>
        <color rgb="FF000000"/>
        <rFont val="Arial"/>
        <family val="2"/>
      </rPr>
      <t>Number of employees (FTEs)</t>
    </r>
    <r>
      <rPr>
        <vertAlign val="superscript"/>
        <sz val="8"/>
        <color rgb="FF000000"/>
        <rFont val="Arial"/>
        <family val="2"/>
      </rPr>
      <t>2</t>
    </r>
  </si>
  <si>
    <r>
      <rPr>
        <sz val="8"/>
        <color rgb="FF000000"/>
        <rFont val="Arial"/>
        <family val="2"/>
      </rPr>
      <t>Equity</t>
    </r>
    <r>
      <rPr>
        <vertAlign val="superscript"/>
        <sz val="8"/>
        <color rgb="FF000000"/>
        <rFont val="Arial"/>
        <family val="2"/>
      </rPr>
      <t>2</t>
    </r>
    <r>
      <rPr>
        <sz val="8"/>
        <color rgb="FF000000"/>
        <rFont val="Arial"/>
        <family val="2"/>
      </rPr>
      <t>, EURbn</t>
    </r>
  </si>
  <si>
    <r>
      <rPr>
        <sz val="8"/>
        <color rgb="FF000000"/>
        <rFont val="Arial"/>
        <family val="2"/>
      </rPr>
      <t>Average equity, EURbn</t>
    </r>
  </si>
  <si>
    <t>Net interest margin, %</t>
  </si>
  <si>
    <r>
      <rPr>
        <sz val="7"/>
        <color rgb="FF000000"/>
        <rFont val="Arial"/>
        <family val="2"/>
      </rPr>
      <t>1.13</t>
    </r>
  </si>
  <si>
    <r>
      <rPr>
        <sz val="7"/>
        <color rgb="FF000000"/>
        <rFont val="Arial"/>
        <family val="2"/>
      </rPr>
      <t>1.15</t>
    </r>
  </si>
  <si>
    <r>
      <rPr>
        <sz val="8"/>
        <color rgb="FF000000"/>
        <rFont val="Arial"/>
        <family val="2"/>
      </rPr>
      <t>Assets under management</t>
    </r>
    <r>
      <rPr>
        <vertAlign val="superscript"/>
        <sz val="8"/>
        <color rgb="FF000000"/>
        <rFont val="Arial"/>
        <family val="2"/>
      </rPr>
      <t>4</t>
    </r>
    <r>
      <rPr>
        <sz val="8"/>
        <color rgb="FF000000"/>
        <rFont val="Arial"/>
        <family val="2"/>
      </rPr>
      <t>, EURbn</t>
    </r>
  </si>
  <si>
    <r>
      <rPr>
        <sz val="6.5"/>
        <color rgb="FF000000"/>
        <rFont val="Arial"/>
        <family val="2"/>
      </rPr>
      <t>¹ In Q1 2026: a EUR 190m expense related to restructuring (EUR 144m after tax). In Q1 2022: a non-deductible loss from the recycling of EUR 529m in accumulated foreign ex-</t>
    </r>
  </si>
  <si>
    <r>
      <rPr>
        <sz val="6.5"/>
        <color rgb="FF000000"/>
        <rFont val="Arial"/>
        <family val="2"/>
      </rPr>
      <t xml:space="preserve">  change losses related to operations in Russia and EUR 8m (EUR 6m after tax) in losses on fund investments in Russia, recognised in “Net result from items at fair value”; and </t>
    </r>
  </si>
  <si>
    <r>
      <rPr>
        <sz val="6.5"/>
        <color rgb="FF000000"/>
        <rFont val="Arial"/>
        <family val="2"/>
      </rPr>
      <t xml:space="preserve">  EUR 76m (EUR 64m after tax) in credit losses on direct exposures to Russian counterparties, recognised in “Net loan losses and similar net result”. In Q4 2019: a EUR 138m</t>
    </r>
  </si>
  <si>
    <r>
      <rPr>
        <sz val="6.5"/>
        <color rgb="FF000000"/>
        <rFont val="Arial"/>
        <family val="2"/>
      </rPr>
      <t xml:space="preserve">  tax-free gain related to the sale of LR Realkredit. In Q3 2019: a EUR 735 expense related to the impairment of capitalised IT systems (EUR 559m after tax), a EUR 204m expense </t>
    </r>
  </si>
  <si>
    <r>
      <rPr>
        <sz val="6.5"/>
        <color rgb="FF000000"/>
        <rFont val="Arial"/>
        <family val="2"/>
      </rPr>
      <t xml:space="preserve">  related to restructuring (EUR 155m after tax), a EUR 75m non-deductible expense related to the sale of Luminor, and a EUR 282m loss (EUR 214m after tax) related to loan loss</t>
    </r>
  </si>
  <si>
    <r>
      <rPr>
        <sz val="6.5"/>
        <color rgb="FF000000"/>
        <rFont val="Arial"/>
        <family val="2"/>
      </rPr>
      <t xml:space="preserve">  provisions due to model updates and dialogue with the European Central Bank reflecting a more subdued outlook in certain sectors. In Q1 2019: a EUR 95m non-deductible</t>
    </r>
  </si>
  <si>
    <r>
      <rPr>
        <sz val="6.5"/>
        <color rgb="FF000000"/>
        <rFont val="Arial"/>
        <family val="2"/>
      </rPr>
      <t xml:space="preserve">  expense related to provisioning for ongoing AML-related matters. In Q4 2018: a EUR 50m gain from the revaluation of Euroclear (EUR 38m after tax), a EUR 36m gain related</t>
    </r>
  </si>
  <si>
    <r>
      <rPr>
        <sz val="6.5"/>
        <color rgb="FF000000"/>
        <rFont val="Arial"/>
        <family val="2"/>
      </rPr>
      <t xml:space="preserve">  to the sale of Eijendomme and a EUR 141m loss from goodwill depreciation in Russia. In Q2 2018: a EUR 87m tax-free gain related to the divestment of shares in UC and a EUR</t>
    </r>
  </si>
  <si>
    <r>
      <rPr>
        <sz val="6.5"/>
        <color rgb="FF000000"/>
        <rFont val="Arial"/>
        <family val="2"/>
      </rPr>
      <t xml:space="preserve">  262m tax-free gain related to the sale of  Nordea Liv &amp; Pension Denmark. In Q1 2018:a EUR 135m gain (EUR 105m after tax) related to a valuation model update in Denmark. </t>
    </r>
  </si>
  <si>
    <r>
      <rPr>
        <vertAlign val="superscript"/>
        <sz val="6.5"/>
        <color rgb="FF000000"/>
        <rFont val="Arial"/>
        <family val="2"/>
      </rPr>
      <t>2</t>
    </r>
    <r>
      <rPr>
        <sz val="6.5"/>
        <color rgb="FF000000"/>
        <rFont val="Arial"/>
        <family val="2"/>
      </rPr>
      <t xml:space="preserve"> End of period.</t>
    </r>
  </si>
  <si>
    <r>
      <rPr>
        <vertAlign val="superscript"/>
        <sz val="6.5"/>
        <color rgb="FF000000"/>
        <rFont val="Arial"/>
        <family val="2"/>
      </rPr>
      <t>3</t>
    </r>
    <r>
      <rPr>
        <sz val="6.5"/>
        <color rgb="FF000000"/>
        <rFont val="Arial"/>
        <family val="2"/>
      </rPr>
      <t xml:space="preserve"> Including loans to the public reported in “Assets held for sale”.</t>
    </r>
  </si>
  <si>
    <r>
      <rPr>
        <sz val="6.5"/>
        <color rgb="FF000000"/>
        <rFont val="Arial"/>
        <family val="2"/>
      </rPr>
      <t>* New accounting policies are described in Note G1 “Accounting policies” in the Annual Report for each year presented in the table above. Figures are normally</t>
    </r>
  </si>
  <si>
    <r>
      <rPr>
        <sz val="6.5"/>
        <color rgb="FF000000"/>
        <rFont val="Arial"/>
        <family val="2"/>
      </rPr>
      <t xml:space="preserve">  restated one year after the year in which the new accounting policies were implemented. This means that the figures in the above table are not fully comparable.</t>
    </r>
  </si>
  <si>
    <r>
      <rPr>
        <b/>
        <sz val="8"/>
        <color rgb="FF000000"/>
        <rFont val="Arial"/>
        <family val="2"/>
      </rPr>
      <t>KEY FINANCIAL FIGURES</t>
    </r>
  </si>
  <si>
    <r>
      <rPr>
        <b/>
        <sz val="18"/>
        <color rgb="FF0000A0"/>
        <rFont val="Arial"/>
        <family val="2"/>
      </rPr>
      <t>Balance sheet, 10-year overview*</t>
    </r>
  </si>
  <si>
    <r>
      <rPr>
        <b/>
        <sz val="8"/>
        <color rgb="FF000000"/>
        <rFont val="Arial"/>
        <family val="2"/>
      </rPr>
      <t>EURm</t>
    </r>
  </si>
  <si>
    <r>
      <rPr>
        <b/>
        <sz val="8"/>
        <color rgb="FF000000"/>
        <rFont val="Arial"/>
        <family val="2"/>
      </rPr>
      <t>Assets</t>
    </r>
  </si>
  <si>
    <r>
      <rPr>
        <sz val="8"/>
        <color rgb="FF000000"/>
        <rFont val="Arial"/>
        <family val="2"/>
      </rPr>
      <t xml:space="preserve">Cash and balances with central banks </t>
    </r>
  </si>
  <si>
    <r>
      <rPr>
        <sz val="8"/>
        <color rgb="FF000000"/>
        <rFont val="Arial"/>
        <family val="2"/>
      </rPr>
      <t>Loans to central banks</t>
    </r>
  </si>
  <si>
    <r>
      <rPr>
        <sz val="8"/>
        <color rgb="FF000000"/>
        <rFont val="Arial"/>
        <family val="2"/>
      </rPr>
      <t>Loans to credit institutions</t>
    </r>
  </si>
  <si>
    <r>
      <rPr>
        <sz val="8"/>
        <color rgb="FF000000"/>
        <rFont val="Arial"/>
        <family val="2"/>
      </rPr>
      <t>Loans to the public</t>
    </r>
  </si>
  <si>
    <r>
      <rPr>
        <sz val="8"/>
        <color rgb="FF000000"/>
        <rFont val="Arial"/>
        <family val="2"/>
      </rPr>
      <t xml:space="preserve">Interest-bearing securities </t>
    </r>
  </si>
  <si>
    <r>
      <rPr>
        <sz val="8"/>
        <color rgb="FF000000"/>
        <rFont val="Arial"/>
        <family val="2"/>
      </rPr>
      <t>Shares</t>
    </r>
  </si>
  <si>
    <r>
      <rPr>
        <sz val="8"/>
        <color rgb="FF000000"/>
        <rFont val="Arial"/>
        <family val="2"/>
      </rPr>
      <t>Assets in pooled schemes and unit-linked investment contracts</t>
    </r>
  </si>
  <si>
    <r>
      <rPr>
        <sz val="8"/>
        <color rgb="FF000000"/>
        <rFont val="Arial"/>
        <family val="2"/>
      </rPr>
      <t xml:space="preserve">Derivatives </t>
    </r>
  </si>
  <si>
    <r>
      <rPr>
        <sz val="8"/>
        <color rgb="FF000000"/>
        <rFont val="Arial"/>
        <family val="2"/>
      </rPr>
      <t xml:space="preserve">Fair value changes of hedged items in portfolio hedge of interest rate risk </t>
    </r>
  </si>
  <si>
    <r>
      <rPr>
        <sz val="8"/>
        <color rgb="FF000000"/>
        <rFont val="Arial"/>
        <family val="2"/>
      </rPr>
      <t>Investments in associated undertakings and joint ventures</t>
    </r>
  </si>
  <si>
    <r>
      <rPr>
        <sz val="8"/>
        <color rgb="FF000000"/>
        <rFont val="Arial"/>
        <family val="2"/>
      </rPr>
      <t xml:space="preserve">Intangible assets </t>
    </r>
  </si>
  <si>
    <r>
      <rPr>
        <sz val="8"/>
        <color rgb="FF000000"/>
        <rFont val="Arial"/>
        <family val="2"/>
      </rPr>
      <t xml:space="preserve">Properties and equipment </t>
    </r>
  </si>
  <si>
    <r>
      <rPr>
        <sz val="8"/>
        <color rgb="FF000000"/>
        <rFont val="Arial"/>
        <family val="2"/>
      </rPr>
      <t>Investment property</t>
    </r>
  </si>
  <si>
    <r>
      <rPr>
        <sz val="8"/>
        <color rgb="FF000000"/>
        <rFont val="Arial"/>
        <family val="2"/>
      </rPr>
      <t xml:space="preserve">Deferred tax assets </t>
    </r>
  </si>
  <si>
    <r>
      <rPr>
        <sz val="8"/>
        <color rgb="FF000000"/>
        <rFont val="Arial"/>
        <family val="2"/>
      </rPr>
      <t xml:space="preserve">Current tax assets </t>
    </r>
  </si>
  <si>
    <r>
      <rPr>
        <sz val="8"/>
        <color rgb="FF000000"/>
        <rFont val="Arial"/>
        <family val="2"/>
      </rPr>
      <t xml:space="preserve">Retirement benefit assets </t>
    </r>
  </si>
  <si>
    <r>
      <rPr>
        <sz val="8"/>
        <color rgb="FF000000"/>
        <rFont val="Arial"/>
        <family val="2"/>
      </rPr>
      <t xml:space="preserve">Other assets </t>
    </r>
  </si>
  <si>
    <r>
      <rPr>
        <sz val="8"/>
        <color rgb="FF000000"/>
        <rFont val="Arial"/>
        <family val="2"/>
      </rPr>
      <t>Prepaid expenses and accrued income</t>
    </r>
  </si>
  <si>
    <r>
      <rPr>
        <sz val="8"/>
        <color rgb="FF000000"/>
        <rFont val="Arial"/>
        <family val="2"/>
      </rPr>
      <t>Assets held for sale</t>
    </r>
  </si>
  <si>
    <r>
      <rPr>
        <sz val="7"/>
        <color rgb="FF000000"/>
        <rFont val="Arial"/>
        <family val="2"/>
      </rPr>
      <t>0</t>
    </r>
  </si>
  <si>
    <r>
      <rPr>
        <sz val="7"/>
        <color rgb="FF000000"/>
        <rFont val="Arial"/>
        <family val="2"/>
      </rPr>
      <t>-</t>
    </r>
  </si>
  <si>
    <r>
      <rPr>
        <b/>
        <sz val="8"/>
        <color rgb="FF000000"/>
        <rFont val="Arial"/>
        <family val="2"/>
      </rPr>
      <t>Total assets</t>
    </r>
  </si>
  <si>
    <r>
      <rPr>
        <b/>
        <sz val="8"/>
        <color rgb="FF000000"/>
        <rFont val="Arial"/>
        <family val="2"/>
      </rPr>
      <t>Liabilities</t>
    </r>
  </si>
  <si>
    <r>
      <rPr>
        <sz val="8"/>
        <color rgb="FF000000"/>
        <rFont val="Arial"/>
        <family val="2"/>
      </rPr>
      <t xml:space="preserve">Deposits by credit institutions </t>
    </r>
  </si>
  <si>
    <r>
      <rPr>
        <sz val="8"/>
        <color rgb="FF000000"/>
        <rFont val="Arial"/>
        <family val="2"/>
      </rPr>
      <t xml:space="preserve">Deposits and borrowings from the public </t>
    </r>
  </si>
  <si>
    <r>
      <rPr>
        <sz val="8"/>
        <color rgb="FF000000"/>
        <rFont val="Arial"/>
        <family val="2"/>
      </rPr>
      <t>Deposits in pooled schemes and unit-linked investment contacts</t>
    </r>
  </si>
  <si>
    <r>
      <rPr>
        <sz val="8"/>
        <color rgb="FF000000"/>
        <rFont val="Arial"/>
        <family val="2"/>
      </rPr>
      <t>Insurance contract liabilities</t>
    </r>
  </si>
  <si>
    <r>
      <rPr>
        <sz val="8"/>
        <color rgb="FF000000"/>
        <rFont val="Arial"/>
        <family val="2"/>
      </rPr>
      <t xml:space="preserve">Debt securities in issue </t>
    </r>
  </si>
  <si>
    <r>
      <rPr>
        <sz val="8"/>
        <color rgb="FF000000"/>
        <rFont val="Arial"/>
        <family val="2"/>
      </rPr>
      <t xml:space="preserve">Current tax liabilities </t>
    </r>
  </si>
  <si>
    <r>
      <rPr>
        <sz val="8"/>
        <color rgb="FF000000"/>
        <rFont val="Arial"/>
        <family val="2"/>
      </rPr>
      <t xml:space="preserve">Other liabilities </t>
    </r>
  </si>
  <si>
    <r>
      <rPr>
        <sz val="8"/>
        <color rgb="FF000000"/>
        <rFont val="Arial"/>
        <family val="2"/>
      </rPr>
      <t xml:space="preserve">Accrued expenses and prepaid income </t>
    </r>
  </si>
  <si>
    <r>
      <rPr>
        <sz val="8"/>
        <color rgb="FF000000"/>
        <rFont val="Arial"/>
        <family val="2"/>
      </rPr>
      <t xml:space="preserve">Deferred tax liabilities </t>
    </r>
  </si>
  <si>
    <r>
      <rPr>
        <sz val="8"/>
        <color rgb="FF000000"/>
        <rFont val="Arial"/>
        <family val="2"/>
      </rPr>
      <t xml:space="preserve">Provisions </t>
    </r>
  </si>
  <si>
    <r>
      <rPr>
        <sz val="8"/>
        <color rgb="FF000000"/>
        <rFont val="Arial"/>
        <family val="2"/>
      </rPr>
      <t xml:space="preserve">Retirement benefit obligations </t>
    </r>
  </si>
  <si>
    <r>
      <rPr>
        <sz val="8"/>
        <color rgb="FF000000"/>
        <rFont val="Arial"/>
        <family val="2"/>
      </rPr>
      <t xml:space="preserve">Subordinated liabilities </t>
    </r>
  </si>
  <si>
    <r>
      <rPr>
        <sz val="8"/>
        <color rgb="FF000000"/>
        <rFont val="Arial"/>
        <family val="2"/>
      </rPr>
      <t>Liabilities held for sale</t>
    </r>
  </si>
  <si>
    <r>
      <rPr>
        <b/>
        <sz val="8"/>
        <color rgb="FF000000"/>
        <rFont val="Arial"/>
        <family val="2"/>
      </rPr>
      <t>Total liabilities</t>
    </r>
  </si>
  <si>
    <r>
      <rPr>
        <b/>
        <sz val="8"/>
        <color rgb="FF000000"/>
        <rFont val="Arial"/>
        <family val="2"/>
      </rPr>
      <t>Equity</t>
    </r>
  </si>
  <si>
    <r>
      <rPr>
        <sz val="8"/>
        <color rgb="FF000000"/>
        <rFont val="Arial"/>
        <family val="2"/>
      </rPr>
      <t>Additional Tier 1 capital holders</t>
    </r>
  </si>
  <si>
    <r>
      <rPr>
        <sz val="8"/>
        <color rgb="FF000000"/>
        <rFont val="Arial"/>
        <family val="2"/>
      </rPr>
      <t xml:space="preserve">Non-controlling interests </t>
    </r>
  </si>
  <si>
    <r>
      <rPr>
        <sz val="8"/>
        <color rgb="FF000000"/>
        <rFont val="Arial"/>
        <family val="2"/>
      </rPr>
      <t xml:space="preserve">Share capital </t>
    </r>
  </si>
  <si>
    <r>
      <rPr>
        <sz val="8"/>
        <color rgb="FF000000"/>
        <rFont val="Arial"/>
        <family val="2"/>
      </rPr>
      <t xml:space="preserve">Share premium reserve </t>
    </r>
  </si>
  <si>
    <r>
      <rPr>
        <sz val="8"/>
        <color rgb="FF000000"/>
        <rFont val="Arial"/>
        <family val="2"/>
      </rPr>
      <t>Invested unrestricted equity</t>
    </r>
  </si>
  <si>
    <r>
      <rPr>
        <sz val="8"/>
        <color rgb="FF000000"/>
        <rFont val="Arial"/>
        <family val="2"/>
      </rPr>
      <t xml:space="preserve">Other reserves </t>
    </r>
  </si>
  <si>
    <r>
      <rPr>
        <sz val="8"/>
        <color rgb="FF000000"/>
        <rFont val="Arial"/>
        <family val="2"/>
      </rPr>
      <t xml:space="preserve">Retained earnings </t>
    </r>
  </si>
  <si>
    <r>
      <rPr>
        <b/>
        <sz val="8"/>
        <color rgb="FF000000"/>
        <rFont val="Arial"/>
        <family val="2"/>
      </rPr>
      <t>Total equity</t>
    </r>
  </si>
  <si>
    <r>
      <rPr>
        <b/>
        <sz val="8"/>
        <color rgb="FF000000"/>
        <rFont val="Arial"/>
        <family val="2"/>
      </rPr>
      <t>Total liabilities and equity</t>
    </r>
  </si>
  <si>
    <r>
      <rPr>
        <sz val="6.5"/>
        <color rgb="FF000000"/>
        <rFont val="Arial"/>
        <family val="2"/>
      </rPr>
      <t xml:space="preserve">* New accounting policies are described in Note G1 “Accounting policies” in the Annual Report for each year presented in the table above. New accounting policies are </t>
    </r>
  </si>
  <si>
    <r>
      <rPr>
        <sz val="6.5"/>
        <color rgb="FF000000"/>
        <rFont val="Arial"/>
        <family val="2"/>
      </rPr>
      <t xml:space="preserve">  normally restated one year after the year in which they were implemented. This means that the figures in the above table are not fully comparable.</t>
    </r>
  </si>
  <si>
    <r>
      <rPr>
        <b/>
        <sz val="8"/>
        <color rgb="FF000000"/>
        <rFont val="Arial"/>
        <family val="2"/>
      </rPr>
      <t>KEY FINANCIAL FIGURES</t>
    </r>
  </si>
  <si>
    <r>
      <rPr>
        <b/>
        <sz val="18"/>
        <color rgb="FF0000A0"/>
        <rFont val="Arial"/>
        <family val="2"/>
      </rPr>
      <t>Income statement, 12-quarter overview*</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b/>
        <sz val="8"/>
        <color rgb="FF0000A0"/>
        <rFont val="Arial"/>
        <family val="2"/>
      </rPr>
      <t>Q324</t>
    </r>
  </si>
  <si>
    <r>
      <rPr>
        <b/>
        <sz val="8"/>
        <color rgb="FF0000A0"/>
        <rFont val="Arial"/>
        <family val="2"/>
      </rPr>
      <t>Q224</t>
    </r>
  </si>
  <si>
    <r>
      <rPr>
        <b/>
        <sz val="8"/>
        <color rgb="FF0000A0"/>
        <rFont val="Arial"/>
        <family val="2"/>
      </rPr>
      <t>Q124</t>
    </r>
  </si>
  <si>
    <r>
      <rPr>
        <b/>
        <sz val="8"/>
        <color rgb="FF0000A0"/>
        <rFont val="Arial"/>
        <family val="2"/>
      </rPr>
      <t>Q423</t>
    </r>
  </si>
  <si>
    <r>
      <rPr>
        <sz val="8"/>
        <color rgb="FF000000"/>
        <rFont val="Arial"/>
        <family val="2"/>
      </rPr>
      <t>Net interest income</t>
    </r>
  </si>
  <si>
    <r>
      <rPr>
        <sz val="8"/>
        <color rgb="FF000000"/>
        <rFont val="Arial"/>
        <family val="2"/>
      </rPr>
      <t>Net fee and commission income</t>
    </r>
  </si>
  <si>
    <r>
      <rPr>
        <sz val="8"/>
        <color rgb="FF000000"/>
        <rFont val="Arial"/>
        <family val="2"/>
      </rPr>
      <t>Net insurance result</t>
    </r>
  </si>
  <si>
    <r>
      <rPr>
        <sz val="8"/>
        <color rgb="FF000000"/>
        <rFont val="Arial"/>
        <family val="2"/>
      </rPr>
      <t>Net result from items at fair value</t>
    </r>
  </si>
  <si>
    <r>
      <rPr>
        <sz val="8"/>
        <color rgb="FF000000"/>
        <rFont val="Arial"/>
        <family val="2"/>
      </rPr>
      <t>Equity method</t>
    </r>
  </si>
  <si>
    <r>
      <rPr>
        <sz val="8"/>
        <color rgb="FF000000"/>
        <rFont val="Arial"/>
        <family val="2"/>
      </rPr>
      <t>Other operating income</t>
    </r>
  </si>
  <si>
    <r>
      <rPr>
        <b/>
        <sz val="8"/>
        <color rgb="FF000000"/>
        <rFont val="Arial"/>
        <family val="2"/>
      </rPr>
      <t>Total operating income</t>
    </r>
  </si>
  <si>
    <r>
      <rPr>
        <sz val="8"/>
        <color rgb="FF000000"/>
        <rFont val="Arial"/>
        <family val="2"/>
      </rPr>
      <t>Staff costs</t>
    </r>
  </si>
  <si>
    <r>
      <rPr>
        <sz val="8"/>
        <color rgb="FF000000"/>
        <rFont val="Arial"/>
        <family val="2"/>
      </rPr>
      <t>Other expenses</t>
    </r>
  </si>
  <si>
    <r>
      <rPr>
        <sz val="8"/>
        <color rgb="FF000000"/>
        <rFont val="Arial"/>
        <family val="2"/>
      </rPr>
      <t>Depreciation of tangible and intangible assets</t>
    </r>
  </si>
  <si>
    <r>
      <rPr>
        <b/>
        <sz val="8"/>
        <color rgb="FF000000"/>
        <rFont val="Arial"/>
        <family val="2"/>
      </rPr>
      <t>Total operating expenses excl. reg. fees</t>
    </r>
  </si>
  <si>
    <r>
      <rPr>
        <sz val="8"/>
        <color rgb="FF000000"/>
        <rFont val="Arial"/>
        <family val="2"/>
      </rPr>
      <t>Regulatory fees</t>
    </r>
  </si>
  <si>
    <r>
      <rPr>
        <b/>
        <sz val="8"/>
        <color rgb="FF000000"/>
        <rFont val="Arial"/>
        <family val="2"/>
      </rPr>
      <t>Total operating expenses</t>
    </r>
  </si>
  <si>
    <r>
      <rPr>
        <b/>
        <sz val="8"/>
        <color rgb="FF000000"/>
        <rFont val="Arial"/>
        <family val="2"/>
      </rPr>
      <t>Profit before loan losses</t>
    </r>
  </si>
  <si>
    <r>
      <rPr>
        <sz val="8"/>
        <color rgb="FF000000"/>
        <rFont val="Arial"/>
        <family val="2"/>
      </rPr>
      <t>Net loan losses and similar net result</t>
    </r>
  </si>
  <si>
    <r>
      <rPr>
        <b/>
        <sz val="8"/>
        <color rgb="FF000000"/>
        <rFont val="Arial"/>
        <family val="2"/>
      </rPr>
      <t>Operating profit</t>
    </r>
  </si>
  <si>
    <r>
      <rPr>
        <sz val="8"/>
        <color rgb="FF000000"/>
        <rFont val="Arial"/>
        <family val="2"/>
      </rPr>
      <t>Income tax expense</t>
    </r>
  </si>
  <si>
    <r>
      <rPr>
        <b/>
        <sz val="8"/>
        <color rgb="FF000000"/>
        <rFont val="Arial"/>
        <family val="2"/>
      </rPr>
      <t>Net profit for the period</t>
    </r>
  </si>
  <si>
    <r>
      <rPr>
        <b/>
        <sz val="8"/>
        <color rgb="FF000000"/>
        <rFont val="Arial"/>
        <family val="2"/>
      </rPr>
      <t>Net profit excl. items affecting comparability</t>
    </r>
    <r>
      <rPr>
        <b/>
        <vertAlign val="superscript"/>
        <sz val="8"/>
        <color rgb="FF000000"/>
        <rFont val="Arial"/>
        <family val="2"/>
      </rPr>
      <t>1</t>
    </r>
  </si>
  <si>
    <r>
      <rPr>
        <b/>
        <sz val="18"/>
        <color rgb="FF0000A0"/>
        <rFont val="Arial"/>
        <family val="2"/>
      </rPr>
      <t>Ratios and key figures*</t>
    </r>
  </si>
  <si>
    <r>
      <rPr>
        <sz val="8"/>
        <color rgb="FF000000"/>
        <rFont val="Arial"/>
        <family val="2"/>
      </rPr>
      <t xml:space="preserve">Diluted earnings per share, EUR </t>
    </r>
  </si>
  <si>
    <r>
      <rPr>
        <sz val="8"/>
        <color rgb="FF000000"/>
        <rFont val="Arial"/>
        <family val="2"/>
      </rPr>
      <t>Share price</t>
    </r>
    <r>
      <rPr>
        <vertAlign val="superscript"/>
        <sz val="8"/>
        <color rgb="FF000000"/>
        <rFont val="Arial"/>
        <family val="2"/>
      </rPr>
      <t>2</t>
    </r>
    <r>
      <rPr>
        <sz val="8"/>
        <color rgb="FF000000"/>
        <rFont val="Arial"/>
        <family val="2"/>
      </rPr>
      <t>, EUR</t>
    </r>
  </si>
  <si>
    <r>
      <rPr>
        <sz val="8"/>
        <color rgb="FF000000"/>
        <rFont val="Arial"/>
        <family val="2"/>
      </rPr>
      <t>Equity per share</t>
    </r>
    <r>
      <rPr>
        <vertAlign val="superscript"/>
        <sz val="8"/>
        <color rgb="FF000000"/>
        <rFont val="Arial"/>
        <family val="2"/>
      </rPr>
      <t>2</t>
    </r>
    <r>
      <rPr>
        <sz val="8"/>
        <color rgb="FF000000"/>
        <rFont val="Arial"/>
        <family val="2"/>
      </rPr>
      <t>, EUR</t>
    </r>
  </si>
  <si>
    <r>
      <rPr>
        <sz val="8"/>
        <color rgb="FF000000"/>
        <rFont val="Arial"/>
        <family val="2"/>
      </rPr>
      <t>Potential shares outstanding</t>
    </r>
    <r>
      <rPr>
        <vertAlign val="superscript"/>
        <sz val="8"/>
        <color rgb="FF000000"/>
        <rFont val="Arial"/>
        <family val="2"/>
      </rPr>
      <t>2</t>
    </r>
    <r>
      <rPr>
        <sz val="8"/>
        <color rgb="FF000000"/>
        <rFont val="Arial"/>
        <family val="2"/>
      </rPr>
      <t>, million</t>
    </r>
  </si>
  <si>
    <r>
      <rPr>
        <sz val="8"/>
        <color rgb="FF000000"/>
        <rFont val="Arial"/>
        <family val="2"/>
      </rPr>
      <t>Weighted average number of diluted shares, million</t>
    </r>
  </si>
  <si>
    <t>Return on equity with amortised regulatory fees, %</t>
  </si>
  <si>
    <r>
      <rPr>
        <sz val="8"/>
        <color rgb="FF000000"/>
        <rFont val="Arial"/>
        <family val="2"/>
      </rPr>
      <t>Cost-to-income ratio excl. regulatory fees</t>
    </r>
    <r>
      <rPr>
        <vertAlign val="superscript"/>
        <sz val="8"/>
        <color rgb="FF000000"/>
        <rFont val="Arial"/>
        <family val="2"/>
      </rPr>
      <t>1</t>
    </r>
    <r>
      <rPr>
        <sz val="8"/>
        <color rgb="FF000000"/>
        <rFont val="Arial"/>
        <family val="2"/>
      </rPr>
      <t>, %</t>
    </r>
  </si>
  <si>
    <r>
      <rPr>
        <sz val="8"/>
        <color rgb="FF000000"/>
        <rFont val="Arial"/>
        <family val="2"/>
      </rPr>
      <t>Loan loss ratio, basis points</t>
    </r>
    <r>
      <rPr>
        <vertAlign val="superscript"/>
        <sz val="8"/>
        <color rgb="FF000000"/>
        <rFont val="Arial"/>
        <family val="2"/>
      </rPr>
      <t>3</t>
    </r>
  </si>
  <si>
    <r>
      <rPr>
        <sz val="8"/>
        <color rgb="FF000000"/>
        <rFont val="Arial"/>
        <family val="2"/>
      </rPr>
      <t>Loan loss ratio incl. loans held at fair value, bp</t>
    </r>
    <r>
      <rPr>
        <vertAlign val="superscript"/>
        <sz val="8"/>
        <color rgb="FF000000"/>
        <rFont val="Arial"/>
        <family val="2"/>
      </rPr>
      <t>3</t>
    </r>
  </si>
  <si>
    <r>
      <rPr>
        <sz val="8"/>
        <color rgb="FF000000"/>
        <rFont val="Arial"/>
        <family val="2"/>
      </rPr>
      <t>Common Equity Tier 1 capital ratio</t>
    </r>
    <r>
      <rPr>
        <vertAlign val="superscript"/>
        <sz val="8"/>
        <color rgb="FF000000"/>
        <rFont val="Arial"/>
        <family val="2"/>
      </rPr>
      <t>2,4</t>
    </r>
    <r>
      <rPr>
        <sz val="8"/>
        <color rgb="FF000000"/>
        <rFont val="Arial"/>
        <family val="2"/>
      </rPr>
      <t>, %</t>
    </r>
  </si>
  <si>
    <r>
      <rPr>
        <sz val="8"/>
        <color rgb="FF000000"/>
        <rFont val="Arial"/>
        <family val="2"/>
      </rPr>
      <t>Tier 1 capital ratio</t>
    </r>
    <r>
      <rPr>
        <vertAlign val="superscript"/>
        <sz val="8"/>
        <color rgb="FF000000"/>
        <rFont val="Arial"/>
        <family val="2"/>
      </rPr>
      <t>2,4</t>
    </r>
    <r>
      <rPr>
        <sz val="8"/>
        <color rgb="FF000000"/>
        <rFont val="Arial"/>
        <family val="2"/>
      </rPr>
      <t>, %</t>
    </r>
  </si>
  <si>
    <r>
      <rPr>
        <sz val="8"/>
        <color rgb="FF000000"/>
        <rFont val="Arial"/>
        <family val="2"/>
      </rPr>
      <t>Total capital ratio</t>
    </r>
    <r>
      <rPr>
        <vertAlign val="superscript"/>
        <sz val="8"/>
        <color rgb="FF000000"/>
        <rFont val="Arial"/>
        <family val="2"/>
      </rPr>
      <t>2,4</t>
    </r>
    <r>
      <rPr>
        <sz val="8"/>
        <color rgb="FF000000"/>
        <rFont val="Arial"/>
        <family val="2"/>
      </rPr>
      <t>, %</t>
    </r>
  </si>
  <si>
    <r>
      <rPr>
        <sz val="8"/>
        <color rgb="FF000000"/>
        <rFont val="Arial"/>
        <family val="2"/>
      </rPr>
      <t>Tier 1 capital</t>
    </r>
    <r>
      <rPr>
        <vertAlign val="superscript"/>
        <sz val="8"/>
        <color rgb="FF000000"/>
        <rFont val="Arial"/>
        <family val="2"/>
      </rPr>
      <t>2,4</t>
    </r>
    <r>
      <rPr>
        <sz val="8"/>
        <color rgb="FF000000"/>
        <rFont val="Arial"/>
        <family val="2"/>
      </rPr>
      <t>, EURm</t>
    </r>
  </si>
  <si>
    <r>
      <rPr>
        <sz val="8"/>
        <color rgb="FF000000"/>
        <rFont val="Arial"/>
        <family val="2"/>
      </rPr>
      <t>Risk exposure amount</t>
    </r>
    <r>
      <rPr>
        <vertAlign val="superscript"/>
        <sz val="8"/>
        <color rgb="FF000000"/>
        <rFont val="Arial"/>
        <family val="2"/>
      </rPr>
      <t>4</t>
    </r>
    <r>
      <rPr>
        <sz val="8"/>
        <color rgb="FF000000"/>
        <rFont val="Arial"/>
        <family val="2"/>
      </rPr>
      <t>, EURbn</t>
    </r>
  </si>
  <si>
    <r>
      <rPr>
        <sz val="8"/>
        <color rgb="FF000000"/>
        <rFont val="Arial"/>
        <family val="2"/>
      </rPr>
      <t>Number of employees (FTEs)</t>
    </r>
    <r>
      <rPr>
        <vertAlign val="superscript"/>
        <sz val="8"/>
        <color rgb="FF000000"/>
        <rFont val="Arial"/>
        <family val="2"/>
      </rPr>
      <t>2</t>
    </r>
  </si>
  <si>
    <r>
      <rPr>
        <sz val="8"/>
        <color rgb="FF000000"/>
        <rFont val="Arial"/>
        <family val="2"/>
      </rPr>
      <t>Equity</t>
    </r>
    <r>
      <rPr>
        <vertAlign val="superscript"/>
        <sz val="8"/>
        <color rgb="FF000000"/>
        <rFont val="Arial"/>
        <family val="2"/>
      </rPr>
      <t>2</t>
    </r>
    <r>
      <rPr>
        <sz val="8"/>
        <color rgb="FF000000"/>
        <rFont val="Arial"/>
        <family val="2"/>
      </rPr>
      <t>, EURbn</t>
    </r>
  </si>
  <si>
    <r>
      <rPr>
        <sz val="8"/>
        <color rgb="FF000000"/>
        <rFont val="Arial"/>
        <family val="2"/>
      </rPr>
      <t>Average equity, EURbn</t>
    </r>
  </si>
  <si>
    <r>
      <rPr>
        <sz val="8"/>
        <color rgb="FF000000"/>
        <rFont val="Arial"/>
        <family val="2"/>
      </rPr>
      <t>Assets under management</t>
    </r>
    <r>
      <rPr>
        <vertAlign val="superscript"/>
        <sz val="8"/>
        <color rgb="FF000000"/>
        <rFont val="Arial"/>
        <family val="2"/>
      </rPr>
      <t>5</t>
    </r>
    <r>
      <rPr>
        <sz val="8"/>
        <color rgb="FF000000"/>
        <rFont val="Arial"/>
        <family val="2"/>
      </rPr>
      <t>, EURbn</t>
    </r>
  </si>
  <si>
    <r>
      <rPr>
        <vertAlign val="superscript"/>
        <sz val="6.5"/>
        <color rgb="FF000000"/>
        <rFont val="Arial"/>
        <family val="2"/>
      </rPr>
      <t>1</t>
    </r>
    <r>
      <rPr>
        <sz val="6.5"/>
        <color rgb="FF000000"/>
        <rFont val="Arial"/>
        <family val="2"/>
      </rPr>
      <t xml:space="preserve"> In Q1 2026: a EUR 190m expense related to restructuring (EUR 144m after tax).</t>
    </r>
  </si>
  <si>
    <r>
      <rPr>
        <vertAlign val="superscript"/>
        <sz val="6.5"/>
        <color rgb="FF000000"/>
        <rFont val="Arial"/>
        <family val="2"/>
      </rPr>
      <t>2</t>
    </r>
    <r>
      <rPr>
        <sz val="6.5"/>
        <color rgb="FF000000"/>
        <rFont val="Arial"/>
        <family val="2"/>
      </rPr>
      <t xml:space="preserve"> End of period.</t>
    </r>
  </si>
  <si>
    <r>
      <rPr>
        <vertAlign val="superscript"/>
        <sz val="6.5"/>
        <color rgb="FF000000"/>
        <rFont val="Arial"/>
        <family val="2"/>
      </rPr>
      <t>3</t>
    </r>
    <r>
      <rPr>
        <sz val="6.5"/>
        <color rgb="FF000000"/>
        <rFont val="Arial"/>
        <family val="2"/>
      </rPr>
      <t xml:space="preserve"> Including loans to the public reported in “Assets held for sale”.</t>
    </r>
  </si>
  <si>
    <r>
      <rPr>
        <vertAlign val="superscript"/>
        <sz val="6.5"/>
        <color rgb="FF000000"/>
        <rFont val="Arial"/>
        <family val="2"/>
      </rPr>
      <t>4</t>
    </r>
    <r>
      <rPr>
        <sz val="6.5"/>
        <color rgb="FF000000"/>
        <rFont val="Arial"/>
        <family val="2"/>
      </rPr>
      <t xml:space="preserve"> All capital ratios include profit, net of 70% dividend, in line with Nordea’s dividend policy. No deductions are made for share buy-backs</t>
    </r>
  </si>
  <si>
    <r>
      <rPr>
        <sz val="6.5"/>
        <color rgb="FF000000"/>
        <rFont val="Arial"/>
        <family val="2"/>
      </rPr>
      <t xml:space="preserve"> that have not been approved by the ECB.  Further details on capital ratios are presented in the Factbook's capital section on page 39.</t>
    </r>
  </si>
  <si>
    <r>
      <rPr>
        <sz val="6.5"/>
        <color rgb="FF000000"/>
        <rFont val="Arial"/>
        <family val="2"/>
      </rPr>
      <t xml:space="preserve">* New accounting policies are described in Note G1 “Accounting policies” in the Annual Report for each year presented in the table above. Figures are normally </t>
    </r>
  </si>
  <si>
    <r>
      <rPr>
        <sz val="6.5"/>
        <color rgb="FF000000"/>
        <rFont val="Arial"/>
        <family val="2"/>
      </rPr>
      <t xml:space="preserve">  restated one year after the year in which the new accounting policies were implemented. This means that the figures in the above table are not fully comparable.</t>
    </r>
    <r>
      <rPr>
        <sz val="6.5"/>
        <rFont val="Arial"/>
        <family val="2"/>
      </rPr>
      <t xml:space="preserve">_x000D_
</t>
    </r>
  </si>
  <si>
    <r>
      <rPr>
        <sz val="6.5"/>
        <color rgb="FF000000"/>
        <rFont val="Arial"/>
        <family val="2"/>
      </rPr>
      <t xml:space="preserve">  For more detailed information regarding ratios and key figures defined as alternative performance measures, see http://www.nordea.com/en/investor-relations/.</t>
    </r>
  </si>
  <si>
    <r>
      <rPr>
        <b/>
        <sz val="8"/>
        <color rgb="FF000000"/>
        <rFont val="Arial"/>
        <family val="2"/>
      </rPr>
      <t>KEY FINANCIAL FIGURES</t>
    </r>
  </si>
  <si>
    <r>
      <rPr>
        <b/>
        <sz val="18"/>
        <color rgb="FF0000A0"/>
        <rFont val="Arial"/>
        <family val="2"/>
      </rPr>
      <t>Balance sheet, 12-quarter overview*</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b/>
        <sz val="8"/>
        <color rgb="FF0000A0"/>
        <rFont val="Arial"/>
        <family val="2"/>
      </rPr>
      <t>Q324</t>
    </r>
  </si>
  <si>
    <r>
      <rPr>
        <b/>
        <sz val="8"/>
        <color rgb="FF0000A0"/>
        <rFont val="Arial"/>
        <family val="2"/>
      </rPr>
      <t>Q224</t>
    </r>
  </si>
  <si>
    <r>
      <rPr>
        <b/>
        <sz val="8"/>
        <color rgb="FF0000A0"/>
        <rFont val="Arial"/>
        <family val="2"/>
      </rPr>
      <t>Q124</t>
    </r>
  </si>
  <si>
    <r>
      <rPr>
        <b/>
        <sz val="8"/>
        <color rgb="FF0000A0"/>
        <rFont val="Arial"/>
        <family val="2"/>
      </rPr>
      <t>Q423</t>
    </r>
  </si>
  <si>
    <r>
      <rPr>
        <b/>
        <sz val="8"/>
        <color rgb="FF000000"/>
        <rFont val="Arial"/>
        <family val="2"/>
      </rPr>
      <t>Assets</t>
    </r>
  </si>
  <si>
    <r>
      <rPr>
        <sz val="8"/>
        <color rgb="FF000000"/>
        <rFont val="Arial"/>
        <family val="2"/>
      </rPr>
      <t xml:space="preserve">Cash and balances with central banks </t>
    </r>
  </si>
  <si>
    <r>
      <rPr>
        <sz val="8"/>
        <color rgb="FF000000"/>
        <rFont val="Arial"/>
        <family val="2"/>
      </rPr>
      <t>Loans to central banks</t>
    </r>
  </si>
  <si>
    <r>
      <rPr>
        <sz val="8"/>
        <color rgb="FF000000"/>
        <rFont val="Arial"/>
        <family val="2"/>
      </rPr>
      <t>Loans to credit institutions</t>
    </r>
  </si>
  <si>
    <r>
      <rPr>
        <sz val="8"/>
        <color rgb="FF000000"/>
        <rFont val="Arial"/>
        <family val="2"/>
      </rPr>
      <t>Loans to the public</t>
    </r>
  </si>
  <si>
    <r>
      <rPr>
        <sz val="8"/>
        <color rgb="FF000000"/>
        <rFont val="Arial"/>
        <family val="2"/>
      </rPr>
      <t xml:space="preserve">Interest-bearing securities </t>
    </r>
  </si>
  <si>
    <r>
      <rPr>
        <sz val="8"/>
        <color rgb="FF000000"/>
        <rFont val="Arial"/>
        <family val="2"/>
      </rPr>
      <t>Shares</t>
    </r>
  </si>
  <si>
    <r>
      <rPr>
        <sz val="8"/>
        <color rgb="FF000000"/>
        <rFont val="Arial"/>
        <family val="2"/>
      </rPr>
      <t>Assets in pooled schemes and unit-linked investment contracts</t>
    </r>
  </si>
  <si>
    <r>
      <rPr>
        <sz val="8"/>
        <color rgb="FF000000"/>
        <rFont val="Arial"/>
        <family val="2"/>
      </rPr>
      <t xml:space="preserve">Derivatives </t>
    </r>
  </si>
  <si>
    <r>
      <rPr>
        <sz val="8"/>
        <color rgb="FF000000"/>
        <rFont val="Arial"/>
        <family val="2"/>
      </rPr>
      <t xml:space="preserve">Fair value changes of hedged items in portfolio hedge of interest rate risk </t>
    </r>
  </si>
  <si>
    <r>
      <rPr>
        <sz val="8"/>
        <color rgb="FF000000"/>
        <rFont val="Arial"/>
        <family val="2"/>
      </rPr>
      <t>Investments in associated undertakings and joint ventures</t>
    </r>
  </si>
  <si>
    <r>
      <rPr>
        <sz val="8"/>
        <color rgb="FF000000"/>
        <rFont val="Arial"/>
        <family val="2"/>
      </rPr>
      <t xml:space="preserve">Intangible assets </t>
    </r>
  </si>
  <si>
    <r>
      <rPr>
        <sz val="8"/>
        <color rgb="FF000000"/>
        <rFont val="Arial"/>
        <family val="2"/>
      </rPr>
      <t xml:space="preserve">Properties and equipment </t>
    </r>
  </si>
  <si>
    <r>
      <rPr>
        <sz val="8"/>
        <color rgb="FF000000"/>
        <rFont val="Arial"/>
        <family val="2"/>
      </rPr>
      <t>Investment property</t>
    </r>
  </si>
  <si>
    <r>
      <rPr>
        <sz val="8"/>
        <color rgb="FF000000"/>
        <rFont val="Arial"/>
        <family val="2"/>
      </rPr>
      <t xml:space="preserve">Deferred tax assets </t>
    </r>
  </si>
  <si>
    <r>
      <rPr>
        <sz val="8"/>
        <color rgb="FF000000"/>
        <rFont val="Arial"/>
        <family val="2"/>
      </rPr>
      <t xml:space="preserve">Current tax assets </t>
    </r>
  </si>
  <si>
    <r>
      <rPr>
        <sz val="8"/>
        <color rgb="FF000000"/>
        <rFont val="Arial"/>
        <family val="2"/>
      </rPr>
      <t xml:space="preserve">Retirement benefit assets </t>
    </r>
  </si>
  <si>
    <r>
      <rPr>
        <sz val="8"/>
        <color rgb="FF000000"/>
        <rFont val="Arial"/>
        <family val="2"/>
      </rPr>
      <t xml:space="preserve">Other assets </t>
    </r>
  </si>
  <si>
    <r>
      <rPr>
        <sz val="8"/>
        <color rgb="FF000000"/>
        <rFont val="Arial"/>
        <family val="2"/>
      </rPr>
      <t>Prepaid expenses and accrued income</t>
    </r>
  </si>
  <si>
    <r>
      <rPr>
        <sz val="8"/>
        <color rgb="FF000000"/>
        <rFont val="Arial"/>
        <family val="2"/>
      </rPr>
      <t>Assets held for sale</t>
    </r>
  </si>
  <si>
    <r>
      <rPr>
        <sz val="7"/>
        <color rgb="FF000000"/>
        <rFont val="Arial"/>
        <family val="2"/>
      </rPr>
      <t>0</t>
    </r>
  </si>
  <si>
    <r>
      <rPr>
        <b/>
        <sz val="8"/>
        <color rgb="FF000000"/>
        <rFont val="Arial"/>
        <family val="2"/>
      </rPr>
      <t>Total assets</t>
    </r>
  </si>
  <si>
    <r>
      <rPr>
        <b/>
        <sz val="8"/>
        <color rgb="FF000000"/>
        <rFont val="Arial"/>
        <family val="2"/>
      </rPr>
      <t>Liabilities</t>
    </r>
  </si>
  <si>
    <r>
      <rPr>
        <sz val="8"/>
        <color rgb="FF000000"/>
        <rFont val="Arial"/>
        <family val="2"/>
      </rPr>
      <t xml:space="preserve">Deposits by credit institutions </t>
    </r>
  </si>
  <si>
    <r>
      <rPr>
        <sz val="8"/>
        <color rgb="FF000000"/>
        <rFont val="Arial"/>
        <family val="2"/>
      </rPr>
      <t xml:space="preserve">Deposits and borrowings from the public </t>
    </r>
  </si>
  <si>
    <r>
      <rPr>
        <sz val="8"/>
        <color rgb="FF000000"/>
        <rFont val="Arial"/>
        <family val="2"/>
      </rPr>
      <t>Deposits in pooled schemes and unit-linked investment contacts</t>
    </r>
  </si>
  <si>
    <r>
      <rPr>
        <sz val="8"/>
        <color rgb="FF000000"/>
        <rFont val="Arial"/>
        <family val="2"/>
      </rPr>
      <t>Insurance contract liabilities</t>
    </r>
  </si>
  <si>
    <r>
      <rPr>
        <sz val="8"/>
        <color rgb="FF000000"/>
        <rFont val="Arial"/>
        <family val="2"/>
      </rPr>
      <t xml:space="preserve">Debt securities in issue </t>
    </r>
  </si>
  <si>
    <r>
      <rPr>
        <sz val="8"/>
        <color rgb="FF000000"/>
        <rFont val="Arial"/>
        <family val="2"/>
      </rPr>
      <t xml:space="preserve">Current tax liabilities </t>
    </r>
  </si>
  <si>
    <r>
      <rPr>
        <sz val="8"/>
        <color rgb="FF000000"/>
        <rFont val="Arial"/>
        <family val="2"/>
      </rPr>
      <t xml:space="preserve">Other liabilities </t>
    </r>
  </si>
  <si>
    <r>
      <rPr>
        <sz val="8"/>
        <color rgb="FF000000"/>
        <rFont val="Arial"/>
        <family val="2"/>
      </rPr>
      <t xml:space="preserve">Accrued expenses and prepaid income </t>
    </r>
  </si>
  <si>
    <r>
      <rPr>
        <sz val="8"/>
        <color rgb="FF000000"/>
        <rFont val="Arial"/>
        <family val="2"/>
      </rPr>
      <t xml:space="preserve">Deferred tax liabilities </t>
    </r>
  </si>
  <si>
    <r>
      <rPr>
        <sz val="8"/>
        <color rgb="FF000000"/>
        <rFont val="Arial"/>
        <family val="2"/>
      </rPr>
      <t xml:space="preserve">Provisions </t>
    </r>
  </si>
  <si>
    <r>
      <rPr>
        <sz val="8"/>
        <color rgb="FF000000"/>
        <rFont val="Arial"/>
        <family val="2"/>
      </rPr>
      <t xml:space="preserve">Retirement benefit obligations </t>
    </r>
  </si>
  <si>
    <r>
      <rPr>
        <sz val="8"/>
        <color rgb="FF000000"/>
        <rFont val="Arial"/>
        <family val="2"/>
      </rPr>
      <t xml:space="preserve">Subordinated liabilities </t>
    </r>
  </si>
  <si>
    <r>
      <rPr>
        <b/>
        <sz val="8"/>
        <color rgb="FF000000"/>
        <rFont val="Arial"/>
        <family val="2"/>
      </rPr>
      <t>Total liabilities</t>
    </r>
  </si>
  <si>
    <r>
      <rPr>
        <b/>
        <sz val="8"/>
        <color rgb="FF000000"/>
        <rFont val="Arial"/>
        <family val="2"/>
      </rPr>
      <t>Equity</t>
    </r>
  </si>
  <si>
    <r>
      <rPr>
        <sz val="8"/>
        <color rgb="FF000000"/>
        <rFont val="Arial"/>
        <family val="2"/>
      </rPr>
      <t>Additional Tier 1 capital holders</t>
    </r>
  </si>
  <si>
    <r>
      <rPr>
        <sz val="7"/>
        <color rgb="FF000000"/>
        <rFont val="Arial"/>
        <family val="2"/>
      </rPr>
      <t>-</t>
    </r>
  </si>
  <si>
    <r>
      <rPr>
        <sz val="8"/>
        <color rgb="FF000000"/>
        <rFont val="Arial"/>
        <family val="2"/>
      </rPr>
      <t xml:space="preserve">Non-controlling interests </t>
    </r>
  </si>
  <si>
    <r>
      <rPr>
        <sz val="8"/>
        <color rgb="FF000000"/>
        <rFont val="Arial"/>
        <family val="2"/>
      </rPr>
      <t xml:space="preserve">Share capital </t>
    </r>
  </si>
  <si>
    <r>
      <rPr>
        <sz val="8"/>
        <color rgb="FF000000"/>
        <rFont val="Arial"/>
        <family val="2"/>
      </rPr>
      <t>Invested unrestricted equity</t>
    </r>
  </si>
  <si>
    <r>
      <rPr>
        <sz val="8"/>
        <color rgb="FF000000"/>
        <rFont val="Arial"/>
        <family val="2"/>
      </rPr>
      <t xml:space="preserve">Other reserves </t>
    </r>
  </si>
  <si>
    <r>
      <rPr>
        <sz val="8"/>
        <color rgb="FF000000"/>
        <rFont val="Arial"/>
        <family val="2"/>
      </rPr>
      <t xml:space="preserve">Retained earnings </t>
    </r>
  </si>
  <si>
    <r>
      <rPr>
        <b/>
        <sz val="8"/>
        <color rgb="FF000000"/>
        <rFont val="Arial"/>
        <family val="2"/>
      </rPr>
      <t>Total equity</t>
    </r>
  </si>
  <si>
    <r>
      <rPr>
        <b/>
        <sz val="8"/>
        <color rgb="FF000000"/>
        <rFont val="Arial"/>
        <family val="2"/>
      </rPr>
      <t>Total liabilities and equity</t>
    </r>
  </si>
  <si>
    <r>
      <rPr>
        <sz val="7"/>
        <color rgb="FF000000"/>
        <rFont val="Arial"/>
        <family val="2"/>
      </rPr>
      <t xml:space="preserve">* New accounting policies are described in Note G1 “Accounting policies” in the Annual Report for each year presented in the table above. New accounting policies are </t>
    </r>
  </si>
  <si>
    <r>
      <rPr>
        <sz val="7"/>
        <color rgb="FF000000"/>
        <rFont val="Arial"/>
        <family val="2"/>
      </rPr>
      <t xml:space="preserve">  normally restated one year after the year in which they were implemented. This means that the figures in the above table are not fully comparable.</t>
    </r>
  </si>
  <si>
    <r>
      <rPr>
        <b/>
        <sz val="8"/>
        <color rgb="FF000000"/>
        <rFont val="Arial"/>
        <family val="2"/>
      </rPr>
      <t>KEY FINANCIAL FIGURES</t>
    </r>
  </si>
  <si>
    <r>
      <rPr>
        <b/>
        <sz val="18"/>
        <color rgb="FF0000A0"/>
        <rFont val="Arial"/>
        <family val="2"/>
      </rPr>
      <t>Change in net interest income (NII)</t>
    </r>
  </si>
  <si>
    <r>
      <rPr>
        <b/>
        <sz val="8"/>
        <color rgb="FF0000A0"/>
        <rFont val="Arial"/>
        <family val="2"/>
      </rPr>
      <t>Nordea Group</t>
    </r>
  </si>
  <si>
    <r>
      <rPr>
        <b/>
        <sz val="8"/>
        <color rgb="FF0000A0"/>
        <rFont val="Arial"/>
        <family val="2"/>
      </rPr>
      <t>Jan-Sep 26/25</t>
    </r>
  </si>
  <si>
    <r>
      <rPr>
        <b/>
        <sz val="8"/>
        <color rgb="FF000000"/>
        <rFont val="Arial"/>
        <family val="2"/>
      </rPr>
      <t>EURm</t>
    </r>
  </si>
  <si>
    <r>
      <rPr>
        <b/>
        <sz val="8"/>
        <color rgb="FF0000A0"/>
        <rFont val="Arial"/>
        <family val="2"/>
      </rPr>
      <t>3Q26/2Q26</t>
    </r>
  </si>
  <si>
    <r>
      <rPr>
        <b/>
        <sz val="8"/>
        <color rgb="FF0000A0"/>
        <rFont val="Arial"/>
        <family val="2"/>
      </rPr>
      <t>2Q26/1Q26</t>
    </r>
  </si>
  <si>
    <r>
      <rPr>
        <b/>
        <sz val="8"/>
        <color rgb="FF0000A0"/>
        <rFont val="Arial"/>
        <family val="2"/>
      </rPr>
      <t>1Q26/4Q25</t>
    </r>
  </si>
  <si>
    <r>
      <rPr>
        <b/>
        <sz val="8"/>
        <color rgb="FF0000A0"/>
        <rFont val="Arial"/>
        <family val="2"/>
      </rPr>
      <t>4Q25/3Q25</t>
    </r>
  </si>
  <si>
    <r>
      <rPr>
        <b/>
        <sz val="8"/>
        <color rgb="FF0000A0"/>
        <rFont val="Arial"/>
        <family val="2"/>
      </rPr>
      <t>3Q25/2Q25</t>
    </r>
  </si>
  <si>
    <r>
      <rPr>
        <b/>
        <sz val="8"/>
        <color rgb="FF000000"/>
        <rFont val="Arial"/>
        <family val="2"/>
      </rPr>
      <t>NII beginning of period</t>
    </r>
  </si>
  <si>
    <r>
      <rPr>
        <b/>
        <sz val="8"/>
        <color rgb="FF000000"/>
        <rFont val="Arial"/>
        <family val="2"/>
      </rPr>
      <t>Margin-driven NII</t>
    </r>
  </si>
  <si>
    <r>
      <rPr>
        <sz val="8"/>
        <color rgb="FF000000"/>
        <rFont val="Arial"/>
        <family val="2"/>
      </rPr>
      <t>Lending margin</t>
    </r>
  </si>
  <si>
    <r>
      <rPr>
        <sz val="8"/>
        <color rgb="FF000000"/>
        <rFont val="Arial"/>
        <family val="2"/>
      </rPr>
      <t>Deposit margin</t>
    </r>
  </si>
  <si>
    <r>
      <rPr>
        <sz val="8"/>
        <color rgb="FF000000"/>
        <rFont val="Arial"/>
        <family val="2"/>
      </rPr>
      <t>Cost of funds</t>
    </r>
  </si>
  <si>
    <r>
      <rPr>
        <sz val="8"/>
        <color rgb="FF000000"/>
        <rFont val="Arial"/>
        <family val="2"/>
      </rPr>
      <t>Equity margin</t>
    </r>
  </si>
  <si>
    <r>
      <rPr>
        <sz val="8"/>
        <color rgb="FF000000"/>
        <rFont val="Arial"/>
        <family val="2"/>
      </rPr>
      <t>0</t>
    </r>
  </si>
  <si>
    <r>
      <rPr>
        <b/>
        <sz val="8"/>
        <color rgb="FF000000"/>
        <rFont val="Arial"/>
        <family val="2"/>
      </rPr>
      <t>Volume-driven NII</t>
    </r>
  </si>
  <si>
    <r>
      <rPr>
        <sz val="8"/>
        <color rgb="FF000000"/>
        <rFont val="Arial"/>
        <family val="2"/>
      </rPr>
      <t>Lending volume</t>
    </r>
  </si>
  <si>
    <r>
      <rPr>
        <sz val="8"/>
        <color rgb="FF000000"/>
        <rFont val="Arial"/>
        <family val="2"/>
      </rPr>
      <t>Deposit volume</t>
    </r>
  </si>
  <si>
    <r>
      <rPr>
        <sz val="8"/>
        <color rgb="FF000000"/>
        <rFont val="Arial"/>
        <family val="2"/>
      </rPr>
      <t>Day count</t>
    </r>
  </si>
  <si>
    <r>
      <rPr>
        <sz val="8"/>
        <color rgb="FF000000"/>
        <rFont val="Arial"/>
        <family val="2"/>
      </rPr>
      <t>Other (incl. Treasury)</t>
    </r>
  </si>
  <si>
    <r>
      <rPr>
        <sz val="8"/>
        <color rgb="FF000000"/>
        <rFont val="Arial"/>
        <family val="2"/>
      </rPr>
      <t>of which FX</t>
    </r>
  </si>
  <si>
    <r>
      <rPr>
        <sz val="8"/>
        <color rgb="FF000000"/>
        <rFont val="Arial"/>
        <family val="2"/>
      </rPr>
      <t>of which deposit hedge</t>
    </r>
  </si>
  <si>
    <r>
      <rPr>
        <b/>
        <sz val="8"/>
        <color rgb="FF000000"/>
        <rFont val="Arial"/>
        <family val="2"/>
      </rPr>
      <t>NII end of period</t>
    </r>
  </si>
  <si>
    <r>
      <rPr>
        <b/>
        <sz val="8"/>
        <color rgb="FF0000A0"/>
        <rFont val="Arial"/>
        <family val="2"/>
      </rPr>
      <t>Personal Banking</t>
    </r>
  </si>
  <si>
    <r>
      <rPr>
        <b/>
        <sz val="8"/>
        <color rgb="FF0000A0"/>
        <rFont val="Arial"/>
        <family val="2"/>
      </rPr>
      <t>Asset &amp; Wealth Management</t>
    </r>
  </si>
  <si>
    <r>
      <rPr>
        <b/>
        <sz val="8"/>
        <color rgb="FF000000"/>
        <rFont val="Arial"/>
        <family val="2"/>
      </rPr>
      <t>0</t>
    </r>
  </si>
  <si>
    <r>
      <rPr>
        <b/>
        <sz val="8"/>
        <color rgb="FF0000A0"/>
        <rFont val="Arial"/>
        <family val="2"/>
      </rPr>
      <t>Business Banking</t>
    </r>
  </si>
  <si>
    <r>
      <rPr>
        <b/>
        <sz val="8"/>
        <color rgb="FF0000A0"/>
        <rFont val="Arial"/>
        <family val="2"/>
      </rPr>
      <t>Large Corporates &amp; Institutions</t>
    </r>
  </si>
  <si>
    <r>
      <rPr>
        <b/>
        <sz val="8"/>
        <color rgb="FF000000"/>
        <rFont val="Arial"/>
        <family val="2"/>
      </rPr>
      <t>KEY FINANCIAL FIGURES</t>
    </r>
  </si>
  <si>
    <r>
      <rPr>
        <b/>
        <sz val="18"/>
        <color rgb="FF0000A0"/>
        <rFont val="Arial"/>
        <family val="2"/>
      </rPr>
      <t>Net fee and commission income</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b/>
        <sz val="8"/>
        <color rgb="FF0000A0"/>
        <rFont val="Arial"/>
        <family val="2"/>
      </rPr>
      <t>Q324</t>
    </r>
  </si>
  <si>
    <r>
      <rPr>
        <b/>
        <sz val="8"/>
        <color rgb="FF0000A0"/>
        <rFont val="Arial"/>
        <family val="2"/>
      </rPr>
      <t>Q224</t>
    </r>
  </si>
  <si>
    <r>
      <rPr>
        <b/>
        <sz val="8"/>
        <color rgb="FF0000A0"/>
        <rFont val="Arial"/>
        <family val="2"/>
      </rPr>
      <t>Q124</t>
    </r>
  </si>
  <si>
    <r>
      <rPr>
        <b/>
        <sz val="8"/>
        <color rgb="FF0000A0"/>
        <rFont val="Arial"/>
        <family val="2"/>
      </rPr>
      <t>Q423</t>
    </r>
  </si>
  <si>
    <r>
      <rPr>
        <sz val="8"/>
        <color rgb="FF000000"/>
        <rFont val="Arial"/>
        <family val="2"/>
      </rPr>
      <t>Asset management*</t>
    </r>
  </si>
  <si>
    <r>
      <rPr>
        <sz val="8"/>
        <color rgb="FF000000"/>
        <rFont val="Arial"/>
        <family val="2"/>
      </rPr>
      <t>Deposit products</t>
    </r>
  </si>
  <si>
    <r>
      <rPr>
        <sz val="8"/>
        <color rgb="FF000000"/>
        <rFont val="Arial"/>
        <family val="2"/>
      </rPr>
      <t>Custody and issuer services</t>
    </r>
  </si>
  <si>
    <r>
      <rPr>
        <sz val="8"/>
        <color rgb="FF000000"/>
        <rFont val="Arial"/>
        <family val="2"/>
      </rPr>
      <t>Brokerage and advisory</t>
    </r>
  </si>
  <si>
    <r>
      <rPr>
        <sz val="8"/>
        <color rgb="FF000000"/>
        <rFont val="Arial"/>
        <family val="2"/>
      </rPr>
      <t>Payments and cards</t>
    </r>
  </si>
  <si>
    <r>
      <rPr>
        <sz val="8"/>
        <color rgb="FF000000"/>
        <rFont val="Arial"/>
        <family val="2"/>
      </rPr>
      <t>Lending</t>
    </r>
  </si>
  <si>
    <r>
      <rPr>
        <sz val="8"/>
        <color rgb="FF000000"/>
        <rFont val="Arial"/>
        <family val="2"/>
      </rPr>
      <t>Guarantees</t>
    </r>
  </si>
  <si>
    <r>
      <rPr>
        <sz val="8"/>
        <color rgb="FF000000"/>
        <rFont val="Arial"/>
        <family val="2"/>
      </rPr>
      <t>Other</t>
    </r>
  </si>
  <si>
    <r>
      <rPr>
        <b/>
        <sz val="8"/>
        <color rgb="FF000000"/>
        <rFont val="Arial"/>
        <family val="2"/>
      </rPr>
      <t>Total</t>
    </r>
  </si>
  <si>
    <r>
      <rPr>
        <b/>
        <sz val="18"/>
        <color rgb="FF0000A0"/>
        <rFont val="Arial"/>
        <family val="2"/>
      </rPr>
      <t>Net insurance result</t>
    </r>
  </si>
  <si>
    <r>
      <rPr>
        <sz val="8"/>
        <color rgb="FF000000"/>
        <rFont val="Arial"/>
        <family val="2"/>
      </rPr>
      <t>Insurance revenue</t>
    </r>
  </si>
  <si>
    <r>
      <rPr>
        <sz val="8"/>
        <color rgb="FF000000"/>
        <rFont val="Arial"/>
        <family val="2"/>
      </rPr>
      <t>Insurance service expenses</t>
    </r>
  </si>
  <si>
    <r>
      <rPr>
        <sz val="8"/>
        <color rgb="FF000000"/>
        <rFont val="Arial"/>
        <family val="2"/>
      </rPr>
      <t>Net reinsurance result</t>
    </r>
  </si>
  <si>
    <r>
      <rPr>
        <sz val="8"/>
        <color rgb="FF000000"/>
        <rFont val="Arial"/>
        <family val="2"/>
      </rPr>
      <t>0</t>
    </r>
  </si>
  <si>
    <r>
      <rPr>
        <b/>
        <sz val="8"/>
        <color rgb="FF000000"/>
        <rFont val="Arial"/>
        <family val="2"/>
      </rPr>
      <t>Net insurance revenue</t>
    </r>
  </si>
  <si>
    <r>
      <rPr>
        <sz val="8"/>
        <color rgb="FF000000"/>
        <rFont val="Arial"/>
        <family val="2"/>
      </rPr>
      <t>Insurance finance income and expenses</t>
    </r>
  </si>
  <si>
    <r>
      <rPr>
        <sz val="8"/>
        <color rgb="FF000000"/>
        <rFont val="Arial"/>
        <family val="2"/>
      </rPr>
      <t>Return on assets backing insurance liabilities</t>
    </r>
  </si>
  <si>
    <r>
      <rPr>
        <b/>
        <sz val="8"/>
        <color rgb="FF000000"/>
        <rFont val="Arial"/>
        <family val="2"/>
      </rPr>
      <t>Net insurance finance income and expenses</t>
    </r>
  </si>
  <si>
    <r>
      <rPr>
        <b/>
        <sz val="18"/>
        <color rgb="FF0000A0"/>
        <rFont val="Arial"/>
        <family val="2"/>
      </rPr>
      <t>Net result from items at fair value</t>
    </r>
  </si>
  <si>
    <r>
      <rPr>
        <sz val="8"/>
        <color rgb="FF000000"/>
        <rFont val="Arial"/>
        <family val="2"/>
      </rPr>
      <t>Equity-related instruments</t>
    </r>
  </si>
  <si>
    <r>
      <rPr>
        <sz val="8"/>
        <color rgb="FF000000"/>
        <rFont val="Arial"/>
        <family val="2"/>
      </rPr>
      <t>Interest-related instruments and FX gains/losses</t>
    </r>
  </si>
  <si>
    <r>
      <rPr>
        <sz val="8"/>
        <color rgb="FF000000"/>
        <rFont val="Arial"/>
        <family val="2"/>
      </rPr>
      <t>Other financial instruments (including credit and commodities)</t>
    </r>
  </si>
  <si>
    <r>
      <rPr>
        <sz val="8"/>
        <color rgb="FF000000"/>
        <rFont val="Arial"/>
        <family val="2"/>
      </rPr>
      <t>Nordea Life &amp; Pension*</t>
    </r>
  </si>
  <si>
    <r>
      <rPr>
        <sz val="7"/>
        <color rgb="FF000000"/>
        <rFont val="Arial"/>
        <family val="2"/>
      </rPr>
      <t>* Internal transactions not eliminated against other lines in the Note. The line item “Nordea Life &amp; Pension” consequently provides the true impact from the</t>
    </r>
  </si>
  <si>
    <r>
      <rPr>
        <sz val="7"/>
        <color rgb="FF000000"/>
        <rFont val="Arial"/>
        <family val="2"/>
      </rPr>
      <t xml:space="preserve">  life insurance operations.</t>
    </r>
  </si>
  <si>
    <r>
      <rPr>
        <b/>
        <sz val="8"/>
        <color rgb="FF000000"/>
        <rFont val="Arial"/>
        <family val="2"/>
      </rPr>
      <t>KEY FINANCIAL FIGURES</t>
    </r>
  </si>
  <si>
    <r>
      <rPr>
        <b/>
        <sz val="18"/>
        <color rgb="FF0000A0"/>
        <rFont val="Arial"/>
        <family val="2"/>
      </rPr>
      <t>Other expenses</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b/>
        <sz val="8"/>
        <color rgb="FF0000A0"/>
        <rFont val="Arial"/>
        <family val="2"/>
      </rPr>
      <t>Q324</t>
    </r>
  </si>
  <si>
    <r>
      <rPr>
        <b/>
        <sz val="8"/>
        <color rgb="FF0000A0"/>
        <rFont val="Arial"/>
        <family val="2"/>
      </rPr>
      <t>Q224</t>
    </r>
  </si>
  <si>
    <r>
      <rPr>
        <b/>
        <sz val="8"/>
        <color rgb="FF0000A0"/>
        <rFont val="Arial"/>
        <family val="2"/>
      </rPr>
      <t>Q124</t>
    </r>
  </si>
  <si>
    <r>
      <rPr>
        <b/>
        <sz val="8"/>
        <color rgb="FF0000A0"/>
        <rFont val="Arial"/>
        <family val="2"/>
      </rPr>
      <t>Q423</t>
    </r>
  </si>
  <si>
    <r>
      <rPr>
        <sz val="8"/>
        <color rgb="FF000000"/>
        <rFont val="Arial"/>
        <family val="2"/>
      </rPr>
      <t>Information technology</t>
    </r>
  </si>
  <si>
    <r>
      <rPr>
        <sz val="8"/>
        <color rgb="FF000000"/>
        <rFont val="Arial"/>
        <family val="2"/>
      </rPr>
      <t>Marketing and representation</t>
    </r>
  </si>
  <si>
    <r>
      <rPr>
        <sz val="8"/>
        <color rgb="FF000000"/>
        <rFont val="Arial"/>
        <family val="2"/>
      </rPr>
      <t>Postage, transportation, telephone and office expenses</t>
    </r>
  </si>
  <si>
    <r>
      <rPr>
        <sz val="8"/>
        <color rgb="FF000000"/>
        <rFont val="Arial"/>
        <family val="2"/>
      </rPr>
      <t xml:space="preserve">Rents, premises and real estate </t>
    </r>
  </si>
  <si>
    <r>
      <rPr>
        <sz val="8"/>
        <color rgb="FF000000"/>
        <rFont val="Arial"/>
        <family val="2"/>
      </rPr>
      <t>Professional services</t>
    </r>
  </si>
  <si>
    <r>
      <rPr>
        <sz val="8"/>
        <color rgb="FF000000"/>
        <rFont val="Arial"/>
        <family val="2"/>
      </rPr>
      <t>Market data services</t>
    </r>
  </si>
  <si>
    <r>
      <rPr>
        <sz val="8"/>
        <color rgb="FF000000"/>
        <rFont val="Arial"/>
        <family val="2"/>
      </rPr>
      <t>Other</t>
    </r>
    <r>
      <rPr>
        <vertAlign val="superscript"/>
        <sz val="8"/>
        <color rgb="FF000000"/>
        <rFont val="Arial"/>
        <family val="2"/>
      </rPr>
      <t xml:space="preserve"> </t>
    </r>
  </si>
  <si>
    <r>
      <rPr>
        <b/>
        <sz val="8"/>
        <color rgb="FF000000"/>
        <rFont val="Arial"/>
        <family val="2"/>
      </rPr>
      <t>Total</t>
    </r>
  </si>
  <si>
    <r>
      <rPr>
        <b/>
        <sz val="18"/>
        <color rgb="FF0000A0"/>
        <rFont val="Arial"/>
        <family val="2"/>
      </rPr>
      <t>Net loan losses</t>
    </r>
  </si>
  <si>
    <r>
      <rPr>
        <sz val="8"/>
        <color rgb="FF000000"/>
        <rFont val="Arial"/>
        <family val="2"/>
      </rPr>
      <t>Net loan losses, stage 1</t>
    </r>
  </si>
  <si>
    <r>
      <rPr>
        <sz val="8"/>
        <color rgb="FF000000"/>
        <rFont val="Arial"/>
        <family val="2"/>
      </rPr>
      <t>Net loan losses, stage 2</t>
    </r>
  </si>
  <si>
    <r>
      <rPr>
        <b/>
        <sz val="8"/>
        <color rgb="FF000000"/>
        <rFont val="Arial"/>
        <family val="2"/>
      </rPr>
      <t>Net loan losses, non-defaulted</t>
    </r>
  </si>
  <si>
    <r>
      <rPr>
        <b/>
        <sz val="8"/>
        <color rgb="FF000000"/>
        <rFont val="Arial"/>
        <family val="2"/>
      </rPr>
      <t>Stage 3, defaulted</t>
    </r>
  </si>
  <si>
    <r>
      <rPr>
        <sz val="8"/>
        <color rgb="FF000000"/>
        <rFont val="Arial"/>
        <family val="2"/>
      </rPr>
      <t>Net loan losses, individually assessed, collectively calculated</t>
    </r>
  </si>
  <si>
    <r>
      <rPr>
        <sz val="8"/>
        <color rgb="FF000000"/>
        <rFont val="Arial"/>
        <family val="2"/>
      </rPr>
      <t>Realised loan losses</t>
    </r>
  </si>
  <si>
    <r>
      <rPr>
        <sz val="8"/>
        <color rgb="FF000000"/>
        <rFont val="Arial"/>
        <family val="2"/>
      </rPr>
      <t>Decrease in provisions to cover realised loan losses</t>
    </r>
  </si>
  <si>
    <r>
      <rPr>
        <sz val="8"/>
        <color rgb="FF000000"/>
        <rFont val="Arial"/>
        <family val="2"/>
      </rPr>
      <t>Recoveries of previously realised loan losses</t>
    </r>
  </si>
  <si>
    <r>
      <rPr>
        <sz val="8"/>
        <color rgb="FF000000"/>
        <rFont val="Arial"/>
        <family val="2"/>
      </rPr>
      <t>Reimbursement right</t>
    </r>
  </si>
  <si>
    <r>
      <rPr>
        <sz val="8"/>
        <color rgb="FF000000"/>
        <rFont val="Arial"/>
        <family val="2"/>
      </rPr>
      <t>0</t>
    </r>
  </si>
  <si>
    <r>
      <rPr>
        <sz val="8"/>
        <color rgb="FF000000"/>
        <rFont val="Arial"/>
        <family val="2"/>
      </rPr>
      <t xml:space="preserve">New/increase in provisions </t>
    </r>
  </si>
  <si>
    <r>
      <rPr>
        <sz val="8"/>
        <color rgb="FF000000"/>
        <rFont val="Arial"/>
        <family val="2"/>
      </rPr>
      <t>Reversals of provisions</t>
    </r>
  </si>
  <si>
    <r>
      <rPr>
        <b/>
        <sz val="8"/>
        <color rgb="FF000000"/>
        <rFont val="Arial"/>
        <family val="2"/>
      </rPr>
      <t>Net loan losses, defaulted</t>
    </r>
  </si>
  <si>
    <r>
      <rPr>
        <b/>
        <sz val="8"/>
        <color rgb="FF000000"/>
        <rFont val="Arial"/>
        <family val="2"/>
      </rPr>
      <t>Net loan losses</t>
    </r>
  </si>
  <si>
    <r>
      <rPr>
        <b/>
        <sz val="10"/>
        <color rgb="FF0000A0"/>
        <rFont val="Arial"/>
        <family val="2"/>
      </rPr>
      <t>Loan loss ratio</t>
    </r>
  </si>
  <si>
    <r>
      <rPr>
        <b/>
        <sz val="8"/>
        <color rgb="FF000000"/>
        <rFont val="Arial"/>
        <family val="2"/>
      </rPr>
      <t>Net loan loss ratio, amortised cost, bp</t>
    </r>
  </si>
  <si>
    <r>
      <rPr>
        <sz val="8"/>
        <color rgb="FF000000"/>
        <rFont val="Arial"/>
        <family val="2"/>
      </rPr>
      <t xml:space="preserve">   of which stage 1</t>
    </r>
  </si>
  <si>
    <r>
      <rPr>
        <sz val="8"/>
        <color rgb="FF000000"/>
        <rFont val="Arial"/>
        <family val="2"/>
      </rPr>
      <t xml:space="preserve">   of which stage 2</t>
    </r>
  </si>
  <si>
    <r>
      <rPr>
        <sz val="8"/>
        <color rgb="FF000000"/>
        <rFont val="Arial"/>
        <family val="2"/>
      </rPr>
      <t xml:space="preserve">   of which stage 3</t>
    </r>
  </si>
  <si>
    <r>
      <rPr>
        <b/>
        <sz val="18"/>
        <color rgb="FF0000A0"/>
        <rFont val="Arial"/>
        <family val="2"/>
      </rPr>
      <t>Asset under management, volumes and net flow</t>
    </r>
  </si>
  <si>
    <r>
      <rPr>
        <b/>
        <sz val="10"/>
        <color rgb="FF000000"/>
        <rFont val="Arial"/>
        <family val="2"/>
      </rPr>
      <t>Assets under management (AuM), volumes</t>
    </r>
  </si>
  <si>
    <r>
      <rPr>
        <b/>
        <sz val="8"/>
        <color rgb="FF000000"/>
        <rFont val="Arial"/>
        <family val="2"/>
      </rPr>
      <t>EURbn</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sz val="8"/>
        <color rgb="FF000000"/>
        <rFont val="Arial"/>
        <family val="2"/>
      </rPr>
      <t>Personal Banking</t>
    </r>
  </si>
  <si>
    <r>
      <rPr>
        <sz val="8"/>
        <color rgb="FF000000"/>
        <rFont val="Arial"/>
        <family val="2"/>
      </rPr>
      <t>Asset &amp; Wealth Management</t>
    </r>
  </si>
  <si>
    <r>
      <rPr>
        <sz val="8"/>
        <color rgb="FF000000"/>
        <rFont val="Arial"/>
        <family val="2"/>
      </rPr>
      <t>Business Banking</t>
    </r>
  </si>
  <si>
    <r>
      <rPr>
        <sz val="8"/>
        <color rgb="FF000000"/>
        <rFont val="Arial"/>
        <family val="2"/>
      </rPr>
      <t>Large Corporates &amp; Institutions</t>
    </r>
  </si>
  <si>
    <r>
      <rPr>
        <b/>
        <sz val="8"/>
        <color rgb="FF000000"/>
        <rFont val="Arial"/>
        <family val="2"/>
      </rPr>
      <t>Investment product AuM</t>
    </r>
  </si>
  <si>
    <r>
      <rPr>
        <sz val="8"/>
        <color rgb="FF000000"/>
        <rFont val="Arial"/>
        <family val="2"/>
      </rPr>
      <t>Other assets</t>
    </r>
  </si>
  <si>
    <r>
      <rPr>
        <b/>
        <sz val="8"/>
        <color rgb="FF000000"/>
        <rFont val="Arial"/>
        <family val="2"/>
      </rPr>
      <t>Total AuM</t>
    </r>
  </si>
  <si>
    <r>
      <rPr>
        <b/>
        <sz val="10"/>
        <color rgb="FF000000"/>
        <rFont val="Arial"/>
        <family val="2"/>
      </rPr>
      <t>Assets under management (AuM), net flow</t>
    </r>
  </si>
  <si>
    <r>
      <rPr>
        <sz val="8"/>
        <color rgb="FF000000"/>
        <rFont val="Arial"/>
        <family val="2"/>
      </rPr>
      <t>0</t>
    </r>
  </si>
  <si>
    <r>
      <rPr>
        <b/>
        <sz val="8"/>
        <color rgb="FF000000"/>
        <rFont val="Arial"/>
        <family val="2"/>
      </rPr>
      <t>BUSINESS AREAS</t>
    </r>
  </si>
  <si>
    <r>
      <rPr>
        <b/>
        <sz val="18"/>
        <color rgb="FF0000A0"/>
        <rFont val="Arial"/>
        <family val="2"/>
      </rPr>
      <t>Personal Banking</t>
    </r>
  </si>
  <si>
    <r>
      <rPr>
        <b/>
        <sz val="10"/>
        <color rgb="FF0000A0"/>
        <rFont val="Arial"/>
        <family val="2"/>
      </rPr>
      <t>Financial highlights</t>
    </r>
  </si>
  <si>
    <r>
      <rPr>
        <b/>
        <sz val="8"/>
        <color rgb="FF0000A0"/>
        <rFont val="Arial"/>
        <family val="2"/>
      </rPr>
      <t>Chg</t>
    </r>
  </si>
  <si>
    <r>
      <rPr>
        <b/>
        <sz val="8"/>
        <color rgb="FF0000A0"/>
        <rFont val="Arial"/>
        <family val="2"/>
      </rPr>
      <t>Chg local curr.</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sz val="8"/>
        <color rgb="FF000000"/>
        <rFont val="Arial"/>
        <family val="2"/>
      </rPr>
      <t>Net interest income</t>
    </r>
  </si>
  <si>
    <r>
      <rPr>
        <sz val="8"/>
        <color rgb="FF000000"/>
        <rFont val="Arial"/>
        <family val="2"/>
      </rPr>
      <t>Net fee and commission income</t>
    </r>
  </si>
  <si>
    <r>
      <rPr>
        <sz val="8"/>
        <color rgb="FF000000"/>
        <rFont val="Arial"/>
        <family val="2"/>
      </rPr>
      <t>Net insurance result</t>
    </r>
  </si>
  <si>
    <r>
      <rPr>
        <sz val="8"/>
        <color rgb="FF000000"/>
        <rFont val="Arial"/>
        <family val="2"/>
      </rPr>
      <t>Net result from items at fair value</t>
    </r>
  </si>
  <si>
    <r>
      <rPr>
        <sz val="8"/>
        <color rgb="FF000000"/>
        <rFont val="Arial"/>
        <family val="2"/>
      </rPr>
      <t>Other income</t>
    </r>
  </si>
  <si>
    <r>
      <rPr>
        <b/>
        <sz val="8"/>
        <color rgb="FF000000"/>
        <rFont val="Arial"/>
        <family val="2"/>
      </rPr>
      <t xml:space="preserve">Total income </t>
    </r>
  </si>
  <si>
    <r>
      <rPr>
        <b/>
        <sz val="8"/>
        <color rgb="FF000000"/>
        <rFont val="Arial"/>
        <family val="2"/>
      </rPr>
      <t>Total expenses excl. regulatory fees</t>
    </r>
  </si>
  <si>
    <r>
      <rPr>
        <b/>
        <sz val="8"/>
        <color rgb="FF000000"/>
        <rFont val="Arial"/>
        <family val="2"/>
      </rPr>
      <t>Total expenses</t>
    </r>
  </si>
  <si>
    <r>
      <rPr>
        <b/>
        <sz val="8"/>
        <color rgb="FF000000"/>
        <rFont val="Arial"/>
        <family val="2"/>
      </rPr>
      <t>Profit before loan losses</t>
    </r>
  </si>
  <si>
    <r>
      <rPr>
        <sz val="8"/>
        <color rgb="FF000000"/>
        <rFont val="Arial"/>
        <family val="2"/>
      </rPr>
      <t>Net loan losses and similar net result</t>
    </r>
  </si>
  <si>
    <r>
      <rPr>
        <b/>
        <sz val="8"/>
        <color rgb="FF000000"/>
        <rFont val="Arial"/>
        <family val="2"/>
      </rPr>
      <t>Operating profit</t>
    </r>
  </si>
  <si>
    <t>Cost-to-income ratio*, %</t>
  </si>
  <si>
    <t>Return on allocated equity**, %</t>
  </si>
  <si>
    <r>
      <rPr>
        <sz val="8"/>
        <color rgb="FF000000"/>
        <rFont val="Arial"/>
        <family val="2"/>
      </rPr>
      <t>Allocated equity</t>
    </r>
  </si>
  <si>
    <r>
      <rPr>
        <sz val="8"/>
        <color rgb="FF000000"/>
        <rFont val="Arial"/>
        <family val="2"/>
      </rPr>
      <t>Risk exposure amount (REA)</t>
    </r>
  </si>
  <si>
    <r>
      <rPr>
        <sz val="8"/>
        <color rgb="FF000000"/>
        <rFont val="Arial"/>
        <family val="2"/>
      </rPr>
      <t>Number of employees (FTEs)</t>
    </r>
  </si>
  <si>
    <r>
      <rPr>
        <b/>
        <sz val="10"/>
        <color rgb="FF0000A0"/>
        <rFont val="Arial"/>
        <family val="2"/>
      </rPr>
      <t>Volumes</t>
    </r>
  </si>
  <si>
    <r>
      <rPr>
        <b/>
        <sz val="8"/>
        <color rgb="FF000000"/>
        <rFont val="Arial"/>
        <family val="2"/>
      </rPr>
      <t>EURbn</t>
    </r>
  </si>
  <si>
    <r>
      <rPr>
        <sz val="8"/>
        <color rgb="FF000000"/>
        <rFont val="Arial"/>
        <family val="2"/>
      </rPr>
      <t>Mortgage lending</t>
    </r>
  </si>
  <si>
    <r>
      <rPr>
        <sz val="8"/>
        <color rgb="FF000000"/>
        <rFont val="Arial"/>
        <family val="2"/>
      </rPr>
      <t>Other lending</t>
    </r>
  </si>
  <si>
    <r>
      <rPr>
        <b/>
        <sz val="8"/>
        <color rgb="FF000000"/>
        <rFont val="Arial"/>
        <family val="2"/>
      </rPr>
      <t>Total lending</t>
    </r>
  </si>
  <si>
    <r>
      <rPr>
        <b/>
        <sz val="8"/>
        <color rgb="FF000000"/>
        <rFont val="Arial"/>
        <family val="2"/>
      </rPr>
      <t>Total deposits</t>
    </r>
  </si>
  <si>
    <r>
      <rPr>
        <b/>
        <sz val="8"/>
        <color rgb="FF000000"/>
        <rFont val="Arial"/>
        <family val="2"/>
      </rPr>
      <t>Investment product AuM</t>
    </r>
  </si>
  <si>
    <r>
      <rPr>
        <sz val="6.5"/>
        <color rgb="FF000000"/>
        <rFont val="Arial"/>
        <family val="2"/>
      </rPr>
      <t>* Excluding regulatory fees.</t>
    </r>
  </si>
  <si>
    <r>
      <rPr>
        <sz val="6.5"/>
        <color rgb="FF000000"/>
        <rFont val="Arial"/>
        <family val="2"/>
      </rPr>
      <t>** With amortised regulatory fees.</t>
    </r>
  </si>
  <si>
    <r>
      <rPr>
        <sz val="6.5"/>
        <color rgb="FF000000"/>
        <rFont val="Arial"/>
        <family val="2"/>
      </rPr>
      <t>Restatements due to organisational changes.</t>
    </r>
  </si>
  <si>
    <r>
      <rPr>
        <b/>
        <sz val="8"/>
        <color rgb="FF000000"/>
        <rFont val="Arial"/>
        <family val="2"/>
      </rPr>
      <t>BUSINESS AREAS</t>
    </r>
  </si>
  <si>
    <r>
      <rPr>
        <b/>
        <sz val="18"/>
        <color rgb="FF0000A0"/>
        <rFont val="Arial"/>
        <family val="2"/>
      </rPr>
      <t xml:space="preserve">Personal Banking </t>
    </r>
  </si>
  <si>
    <r>
      <rPr>
        <b/>
        <sz val="8"/>
        <color rgb="FF000000"/>
        <rFont val="Arial"/>
        <family val="2"/>
      </rPr>
      <t>Net interest income, EURm</t>
    </r>
  </si>
  <si>
    <r>
      <rPr>
        <b/>
        <sz val="8"/>
        <color rgb="FF0000A0"/>
        <rFont val="Arial"/>
        <family val="2"/>
      </rPr>
      <t>Chg</t>
    </r>
  </si>
  <si>
    <r>
      <rPr>
        <b/>
        <sz val="8"/>
        <color rgb="FF0000A0"/>
        <rFont val="Arial"/>
        <family val="2"/>
      </rPr>
      <t>Chg local curr.</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sz val="8"/>
        <color rgb="FF000000"/>
        <rFont val="Arial"/>
        <family val="2"/>
      </rPr>
      <t>PeB Denmark</t>
    </r>
  </si>
  <si>
    <r>
      <rPr>
        <sz val="8"/>
        <color rgb="FF000000"/>
        <rFont val="Arial"/>
        <family val="2"/>
      </rPr>
      <t>PeB Finland</t>
    </r>
  </si>
  <si>
    <r>
      <rPr>
        <sz val="8"/>
        <color rgb="FF000000"/>
        <rFont val="Arial"/>
        <family val="2"/>
      </rPr>
      <t>PeB Norway</t>
    </r>
  </si>
  <si>
    <r>
      <rPr>
        <sz val="8"/>
        <color rgb="FF000000"/>
        <rFont val="Arial"/>
        <family val="2"/>
      </rPr>
      <t>PeB Sweden</t>
    </r>
  </si>
  <si>
    <r>
      <rPr>
        <sz val="8"/>
        <color rgb="FF000000"/>
        <rFont val="Arial"/>
        <family val="2"/>
      </rPr>
      <t>PeB Other</t>
    </r>
  </si>
  <si>
    <r>
      <rPr>
        <b/>
        <sz val="8"/>
        <color rgb="FF000000"/>
        <rFont val="Arial"/>
        <family val="2"/>
      </rPr>
      <t>Total</t>
    </r>
  </si>
  <si>
    <r>
      <rPr>
        <b/>
        <sz val="8"/>
        <color rgb="FF000000"/>
        <rFont val="Arial"/>
        <family val="2"/>
      </rPr>
      <t>Net fee and commission income, EURm</t>
    </r>
  </si>
  <si>
    <r>
      <rPr>
        <sz val="8"/>
        <color rgb="FF000000"/>
        <rFont val="Arial"/>
        <family val="2"/>
      </rPr>
      <t>0</t>
    </r>
  </si>
  <si>
    <r>
      <rPr>
        <b/>
        <sz val="8"/>
        <color rgb="FF000000"/>
        <rFont val="Arial"/>
        <family val="2"/>
      </rPr>
      <t>Net loan losses and similar net result, EURm</t>
    </r>
  </si>
  <si>
    <r>
      <rPr>
        <b/>
        <sz val="8"/>
        <color rgb="FF000000"/>
        <rFont val="Arial"/>
        <family val="2"/>
      </rPr>
      <t>EURm</t>
    </r>
  </si>
  <si>
    <r>
      <rPr>
        <b/>
        <sz val="8"/>
        <color rgb="FF000000"/>
        <rFont val="Arial"/>
        <family val="2"/>
      </rPr>
      <t>Volumes, EURbn</t>
    </r>
  </si>
  <si>
    <r>
      <rPr>
        <b/>
        <sz val="8"/>
        <color rgb="FF000000"/>
        <rFont val="Arial"/>
        <family val="2"/>
      </rPr>
      <t>Personal Banking Denmark</t>
    </r>
  </si>
  <si>
    <r>
      <rPr>
        <sz val="8"/>
        <color rgb="FF000000"/>
        <rFont val="Arial"/>
        <family val="2"/>
      </rPr>
      <t>Mortgage lending</t>
    </r>
  </si>
  <si>
    <r>
      <rPr>
        <sz val="8"/>
        <color rgb="FF000000"/>
        <rFont val="Arial"/>
        <family val="2"/>
      </rPr>
      <t>Other lending</t>
    </r>
  </si>
  <si>
    <r>
      <rPr>
        <b/>
        <sz val="8"/>
        <color rgb="FF000000"/>
        <rFont val="Arial"/>
        <family val="2"/>
      </rPr>
      <t>Total lending</t>
    </r>
  </si>
  <si>
    <r>
      <rPr>
        <b/>
        <sz val="8"/>
        <color rgb="FF000000"/>
        <rFont val="Arial"/>
        <family val="2"/>
      </rPr>
      <t>Total deposits</t>
    </r>
  </si>
  <si>
    <r>
      <rPr>
        <b/>
        <sz val="8"/>
        <color rgb="FF000000"/>
        <rFont val="Arial"/>
        <family val="2"/>
      </rPr>
      <t>Personal Banking Finland</t>
    </r>
  </si>
  <si>
    <r>
      <rPr>
        <b/>
        <sz val="8"/>
        <color rgb="FF000000"/>
        <rFont val="Arial"/>
        <family val="2"/>
      </rPr>
      <t>Personal Banking Norway</t>
    </r>
  </si>
  <si>
    <r>
      <rPr>
        <b/>
        <sz val="8"/>
        <color rgb="FF000000"/>
        <rFont val="Arial"/>
        <family val="2"/>
      </rPr>
      <t>Personal Banking Sweden</t>
    </r>
  </si>
  <si>
    <r>
      <rPr>
        <b/>
        <sz val="8"/>
        <color rgb="FF000000"/>
        <rFont val="Arial"/>
        <family val="2"/>
      </rPr>
      <t>Run-off products reported gross</t>
    </r>
  </si>
  <si>
    <r>
      <rPr>
        <b/>
        <sz val="8"/>
        <color rgb="FF000000"/>
        <rFont val="Arial"/>
        <family val="2"/>
      </rPr>
      <t>BUSINESS AREAS</t>
    </r>
  </si>
  <si>
    <r>
      <rPr>
        <b/>
        <sz val="18"/>
        <color rgb="FF0000A0"/>
        <rFont val="Arial"/>
        <family val="2"/>
      </rPr>
      <t>Asset &amp; Wealth Management</t>
    </r>
  </si>
  <si>
    <r>
      <rPr>
        <b/>
        <sz val="10"/>
        <color rgb="FF0000A0"/>
        <rFont val="Arial"/>
        <family val="2"/>
      </rPr>
      <t>Financial highlights</t>
    </r>
  </si>
  <si>
    <r>
      <rPr>
        <b/>
        <sz val="8"/>
        <color rgb="FF0000A0"/>
        <rFont val="Arial"/>
        <family val="2"/>
      </rPr>
      <t>Chg</t>
    </r>
  </si>
  <si>
    <r>
      <rPr>
        <b/>
        <sz val="8"/>
        <color rgb="FF0000A0"/>
        <rFont val="Arial"/>
        <family val="2"/>
      </rPr>
      <t>Chg local curr.</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sz val="8"/>
        <color rgb="FF000000"/>
        <rFont val="Arial"/>
        <family val="2"/>
      </rPr>
      <t>Net interest income</t>
    </r>
  </si>
  <si>
    <r>
      <rPr>
        <sz val="8"/>
        <color rgb="FF000000"/>
        <rFont val="Arial"/>
        <family val="2"/>
      </rPr>
      <t>Net fee and commission income</t>
    </r>
  </si>
  <si>
    <r>
      <rPr>
        <sz val="8"/>
        <color rgb="FF000000"/>
        <rFont val="Arial"/>
        <family val="2"/>
      </rPr>
      <t>Net insurance result</t>
    </r>
  </si>
  <si>
    <r>
      <rPr>
        <sz val="8"/>
        <color rgb="FF000000"/>
        <rFont val="Arial"/>
        <family val="2"/>
      </rPr>
      <t>Net result from items at fair value</t>
    </r>
  </si>
  <si>
    <r>
      <rPr>
        <sz val="8"/>
        <color rgb="FF000000"/>
        <rFont val="Arial"/>
        <family val="2"/>
      </rPr>
      <t>0</t>
    </r>
  </si>
  <si>
    <r>
      <rPr>
        <sz val="8"/>
        <color rgb="FF000000"/>
        <rFont val="Arial"/>
        <family val="2"/>
      </rPr>
      <t xml:space="preserve"> </t>
    </r>
  </si>
  <si>
    <r>
      <rPr>
        <sz val="8"/>
        <color rgb="FF000000"/>
        <rFont val="Arial"/>
        <family val="2"/>
      </rPr>
      <t>Other income</t>
    </r>
  </si>
  <si>
    <r>
      <rPr>
        <b/>
        <sz val="8"/>
        <color rgb="FF000000"/>
        <rFont val="Arial"/>
        <family val="2"/>
      </rPr>
      <t xml:space="preserve">Total income </t>
    </r>
  </si>
  <si>
    <r>
      <rPr>
        <b/>
        <sz val="8"/>
        <color rgb="FF000000"/>
        <rFont val="Arial"/>
        <family val="2"/>
      </rPr>
      <t>Total expenses excl. regulatory fees</t>
    </r>
  </si>
  <si>
    <r>
      <rPr>
        <b/>
        <sz val="8"/>
        <color rgb="FF000000"/>
        <rFont val="Arial"/>
        <family val="2"/>
      </rPr>
      <t>Total expenses</t>
    </r>
  </si>
  <si>
    <r>
      <rPr>
        <b/>
        <sz val="8"/>
        <color rgb="FF000000"/>
        <rFont val="Arial"/>
        <family val="2"/>
      </rPr>
      <t>Profit before loan losses</t>
    </r>
  </si>
  <si>
    <r>
      <rPr>
        <sz val="8"/>
        <color rgb="FF000000"/>
        <rFont val="Arial"/>
        <family val="2"/>
      </rPr>
      <t>Net loan losses and similar net result</t>
    </r>
  </si>
  <si>
    <r>
      <rPr>
        <b/>
        <sz val="8"/>
        <color rgb="FF000000"/>
        <rFont val="Arial"/>
        <family val="2"/>
      </rPr>
      <t>Operating profit</t>
    </r>
  </si>
  <si>
    <r>
      <rPr>
        <sz val="8"/>
        <color rgb="FF000000"/>
        <rFont val="Arial"/>
        <family val="2"/>
      </rPr>
      <t>Allocated equity</t>
    </r>
  </si>
  <si>
    <r>
      <rPr>
        <sz val="8"/>
        <color rgb="FF000000"/>
        <rFont val="Arial"/>
        <family val="2"/>
      </rPr>
      <t>Risk exposure amount (REA)</t>
    </r>
  </si>
  <si>
    <r>
      <rPr>
        <sz val="8"/>
        <color rgb="FF000000"/>
        <rFont val="Arial"/>
        <family val="2"/>
      </rPr>
      <t>Number of employees (FTEs)</t>
    </r>
  </si>
  <si>
    <r>
      <rPr>
        <sz val="6.5"/>
        <color rgb="FF000000"/>
        <rFont val="Arial"/>
        <family val="2"/>
      </rPr>
      <t>* Excluding regulatory fees.</t>
    </r>
  </si>
  <si>
    <r>
      <rPr>
        <sz val="6.5"/>
        <color rgb="FF000000"/>
        <rFont val="Arial"/>
        <family val="2"/>
      </rPr>
      <t>** With amortised regulatory fees.</t>
    </r>
  </si>
  <si>
    <r>
      <rPr>
        <sz val="6.5"/>
        <color rgb="FF000000"/>
        <rFont val="Arial"/>
        <family val="2"/>
      </rPr>
      <t>Restatements due to organisational changes.</t>
    </r>
  </si>
  <si>
    <r>
      <rPr>
        <b/>
        <sz val="10"/>
        <color rgb="FF0000A0"/>
        <rFont val="Arial"/>
        <family val="2"/>
      </rPr>
      <t>Volumes</t>
    </r>
  </si>
  <si>
    <r>
      <rPr>
        <b/>
        <sz val="8"/>
        <color rgb="FF000000"/>
        <rFont val="Arial"/>
        <family val="2"/>
      </rPr>
      <t>EURbn</t>
    </r>
  </si>
  <si>
    <r>
      <rPr>
        <b/>
        <sz val="8"/>
        <color rgb="FF000000"/>
        <rFont val="Arial"/>
        <family val="2"/>
      </rPr>
      <t>Investment product AuM</t>
    </r>
  </si>
  <si>
    <r>
      <rPr>
        <b/>
        <sz val="8"/>
        <color rgb="FF000000"/>
        <rFont val="Arial"/>
        <family val="2"/>
      </rPr>
      <t>Total lending</t>
    </r>
  </si>
  <si>
    <r>
      <rPr>
        <b/>
        <sz val="8"/>
        <color rgb="FF000000"/>
        <rFont val="Arial"/>
        <family val="2"/>
      </rPr>
      <t>Total deposits</t>
    </r>
  </si>
  <si>
    <r>
      <rPr>
        <b/>
        <sz val="8"/>
        <color rgb="FF000000"/>
        <rFont val="Arial"/>
        <family val="2"/>
      </rPr>
      <t>Net interest income</t>
    </r>
  </si>
  <si>
    <r>
      <rPr>
        <b/>
        <sz val="8"/>
        <color rgb="FF0000A0"/>
        <rFont val="Arial"/>
        <family val="2"/>
      </rPr>
      <t>Chg</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sz val="8"/>
        <color rgb="FF000000"/>
        <rFont val="Arial"/>
        <family val="2"/>
      </rPr>
      <t>PB Denmark</t>
    </r>
  </si>
  <si>
    <r>
      <rPr>
        <sz val="8"/>
        <color rgb="FF000000"/>
        <rFont val="Arial"/>
        <family val="2"/>
      </rPr>
      <t>PB Finland</t>
    </r>
  </si>
  <si>
    <r>
      <rPr>
        <sz val="8"/>
        <color rgb="FF000000"/>
        <rFont val="Arial"/>
        <family val="2"/>
      </rPr>
      <t>PB Norway</t>
    </r>
  </si>
  <si>
    <r>
      <rPr>
        <sz val="8"/>
        <color rgb="FF000000"/>
        <rFont val="Arial"/>
        <family val="2"/>
      </rPr>
      <t>PB Sweden</t>
    </r>
  </si>
  <si>
    <r>
      <rPr>
        <sz val="8"/>
        <color rgb="FF000000"/>
        <rFont val="Arial"/>
        <family val="2"/>
      </rPr>
      <t>Other</t>
    </r>
  </si>
  <si>
    <r>
      <rPr>
        <b/>
        <sz val="8"/>
        <color rgb="FF000000"/>
        <rFont val="Arial"/>
        <family val="2"/>
      </rPr>
      <t>Total</t>
    </r>
  </si>
  <si>
    <r>
      <rPr>
        <b/>
        <sz val="8"/>
        <color rgb="FF000000"/>
        <rFont val="Arial"/>
        <family val="2"/>
      </rPr>
      <t>Net commission income</t>
    </r>
  </si>
  <si>
    <r>
      <rPr>
        <sz val="8"/>
        <color rgb="FF000000"/>
        <rFont val="Arial"/>
        <family val="2"/>
      </rPr>
      <t>Institutional and wholesale distribution</t>
    </r>
  </si>
  <si>
    <r>
      <rPr>
        <b/>
        <sz val="8"/>
        <color rgb="FF000000"/>
        <rFont val="Arial"/>
        <family val="2"/>
      </rPr>
      <t>Private Banking lending</t>
    </r>
  </si>
  <si>
    <r>
      <rPr>
        <b/>
        <sz val="8"/>
        <color rgb="FF0000A0"/>
        <rFont val="Arial"/>
        <family val="2"/>
      </rPr>
      <t>Chg</t>
    </r>
  </si>
  <si>
    <r>
      <rPr>
        <b/>
        <sz val="8"/>
        <color rgb="FF000000"/>
        <rFont val="Arial"/>
        <family val="2"/>
      </rPr>
      <t>EURbn</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sz val="8"/>
        <color rgb="FF000000"/>
        <rFont val="Arial"/>
        <family val="2"/>
      </rPr>
      <t>PB Denmark</t>
    </r>
  </si>
  <si>
    <r>
      <rPr>
        <sz val="8"/>
        <color rgb="FF000000"/>
        <rFont val="Arial"/>
        <family val="2"/>
      </rPr>
      <t>PB Finland</t>
    </r>
  </si>
  <si>
    <r>
      <rPr>
        <sz val="8"/>
        <color rgb="FF000000"/>
        <rFont val="Arial"/>
        <family val="2"/>
      </rPr>
      <t>PB Norway</t>
    </r>
  </si>
  <si>
    <r>
      <rPr>
        <sz val="8"/>
        <color rgb="FF000000"/>
        <rFont val="Arial"/>
        <family val="2"/>
      </rPr>
      <t>PB Sweden</t>
    </r>
  </si>
  <si>
    <r>
      <rPr>
        <b/>
        <sz val="8"/>
        <color rgb="FF000000"/>
        <rFont val="Arial"/>
        <family val="2"/>
      </rPr>
      <t>Private Banking</t>
    </r>
  </si>
  <si>
    <r>
      <rPr>
        <b/>
        <sz val="8"/>
        <color rgb="FF000000"/>
        <rFont val="Arial"/>
        <family val="2"/>
      </rPr>
      <t>Private Banking AuM</t>
    </r>
    <r>
      <rPr>
        <b/>
        <vertAlign val="superscript"/>
        <sz val="8"/>
        <color rgb="FF000000"/>
        <rFont val="Arial"/>
        <family val="2"/>
      </rPr>
      <t>1</t>
    </r>
  </si>
  <si>
    <r>
      <rPr>
        <vertAlign val="superscript"/>
        <sz val="7"/>
        <color rgb="FF000000"/>
        <rFont val="Arial"/>
        <family val="2"/>
      </rPr>
      <t>1</t>
    </r>
    <r>
      <rPr>
        <sz val="7"/>
        <color rgb="FF000000"/>
        <rFont val="Arial"/>
        <family val="2"/>
      </rPr>
      <t xml:space="preserve"> Includes investment product AuM and other assets.</t>
    </r>
  </si>
  <si>
    <r>
      <rPr>
        <b/>
        <sz val="8"/>
        <color rgb="FF000000"/>
        <rFont val="Arial"/>
        <family val="2"/>
      </rPr>
      <t>BUSINESS AREAS</t>
    </r>
  </si>
  <si>
    <r>
      <rPr>
        <b/>
        <sz val="10"/>
        <color rgb="FF000000"/>
        <rFont val="Arial"/>
        <family val="2"/>
      </rPr>
      <t>Nordea Asset Management AuM and net flow</t>
    </r>
  </si>
  <si>
    <r>
      <rPr>
        <b/>
        <sz val="8"/>
        <color rgb="FF0000A0"/>
        <rFont val="Arial"/>
        <family val="2"/>
      </rPr>
      <t>Chg</t>
    </r>
  </si>
  <si>
    <r>
      <rPr>
        <b/>
        <sz val="8"/>
        <color rgb="FF000000"/>
        <rFont val="Arial"/>
        <family val="2"/>
      </rPr>
      <t>EURbn</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b/>
        <sz val="8"/>
        <color rgb="FF000000"/>
        <rFont val="Arial"/>
        <family val="2"/>
      </rPr>
      <t>AuM, total</t>
    </r>
  </si>
  <si>
    <r>
      <rPr>
        <i/>
        <sz val="8"/>
        <color rgb="FF000000"/>
        <rFont val="Arial"/>
        <family val="2"/>
      </rPr>
      <t xml:space="preserve"> of which ESG* AuM</t>
    </r>
  </si>
  <si>
    <r>
      <rPr>
        <b/>
        <sz val="8"/>
        <color rgb="FF000000"/>
        <rFont val="Arial"/>
        <family val="2"/>
      </rPr>
      <t>Net inflow, total</t>
    </r>
  </si>
  <si>
    <r>
      <rPr>
        <b/>
        <sz val="8"/>
        <color rgb="FF000000"/>
        <rFont val="Arial"/>
        <family val="2"/>
      </rPr>
      <t xml:space="preserve"> </t>
    </r>
  </si>
  <si>
    <r>
      <rPr>
        <i/>
        <sz val="8"/>
        <color rgb="FF000000"/>
        <rFont val="Arial"/>
        <family val="2"/>
      </rPr>
      <t xml:space="preserve"> </t>
    </r>
  </si>
  <si>
    <r>
      <rPr>
        <sz val="6.5"/>
        <color rgb="FF000000"/>
        <rFont val="Arial"/>
        <family val="2"/>
      </rPr>
      <t>* Articles 8 and 9 of the Sustainable Finance Disclosure Regulation.</t>
    </r>
  </si>
  <si>
    <r>
      <rPr>
        <b/>
        <sz val="10"/>
        <color rgb="FF000000"/>
        <rFont val="Arial"/>
        <family val="2"/>
      </rPr>
      <t>Asset mix</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sz val="8"/>
        <color rgb="FF000000"/>
        <rFont val="Arial"/>
        <family val="2"/>
      </rPr>
      <t>Equity</t>
    </r>
  </si>
  <si>
    <r>
      <rPr>
        <sz val="8"/>
        <color rgb="FF000000"/>
        <rFont val="Arial"/>
        <family val="2"/>
      </rPr>
      <t>Fixed income</t>
    </r>
  </si>
  <si>
    <r>
      <rPr>
        <sz val="8"/>
        <color rgb="FF000000"/>
        <rFont val="Arial"/>
        <family val="2"/>
      </rPr>
      <t>Alternatives</t>
    </r>
  </si>
  <si>
    <r>
      <rPr>
        <sz val="8"/>
        <color rgb="FF000000"/>
        <rFont val="Arial"/>
        <family val="2"/>
      </rPr>
      <t>0</t>
    </r>
  </si>
  <si>
    <r>
      <rPr>
        <sz val="8"/>
        <color rgb="FF000000"/>
        <rFont val="Arial"/>
        <family val="2"/>
      </rPr>
      <t>Other</t>
    </r>
  </si>
  <si>
    <r>
      <rPr>
        <b/>
        <sz val="8"/>
        <color rgb="FF000000"/>
        <rFont val="Arial"/>
        <family val="2"/>
      </rPr>
      <t>Total</t>
    </r>
  </si>
  <si>
    <r>
      <rPr>
        <b/>
        <sz val="8"/>
        <color rgb="FF000000"/>
        <rFont val="Arial"/>
        <family val="2"/>
      </rPr>
      <t>BUSINESS AREAS</t>
    </r>
  </si>
  <si>
    <r>
      <rPr>
        <b/>
        <sz val="18"/>
        <color rgb="FF0000A0"/>
        <rFont val="Arial"/>
        <family val="2"/>
      </rPr>
      <t>Life &amp; Pension</t>
    </r>
  </si>
  <si>
    <r>
      <rPr>
        <b/>
        <sz val="10"/>
        <color rgb="FF0000A0"/>
        <rFont val="Arial"/>
        <family val="2"/>
      </rPr>
      <t>Financial highlights</t>
    </r>
  </si>
  <si>
    <r>
      <rPr>
        <b/>
        <sz val="8"/>
        <color rgb="FF0000A0"/>
        <rFont val="Arial"/>
        <family val="2"/>
      </rPr>
      <t>Chg</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b/>
        <sz val="8"/>
        <color rgb="FF000000"/>
        <rFont val="Arial"/>
        <family val="2"/>
      </rPr>
      <t>Total AuM, EURbn</t>
    </r>
  </si>
  <si>
    <r>
      <rPr>
        <sz val="8"/>
        <color rgb="FF000000"/>
        <rFont val="Arial"/>
        <family val="2"/>
      </rPr>
      <t xml:space="preserve">   of which NCI generating</t>
    </r>
  </si>
  <si>
    <r>
      <rPr>
        <b/>
        <sz val="8"/>
        <color rgb="FF000000"/>
        <rFont val="Arial"/>
        <family val="2"/>
      </rPr>
      <t>Total net flow</t>
    </r>
  </si>
  <si>
    <r>
      <rPr>
        <b/>
        <sz val="8"/>
        <color rgb="FF000000"/>
        <rFont val="Arial"/>
        <family val="2"/>
      </rPr>
      <t>Product income</t>
    </r>
  </si>
  <si>
    <r>
      <rPr>
        <sz val="8"/>
        <color rgb="FF000000"/>
        <rFont val="Arial"/>
        <family val="2"/>
      </rPr>
      <t xml:space="preserve">Net fee and commission income </t>
    </r>
  </si>
  <si>
    <r>
      <rPr>
        <sz val="8"/>
        <color rgb="FF000000"/>
        <rFont val="Arial"/>
        <family val="2"/>
      </rPr>
      <t>Net insurance result</t>
    </r>
  </si>
  <si>
    <r>
      <rPr>
        <b/>
        <sz val="8"/>
        <color rgb="FF000000"/>
        <rFont val="Arial"/>
        <family val="2"/>
      </rPr>
      <t>Total product result</t>
    </r>
  </si>
  <si>
    <r>
      <rPr>
        <b/>
        <sz val="8"/>
        <color rgb="FF000000"/>
        <rFont val="Arial"/>
        <family val="2"/>
      </rPr>
      <t>Gross written premiums by market</t>
    </r>
  </si>
  <si>
    <r>
      <rPr>
        <sz val="8"/>
        <color rgb="FF000000"/>
        <rFont val="Arial"/>
        <family val="2"/>
      </rPr>
      <t>Denmark</t>
    </r>
  </si>
  <si>
    <r>
      <rPr>
        <sz val="8"/>
        <color rgb="FF000000"/>
        <rFont val="Arial"/>
        <family val="2"/>
      </rPr>
      <t>Finland</t>
    </r>
  </si>
  <si>
    <r>
      <rPr>
        <sz val="8"/>
        <color rgb="FF000000"/>
        <rFont val="Arial"/>
        <family val="2"/>
      </rPr>
      <t>Norway</t>
    </r>
  </si>
  <si>
    <r>
      <rPr>
        <sz val="8"/>
        <color rgb="FF000000"/>
        <rFont val="Arial"/>
        <family val="2"/>
      </rPr>
      <t>Sweden</t>
    </r>
  </si>
  <si>
    <r>
      <rPr>
        <b/>
        <sz val="8"/>
        <color rgb="FF000000"/>
        <rFont val="Arial"/>
        <family val="2"/>
      </rPr>
      <t>Total</t>
    </r>
  </si>
  <si>
    <r>
      <rPr>
        <i/>
        <sz val="8"/>
        <color rgb="FF000000"/>
        <rFont val="Arial"/>
        <family val="2"/>
      </rPr>
      <t xml:space="preserve">   of which NCI generating</t>
    </r>
  </si>
  <si>
    <r>
      <rPr>
        <i/>
        <sz val="8"/>
        <color rgb="FF000000"/>
        <rFont val="Arial"/>
        <family val="2"/>
      </rPr>
      <t xml:space="preserve">   of which NIR generating</t>
    </r>
  </si>
  <si>
    <r>
      <rPr>
        <b/>
        <sz val="8"/>
        <color rgb="FF000000"/>
        <rFont val="Arial"/>
        <family val="2"/>
      </rPr>
      <t>Asset allocation, NCI generating AuM</t>
    </r>
  </si>
  <si>
    <r>
      <rPr>
        <b/>
        <sz val="8"/>
        <color rgb="FF000000"/>
        <rFont val="Arial"/>
        <family val="2"/>
      </rPr>
      <t>EURbn</t>
    </r>
  </si>
  <si>
    <r>
      <rPr>
        <sz val="8"/>
        <color rgb="FF000000"/>
        <rFont val="Arial"/>
        <family val="2"/>
      </rPr>
      <t>Equity</t>
    </r>
  </si>
  <si>
    <r>
      <rPr>
        <sz val="8"/>
        <color rgb="FF000000"/>
        <rFont val="Arial"/>
        <family val="2"/>
      </rPr>
      <t>Fixed income</t>
    </r>
  </si>
  <si>
    <r>
      <rPr>
        <sz val="8"/>
        <color rgb="FF000000"/>
        <rFont val="Arial"/>
        <family val="2"/>
      </rPr>
      <t>Alternatives</t>
    </r>
  </si>
  <si>
    <r>
      <rPr>
        <sz val="8"/>
        <color rgb="FF000000"/>
        <rFont val="Arial"/>
        <family val="2"/>
      </rPr>
      <t>Other</t>
    </r>
  </si>
  <si>
    <r>
      <rPr>
        <sz val="8"/>
        <color rgb="FF000000"/>
        <rFont val="Arial"/>
        <family val="2"/>
      </rPr>
      <t>0</t>
    </r>
  </si>
  <si>
    <r>
      <rPr>
        <b/>
        <sz val="8"/>
        <color rgb="FF000000"/>
        <rFont val="Arial"/>
        <family val="2"/>
      </rPr>
      <t>Solvency position as at 30 September 2026</t>
    </r>
  </si>
  <si>
    <r>
      <rPr>
        <b/>
        <sz val="8"/>
        <color rgb="FF000000"/>
        <rFont val="Arial"/>
        <family val="2"/>
      </rPr>
      <t>EURm</t>
    </r>
  </si>
  <si>
    <r>
      <rPr>
        <b/>
        <sz val="8"/>
        <color rgb="FF000000"/>
        <rFont val="Arial"/>
        <family val="2"/>
      </rPr>
      <t>Denmark</t>
    </r>
  </si>
  <si>
    <r>
      <rPr>
        <b/>
        <sz val="8"/>
        <color rgb="FF000000"/>
        <rFont val="Arial"/>
        <family val="2"/>
      </rPr>
      <t>Finland</t>
    </r>
  </si>
  <si>
    <r>
      <rPr>
        <b/>
        <sz val="8"/>
        <color rgb="FF000000"/>
        <rFont val="Arial"/>
        <family val="2"/>
      </rPr>
      <t>Norway</t>
    </r>
  </si>
  <si>
    <r>
      <rPr>
        <b/>
        <sz val="8"/>
        <color rgb="FF000000"/>
        <rFont val="Arial"/>
        <family val="2"/>
      </rPr>
      <t>Sweden</t>
    </r>
  </si>
  <si>
    <r>
      <rPr>
        <b/>
        <sz val="8"/>
        <color rgb="FF000000"/>
        <rFont val="Arial"/>
        <family val="2"/>
      </rPr>
      <t>Life Group</t>
    </r>
  </si>
  <si>
    <r>
      <rPr>
        <sz val="8"/>
        <color rgb="FF000000"/>
        <rFont val="Arial"/>
        <family val="2"/>
      </rPr>
      <t>Required solvency capital</t>
    </r>
  </si>
  <si>
    <r>
      <rPr>
        <sz val="8"/>
        <color rgb="FF000000"/>
        <rFont val="Arial"/>
        <family val="2"/>
      </rPr>
      <t>Actual solvency capital</t>
    </r>
  </si>
  <si>
    <r>
      <rPr>
        <sz val="8"/>
        <color rgb="FF000000"/>
        <rFont val="Arial"/>
        <family val="2"/>
      </rPr>
      <t>Solvency buffer</t>
    </r>
  </si>
  <si>
    <t>Solvency as % of requirement</t>
  </si>
  <si>
    <r>
      <rPr>
        <b/>
        <sz val="8"/>
        <color rgb="FF000000"/>
        <rFont val="Arial"/>
        <family val="2"/>
      </rPr>
      <t>Solvency sensitivity as at 30 September 2026</t>
    </r>
  </si>
  <si>
    <r>
      <rPr>
        <sz val="8"/>
        <color rgb="FF000000"/>
        <rFont val="Arial"/>
        <family val="2"/>
      </rPr>
      <t>Interest rates down 50bp</t>
    </r>
  </si>
  <si>
    <r>
      <rPr>
        <sz val="8"/>
        <color rgb="FF000000"/>
        <rFont val="Arial"/>
        <family val="2"/>
      </rPr>
      <t>Interest rates up 50bp</t>
    </r>
  </si>
  <si>
    <t>Equities down 20%</t>
  </si>
  <si>
    <r>
      <rPr>
        <b/>
        <sz val="8"/>
        <color rgb="FF000000"/>
        <rFont val="Arial"/>
        <family val="2"/>
      </rPr>
      <t>BUSINESS AREAS</t>
    </r>
  </si>
  <si>
    <r>
      <rPr>
        <b/>
        <sz val="18"/>
        <color rgb="FF0000A0"/>
        <rFont val="Arial"/>
        <family val="2"/>
      </rPr>
      <t>Business Banking</t>
    </r>
  </si>
  <si>
    <r>
      <rPr>
        <b/>
        <sz val="10"/>
        <color rgb="FF0000A0"/>
        <rFont val="Arial"/>
        <family val="2"/>
      </rPr>
      <t>Financial highlights</t>
    </r>
  </si>
  <si>
    <r>
      <rPr>
        <b/>
        <sz val="8"/>
        <color rgb="FF0000A0"/>
        <rFont val="Arial"/>
        <family val="2"/>
      </rPr>
      <t>Chg</t>
    </r>
  </si>
  <si>
    <r>
      <rPr>
        <b/>
        <sz val="8"/>
        <color rgb="FF0000A0"/>
        <rFont val="Arial"/>
        <family val="2"/>
      </rPr>
      <t>Chg local curr.</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sz val="8"/>
        <color rgb="FF000000"/>
        <rFont val="Arial"/>
        <family val="2"/>
      </rPr>
      <t>Net interest income</t>
    </r>
  </si>
  <si>
    <r>
      <rPr>
        <sz val="8"/>
        <color rgb="FF000000"/>
        <rFont val="Arial"/>
        <family val="2"/>
      </rPr>
      <t>Net fee and commission income</t>
    </r>
  </si>
  <si>
    <r>
      <rPr>
        <sz val="8"/>
        <color rgb="FF000000"/>
        <rFont val="Arial"/>
        <family val="2"/>
      </rPr>
      <t>Net insurance result</t>
    </r>
  </si>
  <si>
    <r>
      <rPr>
        <sz val="8"/>
        <color rgb="FF000000"/>
        <rFont val="Arial"/>
        <family val="2"/>
      </rPr>
      <t>Net result from items at fair value</t>
    </r>
  </si>
  <si>
    <r>
      <rPr>
        <sz val="8"/>
        <color rgb="FF000000"/>
        <rFont val="Arial"/>
        <family val="2"/>
      </rPr>
      <t>Other income</t>
    </r>
  </si>
  <si>
    <r>
      <rPr>
        <b/>
        <sz val="8"/>
        <color rgb="FF000000"/>
        <rFont val="Arial"/>
        <family val="2"/>
      </rPr>
      <t xml:space="preserve">Total income </t>
    </r>
  </si>
  <si>
    <r>
      <rPr>
        <b/>
        <sz val="8"/>
        <color rgb="FF000000"/>
        <rFont val="Arial"/>
        <family val="2"/>
      </rPr>
      <t>Total expenses excl. regulatory fees</t>
    </r>
  </si>
  <si>
    <r>
      <rPr>
        <b/>
        <sz val="8"/>
        <color rgb="FF000000"/>
        <rFont val="Arial"/>
        <family val="2"/>
      </rPr>
      <t>Total expenses</t>
    </r>
  </si>
  <si>
    <r>
      <rPr>
        <b/>
        <sz val="8"/>
        <color rgb="FF000000"/>
        <rFont val="Arial"/>
        <family val="2"/>
      </rPr>
      <t>Profit before loan losses</t>
    </r>
  </si>
  <si>
    <r>
      <rPr>
        <sz val="8"/>
        <color rgb="FF000000"/>
        <rFont val="Arial"/>
        <family val="2"/>
      </rPr>
      <t>Net loan losses and similar net result</t>
    </r>
  </si>
  <si>
    <r>
      <rPr>
        <sz val="8"/>
        <color rgb="FF000000"/>
        <rFont val="Arial"/>
        <family val="2"/>
      </rPr>
      <t>0</t>
    </r>
  </si>
  <si>
    <r>
      <rPr>
        <b/>
        <sz val="8"/>
        <color rgb="FF000000"/>
        <rFont val="Arial"/>
        <family val="2"/>
      </rPr>
      <t>Operating profit</t>
    </r>
  </si>
  <si>
    <r>
      <rPr>
        <sz val="8"/>
        <color rgb="FF000000"/>
        <rFont val="Arial"/>
        <family val="2"/>
      </rPr>
      <t>Allocated equity</t>
    </r>
  </si>
  <si>
    <r>
      <rPr>
        <sz val="8"/>
        <color rgb="FF000000"/>
        <rFont val="Arial"/>
        <family val="2"/>
      </rPr>
      <t>Risk exposure amount (REA)</t>
    </r>
  </si>
  <si>
    <r>
      <rPr>
        <sz val="8"/>
        <color rgb="FF000000"/>
        <rFont val="Arial"/>
        <family val="2"/>
      </rPr>
      <t>Number of employees (FTEs)</t>
    </r>
  </si>
  <si>
    <r>
      <rPr>
        <b/>
        <sz val="10"/>
        <color rgb="FF0000A0"/>
        <rFont val="Arial"/>
        <family val="2"/>
      </rPr>
      <t>Volumes</t>
    </r>
  </si>
  <si>
    <r>
      <rPr>
        <b/>
        <sz val="8"/>
        <color rgb="FF000000"/>
        <rFont val="Arial"/>
        <family val="2"/>
      </rPr>
      <t>EURbn</t>
    </r>
  </si>
  <si>
    <r>
      <rPr>
        <b/>
        <sz val="8"/>
        <color rgb="FF000000"/>
        <rFont val="Arial"/>
        <family val="2"/>
      </rPr>
      <t>Total lending</t>
    </r>
  </si>
  <si>
    <r>
      <rPr>
        <b/>
        <sz val="8"/>
        <color rgb="FF000000"/>
        <rFont val="Arial"/>
        <family val="2"/>
      </rPr>
      <t>Total deposits</t>
    </r>
  </si>
  <si>
    <r>
      <rPr>
        <b/>
        <sz val="8"/>
        <color rgb="FF000000"/>
        <rFont val="Arial"/>
        <family val="2"/>
      </rPr>
      <t>Investment product AuM</t>
    </r>
  </si>
  <si>
    <r>
      <rPr>
        <sz val="6.5"/>
        <color rgb="FF000000"/>
        <rFont val="Arial"/>
        <family val="2"/>
      </rPr>
      <t>* Excluding regulatory fees..</t>
    </r>
  </si>
  <si>
    <r>
      <rPr>
        <sz val="6.5"/>
        <color rgb="FF000000"/>
        <rFont val="Arial"/>
        <family val="2"/>
      </rPr>
      <t>** With amortised regulatory fees.</t>
    </r>
  </si>
  <si>
    <r>
      <rPr>
        <sz val="6.5"/>
        <color rgb="FF000000"/>
        <rFont val="Arial"/>
        <family val="2"/>
      </rPr>
      <t>Restatements due to organisational changes.</t>
    </r>
  </si>
  <si>
    <r>
      <rPr>
        <b/>
        <sz val="8"/>
        <color rgb="FF000000"/>
        <rFont val="Arial"/>
        <family val="2"/>
      </rPr>
      <t>BUSINESS AREAS</t>
    </r>
  </si>
  <si>
    <r>
      <rPr>
        <b/>
        <sz val="18"/>
        <color rgb="FF0000A0"/>
        <rFont val="Arial"/>
        <family val="2"/>
      </rPr>
      <t>Business Banking</t>
    </r>
  </si>
  <si>
    <r>
      <rPr>
        <b/>
        <sz val="8"/>
        <color rgb="FF000000"/>
        <rFont val="Arial"/>
        <family val="2"/>
      </rPr>
      <t>Net interest income, EURm</t>
    </r>
  </si>
  <si>
    <r>
      <rPr>
        <b/>
        <sz val="8"/>
        <color rgb="FF0000A0"/>
        <rFont val="Arial"/>
        <family val="2"/>
      </rPr>
      <t>Chg</t>
    </r>
  </si>
  <si>
    <r>
      <rPr>
        <b/>
        <sz val="8"/>
        <color rgb="FF0000A0"/>
        <rFont val="Arial"/>
        <family val="2"/>
      </rPr>
      <t>Chg local curr.</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sz val="8"/>
        <color rgb="FF000000"/>
        <rFont val="Arial"/>
        <family val="2"/>
      </rPr>
      <t>BB Denmark</t>
    </r>
  </si>
  <si>
    <r>
      <rPr>
        <sz val="8"/>
        <color rgb="FF000000"/>
        <rFont val="Arial"/>
        <family val="2"/>
      </rPr>
      <t>BB Finland</t>
    </r>
  </si>
  <si>
    <r>
      <rPr>
        <sz val="8"/>
        <color rgb="FF000000"/>
        <rFont val="Arial"/>
        <family val="2"/>
      </rPr>
      <t>BB Norway</t>
    </r>
  </si>
  <si>
    <r>
      <rPr>
        <sz val="8"/>
        <color rgb="FF000000"/>
        <rFont val="Arial"/>
        <family val="2"/>
      </rPr>
      <t>BB Sweden</t>
    </r>
  </si>
  <si>
    <r>
      <rPr>
        <sz val="8"/>
        <color rgb="FF000000"/>
        <rFont val="Arial"/>
        <family val="2"/>
      </rPr>
      <t>Other</t>
    </r>
  </si>
  <si>
    <r>
      <rPr>
        <sz val="8"/>
        <color rgb="FF000000"/>
        <rFont val="Arial"/>
        <family val="2"/>
      </rPr>
      <t>0</t>
    </r>
  </si>
  <si>
    <r>
      <rPr>
        <b/>
        <sz val="8"/>
        <color rgb="FF000000"/>
        <rFont val="Arial"/>
        <family val="2"/>
      </rPr>
      <t>Total</t>
    </r>
  </si>
  <si>
    <r>
      <rPr>
        <b/>
        <sz val="8"/>
        <color rgb="FF000000"/>
        <rFont val="Arial"/>
        <family val="2"/>
      </rPr>
      <t>Net fee and commission income, EURm</t>
    </r>
  </si>
  <si>
    <r>
      <rPr>
        <b/>
        <sz val="8"/>
        <color rgb="FF000000"/>
        <rFont val="Arial"/>
        <family val="2"/>
      </rPr>
      <t>Net loan losses and similar net result, EURm</t>
    </r>
  </si>
  <si>
    <r>
      <rPr>
        <b/>
        <sz val="8"/>
        <color rgb="FF000000"/>
        <rFont val="Arial"/>
        <family val="2"/>
      </rPr>
      <t>0</t>
    </r>
  </si>
  <si>
    <r>
      <rPr>
        <b/>
        <sz val="8"/>
        <color rgb="FF000000"/>
        <rFont val="Arial"/>
        <family val="2"/>
      </rPr>
      <t>Lending, EURbn</t>
    </r>
  </si>
  <si>
    <r>
      <rPr>
        <b/>
        <sz val="8"/>
        <color rgb="FF000000"/>
        <rFont val="Arial"/>
        <family val="2"/>
      </rPr>
      <t>Deposits, EURbn</t>
    </r>
  </si>
  <si>
    <r>
      <rPr>
        <b/>
        <sz val="8"/>
        <color rgb="FF000000"/>
        <rFont val="Arial"/>
        <family val="2"/>
      </rPr>
      <t>BUSINESS AREAS</t>
    </r>
  </si>
  <si>
    <r>
      <rPr>
        <b/>
        <sz val="18"/>
        <color rgb="FF0000A0"/>
        <rFont val="Arial"/>
        <family val="2"/>
      </rPr>
      <t>Large Corporates &amp; Institutions</t>
    </r>
  </si>
  <si>
    <r>
      <rPr>
        <b/>
        <sz val="10"/>
        <color rgb="FF0000A0"/>
        <rFont val="Arial"/>
        <family val="2"/>
      </rPr>
      <t>Financial highlights</t>
    </r>
  </si>
  <si>
    <r>
      <rPr>
        <b/>
        <sz val="8"/>
        <color rgb="FF0000A0"/>
        <rFont val="Arial"/>
        <family val="2"/>
      </rPr>
      <t>Chg</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sz val="8"/>
        <color rgb="FF000000"/>
        <rFont val="Arial"/>
        <family val="2"/>
      </rPr>
      <t>Net interest income</t>
    </r>
  </si>
  <si>
    <r>
      <rPr>
        <sz val="8"/>
        <color rgb="FF000000"/>
        <rFont val="Arial"/>
        <family val="2"/>
      </rPr>
      <t>Net fee and commission income</t>
    </r>
  </si>
  <si>
    <r>
      <rPr>
        <sz val="8"/>
        <color rgb="FF000000"/>
        <rFont val="Arial"/>
        <family val="2"/>
      </rPr>
      <t>Net insurance result</t>
    </r>
  </si>
  <si>
    <r>
      <rPr>
        <sz val="8"/>
        <color rgb="FF000000"/>
        <rFont val="Arial"/>
        <family val="2"/>
      </rPr>
      <t>0</t>
    </r>
  </si>
  <si>
    <r>
      <rPr>
        <sz val="8"/>
        <color rgb="FF000000"/>
        <rFont val="Arial"/>
        <family val="2"/>
      </rPr>
      <t>Net result from items at fair value</t>
    </r>
  </si>
  <si>
    <r>
      <rPr>
        <sz val="8"/>
        <color rgb="FF000000"/>
        <rFont val="Arial"/>
        <family val="2"/>
      </rPr>
      <t>Other income</t>
    </r>
  </si>
  <si>
    <r>
      <rPr>
        <b/>
        <sz val="8"/>
        <color rgb="FF000000"/>
        <rFont val="Arial"/>
        <family val="2"/>
      </rPr>
      <t xml:space="preserve">Total income </t>
    </r>
  </si>
  <si>
    <r>
      <rPr>
        <b/>
        <sz val="8"/>
        <color rgb="FF000000"/>
        <rFont val="Arial"/>
        <family val="2"/>
      </rPr>
      <t>Total expenses excl. regulatory fees</t>
    </r>
  </si>
  <si>
    <r>
      <rPr>
        <b/>
        <sz val="8"/>
        <color rgb="FF000000"/>
        <rFont val="Arial"/>
        <family val="2"/>
      </rPr>
      <t>Total expenses</t>
    </r>
  </si>
  <si>
    <r>
      <rPr>
        <b/>
        <sz val="8"/>
        <color rgb="FF000000"/>
        <rFont val="Arial"/>
        <family val="2"/>
      </rPr>
      <t>Profit before loan losses</t>
    </r>
  </si>
  <si>
    <r>
      <rPr>
        <sz val="8"/>
        <color rgb="FF000000"/>
        <rFont val="Arial"/>
        <family val="2"/>
      </rPr>
      <t>Net loan losses and similar net result</t>
    </r>
  </si>
  <si>
    <r>
      <rPr>
        <b/>
        <sz val="8"/>
        <color rgb="FF000000"/>
        <rFont val="Arial"/>
        <family val="2"/>
      </rPr>
      <t>Operating profit</t>
    </r>
  </si>
  <si>
    <r>
      <rPr>
        <sz val="8"/>
        <color rgb="FF000000"/>
        <rFont val="Arial"/>
        <family val="2"/>
      </rPr>
      <t>Allocated equity</t>
    </r>
  </si>
  <si>
    <r>
      <rPr>
        <sz val="8"/>
        <color rgb="FF000000"/>
        <rFont val="Arial"/>
        <family val="2"/>
      </rPr>
      <t>Risk exposure amount (REA)</t>
    </r>
  </si>
  <si>
    <r>
      <rPr>
        <sz val="8"/>
        <color rgb="FF000000"/>
        <rFont val="Arial"/>
        <family val="2"/>
      </rPr>
      <t>Number of employees (FTEs)</t>
    </r>
  </si>
  <si>
    <r>
      <rPr>
        <b/>
        <sz val="10"/>
        <color rgb="FF0000A0"/>
        <rFont val="Arial"/>
        <family val="2"/>
      </rPr>
      <t>Volumes***</t>
    </r>
  </si>
  <si>
    <r>
      <rPr>
        <b/>
        <sz val="8"/>
        <color rgb="FF000099"/>
        <rFont val="Arial"/>
        <family val="2"/>
      </rPr>
      <t>Chg</t>
    </r>
  </si>
  <si>
    <r>
      <rPr>
        <b/>
        <sz val="8"/>
        <color rgb="FF000000"/>
        <rFont val="Arial"/>
        <family val="2"/>
      </rPr>
      <t>EURbn</t>
    </r>
  </si>
  <si>
    <r>
      <rPr>
        <b/>
        <sz val="8"/>
        <color rgb="FF000000"/>
        <rFont val="Arial"/>
        <family val="2"/>
      </rPr>
      <t>Total lending</t>
    </r>
  </si>
  <si>
    <r>
      <rPr>
        <b/>
        <sz val="8"/>
        <color rgb="FF000000"/>
        <rFont val="Arial"/>
        <family val="2"/>
      </rPr>
      <t>Total deposits</t>
    </r>
  </si>
  <si>
    <r>
      <rPr>
        <b/>
        <sz val="8"/>
        <color rgb="FF000000"/>
        <rFont val="Arial"/>
        <family val="2"/>
      </rPr>
      <t>Investment product AuM</t>
    </r>
  </si>
  <si>
    <r>
      <rPr>
        <sz val="6.5"/>
        <color rgb="FF000000"/>
        <rFont val="Arial"/>
        <family val="2"/>
      </rPr>
      <t>* Excluding regulatory fees.</t>
    </r>
  </si>
  <si>
    <r>
      <rPr>
        <sz val="6.5"/>
        <color rgb="FF000000"/>
        <rFont val="Arial"/>
        <family val="2"/>
      </rPr>
      <t>** With amortised regulatory fees.</t>
    </r>
  </si>
  <si>
    <r>
      <rPr>
        <sz val="6.5"/>
        <color rgb="FF000000"/>
        <rFont val="Arial"/>
        <family val="2"/>
      </rPr>
      <t>*** Excluding repurchase agreements and security lending/borrowing agreements.</t>
    </r>
  </si>
  <si>
    <r>
      <rPr>
        <sz val="6.5"/>
        <color rgb="FF000000"/>
        <rFont val="Arial"/>
        <family val="2"/>
      </rPr>
      <t xml:space="preserve">Restatements due to organisational changes. </t>
    </r>
  </si>
  <si>
    <r>
      <rPr>
        <b/>
        <sz val="8"/>
        <color rgb="FF000000"/>
        <rFont val="Arial"/>
        <family val="2"/>
      </rPr>
      <t>BUSINESS AREAS</t>
    </r>
  </si>
  <si>
    <r>
      <rPr>
        <b/>
        <sz val="18"/>
        <color rgb="FF0000A0"/>
        <rFont val="Arial"/>
        <family val="2"/>
      </rPr>
      <t>Large Corporates &amp; Institutions</t>
    </r>
  </si>
  <si>
    <r>
      <rPr>
        <b/>
        <sz val="8"/>
        <color rgb="FF000000"/>
        <rFont val="Arial"/>
        <family val="2"/>
      </rPr>
      <t>Net interest income, EURm</t>
    </r>
  </si>
  <si>
    <r>
      <rPr>
        <b/>
        <sz val="8"/>
        <color rgb="FF000099"/>
        <rFont val="Arial"/>
        <family val="2"/>
      </rPr>
      <t>Chg</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sz val="8"/>
        <color rgb="FF000000"/>
        <rFont val="Arial"/>
        <family val="2"/>
      </rPr>
      <t>Denmark</t>
    </r>
  </si>
  <si>
    <r>
      <rPr>
        <sz val="8"/>
        <color rgb="FF000000"/>
        <rFont val="Arial"/>
        <family val="2"/>
      </rPr>
      <t>Finland</t>
    </r>
  </si>
  <si>
    <r>
      <rPr>
        <sz val="8"/>
        <color rgb="FF000000"/>
        <rFont val="Arial"/>
        <family val="2"/>
      </rPr>
      <t>Norway</t>
    </r>
  </si>
  <si>
    <r>
      <rPr>
        <sz val="8"/>
        <color rgb="FF000000"/>
        <rFont val="Arial"/>
        <family val="2"/>
      </rPr>
      <t>Sweden</t>
    </r>
  </si>
  <si>
    <r>
      <rPr>
        <sz val="8"/>
        <color rgb="FF000000"/>
        <rFont val="Arial"/>
        <family val="2"/>
      </rPr>
      <t>Other</t>
    </r>
  </si>
  <si>
    <r>
      <rPr>
        <b/>
        <sz val="8"/>
        <color rgb="FF000000"/>
        <rFont val="Arial"/>
        <family val="2"/>
      </rPr>
      <t>Total</t>
    </r>
  </si>
  <si>
    <r>
      <rPr>
        <b/>
        <sz val="8"/>
        <color rgb="FF000000"/>
        <rFont val="Arial"/>
        <family val="2"/>
      </rPr>
      <t>Net fee and commission income, EURm</t>
    </r>
  </si>
  <si>
    <r>
      <rPr>
        <b/>
        <sz val="8"/>
        <color rgb="FF000000"/>
        <rFont val="Arial"/>
        <family val="2"/>
      </rPr>
      <t>Net loan losses and similar net result, EURm</t>
    </r>
  </si>
  <si>
    <r>
      <rPr>
        <b/>
        <sz val="8"/>
        <color rgb="FF000000"/>
        <rFont val="Arial"/>
        <family val="2"/>
      </rPr>
      <t>Lending*, EURbn</t>
    </r>
  </si>
  <si>
    <r>
      <rPr>
        <b/>
        <sz val="8"/>
        <color rgb="FF000000"/>
        <rFont val="Arial"/>
        <family val="2"/>
      </rPr>
      <t>Deposits*, EURbn</t>
    </r>
  </si>
  <si>
    <r>
      <rPr>
        <sz val="8"/>
        <color rgb="FF000000"/>
        <rFont val="Arial"/>
        <family val="2"/>
      </rPr>
      <t>0</t>
    </r>
  </si>
  <si>
    <r>
      <rPr>
        <sz val="6.5"/>
        <color rgb="FF000000"/>
        <rFont val="Arial"/>
        <family val="2"/>
      </rPr>
      <t>*</t>
    </r>
    <r>
      <rPr>
        <vertAlign val="superscript"/>
        <sz val="6.5"/>
        <color rgb="FF000000"/>
        <rFont val="Arial"/>
        <family val="2"/>
      </rPr>
      <t xml:space="preserve"> </t>
    </r>
    <r>
      <rPr>
        <sz val="6.5"/>
        <color rgb="FF000000"/>
        <rFont val="Arial"/>
        <family val="2"/>
      </rPr>
      <t>Excluding repurchase agreements and security lending/borrowing agreements.</t>
    </r>
  </si>
  <si>
    <r>
      <rPr>
        <b/>
        <sz val="8"/>
        <color rgb="FF000000"/>
        <rFont val="Arial"/>
        <family val="2"/>
      </rPr>
      <t>BUSINESS AREAS</t>
    </r>
  </si>
  <si>
    <r>
      <rPr>
        <b/>
        <sz val="18"/>
        <color rgb="FF0000A0"/>
        <rFont val="Arial"/>
        <family val="2"/>
      </rPr>
      <t>Group functions</t>
    </r>
  </si>
  <si>
    <r>
      <rPr>
        <b/>
        <sz val="8"/>
        <color rgb="FF0000A0"/>
        <rFont val="Arial"/>
        <family val="2"/>
      </rPr>
      <t>Chg</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Q3/Q3</t>
    </r>
  </si>
  <si>
    <r>
      <rPr>
        <b/>
        <sz val="8"/>
        <color rgb="FF0000A0"/>
        <rFont val="Arial"/>
        <family val="2"/>
      </rPr>
      <t>Q3/Q2</t>
    </r>
  </si>
  <si>
    <r>
      <rPr>
        <sz val="8"/>
        <color rgb="FF000000"/>
        <rFont val="Arial"/>
        <family val="2"/>
      </rPr>
      <t>Net interest income</t>
    </r>
  </si>
  <si>
    <r>
      <rPr>
        <sz val="8"/>
        <color rgb="FF000000"/>
        <rFont val="Arial"/>
        <family val="2"/>
      </rPr>
      <t>Net fee and commission income</t>
    </r>
  </si>
  <si>
    <r>
      <rPr>
        <sz val="8"/>
        <color rgb="FF000000"/>
        <rFont val="Arial"/>
        <family val="2"/>
      </rPr>
      <t>Net insurance result</t>
    </r>
  </si>
  <si>
    <r>
      <rPr>
        <sz val="8"/>
        <color rgb="FF000000"/>
        <rFont val="Arial"/>
        <family val="2"/>
      </rPr>
      <t>0</t>
    </r>
  </si>
  <si>
    <r>
      <rPr>
        <sz val="8"/>
        <color rgb="FF000000"/>
        <rFont val="Arial"/>
        <family val="2"/>
      </rPr>
      <t>Net result from items at fair value</t>
    </r>
  </si>
  <si>
    <r>
      <rPr>
        <sz val="8"/>
        <color rgb="FF000000"/>
        <rFont val="Arial"/>
        <family val="2"/>
      </rPr>
      <t>Other income</t>
    </r>
  </si>
  <si>
    <r>
      <rPr>
        <b/>
        <sz val="8"/>
        <color rgb="FF000000"/>
        <rFont val="Arial"/>
        <family val="2"/>
      </rPr>
      <t>Total income</t>
    </r>
  </si>
  <si>
    <r>
      <rPr>
        <b/>
        <sz val="8"/>
        <color rgb="FF000000"/>
        <rFont val="Arial"/>
        <family val="2"/>
      </rPr>
      <t>Total expenses excl. regulatory fees</t>
    </r>
  </si>
  <si>
    <r>
      <rPr>
        <b/>
        <sz val="8"/>
        <color rgb="FF000000"/>
        <rFont val="Arial"/>
        <family val="2"/>
      </rPr>
      <t>Total expenses</t>
    </r>
  </si>
  <si>
    <r>
      <rPr>
        <b/>
        <sz val="8"/>
        <color rgb="FF000000"/>
        <rFont val="Arial"/>
        <family val="2"/>
      </rPr>
      <t>Profit before loan losses</t>
    </r>
  </si>
  <si>
    <r>
      <rPr>
        <sz val="8"/>
        <color rgb="FF000000"/>
        <rFont val="Arial"/>
        <family val="2"/>
      </rPr>
      <t>Net loan losses and similar net result</t>
    </r>
  </si>
  <si>
    <r>
      <rPr>
        <b/>
        <sz val="8"/>
        <color rgb="FF000000"/>
        <rFont val="Arial"/>
        <family val="2"/>
      </rPr>
      <t>Operating profit</t>
    </r>
  </si>
  <si>
    <r>
      <rPr>
        <sz val="8"/>
        <color rgb="FF000000"/>
        <rFont val="Arial"/>
        <family val="2"/>
      </rPr>
      <t>Allocated equity (AE)</t>
    </r>
  </si>
  <si>
    <r>
      <rPr>
        <sz val="8"/>
        <color rgb="FF000000"/>
        <rFont val="Arial"/>
        <family val="2"/>
      </rPr>
      <t>Risk exposure amount (REA)</t>
    </r>
  </si>
  <si>
    <r>
      <rPr>
        <sz val="8"/>
        <color rgb="FF000000"/>
        <rFont val="Arial"/>
        <family val="2"/>
      </rPr>
      <t>Number of employees (FTEs)</t>
    </r>
  </si>
  <si>
    <r>
      <rPr>
        <sz val="7"/>
        <color rgb="FF000000"/>
        <rFont val="Arial"/>
        <family val="2"/>
      </rPr>
      <t>Restatements due to organisational changes.</t>
    </r>
  </si>
  <si>
    <r>
      <rPr>
        <b/>
        <sz val="8"/>
        <color rgb="FF000000"/>
        <rFont val="Arial"/>
        <family val="2"/>
      </rPr>
      <t>RISK, LIQUIDITY AND CAPITAL MANAGEMENT</t>
    </r>
  </si>
  <si>
    <r>
      <rPr>
        <b/>
        <sz val="18"/>
        <color rgb="FF0000A0"/>
        <rFont val="Arial"/>
        <family val="2"/>
      </rPr>
      <t>Lending, loans and impaired loans</t>
    </r>
  </si>
  <si>
    <r>
      <rPr>
        <b/>
        <sz val="10"/>
        <color rgb="FF0000A0"/>
        <rFont val="Arial"/>
        <family val="2"/>
      </rPr>
      <t>Loans to the public, carrying amount by segment – 7-year overview</t>
    </r>
  </si>
  <si>
    <r>
      <rPr>
        <b/>
        <sz val="10"/>
        <color rgb="FF0000A0"/>
        <rFont val="Arial"/>
        <family val="2"/>
      </rPr>
      <t>Total loans</t>
    </r>
  </si>
  <si>
    <r>
      <rPr>
        <b/>
        <sz val="8"/>
        <color rgb="FF000000"/>
        <rFont val="Arial"/>
        <family val="2"/>
      </rPr>
      <t>EURbn</t>
    </r>
  </si>
  <si>
    <r>
      <rPr>
        <sz val="8"/>
        <color rgb="FF000000"/>
        <rFont val="Arial"/>
        <family val="2"/>
      </rPr>
      <t>Corporate</t>
    </r>
  </si>
  <si>
    <r>
      <rPr>
        <sz val="8"/>
        <color rgb="FF000000"/>
        <rFont val="Arial"/>
        <family val="2"/>
      </rPr>
      <t>Mortgage</t>
    </r>
  </si>
  <si>
    <r>
      <rPr>
        <sz val="8"/>
        <color rgb="FF000000"/>
        <rFont val="Arial"/>
        <family val="2"/>
      </rPr>
      <t>Consumer</t>
    </r>
  </si>
  <si>
    <r>
      <rPr>
        <sz val="8"/>
        <color rgb="FF000000"/>
        <rFont val="Arial"/>
        <family val="2"/>
      </rPr>
      <t>Public sector</t>
    </r>
  </si>
  <si>
    <r>
      <rPr>
        <b/>
        <sz val="8"/>
        <color rgb="FF000000"/>
        <rFont val="Arial"/>
        <family val="2"/>
      </rPr>
      <t>Total excluding reverse repos/securities borrowing</t>
    </r>
  </si>
  <si>
    <r>
      <rPr>
        <sz val="8"/>
        <color rgb="FF000000"/>
        <rFont val="Arial"/>
        <family val="2"/>
      </rPr>
      <t>Reverse repos/securities borrowing*</t>
    </r>
  </si>
  <si>
    <r>
      <rPr>
        <b/>
        <sz val="8"/>
        <color rgb="FF000000"/>
        <rFont val="Arial"/>
        <family val="2"/>
      </rPr>
      <t xml:space="preserve">Total </t>
    </r>
  </si>
  <si>
    <r>
      <rPr>
        <sz val="6.5"/>
        <color rgb="FF000000"/>
        <rFont val="Arial"/>
        <family val="2"/>
      </rPr>
      <t>* Securities borrowing has been included in “Reverse repos/securities borrowing” since Q2 2021 (it was previously included in “Corporate”).</t>
    </r>
  </si>
  <si>
    <r>
      <rPr>
        <b/>
        <sz val="10"/>
        <color rgb="FF0000A0"/>
        <rFont val="Arial"/>
        <family val="2"/>
      </rPr>
      <t>Loans to the public, carrying amount by country, segment and industry, Q3 2026</t>
    </r>
  </si>
  <si>
    <r>
      <rPr>
        <b/>
        <sz val="8"/>
        <color rgb="FF000000"/>
        <rFont val="Arial"/>
        <family val="2"/>
      </rPr>
      <t>EURm</t>
    </r>
  </si>
  <si>
    <r>
      <rPr>
        <b/>
        <sz val="8"/>
        <color rgb="FF0000A0"/>
        <rFont val="Arial"/>
        <family val="2"/>
      </rPr>
      <t>Total</t>
    </r>
  </si>
  <si>
    <r>
      <rPr>
        <b/>
        <sz val="8"/>
        <color rgb="FF0000A0"/>
        <rFont val="Arial"/>
        <family val="2"/>
      </rPr>
      <t>Denmark</t>
    </r>
  </si>
  <si>
    <r>
      <rPr>
        <b/>
        <sz val="8"/>
        <color rgb="FF0000A0"/>
        <rFont val="Arial"/>
        <family val="2"/>
      </rPr>
      <t>Finland</t>
    </r>
  </si>
  <si>
    <r>
      <rPr>
        <b/>
        <sz val="8"/>
        <color rgb="FF0000A0"/>
        <rFont val="Arial"/>
        <family val="2"/>
      </rPr>
      <t>Norway</t>
    </r>
  </si>
  <si>
    <r>
      <rPr>
        <b/>
        <sz val="8"/>
        <color rgb="FF0000A0"/>
        <rFont val="Arial"/>
        <family val="2"/>
      </rPr>
      <t>Sweden</t>
    </r>
  </si>
  <si>
    <r>
      <rPr>
        <b/>
        <sz val="8"/>
        <color rgb="FF0000A0"/>
        <rFont val="Arial"/>
        <family val="2"/>
      </rPr>
      <t>Outside Nordics</t>
    </r>
  </si>
  <si>
    <r>
      <rPr>
        <b/>
        <sz val="8"/>
        <color rgb="FF000000"/>
        <rFont val="Arial"/>
        <family val="2"/>
      </rPr>
      <t>Financial institutions</t>
    </r>
  </si>
  <si>
    <r>
      <rPr>
        <b/>
        <sz val="8"/>
        <color rgb="FF000000"/>
        <rFont val="Arial"/>
        <family val="2"/>
      </rPr>
      <t>Agriculture</t>
    </r>
  </si>
  <si>
    <r>
      <rPr>
        <sz val="8"/>
        <color rgb="FF000000"/>
        <rFont val="Arial"/>
        <family val="2"/>
      </rPr>
      <t xml:space="preserve">     Crops, plantations and hunting</t>
    </r>
  </si>
  <si>
    <r>
      <rPr>
        <sz val="8"/>
        <color rgb="FF000000"/>
        <rFont val="Arial"/>
        <family val="2"/>
      </rPr>
      <t xml:space="preserve">     Animal husbandry</t>
    </r>
  </si>
  <si>
    <r>
      <rPr>
        <sz val="8"/>
        <color rgb="FF000000"/>
        <rFont val="Arial"/>
        <family val="2"/>
      </rPr>
      <t xml:space="preserve">     Fishing and aquaculture</t>
    </r>
  </si>
  <si>
    <r>
      <rPr>
        <b/>
        <sz val="8"/>
        <color rgb="FF000000"/>
        <rFont val="Arial"/>
        <family val="2"/>
      </rPr>
      <t>Natural resources</t>
    </r>
  </si>
  <si>
    <r>
      <rPr>
        <sz val="8"/>
        <color rgb="FF000000"/>
        <rFont val="Arial"/>
        <family val="2"/>
      </rPr>
      <t xml:space="preserve">     Paper and forest products</t>
    </r>
  </si>
  <si>
    <r>
      <rPr>
        <sz val="8"/>
        <color rgb="FF000000"/>
        <rFont val="Arial"/>
        <family val="2"/>
      </rPr>
      <t xml:space="preserve">     Mining and supporting activities</t>
    </r>
  </si>
  <si>
    <r>
      <rPr>
        <sz val="8"/>
        <color rgb="FF000000"/>
        <rFont val="Arial"/>
        <family val="2"/>
      </rPr>
      <t xml:space="preserve">     Oil, gas and offshore</t>
    </r>
  </si>
  <si>
    <r>
      <rPr>
        <b/>
        <sz val="8"/>
        <color rgb="FF000000"/>
        <rFont val="Arial"/>
        <family val="2"/>
      </rPr>
      <t>Consumer staples</t>
    </r>
  </si>
  <si>
    <r>
      <rPr>
        <sz val="8"/>
        <color rgb="FF000000"/>
        <rFont val="Arial"/>
        <family val="2"/>
      </rPr>
      <t xml:space="preserve">     Food processing and beverages</t>
    </r>
  </si>
  <si>
    <r>
      <rPr>
        <sz val="8"/>
        <color rgb="FF000000"/>
        <rFont val="Arial"/>
        <family val="2"/>
      </rPr>
      <t xml:space="preserve">     Household and personal products</t>
    </r>
  </si>
  <si>
    <r>
      <rPr>
        <sz val="8"/>
        <color rgb="FF000000"/>
        <rFont val="Arial"/>
        <family val="2"/>
      </rPr>
      <t xml:space="preserve">     Healthcare</t>
    </r>
  </si>
  <si>
    <r>
      <rPr>
        <b/>
        <sz val="8"/>
        <color rgb="FF000000"/>
        <rFont val="Arial"/>
        <family val="2"/>
      </rPr>
      <t>Consumer discretionary and services</t>
    </r>
  </si>
  <si>
    <r>
      <rPr>
        <sz val="8"/>
        <color rgb="FF000000"/>
        <rFont val="Arial"/>
        <family val="2"/>
      </rPr>
      <t xml:space="preserve">     Consumer durables</t>
    </r>
  </si>
  <si>
    <r>
      <rPr>
        <sz val="8"/>
        <color rgb="FF000000"/>
        <rFont val="Arial"/>
        <family val="2"/>
      </rPr>
      <t xml:space="preserve">     Media and entertainment</t>
    </r>
  </si>
  <si>
    <r>
      <rPr>
        <sz val="8"/>
        <color rgb="FF000000"/>
        <rFont val="Arial"/>
        <family val="2"/>
      </rPr>
      <t xml:space="preserve">     Retail trade</t>
    </r>
  </si>
  <si>
    <r>
      <rPr>
        <sz val="8"/>
        <color rgb="FF000000"/>
        <rFont val="Arial"/>
        <family val="2"/>
      </rPr>
      <t xml:space="preserve">     Air transportation</t>
    </r>
  </si>
  <si>
    <r>
      <rPr>
        <sz val="8"/>
        <color rgb="FF000000"/>
        <rFont val="Arial"/>
        <family val="2"/>
      </rPr>
      <t xml:space="preserve">     Accommodation and leisure</t>
    </r>
  </si>
  <si>
    <r>
      <rPr>
        <sz val="8"/>
        <color rgb="FF000000"/>
        <rFont val="Arial"/>
        <family val="2"/>
      </rPr>
      <t xml:space="preserve">     Telecommunication services</t>
    </r>
  </si>
  <si>
    <r>
      <rPr>
        <b/>
        <sz val="8"/>
        <color rgb="FF000000"/>
        <rFont val="Arial"/>
        <family val="2"/>
      </rPr>
      <t>Industrials</t>
    </r>
  </si>
  <si>
    <r>
      <rPr>
        <sz val="8"/>
        <color rgb="FF000000"/>
        <rFont val="Arial"/>
        <family val="2"/>
      </rPr>
      <t xml:space="preserve">     Materials</t>
    </r>
  </si>
  <si>
    <r>
      <rPr>
        <sz val="8"/>
        <color rgb="FF000000"/>
        <rFont val="Arial"/>
        <family val="2"/>
      </rPr>
      <t xml:space="preserve">     Capital goods</t>
    </r>
  </si>
  <si>
    <r>
      <rPr>
        <sz val="8"/>
        <color rgb="FF000000"/>
        <rFont val="Arial"/>
        <family val="2"/>
      </rPr>
      <t xml:space="preserve">     Commercial and professional services</t>
    </r>
  </si>
  <si>
    <r>
      <rPr>
        <sz val="8"/>
        <color rgb="FF000000"/>
        <rFont val="Arial"/>
        <family val="2"/>
      </rPr>
      <t xml:space="preserve">     Construction</t>
    </r>
  </si>
  <si>
    <r>
      <rPr>
        <sz val="8"/>
        <color rgb="FF000000"/>
        <rFont val="Arial"/>
        <family val="2"/>
      </rPr>
      <t xml:space="preserve">     Wholesale trade</t>
    </r>
  </si>
  <si>
    <r>
      <rPr>
        <sz val="8"/>
        <color rgb="FF000000"/>
        <rFont val="Arial"/>
        <family val="2"/>
      </rPr>
      <t xml:space="preserve">     Land transportation</t>
    </r>
  </si>
  <si>
    <r>
      <rPr>
        <sz val="8"/>
        <color rgb="FF000000"/>
        <rFont val="Arial"/>
        <family val="2"/>
      </rPr>
      <t xml:space="preserve">     IT services</t>
    </r>
  </si>
  <si>
    <r>
      <rPr>
        <b/>
        <sz val="8"/>
        <color rgb="FF000000"/>
        <rFont val="Arial"/>
        <family val="2"/>
      </rPr>
      <t>Maritime</t>
    </r>
  </si>
  <si>
    <r>
      <rPr>
        <sz val="8"/>
        <color rgb="FF000000"/>
        <rFont val="Arial"/>
        <family val="2"/>
      </rPr>
      <t xml:space="preserve">     Ship building</t>
    </r>
  </si>
  <si>
    <r>
      <rPr>
        <sz val="8"/>
        <color rgb="FF000000"/>
        <rFont val="Arial"/>
        <family val="2"/>
      </rPr>
      <t xml:space="preserve">     Shipping</t>
    </r>
  </si>
  <si>
    <r>
      <rPr>
        <sz val="8"/>
        <color rgb="FF000000"/>
        <rFont val="Arial"/>
        <family val="2"/>
      </rPr>
      <t xml:space="preserve">     Maritime services</t>
    </r>
  </si>
  <si>
    <r>
      <rPr>
        <b/>
        <sz val="8"/>
        <color rgb="FF000000"/>
        <rFont val="Arial"/>
        <family val="2"/>
      </rPr>
      <t>Utilities and public services</t>
    </r>
  </si>
  <si>
    <r>
      <rPr>
        <sz val="8"/>
        <color rgb="FF000000"/>
        <rFont val="Arial"/>
        <family val="2"/>
      </rPr>
      <t xml:space="preserve">     Utilities distribution</t>
    </r>
  </si>
  <si>
    <r>
      <rPr>
        <sz val="8"/>
        <color rgb="FF000000"/>
        <rFont val="Arial"/>
        <family val="2"/>
      </rPr>
      <t xml:space="preserve">     Power production</t>
    </r>
  </si>
  <si>
    <r>
      <rPr>
        <sz val="8"/>
        <color rgb="FF000000"/>
        <rFont val="Arial"/>
        <family val="2"/>
      </rPr>
      <t xml:space="preserve">     Public services</t>
    </r>
  </si>
  <si>
    <r>
      <rPr>
        <b/>
        <sz val="8"/>
        <color rgb="FF000000"/>
        <rFont val="Arial"/>
        <family val="2"/>
      </rPr>
      <t>Real estate</t>
    </r>
  </si>
  <si>
    <r>
      <rPr>
        <sz val="8"/>
        <color rgb="FF000000"/>
        <rFont val="Arial"/>
        <family val="2"/>
      </rPr>
      <t xml:space="preserve">     Commercial real estate</t>
    </r>
  </si>
  <si>
    <r>
      <rPr>
        <sz val="8"/>
        <color rgb="FF000000"/>
        <rFont val="Arial"/>
        <family val="2"/>
      </rPr>
      <t xml:space="preserve">     Residential real estate</t>
    </r>
  </si>
  <si>
    <r>
      <rPr>
        <sz val="8"/>
        <color rgb="FF000000"/>
        <rFont val="Arial"/>
        <family val="2"/>
      </rPr>
      <t xml:space="preserve">     Tenant-owner associations</t>
    </r>
  </si>
  <si>
    <r>
      <rPr>
        <b/>
        <sz val="8"/>
        <color rgb="FF000000"/>
        <rFont val="Arial"/>
        <family val="2"/>
      </rPr>
      <t>Other industries</t>
    </r>
  </si>
  <si>
    <r>
      <rPr>
        <b/>
        <sz val="8"/>
        <color rgb="FF000000"/>
        <rFont val="Arial"/>
        <family val="2"/>
      </rPr>
      <t>Total corporate</t>
    </r>
  </si>
  <si>
    <r>
      <rPr>
        <sz val="8"/>
        <color rgb="FF000000"/>
        <rFont val="Arial"/>
        <family val="2"/>
      </rPr>
      <t xml:space="preserve">   Housing loans</t>
    </r>
  </si>
  <si>
    <r>
      <rPr>
        <sz val="8"/>
        <color rgb="FF000000"/>
        <rFont val="Arial"/>
        <family val="2"/>
      </rPr>
      <t xml:space="preserve">   Collateralised lending</t>
    </r>
  </si>
  <si>
    <r>
      <rPr>
        <sz val="8"/>
        <color rgb="FF000000"/>
        <rFont val="Arial"/>
        <family val="2"/>
      </rPr>
      <t xml:space="preserve">   Non-collateralised lending</t>
    </r>
  </si>
  <si>
    <r>
      <rPr>
        <b/>
        <sz val="8"/>
        <color rgb="FF000000"/>
        <rFont val="Arial"/>
        <family val="2"/>
      </rPr>
      <t>Household</t>
    </r>
  </si>
  <si>
    <r>
      <rPr>
        <b/>
        <sz val="8"/>
        <color rgb="FF000000"/>
        <rFont val="Arial"/>
        <family val="2"/>
      </rPr>
      <t>Public sector</t>
    </r>
  </si>
  <si>
    <r>
      <rPr>
        <b/>
        <sz val="8"/>
        <color rgb="FF000000"/>
        <rFont val="Arial"/>
        <family val="2"/>
      </rPr>
      <t>Reverse repos/securities borrowing</t>
    </r>
  </si>
  <si>
    <r>
      <rPr>
        <b/>
        <sz val="8"/>
        <color rgb="FF000000"/>
        <rFont val="Arial"/>
        <family val="2"/>
      </rPr>
      <t>Lending to the public</t>
    </r>
  </si>
  <si>
    <r>
      <rPr>
        <b/>
        <sz val="8"/>
        <color rgb="FF000000"/>
        <rFont val="Arial"/>
        <family val="2"/>
      </rPr>
      <t xml:space="preserve">    of which fair value</t>
    </r>
  </si>
  <si>
    <r>
      <rPr>
        <b/>
        <sz val="8"/>
        <color rgb="FF000000"/>
        <rFont val="Arial"/>
        <family val="2"/>
      </rPr>
      <t>RISK, LIQUIDITY AND CAPITAL MANAGEMENT</t>
    </r>
  </si>
  <si>
    <r>
      <rPr>
        <b/>
        <sz val="10"/>
        <color rgb="FF0000A0"/>
        <rFont val="Arial"/>
        <family val="2"/>
      </rPr>
      <t>Loans to the public, carrying amount by country, segment and industry, Q2 2026</t>
    </r>
  </si>
  <si>
    <r>
      <rPr>
        <b/>
        <sz val="8"/>
        <color rgb="FF000000"/>
        <rFont val="Arial"/>
        <family val="2"/>
      </rPr>
      <t>EURm</t>
    </r>
  </si>
  <si>
    <r>
      <rPr>
        <b/>
        <sz val="8"/>
        <color rgb="FF0000A0"/>
        <rFont val="Arial"/>
        <family val="2"/>
      </rPr>
      <t>Total</t>
    </r>
  </si>
  <si>
    <r>
      <rPr>
        <b/>
        <sz val="8"/>
        <color rgb="FF0000A0"/>
        <rFont val="Arial"/>
        <family val="2"/>
      </rPr>
      <t>Denmark</t>
    </r>
  </si>
  <si>
    <r>
      <rPr>
        <b/>
        <sz val="8"/>
        <color rgb="FF0000A0"/>
        <rFont val="Arial"/>
        <family val="2"/>
      </rPr>
      <t>Finland</t>
    </r>
  </si>
  <si>
    <r>
      <rPr>
        <b/>
        <sz val="8"/>
        <color rgb="FF0000A0"/>
        <rFont val="Arial"/>
        <family val="2"/>
      </rPr>
      <t>Norway</t>
    </r>
  </si>
  <si>
    <r>
      <rPr>
        <b/>
        <sz val="8"/>
        <color rgb="FF0000A0"/>
        <rFont val="Arial"/>
        <family val="2"/>
      </rPr>
      <t>Sweden</t>
    </r>
  </si>
  <si>
    <r>
      <rPr>
        <b/>
        <sz val="8"/>
        <color rgb="FF0000A0"/>
        <rFont val="Arial"/>
        <family val="2"/>
      </rPr>
      <t>Outside Nordics</t>
    </r>
  </si>
  <si>
    <r>
      <rPr>
        <b/>
        <sz val="8"/>
        <color rgb="FF000000"/>
        <rFont val="Arial"/>
        <family val="2"/>
      </rPr>
      <t>Financial institutions</t>
    </r>
  </si>
  <si>
    <r>
      <rPr>
        <b/>
        <sz val="8"/>
        <color rgb="FF000000"/>
        <rFont val="Arial"/>
        <family val="2"/>
      </rPr>
      <t>Agriculture</t>
    </r>
  </si>
  <si>
    <r>
      <rPr>
        <sz val="8"/>
        <color rgb="FF000000"/>
        <rFont val="Arial"/>
        <family val="2"/>
      </rPr>
      <t xml:space="preserve">     Crops, plantations and hunting</t>
    </r>
  </si>
  <si>
    <r>
      <rPr>
        <sz val="8"/>
        <color rgb="FF000000"/>
        <rFont val="Arial"/>
        <family val="2"/>
      </rPr>
      <t xml:space="preserve">     Animal husbandry</t>
    </r>
  </si>
  <si>
    <r>
      <rPr>
        <sz val="8"/>
        <color rgb="FF000000"/>
        <rFont val="Arial"/>
        <family val="2"/>
      </rPr>
      <t xml:space="preserve">     Fishing and aquaculture</t>
    </r>
  </si>
  <si>
    <r>
      <rPr>
        <b/>
        <sz val="8"/>
        <color rgb="FF000000"/>
        <rFont val="Arial"/>
        <family val="2"/>
      </rPr>
      <t>Natural resources</t>
    </r>
  </si>
  <si>
    <r>
      <rPr>
        <sz val="8"/>
        <color rgb="FF000000"/>
        <rFont val="Arial"/>
        <family val="2"/>
      </rPr>
      <t xml:space="preserve">     Paper and forest products</t>
    </r>
  </si>
  <si>
    <r>
      <rPr>
        <sz val="8"/>
        <color rgb="FF000000"/>
        <rFont val="Arial"/>
        <family val="2"/>
      </rPr>
      <t xml:space="preserve">     Mining and supporting activities</t>
    </r>
  </si>
  <si>
    <r>
      <rPr>
        <sz val="8"/>
        <color rgb="FF000000"/>
        <rFont val="Arial"/>
        <family val="2"/>
      </rPr>
      <t xml:space="preserve">     Oil, gas and offshore</t>
    </r>
  </si>
  <si>
    <r>
      <rPr>
        <b/>
        <sz val="8"/>
        <color rgb="FF000000"/>
        <rFont val="Arial"/>
        <family val="2"/>
      </rPr>
      <t>Consumer staples</t>
    </r>
  </si>
  <si>
    <r>
      <rPr>
        <sz val="8"/>
        <color rgb="FF000000"/>
        <rFont val="Arial"/>
        <family val="2"/>
      </rPr>
      <t xml:space="preserve">     Food processing and beverages</t>
    </r>
  </si>
  <si>
    <r>
      <rPr>
        <sz val="8"/>
        <color rgb="FF000000"/>
        <rFont val="Arial"/>
        <family val="2"/>
      </rPr>
      <t xml:space="preserve">     Household and personal products</t>
    </r>
  </si>
  <si>
    <r>
      <rPr>
        <sz val="8"/>
        <color rgb="FF000000"/>
        <rFont val="Arial"/>
        <family val="2"/>
      </rPr>
      <t xml:space="preserve">     Healthcare</t>
    </r>
  </si>
  <si>
    <r>
      <rPr>
        <b/>
        <sz val="8"/>
        <color rgb="FF000000"/>
        <rFont val="Arial"/>
        <family val="2"/>
      </rPr>
      <t>Consumer discretionary and services</t>
    </r>
  </si>
  <si>
    <r>
      <rPr>
        <sz val="8"/>
        <color rgb="FF000000"/>
        <rFont val="Arial"/>
        <family val="2"/>
      </rPr>
      <t xml:space="preserve">     Consumer durables</t>
    </r>
  </si>
  <si>
    <r>
      <rPr>
        <sz val="8"/>
        <color rgb="FF000000"/>
        <rFont val="Arial"/>
        <family val="2"/>
      </rPr>
      <t xml:space="preserve">     Media and entertainment</t>
    </r>
  </si>
  <si>
    <r>
      <rPr>
        <sz val="8"/>
        <color rgb="FF000000"/>
        <rFont val="Arial"/>
        <family val="2"/>
      </rPr>
      <t xml:space="preserve">     Retail trade</t>
    </r>
  </si>
  <si>
    <r>
      <rPr>
        <sz val="8"/>
        <color rgb="FF000000"/>
        <rFont val="Arial"/>
        <family val="2"/>
      </rPr>
      <t xml:space="preserve">     Air transportation</t>
    </r>
  </si>
  <si>
    <r>
      <rPr>
        <sz val="8"/>
        <color rgb="FF000000"/>
        <rFont val="Arial"/>
        <family val="2"/>
      </rPr>
      <t xml:space="preserve">     Accommodation and leisure</t>
    </r>
  </si>
  <si>
    <r>
      <rPr>
        <sz val="8"/>
        <color rgb="FF000000"/>
        <rFont val="Arial"/>
        <family val="2"/>
      </rPr>
      <t xml:space="preserve">     Telecommunication services</t>
    </r>
  </si>
  <si>
    <r>
      <rPr>
        <b/>
        <sz val="8"/>
        <color rgb="FF000000"/>
        <rFont val="Arial"/>
        <family val="2"/>
      </rPr>
      <t>Industrials</t>
    </r>
  </si>
  <si>
    <r>
      <rPr>
        <sz val="8"/>
        <color rgb="FF000000"/>
        <rFont val="Arial"/>
        <family val="2"/>
      </rPr>
      <t xml:space="preserve">     Materials</t>
    </r>
  </si>
  <si>
    <r>
      <rPr>
        <sz val="8"/>
        <color rgb="FF000000"/>
        <rFont val="Arial"/>
        <family val="2"/>
      </rPr>
      <t xml:space="preserve">     Capital goods</t>
    </r>
  </si>
  <si>
    <r>
      <rPr>
        <sz val="8"/>
        <color rgb="FF000000"/>
        <rFont val="Arial"/>
        <family val="2"/>
      </rPr>
      <t xml:space="preserve">     Commercial and professional services</t>
    </r>
  </si>
  <si>
    <r>
      <rPr>
        <sz val="8"/>
        <color rgb="FF000000"/>
        <rFont val="Arial"/>
        <family val="2"/>
      </rPr>
      <t xml:space="preserve">     Construction</t>
    </r>
  </si>
  <si>
    <r>
      <rPr>
        <sz val="8"/>
        <color rgb="FF000000"/>
        <rFont val="Arial"/>
        <family val="2"/>
      </rPr>
      <t xml:space="preserve">     Wholesale trade</t>
    </r>
  </si>
  <si>
    <r>
      <rPr>
        <sz val="8"/>
        <color rgb="FF000000"/>
        <rFont val="Arial"/>
        <family val="2"/>
      </rPr>
      <t xml:space="preserve">     Land transportation</t>
    </r>
  </si>
  <si>
    <r>
      <rPr>
        <sz val="8"/>
        <color rgb="FF000000"/>
        <rFont val="Arial"/>
        <family val="2"/>
      </rPr>
      <t xml:space="preserve">     IT services</t>
    </r>
  </si>
  <si>
    <r>
      <rPr>
        <b/>
        <sz val="8"/>
        <color rgb="FF000000"/>
        <rFont val="Arial"/>
        <family val="2"/>
      </rPr>
      <t>Maritime</t>
    </r>
  </si>
  <si>
    <r>
      <rPr>
        <sz val="8"/>
        <color rgb="FF000000"/>
        <rFont val="Arial"/>
        <family val="2"/>
      </rPr>
      <t xml:space="preserve">     Ship building</t>
    </r>
  </si>
  <si>
    <r>
      <rPr>
        <sz val="8"/>
        <color rgb="FF000000"/>
        <rFont val="Arial"/>
        <family val="2"/>
      </rPr>
      <t xml:space="preserve">     Shipping</t>
    </r>
  </si>
  <si>
    <r>
      <rPr>
        <sz val="8"/>
        <color rgb="FF000000"/>
        <rFont val="Arial"/>
        <family val="2"/>
      </rPr>
      <t xml:space="preserve">     Maritime services</t>
    </r>
  </si>
  <si>
    <r>
      <rPr>
        <b/>
        <sz val="8"/>
        <color rgb="FF000000"/>
        <rFont val="Arial"/>
        <family val="2"/>
      </rPr>
      <t>Utilities and public services</t>
    </r>
  </si>
  <si>
    <r>
      <rPr>
        <sz val="8"/>
        <color rgb="FF000000"/>
        <rFont val="Arial"/>
        <family val="2"/>
      </rPr>
      <t xml:space="preserve">     Utilities distribution</t>
    </r>
  </si>
  <si>
    <r>
      <rPr>
        <sz val="8"/>
        <color rgb="FF000000"/>
        <rFont val="Arial"/>
        <family val="2"/>
      </rPr>
      <t xml:space="preserve">     Power production</t>
    </r>
  </si>
  <si>
    <r>
      <rPr>
        <sz val="8"/>
        <color rgb="FF000000"/>
        <rFont val="Arial"/>
        <family val="2"/>
      </rPr>
      <t xml:space="preserve">     Public services</t>
    </r>
  </si>
  <si>
    <r>
      <rPr>
        <b/>
        <sz val="8"/>
        <color rgb="FF000000"/>
        <rFont val="Arial"/>
        <family val="2"/>
      </rPr>
      <t>Real estate</t>
    </r>
  </si>
  <si>
    <r>
      <rPr>
        <sz val="8"/>
        <color rgb="FF000000"/>
        <rFont val="Arial"/>
        <family val="2"/>
      </rPr>
      <t xml:space="preserve">     Commercial real estate</t>
    </r>
  </si>
  <si>
    <r>
      <rPr>
        <sz val="8"/>
        <color rgb="FF000000"/>
        <rFont val="Arial"/>
        <family val="2"/>
      </rPr>
      <t xml:space="preserve">     Residential real estate</t>
    </r>
  </si>
  <si>
    <r>
      <rPr>
        <sz val="8"/>
        <color rgb="FF000000"/>
        <rFont val="Arial"/>
        <family val="2"/>
      </rPr>
      <t xml:space="preserve">     Tenant-owner associations</t>
    </r>
  </si>
  <si>
    <r>
      <rPr>
        <b/>
        <sz val="8"/>
        <color rgb="FF000000"/>
        <rFont val="Arial"/>
        <family val="2"/>
      </rPr>
      <t>Other industries</t>
    </r>
  </si>
  <si>
    <r>
      <rPr>
        <b/>
        <sz val="8"/>
        <color rgb="FF000000"/>
        <rFont val="Arial"/>
        <family val="2"/>
      </rPr>
      <t>Total corporate</t>
    </r>
  </si>
  <si>
    <r>
      <rPr>
        <sz val="8"/>
        <color rgb="FF000000"/>
        <rFont val="Arial"/>
        <family val="2"/>
      </rPr>
      <t xml:space="preserve">   Housing loans</t>
    </r>
  </si>
  <si>
    <r>
      <rPr>
        <sz val="8"/>
        <color rgb="FF000000"/>
        <rFont val="Arial"/>
        <family val="2"/>
      </rPr>
      <t xml:space="preserve">   Collateralised lending</t>
    </r>
  </si>
  <si>
    <r>
      <rPr>
        <sz val="8"/>
        <color rgb="FF000000"/>
        <rFont val="Arial"/>
        <family val="2"/>
      </rPr>
      <t xml:space="preserve">   Non-collateralised lending</t>
    </r>
  </si>
  <si>
    <r>
      <rPr>
        <b/>
        <sz val="8"/>
        <color rgb="FF000000"/>
        <rFont val="Arial"/>
        <family val="2"/>
      </rPr>
      <t>Household</t>
    </r>
  </si>
  <si>
    <r>
      <rPr>
        <b/>
        <sz val="8"/>
        <color rgb="FF000000"/>
        <rFont val="Arial"/>
        <family val="2"/>
      </rPr>
      <t>Public sector</t>
    </r>
  </si>
  <si>
    <r>
      <rPr>
        <b/>
        <sz val="8"/>
        <color rgb="FF000000"/>
        <rFont val="Arial"/>
        <family val="2"/>
      </rPr>
      <t>Reverse repos/securities borrowing</t>
    </r>
  </si>
  <si>
    <r>
      <rPr>
        <b/>
        <sz val="8"/>
        <color rgb="FF000000"/>
        <rFont val="Arial"/>
        <family val="2"/>
      </rPr>
      <t>Lending to the public</t>
    </r>
  </si>
  <si>
    <r>
      <rPr>
        <b/>
        <sz val="8"/>
        <color rgb="FF000000"/>
        <rFont val="Arial"/>
        <family val="2"/>
      </rPr>
      <t xml:space="preserve">    of which fair value</t>
    </r>
  </si>
  <si>
    <r>
      <rPr>
        <b/>
        <sz val="8"/>
        <color rgb="FF000000"/>
        <rFont val="Arial"/>
        <family val="2"/>
      </rPr>
      <t>RISK, LIQUIDITY AND CAPITAL MANAGEMENT</t>
    </r>
  </si>
  <si>
    <r>
      <rPr>
        <b/>
        <sz val="10"/>
        <color rgb="FF0000A0"/>
        <rFont val="Arial"/>
        <family val="2"/>
      </rPr>
      <t>Loans to the public, carrying amount and impairment by segment and industry, Q3 2026</t>
    </r>
  </si>
  <si>
    <r>
      <rPr>
        <b/>
        <sz val="8"/>
        <color rgb="FF000000"/>
        <rFont val="Arial"/>
        <family val="2"/>
      </rPr>
      <t>EURm</t>
    </r>
  </si>
  <si>
    <r>
      <rPr>
        <b/>
        <sz val="7"/>
        <color rgb="FF0000A0"/>
        <rFont val="Arial"/>
        <family val="2"/>
      </rPr>
      <t>Net loan losses and similar net result</t>
    </r>
  </si>
  <si>
    <r>
      <rPr>
        <b/>
        <sz val="7"/>
        <color rgb="FF0000A0"/>
        <rFont val="Arial"/>
        <family val="2"/>
      </rPr>
      <t>Net loan loss ratio incl. loans held at fair value, bp</t>
    </r>
  </si>
  <si>
    <r>
      <rPr>
        <b/>
        <sz val="7"/>
        <color rgb="FF0000A0"/>
        <rFont val="Arial"/>
        <family val="2"/>
      </rPr>
      <t>Impaired loans</t>
    </r>
  </si>
  <si>
    <r>
      <rPr>
        <b/>
        <sz val="7"/>
        <color rgb="FF0000A0"/>
        <rFont val="Arial"/>
        <family val="2"/>
      </rPr>
      <t>Impairment  rate, gross, bp</t>
    </r>
  </si>
  <si>
    <r>
      <rPr>
        <b/>
        <sz val="7"/>
        <color rgb="FF0000A0"/>
        <rFont val="Arial"/>
        <family val="2"/>
      </rPr>
      <t xml:space="preserve">  Allowances</t>
    </r>
  </si>
  <si>
    <r>
      <rPr>
        <b/>
        <sz val="7"/>
        <color rgb="FF0000A0"/>
        <rFont val="Arial"/>
        <family val="2"/>
      </rPr>
      <t>Allowances stage 1</t>
    </r>
  </si>
  <si>
    <r>
      <rPr>
        <b/>
        <sz val="7"/>
        <color rgb="FF0000A0"/>
        <rFont val="Arial"/>
        <family val="2"/>
      </rPr>
      <t>Allowances stage 2</t>
    </r>
  </si>
  <si>
    <r>
      <rPr>
        <b/>
        <sz val="7"/>
        <color rgb="FF0000A0"/>
        <rFont val="Arial"/>
        <family val="2"/>
      </rPr>
      <t>Allowances stage 3</t>
    </r>
  </si>
  <si>
    <t>Coverage  ratio, %</t>
  </si>
  <si>
    <r>
      <rPr>
        <b/>
        <sz val="7"/>
        <color rgb="FF0000A0"/>
        <rFont val="Arial"/>
        <family val="2"/>
      </rPr>
      <t>Loans, carrying amount</t>
    </r>
  </si>
  <si>
    <r>
      <rPr>
        <b/>
        <sz val="8"/>
        <color rgb="FF000000"/>
        <rFont val="Arial"/>
        <family val="2"/>
      </rPr>
      <t>Financial institutions</t>
    </r>
  </si>
  <si>
    <r>
      <rPr>
        <b/>
        <sz val="8"/>
        <color rgb="FF000000"/>
        <rFont val="Arial"/>
        <family val="2"/>
      </rPr>
      <t>Agriculture</t>
    </r>
  </si>
  <si>
    <r>
      <rPr>
        <sz val="8"/>
        <color rgb="FF000000"/>
        <rFont val="Arial"/>
        <family val="2"/>
      </rPr>
      <t xml:space="preserve">     Crops, plantations and hunting</t>
    </r>
  </si>
  <si>
    <r>
      <rPr>
        <sz val="8"/>
        <color rgb="FF000000"/>
        <rFont val="Arial"/>
        <family val="2"/>
      </rPr>
      <t xml:space="preserve">     Animal husbandry</t>
    </r>
  </si>
  <si>
    <r>
      <rPr>
        <sz val="8"/>
        <color rgb="FF000000"/>
        <rFont val="Arial"/>
        <family val="2"/>
      </rPr>
      <t xml:space="preserve">     Fishing and aquaculture</t>
    </r>
  </si>
  <si>
    <r>
      <rPr>
        <b/>
        <sz val="8"/>
        <color rgb="FF000000"/>
        <rFont val="Arial"/>
        <family val="2"/>
      </rPr>
      <t>Natural resources</t>
    </r>
  </si>
  <si>
    <r>
      <rPr>
        <sz val="8"/>
        <color rgb="FF000000"/>
        <rFont val="Arial"/>
        <family val="2"/>
      </rPr>
      <t xml:space="preserve">     Paper and forest products</t>
    </r>
  </si>
  <si>
    <r>
      <rPr>
        <sz val="8"/>
        <color rgb="FF000000"/>
        <rFont val="Arial"/>
        <family val="2"/>
      </rPr>
      <t xml:space="preserve">     Mining and supporting activities</t>
    </r>
  </si>
  <si>
    <r>
      <rPr>
        <sz val="8"/>
        <color rgb="FF000000"/>
        <rFont val="Arial"/>
        <family val="2"/>
      </rPr>
      <t xml:space="preserve">     Oil, gas and offshore</t>
    </r>
  </si>
  <si>
    <r>
      <rPr>
        <b/>
        <sz val="8"/>
        <color rgb="FF000000"/>
        <rFont val="Arial"/>
        <family val="2"/>
      </rPr>
      <t>Consumer staples</t>
    </r>
  </si>
  <si>
    <r>
      <rPr>
        <sz val="8"/>
        <color rgb="FF000000"/>
        <rFont val="Arial"/>
        <family val="2"/>
      </rPr>
      <t xml:space="preserve">     Food processing and beverages</t>
    </r>
  </si>
  <si>
    <r>
      <rPr>
        <sz val="8"/>
        <color rgb="FF000000"/>
        <rFont val="Arial"/>
        <family val="2"/>
      </rPr>
      <t xml:space="preserve">     Household and personal products</t>
    </r>
  </si>
  <si>
    <r>
      <rPr>
        <sz val="8"/>
        <color rgb="FF000000"/>
        <rFont val="Arial"/>
        <family val="2"/>
      </rPr>
      <t xml:space="preserve">     Healthcare</t>
    </r>
  </si>
  <si>
    <r>
      <rPr>
        <b/>
        <sz val="8"/>
        <color rgb="FF000000"/>
        <rFont val="Arial"/>
        <family val="2"/>
      </rPr>
      <t>Consumer discretionary and services</t>
    </r>
  </si>
  <si>
    <r>
      <rPr>
        <sz val="8"/>
        <color rgb="FF000000"/>
        <rFont val="Arial"/>
        <family val="2"/>
      </rPr>
      <t xml:space="preserve">     Consumer durables</t>
    </r>
  </si>
  <si>
    <r>
      <rPr>
        <sz val="8"/>
        <color rgb="FF000000"/>
        <rFont val="Arial"/>
        <family val="2"/>
      </rPr>
      <t xml:space="preserve">     Media and entertainment</t>
    </r>
  </si>
  <si>
    <r>
      <rPr>
        <sz val="8"/>
        <color rgb="FF000000"/>
        <rFont val="Arial"/>
        <family val="2"/>
      </rPr>
      <t xml:space="preserve">     Retail trade</t>
    </r>
  </si>
  <si>
    <r>
      <rPr>
        <sz val="8"/>
        <color rgb="FF000000"/>
        <rFont val="Arial"/>
        <family val="2"/>
      </rPr>
      <t xml:space="preserve">     Air transportation</t>
    </r>
  </si>
  <si>
    <r>
      <rPr>
        <sz val="8"/>
        <color rgb="FF000000"/>
        <rFont val="Arial"/>
        <family val="2"/>
      </rPr>
      <t xml:space="preserve">     Accommodation and leisure</t>
    </r>
  </si>
  <si>
    <r>
      <rPr>
        <sz val="8"/>
        <color rgb="FF000000"/>
        <rFont val="Arial"/>
        <family val="2"/>
      </rPr>
      <t xml:space="preserve">     Telecommunication services</t>
    </r>
  </si>
  <si>
    <r>
      <rPr>
        <b/>
        <sz val="8"/>
        <color rgb="FF000000"/>
        <rFont val="Arial"/>
        <family val="2"/>
      </rPr>
      <t>Industrials</t>
    </r>
  </si>
  <si>
    <r>
      <rPr>
        <sz val="8"/>
        <color rgb="FF000000"/>
        <rFont val="Arial"/>
        <family val="2"/>
      </rPr>
      <t xml:space="preserve">     Materials</t>
    </r>
  </si>
  <si>
    <r>
      <rPr>
        <sz val="8"/>
        <color rgb="FF000000"/>
        <rFont val="Arial"/>
        <family val="2"/>
      </rPr>
      <t xml:space="preserve">     Capital goods</t>
    </r>
  </si>
  <si>
    <r>
      <rPr>
        <sz val="8"/>
        <color rgb="FF000000"/>
        <rFont val="Arial"/>
        <family val="2"/>
      </rPr>
      <t xml:space="preserve">     Commercial and professional services</t>
    </r>
  </si>
  <si>
    <r>
      <rPr>
        <sz val="8"/>
        <color rgb="FF000000"/>
        <rFont val="Arial"/>
        <family val="2"/>
      </rPr>
      <t xml:space="preserve">     Construction</t>
    </r>
  </si>
  <si>
    <r>
      <rPr>
        <sz val="8"/>
        <color rgb="FF000000"/>
        <rFont val="Arial"/>
        <family val="2"/>
      </rPr>
      <t xml:space="preserve">     Wholesale trade</t>
    </r>
  </si>
  <si>
    <r>
      <rPr>
        <sz val="8"/>
        <color rgb="FF000000"/>
        <rFont val="Arial"/>
        <family val="2"/>
      </rPr>
      <t xml:space="preserve">     Land transportation</t>
    </r>
  </si>
  <si>
    <r>
      <rPr>
        <sz val="8"/>
        <color rgb="FF000000"/>
        <rFont val="Arial"/>
        <family val="2"/>
      </rPr>
      <t xml:space="preserve">     IT services</t>
    </r>
  </si>
  <si>
    <r>
      <rPr>
        <b/>
        <sz val="8"/>
        <color rgb="FF000000"/>
        <rFont val="Arial"/>
        <family val="2"/>
      </rPr>
      <t>Maritime</t>
    </r>
  </si>
  <si>
    <r>
      <rPr>
        <sz val="8"/>
        <color rgb="FF000000"/>
        <rFont val="Arial"/>
        <family val="2"/>
      </rPr>
      <t xml:space="preserve">     Ship building</t>
    </r>
  </si>
  <si>
    <r>
      <rPr>
        <sz val="8"/>
        <color rgb="FF000000"/>
        <rFont val="Arial"/>
        <family val="2"/>
      </rPr>
      <t xml:space="preserve">     Shipping</t>
    </r>
  </si>
  <si>
    <r>
      <rPr>
        <sz val="8"/>
        <color rgb="FF000000"/>
        <rFont val="Arial"/>
        <family val="2"/>
      </rPr>
      <t xml:space="preserve">     Maritime services</t>
    </r>
  </si>
  <si>
    <r>
      <rPr>
        <b/>
        <sz val="8"/>
        <color rgb="FF000000"/>
        <rFont val="Arial"/>
        <family val="2"/>
      </rPr>
      <t>Utilities and public services</t>
    </r>
  </si>
  <si>
    <r>
      <rPr>
        <sz val="8"/>
        <color rgb="FF000000"/>
        <rFont val="Arial"/>
        <family val="2"/>
      </rPr>
      <t xml:space="preserve">     Utilities distribution</t>
    </r>
  </si>
  <si>
    <r>
      <rPr>
        <sz val="8"/>
        <color rgb="FF000000"/>
        <rFont val="Arial"/>
        <family val="2"/>
      </rPr>
      <t xml:space="preserve">     Power production</t>
    </r>
  </si>
  <si>
    <r>
      <rPr>
        <sz val="8"/>
        <color rgb="FF000000"/>
        <rFont val="Arial"/>
        <family val="2"/>
      </rPr>
      <t xml:space="preserve">     Public services</t>
    </r>
  </si>
  <si>
    <r>
      <rPr>
        <b/>
        <sz val="8"/>
        <color rgb="FF000000"/>
        <rFont val="Arial"/>
        <family val="2"/>
      </rPr>
      <t>Real estate</t>
    </r>
  </si>
  <si>
    <r>
      <rPr>
        <b/>
        <sz val="8"/>
        <color rgb="FF000000"/>
        <rFont val="Arial"/>
        <family val="2"/>
      </rPr>
      <t>Other industries</t>
    </r>
  </si>
  <si>
    <r>
      <rPr>
        <b/>
        <sz val="8"/>
        <color rgb="FF000000"/>
        <rFont val="Arial"/>
        <family val="2"/>
      </rPr>
      <t>Total corporate</t>
    </r>
  </si>
  <si>
    <r>
      <rPr>
        <sz val="8"/>
        <color rgb="FF000000"/>
        <rFont val="Arial"/>
        <family val="2"/>
      </rPr>
      <t xml:space="preserve">   Housing loans</t>
    </r>
  </si>
  <si>
    <r>
      <rPr>
        <sz val="8"/>
        <color rgb="FF000000"/>
        <rFont val="Arial"/>
        <family val="2"/>
      </rPr>
      <t xml:space="preserve">   Collateralised lending</t>
    </r>
  </si>
  <si>
    <r>
      <rPr>
        <sz val="8"/>
        <color rgb="FF000000"/>
        <rFont val="Arial"/>
        <family val="2"/>
      </rPr>
      <t xml:space="preserve">   Non-collateralised lending</t>
    </r>
  </si>
  <si>
    <r>
      <rPr>
        <b/>
        <sz val="8"/>
        <color rgb="FF000000"/>
        <rFont val="Arial"/>
        <family val="2"/>
      </rPr>
      <t>Household</t>
    </r>
  </si>
  <si>
    <r>
      <rPr>
        <b/>
        <sz val="8"/>
        <color rgb="FF000000"/>
        <rFont val="Arial"/>
        <family val="2"/>
      </rPr>
      <t>Public sector</t>
    </r>
  </si>
  <si>
    <r>
      <rPr>
        <b/>
        <sz val="8"/>
        <color rgb="FF000000"/>
        <rFont val="Arial"/>
        <family val="2"/>
      </rPr>
      <t>Reverse repos/securities borrowing</t>
    </r>
  </si>
  <si>
    <r>
      <rPr>
        <b/>
        <sz val="8"/>
        <color rgb="FF000000"/>
        <rFont val="Arial"/>
        <family val="2"/>
      </rPr>
      <t>Lending to the public by country</t>
    </r>
  </si>
  <si>
    <r>
      <rPr>
        <b/>
        <sz val="8"/>
        <color rgb="FF000000"/>
        <rFont val="Arial"/>
        <family val="2"/>
      </rPr>
      <t xml:space="preserve">    of which fair value</t>
    </r>
  </si>
  <si>
    <r>
      <rPr>
        <b/>
        <sz val="8"/>
        <color rgb="FF000000"/>
        <rFont val="Arial"/>
        <family val="2"/>
      </rPr>
      <t>Net result on loans at fair value</t>
    </r>
  </si>
  <si>
    <r>
      <rPr>
        <b/>
        <sz val="8"/>
        <color rgb="FF000000"/>
        <rFont val="Arial"/>
        <family val="2"/>
      </rPr>
      <t>Net loan losses and similar net result</t>
    </r>
  </si>
  <si>
    <r>
      <rPr>
        <b/>
        <sz val="8"/>
        <color rgb="FF000000"/>
        <rFont val="Arial"/>
        <family val="2"/>
      </rPr>
      <t>To central banks and credit institutions</t>
    </r>
  </si>
  <si>
    <r>
      <rPr>
        <b/>
        <sz val="8"/>
        <color rgb="FF000000"/>
        <rFont val="Arial"/>
        <family val="2"/>
      </rPr>
      <t>Total lending</t>
    </r>
  </si>
  <si>
    <r>
      <rPr>
        <sz val="6.5"/>
        <color rgb="FF000000"/>
        <rFont val="Arial"/>
        <family val="2"/>
      </rPr>
      <t>Impairment rate: impaired loans (stage 3) before allowances divided by total loans before allowances; covers items measured at amortised cost and fair value.</t>
    </r>
  </si>
  <si>
    <r>
      <rPr>
        <sz val="6.5"/>
        <color rgb="FF000000"/>
        <rFont val="Arial"/>
        <family val="2"/>
      </rPr>
      <t>Coverage ratio: allowances for impaired loans (stage 3) divided by impaired loans (stage 3) before allowances; covers items measured at amortised cost.</t>
    </r>
  </si>
  <si>
    <r>
      <rPr>
        <sz val="6.5"/>
        <color rgb="FF000000"/>
        <rFont val="Arial"/>
        <family val="2"/>
      </rPr>
      <t xml:space="preserve">Net loan loss ratio: net loan losses (annualised) divided by the quarterly closing balance of the carrying amount of loans to the public (lending); covers items measured at </t>
    </r>
  </si>
  <si>
    <r>
      <rPr>
        <sz val="6.5"/>
        <color rgb="FF000000"/>
        <rFont val="Arial"/>
        <family val="2"/>
      </rPr>
      <t>amortised cost and fair value.</t>
    </r>
  </si>
  <si>
    <r>
      <rPr>
        <sz val="6.5"/>
        <color rgb="FF000000"/>
        <rFont val="Arial"/>
        <family val="2"/>
      </rPr>
      <t>Net loan losses and net loan loss ratio are for loans measured at amortised cost, except for the last sum lines, where both amortiesd cost and fair value are included.</t>
    </r>
  </si>
  <si>
    <r>
      <rPr>
        <sz val="6.5"/>
        <color rgb="FF000000"/>
        <rFont val="Arial"/>
        <family val="2"/>
      </rPr>
      <t xml:space="preserve">The loan book measured at fair value is included in the distribution of impaired loans; impairment rate; and loans, carrying amount. As the loan book measured at fair value is  </t>
    </r>
  </si>
  <si>
    <r>
      <rPr>
        <sz val="6.5"/>
        <color rgb="FF000000"/>
        <rFont val="Arial"/>
        <family val="2"/>
      </rPr>
      <t xml:space="preserve">accounted for under IFRS13 and not IFRS9, the net loan losses, net loan loss ratio and allowances are excluding the fair value loan book. Net loan losses and </t>
    </r>
  </si>
  <si>
    <r>
      <rPr>
        <sz val="6.5"/>
        <color rgb="FF000000"/>
        <rFont val="Arial"/>
        <family val="2"/>
      </rPr>
      <t xml:space="preserve"> net loan loss ratio including loans held at fair value is shown in a separate line.</t>
    </r>
  </si>
  <si>
    <r>
      <rPr>
        <b/>
        <sz val="8"/>
        <color rgb="FF000000"/>
        <rFont val="Arial"/>
        <family val="2"/>
      </rPr>
      <t>RISK, LIQUIDITY AND CAPITAL MANAGEMENT</t>
    </r>
  </si>
  <si>
    <r>
      <rPr>
        <b/>
        <sz val="10"/>
        <color rgb="FF0000A0"/>
        <rFont val="Arial"/>
        <family val="2"/>
      </rPr>
      <t>Loans to the public, carrying amount and impairment by segment and industry, Q2 2026</t>
    </r>
  </si>
  <si>
    <r>
      <rPr>
        <b/>
        <sz val="8"/>
        <color rgb="FF000000"/>
        <rFont val="Arial"/>
        <family val="2"/>
      </rPr>
      <t>EURm</t>
    </r>
  </si>
  <si>
    <r>
      <rPr>
        <b/>
        <sz val="7"/>
        <color rgb="FF0000A0"/>
        <rFont val="Arial"/>
        <family val="2"/>
      </rPr>
      <t>Net loan losses and similar net result</t>
    </r>
  </si>
  <si>
    <r>
      <rPr>
        <b/>
        <sz val="7"/>
        <color rgb="FF0000A0"/>
        <rFont val="Arial"/>
        <family val="2"/>
      </rPr>
      <t>Net loan loss ratio incl. loans held at fair value, bp</t>
    </r>
  </si>
  <si>
    <r>
      <rPr>
        <b/>
        <sz val="7"/>
        <color rgb="FF0000A0"/>
        <rFont val="Arial"/>
        <family val="2"/>
      </rPr>
      <t>Impaired loans</t>
    </r>
  </si>
  <si>
    <r>
      <rPr>
        <b/>
        <sz val="7"/>
        <color rgb="FF0000A0"/>
        <rFont val="Arial"/>
        <family val="2"/>
      </rPr>
      <t>Impairment  rate, gross, bp</t>
    </r>
  </si>
  <si>
    <r>
      <rPr>
        <b/>
        <sz val="7"/>
        <color rgb="FF0000A0"/>
        <rFont val="Arial"/>
        <family val="2"/>
      </rPr>
      <t xml:space="preserve">  Allowances</t>
    </r>
  </si>
  <si>
    <r>
      <rPr>
        <b/>
        <sz val="7"/>
        <color rgb="FF0000A0"/>
        <rFont val="Arial"/>
        <family val="2"/>
      </rPr>
      <t>Allowances stage 1</t>
    </r>
  </si>
  <si>
    <r>
      <rPr>
        <b/>
        <sz val="7"/>
        <color rgb="FF0000A0"/>
        <rFont val="Arial"/>
        <family val="2"/>
      </rPr>
      <t>Allowances stage 2</t>
    </r>
  </si>
  <si>
    <r>
      <rPr>
        <b/>
        <sz val="7"/>
        <color rgb="FF0000A0"/>
        <rFont val="Arial"/>
        <family val="2"/>
      </rPr>
      <t>Allowances stage 3</t>
    </r>
  </si>
  <si>
    <r>
      <rPr>
        <b/>
        <sz val="7"/>
        <color rgb="FF0000A0"/>
        <rFont val="Arial"/>
        <family val="2"/>
      </rPr>
      <t>Loans, carrying amount</t>
    </r>
  </si>
  <si>
    <r>
      <rPr>
        <b/>
        <sz val="8"/>
        <color rgb="FF000000"/>
        <rFont val="Arial"/>
        <family val="2"/>
      </rPr>
      <t>Financial institutions</t>
    </r>
  </si>
  <si>
    <r>
      <rPr>
        <b/>
        <sz val="8"/>
        <color rgb="FF000000"/>
        <rFont val="Arial"/>
        <family val="2"/>
      </rPr>
      <t>Agriculture</t>
    </r>
  </si>
  <si>
    <r>
      <rPr>
        <sz val="8"/>
        <color rgb="FF000000"/>
        <rFont val="Arial"/>
        <family val="2"/>
      </rPr>
      <t xml:space="preserve">     Crops, plantations and hunting</t>
    </r>
  </si>
  <si>
    <r>
      <rPr>
        <sz val="8"/>
        <color rgb="FF000000"/>
        <rFont val="Arial"/>
        <family val="2"/>
      </rPr>
      <t xml:space="preserve">     Animal husbandry</t>
    </r>
  </si>
  <si>
    <r>
      <rPr>
        <sz val="8"/>
        <color rgb="FF000000"/>
        <rFont val="Arial"/>
        <family val="2"/>
      </rPr>
      <t xml:space="preserve">     Fishing and aquaculture</t>
    </r>
  </si>
  <si>
    <r>
      <rPr>
        <b/>
        <sz val="8"/>
        <color rgb="FF000000"/>
        <rFont val="Arial"/>
        <family val="2"/>
      </rPr>
      <t>Natural resources</t>
    </r>
  </si>
  <si>
    <r>
      <rPr>
        <sz val="8"/>
        <color rgb="FF000000"/>
        <rFont val="Arial"/>
        <family val="2"/>
      </rPr>
      <t xml:space="preserve">     Paper and forest products</t>
    </r>
  </si>
  <si>
    <r>
      <rPr>
        <sz val="8"/>
        <color rgb="FF000000"/>
        <rFont val="Arial"/>
        <family val="2"/>
      </rPr>
      <t xml:space="preserve">     Mining and supporting activities</t>
    </r>
  </si>
  <si>
    <r>
      <rPr>
        <sz val="8"/>
        <color rgb="FF000000"/>
        <rFont val="Arial"/>
        <family val="2"/>
      </rPr>
      <t xml:space="preserve">     Oil, gas and offshore</t>
    </r>
  </si>
  <si>
    <r>
      <rPr>
        <b/>
        <sz val="8"/>
        <color rgb="FF000000"/>
        <rFont val="Arial"/>
        <family val="2"/>
      </rPr>
      <t>Consumer staples</t>
    </r>
  </si>
  <si>
    <r>
      <rPr>
        <sz val="8"/>
        <color rgb="FF000000"/>
        <rFont val="Arial"/>
        <family val="2"/>
      </rPr>
      <t xml:space="preserve">     Food processing and beverages</t>
    </r>
  </si>
  <si>
    <r>
      <rPr>
        <sz val="8"/>
        <color rgb="FF000000"/>
        <rFont val="Arial"/>
        <family val="2"/>
      </rPr>
      <t xml:space="preserve">     Household and personal products</t>
    </r>
  </si>
  <si>
    <r>
      <rPr>
        <sz val="8"/>
        <color rgb="FF000000"/>
        <rFont val="Arial"/>
        <family val="2"/>
      </rPr>
      <t xml:space="preserve">     Healthcare</t>
    </r>
  </si>
  <si>
    <r>
      <rPr>
        <b/>
        <sz val="8"/>
        <color rgb="FF000000"/>
        <rFont val="Arial"/>
        <family val="2"/>
      </rPr>
      <t>Consumer discretionary and services</t>
    </r>
  </si>
  <si>
    <r>
      <rPr>
        <sz val="8"/>
        <color rgb="FF000000"/>
        <rFont val="Arial"/>
        <family val="2"/>
      </rPr>
      <t xml:space="preserve">     Consumer durables</t>
    </r>
  </si>
  <si>
    <r>
      <rPr>
        <sz val="8"/>
        <color rgb="FF000000"/>
        <rFont val="Arial"/>
        <family val="2"/>
      </rPr>
      <t xml:space="preserve">     Media and entertainment</t>
    </r>
  </si>
  <si>
    <r>
      <rPr>
        <sz val="8"/>
        <color rgb="FF000000"/>
        <rFont val="Arial"/>
        <family val="2"/>
      </rPr>
      <t xml:space="preserve">     Retail trade</t>
    </r>
  </si>
  <si>
    <r>
      <rPr>
        <sz val="8"/>
        <color rgb="FF000000"/>
        <rFont val="Arial"/>
        <family val="2"/>
      </rPr>
      <t xml:space="preserve">     Air transportation</t>
    </r>
  </si>
  <si>
    <r>
      <rPr>
        <sz val="8"/>
        <color rgb="FF000000"/>
        <rFont val="Arial"/>
        <family val="2"/>
      </rPr>
      <t xml:space="preserve">     Accommodation and leisure</t>
    </r>
  </si>
  <si>
    <r>
      <rPr>
        <sz val="8"/>
        <color rgb="FF000000"/>
        <rFont val="Arial"/>
        <family val="2"/>
      </rPr>
      <t xml:space="preserve">     Telecommunication services</t>
    </r>
  </si>
  <si>
    <r>
      <rPr>
        <b/>
        <sz val="8"/>
        <color rgb="FF000000"/>
        <rFont val="Arial"/>
        <family val="2"/>
      </rPr>
      <t>Industrials</t>
    </r>
  </si>
  <si>
    <r>
      <rPr>
        <sz val="8"/>
        <color rgb="FF000000"/>
        <rFont val="Arial"/>
        <family val="2"/>
      </rPr>
      <t xml:space="preserve">     Materials</t>
    </r>
  </si>
  <si>
    <r>
      <rPr>
        <sz val="8"/>
        <color rgb="FF000000"/>
        <rFont val="Arial"/>
        <family val="2"/>
      </rPr>
      <t xml:space="preserve">     Capital goods</t>
    </r>
  </si>
  <si>
    <r>
      <rPr>
        <sz val="8"/>
        <color rgb="FF000000"/>
        <rFont val="Arial"/>
        <family val="2"/>
      </rPr>
      <t xml:space="preserve">     Commercial and professional services</t>
    </r>
  </si>
  <si>
    <r>
      <rPr>
        <sz val="8"/>
        <color rgb="FF000000"/>
        <rFont val="Arial"/>
        <family val="2"/>
      </rPr>
      <t xml:space="preserve">     Construction</t>
    </r>
  </si>
  <si>
    <r>
      <rPr>
        <sz val="8"/>
        <color rgb="FF000000"/>
        <rFont val="Arial"/>
        <family val="2"/>
      </rPr>
      <t xml:space="preserve">     Wholesale trade</t>
    </r>
  </si>
  <si>
    <r>
      <rPr>
        <sz val="8"/>
        <color rgb="FF000000"/>
        <rFont val="Arial"/>
        <family val="2"/>
      </rPr>
      <t xml:space="preserve">     Land transportation</t>
    </r>
  </si>
  <si>
    <r>
      <rPr>
        <sz val="8"/>
        <color rgb="FF000000"/>
        <rFont val="Arial"/>
        <family val="2"/>
      </rPr>
      <t xml:space="preserve">     IT services</t>
    </r>
  </si>
  <si>
    <r>
      <rPr>
        <b/>
        <sz val="8"/>
        <color rgb="FF000000"/>
        <rFont val="Arial"/>
        <family val="2"/>
      </rPr>
      <t>Maritime</t>
    </r>
  </si>
  <si>
    <r>
      <rPr>
        <sz val="8"/>
        <color rgb="FF000000"/>
        <rFont val="Arial"/>
        <family val="2"/>
      </rPr>
      <t xml:space="preserve">     Ship building</t>
    </r>
  </si>
  <si>
    <r>
      <rPr>
        <sz val="8"/>
        <color rgb="FF000000"/>
        <rFont val="Arial"/>
        <family val="2"/>
      </rPr>
      <t xml:space="preserve">     Shipping</t>
    </r>
  </si>
  <si>
    <r>
      <rPr>
        <sz val="8"/>
        <color rgb="FF000000"/>
        <rFont val="Arial"/>
        <family val="2"/>
      </rPr>
      <t xml:space="preserve">     Maritime services</t>
    </r>
  </si>
  <si>
    <r>
      <rPr>
        <b/>
        <sz val="8"/>
        <color rgb="FF000000"/>
        <rFont val="Arial"/>
        <family val="2"/>
      </rPr>
      <t>Utilities and public services</t>
    </r>
  </si>
  <si>
    <r>
      <rPr>
        <sz val="8"/>
        <color rgb="FF000000"/>
        <rFont val="Arial"/>
        <family val="2"/>
      </rPr>
      <t xml:space="preserve">     Utilities distribution</t>
    </r>
  </si>
  <si>
    <r>
      <rPr>
        <sz val="8"/>
        <color rgb="FF000000"/>
        <rFont val="Arial"/>
        <family val="2"/>
      </rPr>
      <t xml:space="preserve">     Power production</t>
    </r>
  </si>
  <si>
    <r>
      <rPr>
        <sz val="8"/>
        <color rgb="FF000000"/>
        <rFont val="Arial"/>
        <family val="2"/>
      </rPr>
      <t xml:space="preserve">     Public services</t>
    </r>
  </si>
  <si>
    <r>
      <rPr>
        <b/>
        <sz val="8"/>
        <color rgb="FF000000"/>
        <rFont val="Arial"/>
        <family val="2"/>
      </rPr>
      <t>Real estate</t>
    </r>
  </si>
  <si>
    <r>
      <rPr>
        <b/>
        <sz val="8"/>
        <color rgb="FF000000"/>
        <rFont val="Arial"/>
        <family val="2"/>
      </rPr>
      <t>Other industries</t>
    </r>
  </si>
  <si>
    <r>
      <rPr>
        <b/>
        <sz val="8"/>
        <color rgb="FF000000"/>
        <rFont val="Arial"/>
        <family val="2"/>
      </rPr>
      <t>Total corporate</t>
    </r>
  </si>
  <si>
    <r>
      <rPr>
        <sz val="8"/>
        <color rgb="FF000000"/>
        <rFont val="Arial"/>
        <family val="2"/>
      </rPr>
      <t xml:space="preserve">   Housing loans</t>
    </r>
  </si>
  <si>
    <r>
      <rPr>
        <sz val="8"/>
        <color rgb="FF000000"/>
        <rFont val="Arial"/>
        <family val="2"/>
      </rPr>
      <t xml:space="preserve">   Collateralised lending</t>
    </r>
  </si>
  <si>
    <r>
      <rPr>
        <sz val="8"/>
        <color rgb="FF000000"/>
        <rFont val="Arial"/>
        <family val="2"/>
      </rPr>
      <t xml:space="preserve">   Non-collateralised lending</t>
    </r>
  </si>
  <si>
    <r>
      <rPr>
        <b/>
        <sz val="8"/>
        <color rgb="FF000000"/>
        <rFont val="Arial"/>
        <family val="2"/>
      </rPr>
      <t>Household</t>
    </r>
  </si>
  <si>
    <r>
      <rPr>
        <b/>
        <sz val="8"/>
        <color rgb="FF000000"/>
        <rFont val="Arial"/>
        <family val="2"/>
      </rPr>
      <t>Public sector</t>
    </r>
  </si>
  <si>
    <r>
      <rPr>
        <b/>
        <sz val="8"/>
        <color rgb="FF000000"/>
        <rFont val="Arial"/>
        <family val="2"/>
      </rPr>
      <t>Reverse repos/securities borrowing</t>
    </r>
  </si>
  <si>
    <r>
      <rPr>
        <b/>
        <sz val="8"/>
        <color rgb="FF000000"/>
        <rFont val="Arial"/>
        <family val="2"/>
      </rPr>
      <t>Lending to the public by country</t>
    </r>
  </si>
  <si>
    <r>
      <rPr>
        <b/>
        <sz val="8"/>
        <color rgb="FF000000"/>
        <rFont val="Arial"/>
        <family val="2"/>
      </rPr>
      <t xml:space="preserve">    of which fair value</t>
    </r>
  </si>
  <si>
    <r>
      <rPr>
        <b/>
        <sz val="8"/>
        <color rgb="FF000000"/>
        <rFont val="Arial"/>
        <family val="2"/>
      </rPr>
      <t>Net result on loans at fair value</t>
    </r>
  </si>
  <si>
    <r>
      <rPr>
        <b/>
        <sz val="8"/>
        <color rgb="FF000000"/>
        <rFont val="Arial"/>
        <family val="2"/>
      </rPr>
      <t>Net loan losses and similar net result</t>
    </r>
  </si>
  <si>
    <r>
      <rPr>
        <b/>
        <sz val="8"/>
        <color rgb="FF000000"/>
        <rFont val="Arial"/>
        <family val="2"/>
      </rPr>
      <t>To central banks and credit institutions</t>
    </r>
  </si>
  <si>
    <r>
      <rPr>
        <b/>
        <sz val="8"/>
        <color rgb="FF000000"/>
        <rFont val="Arial"/>
        <family val="2"/>
      </rPr>
      <t>Total lending</t>
    </r>
  </si>
  <si>
    <r>
      <rPr>
        <sz val="6.5"/>
        <color rgb="FF000000"/>
        <rFont val="Arial"/>
        <family val="2"/>
      </rPr>
      <t>Impairment rate: impaired loans (stage 3) before allowances divided by total loans before allowances; covers items measured at amortised cost and fair value.</t>
    </r>
  </si>
  <si>
    <r>
      <rPr>
        <sz val="6.5"/>
        <color rgb="FF000000"/>
        <rFont val="Arial"/>
        <family val="2"/>
      </rPr>
      <t>Coverage ratio: allowances for impaired loans (stage 3) divided by impaired loans (stage 3) before allowances; covers items measured at amortised cost.</t>
    </r>
  </si>
  <si>
    <r>
      <rPr>
        <sz val="6.5"/>
        <color rgb="FF000000"/>
        <rFont val="Arial"/>
        <family val="2"/>
      </rPr>
      <t>Net loan loss ratio: net loan losses (annualised), divided by the quarterly closing balance of the carrying amount of loans to the public (lending); covers items measured at</t>
    </r>
  </si>
  <si>
    <r>
      <rPr>
        <sz val="6.5"/>
        <color rgb="FF000000"/>
        <rFont val="Arial"/>
        <family val="2"/>
      </rPr>
      <t>amortised cost and fair value.</t>
    </r>
  </si>
  <si>
    <r>
      <rPr>
        <sz val="6.5"/>
        <color rgb="FF000000"/>
        <rFont val="Arial"/>
        <family val="2"/>
      </rPr>
      <t>Net loan losses and net loan loss ratio are for loans measured at amortised cost, except for the last sum lines, where both amortiesd cost and fair value are included.</t>
    </r>
  </si>
  <si>
    <r>
      <rPr>
        <sz val="6.5"/>
        <color rgb="FF000000"/>
        <rFont val="Arial"/>
        <family val="2"/>
      </rPr>
      <t>The loan book measured at fair value is included in the distribution of impaired loans; impairment rate; and loans, carrying amount. As the loan book measured at fair value is</t>
    </r>
  </si>
  <si>
    <r>
      <rPr>
        <sz val="6.5"/>
        <color rgb="FF000000"/>
        <rFont val="Arial"/>
        <family val="2"/>
      </rPr>
      <t xml:space="preserve"> accounted for under IFRS13 and not IFRS9, the net loan losses, net loan loss ratio and allowances are excluding the fair value loan book. Net loan losses and</t>
    </r>
  </si>
  <si>
    <r>
      <rPr>
        <sz val="6.5"/>
        <color rgb="FF000000"/>
        <rFont val="Arial"/>
        <family val="2"/>
      </rPr>
      <t xml:space="preserve"> net loan loss ratio including loans held at fair value is shown in a separate line.</t>
    </r>
  </si>
  <si>
    <r>
      <rPr>
        <b/>
        <sz val="8"/>
        <color rgb="FF000000"/>
        <rFont val="Arial"/>
        <family val="2"/>
      </rPr>
      <t>RISK, LIQUIDITY AND CAPITAL MANAGEMENT</t>
    </r>
  </si>
  <si>
    <r>
      <rPr>
        <b/>
        <sz val="10"/>
        <color rgb="FF0000A0"/>
        <rFont val="Arial"/>
        <family val="2"/>
      </rPr>
      <t>Loans to the public, carrying amount and impairment by business area, Q3 2026</t>
    </r>
  </si>
  <si>
    <r>
      <rPr>
        <b/>
        <sz val="8"/>
        <color rgb="FF000000"/>
        <rFont val="Arial"/>
        <family val="2"/>
      </rPr>
      <t>EURm</t>
    </r>
  </si>
  <si>
    <r>
      <rPr>
        <b/>
        <sz val="7"/>
        <color rgb="FF0000A0"/>
        <rFont val="Arial"/>
        <family val="2"/>
      </rPr>
      <t>Net loan losses and similar net result</t>
    </r>
  </si>
  <si>
    <r>
      <rPr>
        <b/>
        <sz val="7"/>
        <color rgb="FF0000A0"/>
        <rFont val="Arial"/>
        <family val="2"/>
      </rPr>
      <t>Net loan loss ratio including loans held at fair value, bp</t>
    </r>
  </si>
  <si>
    <r>
      <rPr>
        <b/>
        <sz val="7"/>
        <color rgb="FF0000A0"/>
        <rFont val="Arial"/>
        <family val="2"/>
      </rPr>
      <t>Impaired loans</t>
    </r>
  </si>
  <si>
    <r>
      <rPr>
        <b/>
        <sz val="7"/>
        <color rgb="FF0000A0"/>
        <rFont val="Arial"/>
        <family val="2"/>
      </rPr>
      <t>Impairment rate, gross, bp</t>
    </r>
  </si>
  <si>
    <r>
      <rPr>
        <b/>
        <sz val="7"/>
        <color rgb="FF0000A0"/>
        <rFont val="Arial"/>
        <family val="2"/>
      </rPr>
      <t xml:space="preserve">  Allowances</t>
    </r>
  </si>
  <si>
    <t>Coverage ratio, %</t>
  </si>
  <si>
    <r>
      <rPr>
        <b/>
        <sz val="7"/>
        <color rgb="FF0000A0"/>
        <rFont val="Arial"/>
        <family val="2"/>
      </rPr>
      <t xml:space="preserve">Loans,  carrying amount </t>
    </r>
  </si>
  <si>
    <r>
      <rPr>
        <sz val="8"/>
        <color rgb="FF000000"/>
        <rFont val="Arial"/>
        <family val="2"/>
      </rPr>
      <t>Personal Banking Denmark</t>
    </r>
  </si>
  <si>
    <r>
      <rPr>
        <sz val="8"/>
        <color rgb="FF000000"/>
        <rFont val="Arial"/>
        <family val="2"/>
      </rPr>
      <t xml:space="preserve">   Stage 3</t>
    </r>
  </si>
  <si>
    <r>
      <rPr>
        <sz val="8"/>
        <color rgb="FF000000"/>
        <rFont val="Arial"/>
        <family val="2"/>
      </rPr>
      <t xml:space="preserve">   Stages 1 and 2</t>
    </r>
  </si>
  <si>
    <r>
      <rPr>
        <sz val="8"/>
        <color rgb="FF000000"/>
        <rFont val="Arial"/>
        <family val="2"/>
      </rPr>
      <t>Personal Banking Finland</t>
    </r>
  </si>
  <si>
    <r>
      <rPr>
        <sz val="8"/>
        <color rgb="FF000000"/>
        <rFont val="Arial"/>
        <family val="2"/>
      </rPr>
      <t>Personal Banking Norway</t>
    </r>
  </si>
  <si>
    <r>
      <rPr>
        <sz val="8"/>
        <color rgb="FF000000"/>
        <rFont val="Arial"/>
        <family val="2"/>
      </rPr>
      <t>0</t>
    </r>
  </si>
  <si>
    <r>
      <rPr>
        <sz val="8"/>
        <color rgb="FF000000"/>
        <rFont val="Arial"/>
        <family val="2"/>
      </rPr>
      <t>Personal Banking Sweden</t>
    </r>
  </si>
  <si>
    <r>
      <rPr>
        <sz val="8"/>
        <color rgb="FF000000"/>
        <rFont val="Arial"/>
        <family val="2"/>
      </rPr>
      <t>Personal Banking other</t>
    </r>
  </si>
  <si>
    <r>
      <rPr>
        <b/>
        <sz val="8"/>
        <color rgb="FF000000"/>
        <rFont val="Arial"/>
        <family val="2"/>
      </rPr>
      <t>Personal Banking total</t>
    </r>
  </si>
  <si>
    <r>
      <rPr>
        <sz val="8"/>
        <color rgb="FF000000"/>
        <rFont val="Arial"/>
        <family val="2"/>
      </rPr>
      <t>Business Banking Denmark</t>
    </r>
  </si>
  <si>
    <r>
      <rPr>
        <sz val="8"/>
        <color rgb="FF000000"/>
        <rFont val="Arial"/>
        <family val="2"/>
      </rPr>
      <t>Business Banking Finland</t>
    </r>
  </si>
  <si>
    <r>
      <rPr>
        <sz val="8"/>
        <color rgb="FF000000"/>
        <rFont val="Arial"/>
        <family val="2"/>
      </rPr>
      <t>Business Banking Norway</t>
    </r>
  </si>
  <si>
    <r>
      <rPr>
        <sz val="8"/>
        <color rgb="FF000000"/>
        <rFont val="Arial"/>
        <family val="2"/>
      </rPr>
      <t>Business Banking Sweden</t>
    </r>
  </si>
  <si>
    <r>
      <rPr>
        <sz val="8"/>
        <color rgb="FF000000"/>
        <rFont val="Arial"/>
        <family val="2"/>
      </rPr>
      <t>Business Banking Other</t>
    </r>
  </si>
  <si>
    <r>
      <rPr>
        <b/>
        <sz val="8"/>
        <color rgb="FF000000"/>
        <rFont val="Arial"/>
        <family val="2"/>
      </rPr>
      <t>Business Banking total</t>
    </r>
  </si>
  <si>
    <r>
      <rPr>
        <sz val="8"/>
        <color rgb="FF000000"/>
        <rFont val="Arial"/>
        <family val="2"/>
      </rPr>
      <t>Large Corporates &amp; Institutions Denmark</t>
    </r>
  </si>
  <si>
    <r>
      <rPr>
        <sz val="8"/>
        <color rgb="FF000000"/>
        <rFont val="Arial"/>
        <family val="2"/>
      </rPr>
      <t>Large Corporates &amp; Institutions Finland</t>
    </r>
  </si>
  <si>
    <r>
      <rPr>
        <sz val="8"/>
        <color rgb="FF000000"/>
        <rFont val="Arial"/>
        <family val="2"/>
      </rPr>
      <t>Large Corporates &amp; Institutions Norway</t>
    </r>
  </si>
  <si>
    <r>
      <rPr>
        <sz val="8"/>
        <color rgb="FF000000"/>
        <rFont val="Arial"/>
        <family val="2"/>
      </rPr>
      <t>Large Corporates &amp; Institutions Sweden</t>
    </r>
  </si>
  <si>
    <r>
      <rPr>
        <sz val="8"/>
        <color rgb="FF000000"/>
        <rFont val="Arial"/>
        <family val="2"/>
      </rPr>
      <t xml:space="preserve">Large Corporates &amp; Institutions other  </t>
    </r>
  </si>
  <si>
    <r>
      <rPr>
        <b/>
        <sz val="8"/>
        <color rgb="FF000000"/>
        <rFont val="Arial"/>
        <family val="2"/>
      </rPr>
      <t>Large Corporates &amp; Institutions total</t>
    </r>
  </si>
  <si>
    <r>
      <rPr>
        <b/>
        <sz val="8"/>
        <color rgb="FF000000"/>
        <rFont val="Arial"/>
        <family val="2"/>
      </rPr>
      <t>Asset and Wealth Management</t>
    </r>
  </si>
  <si>
    <r>
      <rPr>
        <b/>
        <sz val="8"/>
        <color rgb="FF000000"/>
        <rFont val="Arial"/>
        <family val="2"/>
      </rPr>
      <t>Other</t>
    </r>
  </si>
  <si>
    <r>
      <rPr>
        <b/>
        <sz val="8"/>
        <color rgb="FF000000"/>
        <rFont val="Arial"/>
        <family val="2"/>
      </rPr>
      <t>0</t>
    </r>
  </si>
  <si>
    <r>
      <rPr>
        <b/>
        <sz val="8"/>
        <color rgb="FF000000"/>
        <rFont val="Arial"/>
        <family val="2"/>
      </rPr>
      <t>NORDEA GROUP total</t>
    </r>
  </si>
  <si>
    <r>
      <rPr>
        <sz val="8"/>
        <color rgb="FF000000"/>
        <rFont val="Arial"/>
        <family val="2"/>
      </rPr>
      <t xml:space="preserve">   of which result on loans held at fair value</t>
    </r>
  </si>
  <si>
    <r>
      <rPr>
        <b/>
        <sz val="8"/>
        <color rgb="FF000000"/>
        <rFont val="Arial"/>
        <family val="2"/>
      </rPr>
      <t>Net loan losses excluding net result on loans held at fair value</t>
    </r>
  </si>
  <si>
    <r>
      <rPr>
        <sz val="7"/>
        <color rgb="FF000000"/>
        <rFont val="Arial"/>
        <family val="2"/>
      </rPr>
      <t>Impairment rate: impaired loans (stage 3) before allowances divided by total loans before allowances; covers items measured at amortised cost and fair value.</t>
    </r>
  </si>
  <si>
    <r>
      <rPr>
        <sz val="7"/>
        <color rgb="FF000000"/>
        <rFont val="Arial"/>
        <family val="2"/>
      </rPr>
      <t>Coverage ratio: allowances for impaired loans (stage 3) divided by impaired loans (stage 3) before allowances; covers items measured at amortised cost.</t>
    </r>
  </si>
  <si>
    <r>
      <rPr>
        <sz val="7"/>
        <color rgb="FF000000"/>
        <rFont val="Arial"/>
        <family val="2"/>
      </rPr>
      <t xml:space="preserve">Net loan loss ratio: net loan losses (annualised), divided by quarterly closing balance of carrying amount of loans to the public (lending). Covers items </t>
    </r>
  </si>
  <si>
    <r>
      <rPr>
        <sz val="7"/>
        <color rgb="FF000000"/>
        <rFont val="Arial"/>
        <family val="2"/>
      </rPr>
      <t>measured at amortised cost and fair value.</t>
    </r>
  </si>
  <si>
    <r>
      <rPr>
        <b/>
        <sz val="8"/>
        <color rgb="FF000000"/>
        <rFont val="Arial"/>
        <family val="2"/>
      </rPr>
      <t>RISK, LIQUIDITY AND CAPITAL MANAGEMENT</t>
    </r>
  </si>
  <si>
    <r>
      <rPr>
        <b/>
        <sz val="10"/>
        <color rgb="FF0000A0"/>
        <rFont val="Arial"/>
        <family val="2"/>
      </rPr>
      <t>Loans to the public, carrying amount and impairment by business area, Q2 2026</t>
    </r>
  </si>
  <si>
    <r>
      <rPr>
        <b/>
        <sz val="8"/>
        <color rgb="FF000000"/>
        <rFont val="Arial"/>
        <family val="2"/>
      </rPr>
      <t>EURm</t>
    </r>
  </si>
  <si>
    <r>
      <rPr>
        <b/>
        <sz val="7"/>
        <color rgb="FF0000A0"/>
        <rFont val="Arial"/>
        <family val="2"/>
      </rPr>
      <t>Net loan losses and similar net result</t>
    </r>
  </si>
  <si>
    <r>
      <rPr>
        <b/>
        <sz val="7"/>
        <color rgb="FF0000A0"/>
        <rFont val="Arial"/>
        <family val="2"/>
      </rPr>
      <t>Net loan loss ratio including loans held at fair value, bp</t>
    </r>
  </si>
  <si>
    <r>
      <rPr>
        <b/>
        <sz val="7"/>
        <color rgb="FF0000A0"/>
        <rFont val="Arial"/>
        <family val="2"/>
      </rPr>
      <t>Impaired loans</t>
    </r>
  </si>
  <si>
    <r>
      <rPr>
        <b/>
        <sz val="7"/>
        <color rgb="FF0000A0"/>
        <rFont val="Arial"/>
        <family val="2"/>
      </rPr>
      <t>Impairment rate, gross, bp</t>
    </r>
  </si>
  <si>
    <r>
      <rPr>
        <b/>
        <sz val="7"/>
        <color rgb="FF0000A0"/>
        <rFont val="Arial"/>
        <family val="2"/>
      </rPr>
      <t xml:space="preserve">  Allowances</t>
    </r>
  </si>
  <si>
    <r>
      <rPr>
        <b/>
        <sz val="7"/>
        <color rgb="FF0000A0"/>
        <rFont val="Arial"/>
        <family val="2"/>
      </rPr>
      <t xml:space="preserve">Loans,  carrying amount </t>
    </r>
  </si>
  <si>
    <r>
      <rPr>
        <sz val="8"/>
        <color rgb="FF000000"/>
        <rFont val="Arial"/>
        <family val="2"/>
      </rPr>
      <t>Personal Banking Denmark</t>
    </r>
  </si>
  <si>
    <r>
      <rPr>
        <sz val="8"/>
        <color rgb="FF000000"/>
        <rFont val="Arial"/>
        <family val="2"/>
      </rPr>
      <t xml:space="preserve">   Stage 3</t>
    </r>
  </si>
  <si>
    <r>
      <rPr>
        <sz val="8"/>
        <color rgb="FF000000"/>
        <rFont val="Arial"/>
        <family val="2"/>
      </rPr>
      <t xml:space="preserve">   Stages 1 and 2</t>
    </r>
  </si>
  <si>
    <r>
      <rPr>
        <sz val="8"/>
        <color rgb="FF000000"/>
        <rFont val="Arial"/>
        <family val="2"/>
      </rPr>
      <t>Personal Banking Finland</t>
    </r>
  </si>
  <si>
    <r>
      <rPr>
        <sz val="8"/>
        <color rgb="FF000000"/>
        <rFont val="Arial"/>
        <family val="2"/>
      </rPr>
      <t>Personal Banking Norway</t>
    </r>
  </si>
  <si>
    <r>
      <rPr>
        <sz val="8"/>
        <color rgb="FF000000"/>
        <rFont val="Arial"/>
        <family val="2"/>
      </rPr>
      <t>Personal Banking Sweden</t>
    </r>
  </si>
  <si>
    <r>
      <rPr>
        <sz val="8"/>
        <color rgb="FF000000"/>
        <rFont val="Arial"/>
        <family val="2"/>
      </rPr>
      <t>Personal Banking other</t>
    </r>
  </si>
  <si>
    <r>
      <rPr>
        <sz val="8"/>
        <color rgb="FF000000"/>
        <rFont val="Arial"/>
        <family val="2"/>
      </rPr>
      <t>0</t>
    </r>
  </si>
  <si>
    <r>
      <rPr>
        <b/>
        <sz val="8"/>
        <color rgb="FF000000"/>
        <rFont val="Arial"/>
        <family val="2"/>
      </rPr>
      <t>Personal Banking total</t>
    </r>
  </si>
  <si>
    <r>
      <rPr>
        <sz val="8"/>
        <color rgb="FF000000"/>
        <rFont val="Arial"/>
        <family val="2"/>
      </rPr>
      <t>Business Banking Denmark</t>
    </r>
  </si>
  <si>
    <r>
      <rPr>
        <sz val="8"/>
        <color rgb="FF000000"/>
        <rFont val="Arial"/>
        <family val="2"/>
      </rPr>
      <t>Business Banking Finland</t>
    </r>
  </si>
  <si>
    <r>
      <rPr>
        <sz val="8"/>
        <color rgb="FF000000"/>
        <rFont val="Arial"/>
        <family val="2"/>
      </rPr>
      <t>Business Banking Norway</t>
    </r>
  </si>
  <si>
    <r>
      <rPr>
        <sz val="8"/>
        <color rgb="FF000000"/>
        <rFont val="Arial"/>
        <family val="2"/>
      </rPr>
      <t>Business Banking Sweden</t>
    </r>
  </si>
  <si>
    <r>
      <rPr>
        <sz val="8"/>
        <color rgb="FF000000"/>
        <rFont val="Arial"/>
        <family val="2"/>
      </rPr>
      <t>Business Banking other</t>
    </r>
  </si>
  <si>
    <r>
      <rPr>
        <b/>
        <sz val="8"/>
        <color rgb="FF000000"/>
        <rFont val="Arial"/>
        <family val="2"/>
      </rPr>
      <t>Business Banking total</t>
    </r>
  </si>
  <si>
    <r>
      <rPr>
        <sz val="8"/>
        <color rgb="FF000000"/>
        <rFont val="Arial"/>
        <family val="2"/>
      </rPr>
      <t>Large Corporates &amp; Institutions Denmark</t>
    </r>
  </si>
  <si>
    <r>
      <rPr>
        <sz val="8"/>
        <color rgb="FF000000"/>
        <rFont val="Arial"/>
        <family val="2"/>
      </rPr>
      <t>Large Corporates &amp; Institutions Finland</t>
    </r>
  </si>
  <si>
    <r>
      <rPr>
        <sz val="8"/>
        <color rgb="FF000000"/>
        <rFont val="Arial"/>
        <family val="2"/>
      </rPr>
      <t>Large Corporates &amp; Institutions Norway</t>
    </r>
  </si>
  <si>
    <r>
      <rPr>
        <sz val="8"/>
        <color rgb="FF000000"/>
        <rFont val="Arial"/>
        <family val="2"/>
      </rPr>
      <t>Large Corporates &amp; Institutions Sweden</t>
    </r>
  </si>
  <si>
    <r>
      <rPr>
        <sz val="8"/>
        <color rgb="FF000000"/>
        <rFont val="Arial"/>
        <family val="2"/>
      </rPr>
      <t xml:space="preserve">Large Corporates &amp; Institutions other  </t>
    </r>
  </si>
  <si>
    <r>
      <rPr>
        <b/>
        <sz val="8"/>
        <color rgb="FF000000"/>
        <rFont val="Arial"/>
        <family val="2"/>
      </rPr>
      <t>Large Corporates &amp; Institutions total</t>
    </r>
  </si>
  <si>
    <r>
      <rPr>
        <b/>
        <sz val="8"/>
        <color rgb="FF000000"/>
        <rFont val="Arial"/>
        <family val="2"/>
      </rPr>
      <t>Asset &amp; Wealth Management</t>
    </r>
  </si>
  <si>
    <r>
      <rPr>
        <b/>
        <sz val="8"/>
        <color rgb="FF000000"/>
        <rFont val="Arial"/>
        <family val="2"/>
      </rPr>
      <t>Other</t>
    </r>
  </si>
  <si>
    <r>
      <rPr>
        <b/>
        <sz val="8"/>
        <color rgb="FF000000"/>
        <rFont val="Arial"/>
        <family val="2"/>
      </rPr>
      <t>0</t>
    </r>
  </si>
  <si>
    <r>
      <rPr>
        <b/>
        <sz val="8"/>
        <color rgb="FF000000"/>
        <rFont val="Arial"/>
        <family val="2"/>
      </rPr>
      <t>NORDEA GROUP total</t>
    </r>
  </si>
  <si>
    <r>
      <rPr>
        <sz val="8"/>
        <color rgb="FF000000"/>
        <rFont val="Arial"/>
        <family val="2"/>
      </rPr>
      <t xml:space="preserve">   of which result on loans held at fair value</t>
    </r>
  </si>
  <si>
    <r>
      <rPr>
        <b/>
        <sz val="8"/>
        <color rgb="FF000000"/>
        <rFont val="Arial"/>
        <family val="2"/>
      </rPr>
      <t>Net loan losses excluding net result on loans held at fair value</t>
    </r>
  </si>
  <si>
    <r>
      <rPr>
        <sz val="7"/>
        <color rgb="FF000000"/>
        <rFont val="Arial"/>
        <family val="2"/>
      </rPr>
      <t>Impairment rate: impaired loans (stage 3) before allowances divided by total loans before allowances; covers items measured at amortised cost and fair value.</t>
    </r>
  </si>
  <si>
    <r>
      <rPr>
        <sz val="7"/>
        <color rgb="FF000000"/>
        <rFont val="Arial"/>
        <family val="2"/>
      </rPr>
      <t>Coverage ratio: allowances for impaired loans (stage 3) divided by impaired loans (stage 3) before allowances; covers items measured at amortised cost.</t>
    </r>
  </si>
  <si>
    <r>
      <rPr>
        <sz val="7"/>
        <color rgb="FF000000"/>
        <rFont val="Arial"/>
        <family val="2"/>
      </rPr>
      <t xml:space="preserve">Net loan loss ratio: net loan losses (annualised), divided by quarterly closing balance of carrying amount of loans to the public (lending). Covers items </t>
    </r>
  </si>
  <si>
    <r>
      <rPr>
        <sz val="7"/>
        <color rgb="FF000000"/>
        <rFont val="Arial"/>
        <family val="2"/>
      </rPr>
      <t>measured at amortised cost and fair value.</t>
    </r>
  </si>
  <si>
    <r>
      <rPr>
        <b/>
        <sz val="8"/>
        <color rgb="FF000000"/>
        <rFont val="Arial"/>
        <family val="2"/>
      </rPr>
      <t>RISK, LIQUIDITY AND CAPITAL MANAGEMENT</t>
    </r>
  </si>
  <si>
    <r>
      <rPr>
        <b/>
        <sz val="10"/>
        <color rgb="FF0000A0"/>
        <rFont val="Arial"/>
        <family val="2"/>
      </rPr>
      <t>Shipping, offshore and oil services - loan portfolio</t>
    </r>
  </si>
  <si>
    <r>
      <rPr>
        <b/>
        <sz val="8"/>
        <color rgb="FF000000"/>
        <rFont val="Arial"/>
        <family val="2"/>
      </rPr>
      <t>EURbn</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b/>
        <sz val="8"/>
        <color rgb="FF0000A0"/>
        <rFont val="Arial"/>
        <family val="2"/>
      </rPr>
      <t>Q324</t>
    </r>
  </si>
  <si>
    <r>
      <rPr>
        <b/>
        <sz val="8"/>
        <color rgb="FF0000A0"/>
        <rFont val="Arial"/>
        <family val="2"/>
      </rPr>
      <t>Q224</t>
    </r>
  </si>
  <si>
    <r>
      <rPr>
        <b/>
        <sz val="8"/>
        <color rgb="FF0000A0"/>
        <rFont val="Arial"/>
        <family val="2"/>
      </rPr>
      <t>Q124</t>
    </r>
  </si>
  <si>
    <r>
      <rPr>
        <b/>
        <sz val="8"/>
        <color rgb="FF0000A0"/>
        <rFont val="Arial"/>
        <family val="2"/>
      </rPr>
      <t>Q423</t>
    </r>
  </si>
  <si>
    <r>
      <rPr>
        <sz val="8"/>
        <color rgb="FF000000"/>
        <rFont val="Arial"/>
        <family val="2"/>
      </rPr>
      <t>Tankers (crude, product, chemical)</t>
    </r>
  </si>
  <si>
    <r>
      <rPr>
        <sz val="8"/>
        <color rgb="FF000000"/>
        <rFont val="Arial"/>
        <family val="2"/>
      </rPr>
      <t>Dry cargo</t>
    </r>
  </si>
  <si>
    <r>
      <rPr>
        <sz val="8"/>
        <color rgb="FF000000"/>
        <rFont val="Arial"/>
        <family val="2"/>
      </rPr>
      <t>Gas tankers</t>
    </r>
  </si>
  <si>
    <r>
      <rPr>
        <sz val="8"/>
        <color rgb="FF000000"/>
        <rFont val="Arial"/>
        <family val="2"/>
      </rPr>
      <t>RoRo vessels</t>
    </r>
  </si>
  <si>
    <r>
      <rPr>
        <sz val="8"/>
        <color rgb="FF000000"/>
        <rFont val="Arial"/>
        <family val="2"/>
      </rPr>
      <t>Container ships</t>
    </r>
  </si>
  <si>
    <r>
      <rPr>
        <sz val="8"/>
        <color rgb="FF000000"/>
        <rFont val="Arial"/>
        <family val="2"/>
      </rPr>
      <t>0</t>
    </r>
  </si>
  <si>
    <r>
      <rPr>
        <sz val="8"/>
        <color rgb="FF000000"/>
        <rFont val="Arial"/>
        <family val="2"/>
      </rPr>
      <t>Car carriers</t>
    </r>
  </si>
  <si>
    <r>
      <rPr>
        <sz val="8"/>
        <color rgb="FF000000"/>
        <rFont val="Arial"/>
        <family val="2"/>
      </rPr>
      <t>Other shipping</t>
    </r>
  </si>
  <si>
    <r>
      <rPr>
        <sz val="8"/>
        <color rgb="FF000000"/>
        <rFont val="Arial"/>
        <family val="2"/>
      </rPr>
      <t>Drilling rigs</t>
    </r>
  </si>
  <si>
    <r>
      <rPr>
        <sz val="8"/>
        <color rgb="FF000000"/>
        <rFont val="Arial"/>
        <family val="2"/>
      </rPr>
      <t>Supply vessels</t>
    </r>
  </si>
  <si>
    <r>
      <rPr>
        <sz val="8"/>
        <color rgb="FF000000"/>
        <rFont val="Arial"/>
        <family val="2"/>
      </rPr>
      <t>Floating production</t>
    </r>
  </si>
  <si>
    <r>
      <rPr>
        <sz val="8"/>
        <color rgb="FF000000"/>
        <rFont val="Arial"/>
        <family val="2"/>
      </rPr>
      <t>Oil services</t>
    </r>
  </si>
  <si>
    <r>
      <rPr>
        <sz val="8"/>
        <color rgb="FF000000"/>
        <rFont val="Arial"/>
        <family val="2"/>
      </rPr>
      <t>Cruise ships</t>
    </r>
  </si>
  <si>
    <r>
      <rPr>
        <sz val="8"/>
        <color rgb="FF000000"/>
        <rFont val="Arial"/>
        <family val="2"/>
      </rPr>
      <t>Ferries</t>
    </r>
  </si>
  <si>
    <r>
      <rPr>
        <sz val="8"/>
        <color rgb="FF000000"/>
        <rFont val="Arial"/>
        <family val="2"/>
      </rPr>
      <t>Other</t>
    </r>
  </si>
  <si>
    <r>
      <rPr>
        <b/>
        <sz val="8"/>
        <color rgb="FF000000"/>
        <rFont val="Arial"/>
        <family val="2"/>
      </rPr>
      <t>Total</t>
    </r>
  </si>
  <si>
    <r>
      <rPr>
        <b/>
        <sz val="10"/>
        <color rgb="FF0000A0"/>
        <rFont val="Arial"/>
        <family val="2"/>
      </rPr>
      <t>Climate-vulnerable sector exposure</t>
    </r>
  </si>
  <si>
    <r>
      <rPr>
        <b/>
        <sz val="8"/>
        <color rgb="FF000000"/>
        <rFont val="Arial"/>
        <family val="2"/>
      </rPr>
      <t>EURm</t>
    </r>
  </si>
  <si>
    <r>
      <rPr>
        <sz val="8"/>
        <color rgb="FF000000"/>
        <rFont val="Arial"/>
        <family val="2"/>
      </rPr>
      <t>Oil, gas and offshore</t>
    </r>
  </si>
  <si>
    <r>
      <rPr>
        <sz val="8"/>
        <color rgb="FF000000"/>
        <rFont val="Arial"/>
        <family val="2"/>
      </rPr>
      <t>Shipping</t>
    </r>
  </si>
  <si>
    <r>
      <rPr>
        <sz val="8"/>
        <color rgb="FF000000"/>
        <rFont val="Arial"/>
        <family val="2"/>
      </rPr>
      <t>Animal husbandry (agriculture)</t>
    </r>
  </si>
  <si>
    <r>
      <rPr>
        <sz val="8"/>
        <color rgb="FF000000"/>
        <rFont val="Arial"/>
        <family val="2"/>
      </rPr>
      <t>Fishing and aquaculture (agriculture)</t>
    </r>
  </si>
  <si>
    <r>
      <rPr>
        <sz val="8"/>
        <color rgb="FF000000"/>
        <rFont val="Arial"/>
        <family val="2"/>
      </rPr>
      <t>Crops, plantation and hunting (agriculture)</t>
    </r>
  </si>
  <si>
    <r>
      <rPr>
        <sz val="8"/>
        <color rgb="FF000000"/>
        <rFont val="Arial"/>
        <family val="2"/>
      </rPr>
      <t>Air transportation</t>
    </r>
  </si>
  <si>
    <r>
      <rPr>
        <sz val="8"/>
        <color rgb="FF000000"/>
        <rFont val="Arial"/>
        <family val="2"/>
      </rPr>
      <t>Land transportation</t>
    </r>
  </si>
  <si>
    <r>
      <rPr>
        <sz val="8"/>
        <color rgb="FF000000"/>
        <rFont val="Arial"/>
        <family val="2"/>
      </rPr>
      <t>Utilities distribution (and waste management)</t>
    </r>
  </si>
  <si>
    <r>
      <rPr>
        <sz val="8"/>
        <color rgb="FF000000"/>
        <rFont val="Arial"/>
        <family val="2"/>
      </rPr>
      <t>Materials</t>
    </r>
  </si>
  <si>
    <r>
      <rPr>
        <sz val="8"/>
        <color rgb="FF000000"/>
        <rFont val="Arial"/>
        <family val="2"/>
      </rPr>
      <t>Mining and supporting activities</t>
    </r>
  </si>
  <si>
    <r>
      <rPr>
        <sz val="8"/>
        <color rgb="FF000000"/>
        <rFont val="Arial"/>
        <family val="2"/>
      </rPr>
      <t>Capital goods</t>
    </r>
  </si>
  <si>
    <r>
      <rPr>
        <sz val="8"/>
        <color rgb="FF000000"/>
        <rFont val="Arial"/>
        <family val="2"/>
      </rPr>
      <t>Power production</t>
    </r>
  </si>
  <si>
    <r>
      <rPr>
        <sz val="8"/>
        <color rgb="FF000000"/>
        <rFont val="Arial"/>
        <family val="2"/>
      </rPr>
      <t>Real estate management</t>
    </r>
  </si>
  <si>
    <r>
      <rPr>
        <sz val="8"/>
        <color rgb="FF000000"/>
        <rFont val="Arial"/>
        <family val="2"/>
      </rPr>
      <t>Paper and forest products</t>
    </r>
  </si>
  <si>
    <r>
      <rPr>
        <sz val="8"/>
        <color rgb="FF000000"/>
        <rFont val="Arial"/>
        <family val="2"/>
      </rPr>
      <t>Construction</t>
    </r>
  </si>
  <si>
    <r>
      <rPr>
        <b/>
        <sz val="8"/>
        <color rgb="FF000000"/>
        <rFont val="Arial"/>
        <family val="2"/>
      </rPr>
      <t>Excl. REMI</t>
    </r>
  </si>
  <si>
    <r>
      <rPr>
        <b/>
        <sz val="8"/>
        <color rgb="FF000000"/>
        <rFont val="Arial"/>
        <family val="2"/>
      </rPr>
      <t>RISK, LIQUIDITY AND CAPITAL MANAGEMENT</t>
    </r>
  </si>
  <si>
    <r>
      <rPr>
        <b/>
        <sz val="18"/>
        <color rgb="FF0000A0"/>
        <rFont val="Arial"/>
        <family val="2"/>
      </rPr>
      <t>Loans and impairment</t>
    </r>
  </si>
  <si>
    <r>
      <rPr>
        <b/>
        <sz val="10"/>
        <color rgb="FF0000A0"/>
        <rFont val="Arial"/>
        <family val="2"/>
      </rPr>
      <t>Impaired loans (stage 3) by country, segment and industry, Q3 2026</t>
    </r>
  </si>
  <si>
    <r>
      <rPr>
        <b/>
        <sz val="8"/>
        <color rgb="FF000000"/>
        <rFont val="Calibri"/>
        <family val="2"/>
      </rPr>
      <t>Amortised cost and fair value</t>
    </r>
  </si>
  <si>
    <r>
      <rPr>
        <b/>
        <sz val="8"/>
        <color rgb="FF000000"/>
        <rFont val="Arial"/>
        <family val="2"/>
      </rPr>
      <t>EURm</t>
    </r>
  </si>
  <si>
    <r>
      <rPr>
        <b/>
        <sz val="8"/>
        <color rgb="FF0000A0"/>
        <rFont val="Arial"/>
        <family val="2"/>
      </rPr>
      <t>Total</t>
    </r>
  </si>
  <si>
    <r>
      <rPr>
        <b/>
        <sz val="8"/>
        <color rgb="FF0000A0"/>
        <rFont val="Arial"/>
        <family val="2"/>
      </rPr>
      <t>Denmark</t>
    </r>
  </si>
  <si>
    <r>
      <rPr>
        <b/>
        <sz val="8"/>
        <color rgb="FF0000A0"/>
        <rFont val="Arial"/>
        <family val="2"/>
      </rPr>
      <t>Finland</t>
    </r>
  </si>
  <si>
    <r>
      <rPr>
        <b/>
        <sz val="8"/>
        <color rgb="FF0000A0"/>
        <rFont val="Arial"/>
        <family val="2"/>
      </rPr>
      <t>Norway</t>
    </r>
  </si>
  <si>
    <r>
      <rPr>
        <b/>
        <sz val="8"/>
        <color rgb="FF0000A0"/>
        <rFont val="Arial"/>
        <family val="2"/>
      </rPr>
      <t>Sweden</t>
    </r>
  </si>
  <si>
    <r>
      <rPr>
        <b/>
        <sz val="8"/>
        <color rgb="FF0000A0"/>
        <rFont val="Arial"/>
        <family val="2"/>
      </rPr>
      <t>Outside Nordic</t>
    </r>
  </si>
  <si>
    <r>
      <rPr>
        <b/>
        <sz val="8"/>
        <color rgb="FF000000"/>
        <rFont val="Arial"/>
        <family val="2"/>
      </rPr>
      <t>Financial institutions</t>
    </r>
  </si>
  <si>
    <r>
      <rPr>
        <b/>
        <sz val="8"/>
        <color rgb="FF000000"/>
        <rFont val="Arial"/>
        <family val="2"/>
      </rPr>
      <t>Agriculture</t>
    </r>
  </si>
  <si>
    <r>
      <rPr>
        <sz val="8"/>
        <color rgb="FF000000"/>
        <rFont val="Arial"/>
        <family val="2"/>
      </rPr>
      <t xml:space="preserve">     Crops, plantations and hunting</t>
    </r>
  </si>
  <si>
    <r>
      <rPr>
        <sz val="8"/>
        <color rgb="FF000000"/>
        <rFont val="Arial"/>
        <family val="2"/>
      </rPr>
      <t xml:space="preserve">     Animal husbandry</t>
    </r>
  </si>
  <si>
    <r>
      <rPr>
        <sz val="8"/>
        <color rgb="FF000000"/>
        <rFont val="Arial"/>
        <family val="2"/>
      </rPr>
      <t xml:space="preserve">     Fishing and aquaculture</t>
    </r>
  </si>
  <si>
    <r>
      <rPr>
        <b/>
        <sz val="8"/>
        <color rgb="FF000000"/>
        <rFont val="Arial"/>
        <family val="2"/>
      </rPr>
      <t>Natural resources</t>
    </r>
  </si>
  <si>
    <r>
      <rPr>
        <sz val="8"/>
        <color rgb="FF000000"/>
        <rFont val="Arial"/>
        <family val="2"/>
      </rPr>
      <t xml:space="preserve">     Paper and forest products</t>
    </r>
  </si>
  <si>
    <r>
      <rPr>
        <sz val="8"/>
        <color rgb="FF000000"/>
        <rFont val="Arial"/>
        <family val="2"/>
      </rPr>
      <t xml:space="preserve">     Mining and supporting activities</t>
    </r>
  </si>
  <si>
    <r>
      <rPr>
        <sz val="8"/>
        <color rgb="FF000000"/>
        <rFont val="Arial"/>
        <family val="2"/>
      </rPr>
      <t xml:space="preserve">     Oil, gas and offshore</t>
    </r>
  </si>
  <si>
    <r>
      <rPr>
        <b/>
        <sz val="8"/>
        <color rgb="FF000000"/>
        <rFont val="Arial"/>
        <family val="2"/>
      </rPr>
      <t>Consumer staples</t>
    </r>
  </si>
  <si>
    <r>
      <rPr>
        <sz val="8"/>
        <color rgb="FF000000"/>
        <rFont val="Arial"/>
        <family val="2"/>
      </rPr>
      <t xml:space="preserve">     Food processing and beverages</t>
    </r>
  </si>
  <si>
    <r>
      <rPr>
        <sz val="8"/>
        <color rgb="FF000000"/>
        <rFont val="Arial"/>
        <family val="2"/>
      </rPr>
      <t xml:space="preserve">     Household and personal products</t>
    </r>
  </si>
  <si>
    <r>
      <rPr>
        <sz val="8"/>
        <color rgb="FF000000"/>
        <rFont val="Arial"/>
        <family val="2"/>
      </rPr>
      <t xml:space="preserve">     Healthcare</t>
    </r>
  </si>
  <si>
    <r>
      <rPr>
        <b/>
        <sz val="8"/>
        <color rgb="FF000000"/>
        <rFont val="Arial"/>
        <family val="2"/>
      </rPr>
      <t>Consumer discretionary and services</t>
    </r>
  </si>
  <si>
    <r>
      <rPr>
        <sz val="8"/>
        <color rgb="FF000000"/>
        <rFont val="Arial"/>
        <family val="2"/>
      </rPr>
      <t xml:space="preserve">     Consumer durables</t>
    </r>
  </si>
  <si>
    <r>
      <rPr>
        <sz val="8"/>
        <color rgb="FF000000"/>
        <rFont val="Arial"/>
        <family val="2"/>
      </rPr>
      <t xml:space="preserve">     Media and entertainment</t>
    </r>
  </si>
  <si>
    <r>
      <rPr>
        <sz val="8"/>
        <color rgb="FF000000"/>
        <rFont val="Arial"/>
        <family val="2"/>
      </rPr>
      <t xml:space="preserve">     Retail trade</t>
    </r>
  </si>
  <si>
    <r>
      <rPr>
        <sz val="8"/>
        <color rgb="FF000000"/>
        <rFont val="Arial"/>
        <family val="2"/>
      </rPr>
      <t xml:space="preserve">     Air transportation</t>
    </r>
  </si>
  <si>
    <r>
      <rPr>
        <sz val="8"/>
        <color rgb="FF000000"/>
        <rFont val="Arial"/>
        <family val="2"/>
      </rPr>
      <t xml:space="preserve">     Accommodation and leisure</t>
    </r>
  </si>
  <si>
    <r>
      <rPr>
        <sz val="8"/>
        <color rgb="FF000000"/>
        <rFont val="Arial"/>
        <family val="2"/>
      </rPr>
      <t xml:space="preserve">     Telecommunication services</t>
    </r>
  </si>
  <si>
    <r>
      <rPr>
        <b/>
        <sz val="8"/>
        <color rgb="FF000000"/>
        <rFont val="Arial"/>
        <family val="2"/>
      </rPr>
      <t>Industrials</t>
    </r>
  </si>
  <si>
    <r>
      <rPr>
        <sz val="8"/>
        <color rgb="FF000000"/>
        <rFont val="Arial"/>
        <family val="2"/>
      </rPr>
      <t xml:space="preserve">     Materials</t>
    </r>
  </si>
  <si>
    <r>
      <rPr>
        <sz val="8"/>
        <color rgb="FF000000"/>
        <rFont val="Arial"/>
        <family val="2"/>
      </rPr>
      <t xml:space="preserve">     Capital goods</t>
    </r>
  </si>
  <si>
    <r>
      <rPr>
        <sz val="8"/>
        <color rgb="FF000000"/>
        <rFont val="Arial"/>
        <family val="2"/>
      </rPr>
      <t xml:space="preserve">     Commercial and professional services</t>
    </r>
  </si>
  <si>
    <r>
      <rPr>
        <sz val="8"/>
        <color rgb="FF000000"/>
        <rFont val="Arial"/>
        <family val="2"/>
      </rPr>
      <t xml:space="preserve">     Construction</t>
    </r>
  </si>
  <si>
    <r>
      <rPr>
        <sz val="8"/>
        <color rgb="FF000000"/>
        <rFont val="Arial"/>
        <family val="2"/>
      </rPr>
      <t xml:space="preserve">     Wholesale trade</t>
    </r>
  </si>
  <si>
    <r>
      <rPr>
        <sz val="8"/>
        <color rgb="FF000000"/>
        <rFont val="Arial"/>
        <family val="2"/>
      </rPr>
      <t xml:space="preserve">     Land transportation</t>
    </r>
  </si>
  <si>
    <r>
      <rPr>
        <sz val="8"/>
        <color rgb="FF000000"/>
        <rFont val="Arial"/>
        <family val="2"/>
      </rPr>
      <t xml:space="preserve">     IT services</t>
    </r>
  </si>
  <si>
    <r>
      <rPr>
        <b/>
        <sz val="8"/>
        <color rgb="FF000000"/>
        <rFont val="Arial"/>
        <family val="2"/>
      </rPr>
      <t>Maritime</t>
    </r>
  </si>
  <si>
    <r>
      <rPr>
        <sz val="8"/>
        <color rgb="FF000000"/>
        <rFont val="Arial"/>
        <family val="2"/>
      </rPr>
      <t xml:space="preserve">     Ship building</t>
    </r>
  </si>
  <si>
    <r>
      <rPr>
        <sz val="8"/>
        <color rgb="FF000000"/>
        <rFont val="Arial"/>
        <family val="2"/>
      </rPr>
      <t xml:space="preserve">     Shipping</t>
    </r>
  </si>
  <si>
    <r>
      <rPr>
        <sz val="8"/>
        <color rgb="FF000000"/>
        <rFont val="Arial"/>
        <family val="2"/>
      </rPr>
      <t xml:space="preserve">     Maritime services</t>
    </r>
  </si>
  <si>
    <r>
      <rPr>
        <b/>
        <sz val="8"/>
        <color rgb="FF000000"/>
        <rFont val="Arial"/>
        <family val="2"/>
      </rPr>
      <t>Utilities and public services</t>
    </r>
  </si>
  <si>
    <r>
      <rPr>
        <sz val="8"/>
        <color rgb="FF000000"/>
        <rFont val="Arial"/>
        <family val="2"/>
      </rPr>
      <t xml:space="preserve">     Utilities distribution</t>
    </r>
  </si>
  <si>
    <r>
      <rPr>
        <sz val="8"/>
        <color rgb="FF000000"/>
        <rFont val="Arial"/>
        <family val="2"/>
      </rPr>
      <t xml:space="preserve">     Power production</t>
    </r>
  </si>
  <si>
    <r>
      <rPr>
        <sz val="8"/>
        <color rgb="FF000000"/>
        <rFont val="Arial"/>
        <family val="2"/>
      </rPr>
      <t xml:space="preserve">     Public services</t>
    </r>
  </si>
  <si>
    <r>
      <rPr>
        <b/>
        <sz val="8"/>
        <color rgb="FF000000"/>
        <rFont val="Arial"/>
        <family val="2"/>
      </rPr>
      <t>Real estate</t>
    </r>
  </si>
  <si>
    <r>
      <rPr>
        <b/>
        <sz val="8"/>
        <color rgb="FF000000"/>
        <rFont val="Arial"/>
        <family val="2"/>
      </rPr>
      <t>Other industries</t>
    </r>
  </si>
  <si>
    <r>
      <rPr>
        <b/>
        <sz val="8"/>
        <color rgb="FF000000"/>
        <rFont val="Arial"/>
        <family val="2"/>
      </rPr>
      <t>Total corporate</t>
    </r>
  </si>
  <si>
    <r>
      <rPr>
        <sz val="8"/>
        <color rgb="FF000000"/>
        <rFont val="Arial"/>
        <family val="2"/>
      </rPr>
      <t xml:space="preserve">   Housing loans</t>
    </r>
  </si>
  <si>
    <r>
      <rPr>
        <sz val="8"/>
        <color rgb="FF000000"/>
        <rFont val="Arial"/>
        <family val="2"/>
      </rPr>
      <t xml:space="preserve">   Collateralised lending</t>
    </r>
  </si>
  <si>
    <r>
      <rPr>
        <sz val="8"/>
        <color rgb="FF000000"/>
        <rFont val="Arial"/>
        <family val="2"/>
      </rPr>
      <t xml:space="preserve">   Non-Collateralised lending</t>
    </r>
  </si>
  <si>
    <r>
      <rPr>
        <b/>
        <sz val="8"/>
        <color rgb="FF000000"/>
        <rFont val="Arial"/>
        <family val="2"/>
      </rPr>
      <t>Household</t>
    </r>
  </si>
  <si>
    <r>
      <rPr>
        <b/>
        <sz val="8"/>
        <color rgb="FF000000"/>
        <rFont val="Arial"/>
        <family val="2"/>
      </rPr>
      <t>Public sector</t>
    </r>
  </si>
  <si>
    <r>
      <rPr>
        <b/>
        <sz val="8"/>
        <color rgb="FF000000"/>
        <rFont val="Arial"/>
        <family val="2"/>
      </rPr>
      <t>Reverse repos/securities borrowing</t>
    </r>
  </si>
  <si>
    <r>
      <rPr>
        <b/>
        <sz val="8"/>
        <color rgb="FF000000"/>
        <rFont val="Arial"/>
        <family val="2"/>
      </rPr>
      <t>Lending to the public by country</t>
    </r>
  </si>
  <si>
    <r>
      <rPr>
        <b/>
        <sz val="8"/>
        <color rgb="FF000000"/>
        <rFont val="Arial"/>
        <family val="2"/>
      </rPr>
      <t xml:space="preserve">    of which fair value</t>
    </r>
  </si>
  <si>
    <r>
      <rPr>
        <b/>
        <sz val="8"/>
        <color rgb="FF000000"/>
        <rFont val="Arial"/>
        <family val="2"/>
      </rPr>
      <t>To central banks and credit institutions</t>
    </r>
  </si>
  <si>
    <r>
      <rPr>
        <b/>
        <sz val="8"/>
        <color rgb="FF000000"/>
        <rFont val="Arial"/>
        <family val="2"/>
      </rPr>
      <t>Total lending</t>
    </r>
  </si>
  <si>
    <r>
      <rPr>
        <b/>
        <sz val="8"/>
        <color rgb="FF000000"/>
        <rFont val="Arial"/>
        <family val="2"/>
      </rPr>
      <t>RISK, LIQUIDITY AND CAPITAL MANAGEMENT</t>
    </r>
  </si>
  <si>
    <r>
      <rPr>
        <b/>
        <sz val="18"/>
        <color rgb="FF0000A0"/>
        <rFont val="Arial"/>
        <family val="2"/>
      </rPr>
      <t>Loans and impairment</t>
    </r>
  </si>
  <si>
    <r>
      <rPr>
        <b/>
        <sz val="10"/>
        <color rgb="FF0000A0"/>
        <rFont val="Arial"/>
        <family val="2"/>
      </rPr>
      <t>Impaired loans (stage 3) by country, segment and industry, Q2 2026</t>
    </r>
  </si>
  <si>
    <r>
      <rPr>
        <b/>
        <sz val="8"/>
        <color rgb="FF000000"/>
        <rFont val="Calibri"/>
        <family val="2"/>
      </rPr>
      <t>Amortised cost and fair value</t>
    </r>
  </si>
  <si>
    <r>
      <rPr>
        <b/>
        <sz val="8"/>
        <color rgb="FF000000"/>
        <rFont val="Arial"/>
        <family val="2"/>
      </rPr>
      <t>EURm</t>
    </r>
  </si>
  <si>
    <r>
      <rPr>
        <b/>
        <sz val="8"/>
        <color rgb="FF0000A0"/>
        <rFont val="Arial"/>
        <family val="2"/>
      </rPr>
      <t>Total</t>
    </r>
  </si>
  <si>
    <r>
      <rPr>
        <b/>
        <sz val="8"/>
        <color rgb="FF0000A0"/>
        <rFont val="Arial"/>
        <family val="2"/>
      </rPr>
      <t>Denmark</t>
    </r>
  </si>
  <si>
    <r>
      <rPr>
        <b/>
        <sz val="8"/>
        <color rgb="FF0000A0"/>
        <rFont val="Arial"/>
        <family val="2"/>
      </rPr>
      <t>Finland</t>
    </r>
  </si>
  <si>
    <r>
      <rPr>
        <b/>
        <sz val="8"/>
        <color rgb="FF0000A0"/>
        <rFont val="Arial"/>
        <family val="2"/>
      </rPr>
      <t>Norway</t>
    </r>
  </si>
  <si>
    <r>
      <rPr>
        <b/>
        <sz val="8"/>
        <color rgb="FF0000A0"/>
        <rFont val="Arial"/>
        <family val="2"/>
      </rPr>
      <t>Sweden</t>
    </r>
  </si>
  <si>
    <r>
      <rPr>
        <b/>
        <sz val="8"/>
        <color rgb="FF0000A0"/>
        <rFont val="Arial"/>
        <family val="2"/>
      </rPr>
      <t>Outside Nordic</t>
    </r>
  </si>
  <si>
    <r>
      <rPr>
        <b/>
        <sz val="8"/>
        <color rgb="FF000000"/>
        <rFont val="Arial"/>
        <family val="2"/>
      </rPr>
      <t>Financial institutions</t>
    </r>
  </si>
  <si>
    <r>
      <rPr>
        <b/>
        <sz val="8"/>
        <color rgb="FF000000"/>
        <rFont val="Arial"/>
        <family val="2"/>
      </rPr>
      <t>Agriculture</t>
    </r>
  </si>
  <si>
    <r>
      <rPr>
        <sz val="8"/>
        <color rgb="FF000000"/>
        <rFont val="Arial"/>
        <family val="2"/>
      </rPr>
      <t xml:space="preserve">     Crops, plantations and hunting</t>
    </r>
  </si>
  <si>
    <r>
      <rPr>
        <sz val="8"/>
        <color rgb="FF000000"/>
        <rFont val="Arial"/>
        <family val="2"/>
      </rPr>
      <t xml:space="preserve">     Animal husbandry</t>
    </r>
  </si>
  <si>
    <r>
      <rPr>
        <sz val="8"/>
        <color rgb="FF000000"/>
        <rFont val="Arial"/>
        <family val="2"/>
      </rPr>
      <t xml:space="preserve">     Fishing and aquaculture</t>
    </r>
  </si>
  <si>
    <r>
      <rPr>
        <b/>
        <sz val="8"/>
        <color rgb="FF000000"/>
        <rFont val="Arial"/>
        <family val="2"/>
      </rPr>
      <t>Natural resources</t>
    </r>
  </si>
  <si>
    <r>
      <rPr>
        <sz val="8"/>
        <color rgb="FF000000"/>
        <rFont val="Arial"/>
        <family val="2"/>
      </rPr>
      <t xml:space="preserve">     Paper and forest products</t>
    </r>
  </si>
  <si>
    <r>
      <rPr>
        <sz val="8"/>
        <color rgb="FF000000"/>
        <rFont val="Arial"/>
        <family val="2"/>
      </rPr>
      <t xml:space="preserve">     Mining and supporting activities</t>
    </r>
  </si>
  <si>
    <r>
      <rPr>
        <sz val="8"/>
        <color rgb="FF000000"/>
        <rFont val="Arial"/>
        <family val="2"/>
      </rPr>
      <t xml:space="preserve">     Oil, gas and offshore</t>
    </r>
  </si>
  <si>
    <r>
      <rPr>
        <b/>
        <sz val="8"/>
        <color rgb="FF000000"/>
        <rFont val="Arial"/>
        <family val="2"/>
      </rPr>
      <t>Consumer staples</t>
    </r>
  </si>
  <si>
    <r>
      <rPr>
        <sz val="8"/>
        <color rgb="FF000000"/>
        <rFont val="Arial"/>
        <family val="2"/>
      </rPr>
      <t xml:space="preserve">     Food processing and beverages</t>
    </r>
  </si>
  <si>
    <r>
      <rPr>
        <sz val="8"/>
        <color rgb="FF000000"/>
        <rFont val="Arial"/>
        <family val="2"/>
      </rPr>
      <t xml:space="preserve">     Household and personal products</t>
    </r>
  </si>
  <si>
    <r>
      <rPr>
        <sz val="8"/>
        <color rgb="FF000000"/>
        <rFont val="Arial"/>
        <family val="2"/>
      </rPr>
      <t xml:space="preserve">     Healthcare</t>
    </r>
  </si>
  <si>
    <r>
      <rPr>
        <b/>
        <sz val="8"/>
        <color rgb="FF000000"/>
        <rFont val="Arial"/>
        <family val="2"/>
      </rPr>
      <t>Consumer discretionary and services</t>
    </r>
  </si>
  <si>
    <r>
      <rPr>
        <sz val="8"/>
        <color rgb="FF000000"/>
        <rFont val="Arial"/>
        <family val="2"/>
      </rPr>
      <t xml:space="preserve">     Consumer durables</t>
    </r>
  </si>
  <si>
    <r>
      <rPr>
        <sz val="8"/>
        <color rgb="FF000000"/>
        <rFont val="Arial"/>
        <family val="2"/>
      </rPr>
      <t xml:space="preserve">     Media and entertainment</t>
    </r>
  </si>
  <si>
    <r>
      <rPr>
        <sz val="8"/>
        <color rgb="FF000000"/>
        <rFont val="Arial"/>
        <family val="2"/>
      </rPr>
      <t xml:space="preserve">     Retail trade</t>
    </r>
  </si>
  <si>
    <r>
      <rPr>
        <sz val="8"/>
        <color rgb="FF000000"/>
        <rFont val="Arial"/>
        <family val="2"/>
      </rPr>
      <t xml:space="preserve">     Air transportation</t>
    </r>
  </si>
  <si>
    <r>
      <rPr>
        <sz val="8"/>
        <color rgb="FF000000"/>
        <rFont val="Arial"/>
        <family val="2"/>
      </rPr>
      <t xml:space="preserve">     Accommodation and leisure</t>
    </r>
  </si>
  <si>
    <r>
      <rPr>
        <sz val="8"/>
        <color rgb="FF000000"/>
        <rFont val="Arial"/>
        <family val="2"/>
      </rPr>
      <t xml:space="preserve">     Telecommunication services</t>
    </r>
  </si>
  <si>
    <r>
      <rPr>
        <b/>
        <sz val="8"/>
        <color rgb="FF000000"/>
        <rFont val="Arial"/>
        <family val="2"/>
      </rPr>
      <t>Industrials</t>
    </r>
  </si>
  <si>
    <r>
      <rPr>
        <sz val="8"/>
        <color rgb="FF000000"/>
        <rFont val="Arial"/>
        <family val="2"/>
      </rPr>
      <t xml:space="preserve">     Materials</t>
    </r>
  </si>
  <si>
    <r>
      <rPr>
        <sz val="8"/>
        <color rgb="FF000000"/>
        <rFont val="Arial"/>
        <family val="2"/>
      </rPr>
      <t xml:space="preserve">     Capital goods</t>
    </r>
  </si>
  <si>
    <r>
      <rPr>
        <sz val="8"/>
        <color rgb="FF000000"/>
        <rFont val="Arial"/>
        <family val="2"/>
      </rPr>
      <t xml:space="preserve">     Commercial and professional services</t>
    </r>
  </si>
  <si>
    <r>
      <rPr>
        <sz val="8"/>
        <color rgb="FF000000"/>
        <rFont val="Arial"/>
        <family val="2"/>
      </rPr>
      <t xml:space="preserve">     Construction</t>
    </r>
  </si>
  <si>
    <r>
      <rPr>
        <sz val="8"/>
        <color rgb="FF000000"/>
        <rFont val="Arial"/>
        <family val="2"/>
      </rPr>
      <t xml:space="preserve">     Wholesale trade</t>
    </r>
  </si>
  <si>
    <r>
      <rPr>
        <sz val="8"/>
        <color rgb="FF000000"/>
        <rFont val="Arial"/>
        <family val="2"/>
      </rPr>
      <t xml:space="preserve">     Land transportation</t>
    </r>
  </si>
  <si>
    <r>
      <rPr>
        <sz val="8"/>
        <color rgb="FF000000"/>
        <rFont val="Arial"/>
        <family val="2"/>
      </rPr>
      <t xml:space="preserve">     IT services</t>
    </r>
  </si>
  <si>
    <r>
      <rPr>
        <b/>
        <sz val="8"/>
        <color rgb="FF000000"/>
        <rFont val="Arial"/>
        <family val="2"/>
      </rPr>
      <t>Maritime</t>
    </r>
  </si>
  <si>
    <r>
      <rPr>
        <sz val="8"/>
        <color rgb="FF000000"/>
        <rFont val="Arial"/>
        <family val="2"/>
      </rPr>
      <t xml:space="preserve">     Ship building</t>
    </r>
  </si>
  <si>
    <r>
      <rPr>
        <sz val="8"/>
        <color rgb="FF000000"/>
        <rFont val="Arial"/>
        <family val="2"/>
      </rPr>
      <t xml:space="preserve">     Shipping</t>
    </r>
  </si>
  <si>
    <r>
      <rPr>
        <sz val="8"/>
        <color rgb="FF000000"/>
        <rFont val="Arial"/>
        <family val="2"/>
      </rPr>
      <t xml:space="preserve">     Maritime services</t>
    </r>
  </si>
  <si>
    <r>
      <rPr>
        <b/>
        <sz val="8"/>
        <color rgb="FF000000"/>
        <rFont val="Arial"/>
        <family val="2"/>
      </rPr>
      <t>Utilities and public service</t>
    </r>
  </si>
  <si>
    <r>
      <rPr>
        <sz val="8"/>
        <color rgb="FF000000"/>
        <rFont val="Arial"/>
        <family val="2"/>
      </rPr>
      <t xml:space="preserve">     Utilities distribution</t>
    </r>
  </si>
  <si>
    <r>
      <rPr>
        <sz val="8"/>
        <color rgb="FF000000"/>
        <rFont val="Arial"/>
        <family val="2"/>
      </rPr>
      <t xml:space="preserve">     Power production</t>
    </r>
  </si>
  <si>
    <r>
      <rPr>
        <sz val="8"/>
        <color rgb="FF000000"/>
        <rFont val="Arial"/>
        <family val="2"/>
      </rPr>
      <t xml:space="preserve">     Public services</t>
    </r>
  </si>
  <si>
    <r>
      <rPr>
        <b/>
        <sz val="8"/>
        <color rgb="FF000000"/>
        <rFont val="Arial"/>
        <family val="2"/>
      </rPr>
      <t>Real estate</t>
    </r>
  </si>
  <si>
    <r>
      <rPr>
        <b/>
        <sz val="8"/>
        <color rgb="FF000000"/>
        <rFont val="Arial"/>
        <family val="2"/>
      </rPr>
      <t>Other industries</t>
    </r>
  </si>
  <si>
    <r>
      <rPr>
        <b/>
        <sz val="8"/>
        <color rgb="FF000000"/>
        <rFont val="Arial"/>
        <family val="2"/>
      </rPr>
      <t>Total corporate</t>
    </r>
  </si>
  <si>
    <r>
      <rPr>
        <sz val="8"/>
        <color rgb="FF000000"/>
        <rFont val="Arial"/>
        <family val="2"/>
      </rPr>
      <t xml:space="preserve">   Housing loans</t>
    </r>
  </si>
  <si>
    <r>
      <rPr>
        <sz val="8"/>
        <color rgb="FF000000"/>
        <rFont val="Arial"/>
        <family val="2"/>
      </rPr>
      <t xml:space="preserve">   Collateralised lending</t>
    </r>
  </si>
  <si>
    <r>
      <rPr>
        <sz val="8"/>
        <color rgb="FF000000"/>
        <rFont val="Arial"/>
        <family val="2"/>
      </rPr>
      <t xml:space="preserve">   Non-Collateralised lending</t>
    </r>
  </si>
  <si>
    <r>
      <rPr>
        <b/>
        <sz val="8"/>
        <color rgb="FF000000"/>
        <rFont val="Arial"/>
        <family val="2"/>
      </rPr>
      <t>Household</t>
    </r>
  </si>
  <si>
    <r>
      <rPr>
        <b/>
        <sz val="8"/>
        <color rgb="FF000000"/>
        <rFont val="Arial"/>
        <family val="2"/>
      </rPr>
      <t>Public sector</t>
    </r>
  </si>
  <si>
    <r>
      <rPr>
        <b/>
        <sz val="8"/>
        <color rgb="FF000000"/>
        <rFont val="Arial"/>
        <family val="2"/>
      </rPr>
      <t>Reverse repos/securities borrowing</t>
    </r>
  </si>
  <si>
    <r>
      <rPr>
        <b/>
        <sz val="8"/>
        <color rgb="FF000000"/>
        <rFont val="Arial"/>
        <family val="2"/>
      </rPr>
      <t>Lending to the public by country</t>
    </r>
  </si>
  <si>
    <r>
      <rPr>
        <b/>
        <sz val="8"/>
        <color rgb="FF000000"/>
        <rFont val="Arial"/>
        <family val="2"/>
      </rPr>
      <t xml:space="preserve">    of which fair value</t>
    </r>
  </si>
  <si>
    <r>
      <rPr>
        <b/>
        <sz val="8"/>
        <color rgb="FF000000"/>
        <rFont val="Arial"/>
        <family val="2"/>
      </rPr>
      <t>To central banks and credit institutions</t>
    </r>
  </si>
  <si>
    <r>
      <rPr>
        <b/>
        <sz val="8"/>
        <color rgb="FF000000"/>
        <rFont val="Arial"/>
        <family val="2"/>
      </rPr>
      <t>Total lending</t>
    </r>
  </si>
  <si>
    <r>
      <rPr>
        <b/>
        <sz val="8"/>
        <color rgb="FF000000"/>
        <rFont val="Arial"/>
        <family val="2"/>
      </rPr>
      <t>RISK, LIQUIDITY AND CAPITAL MANAGEMENT</t>
    </r>
  </si>
  <si>
    <r>
      <rPr>
        <b/>
        <sz val="10"/>
        <color rgb="FF0000A0"/>
        <rFont val="Arial"/>
        <family val="2"/>
      </rPr>
      <t>Net loan losses and similar net result quarterly</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b/>
        <sz val="8"/>
        <color rgb="FF0000A0"/>
        <rFont val="Arial"/>
        <family val="2"/>
      </rPr>
      <t>Q324</t>
    </r>
  </si>
  <si>
    <r>
      <rPr>
        <b/>
        <sz val="8"/>
        <color rgb="FF0000A0"/>
        <rFont val="Arial"/>
        <family val="2"/>
      </rPr>
      <t>Q224</t>
    </r>
  </si>
  <si>
    <r>
      <rPr>
        <b/>
        <sz val="8"/>
        <color rgb="FF0000A0"/>
        <rFont val="Arial"/>
        <family val="2"/>
      </rPr>
      <t>Q124</t>
    </r>
  </si>
  <si>
    <r>
      <rPr>
        <b/>
        <sz val="8"/>
        <color rgb="FF0000A0"/>
        <rFont val="Arial"/>
        <family val="2"/>
      </rPr>
      <t>Q423</t>
    </r>
  </si>
  <si>
    <r>
      <rPr>
        <b/>
        <sz val="8"/>
        <color rgb="FF0000A0"/>
        <rFont val="Arial"/>
        <family val="2"/>
      </rPr>
      <t>Q323</t>
    </r>
  </si>
  <si>
    <r>
      <rPr>
        <sz val="8"/>
        <color rgb="FF000000"/>
        <rFont val="Arial"/>
        <family val="2"/>
      </rPr>
      <t>Net loan losses (excluding IAC)</t>
    </r>
  </si>
  <si>
    <r>
      <rPr>
        <sz val="8"/>
        <color rgb="FF000000"/>
        <rFont val="Arial"/>
        <family val="2"/>
      </rPr>
      <t>Net result on loans held at fair value</t>
    </r>
  </si>
  <si>
    <r>
      <rPr>
        <sz val="8"/>
        <color rgb="FF000000"/>
        <rFont val="Arial"/>
        <family val="2"/>
      </rPr>
      <t>0</t>
    </r>
  </si>
  <si>
    <r>
      <rPr>
        <b/>
        <sz val="8"/>
        <color rgb="FF000000"/>
        <rFont val="Arial"/>
        <family val="2"/>
      </rPr>
      <t>Net loan losses and similar net result</t>
    </r>
  </si>
  <si>
    <r>
      <rPr>
        <b/>
        <sz val="10"/>
        <color rgb="FF0000A0"/>
        <rFont val="Arial"/>
        <family val="2"/>
      </rPr>
      <t>Impaired (stage 3) loans and individually and collectively assessed allowances (stages 1 and 2)</t>
    </r>
  </si>
  <si>
    <r>
      <rPr>
        <sz val="8"/>
        <color rgb="FF000000"/>
        <rFont val="Arial"/>
        <family val="2"/>
      </rPr>
      <t>Impaired loans, gross</t>
    </r>
  </si>
  <si>
    <r>
      <rPr>
        <sz val="8"/>
        <color rgb="FF000000"/>
        <rFont val="Arial"/>
        <family val="2"/>
      </rPr>
      <t>Allowances for credit-impaired loans (stage 3)</t>
    </r>
  </si>
  <si>
    <r>
      <rPr>
        <sz val="8"/>
        <color rgb="FF000000"/>
        <rFont val="Arial"/>
        <family val="2"/>
      </rPr>
      <t>Impaired loans, net</t>
    </r>
  </si>
  <si>
    <r>
      <rPr>
        <sz val="8"/>
        <color rgb="FF000000"/>
        <rFont val="Arial"/>
        <family val="2"/>
      </rPr>
      <t>Impairment rate (stage 3), gross, basis points</t>
    </r>
  </si>
  <si>
    <t>Allowances for credit-impaired loans (stage 3) / impaired loans, gross (%)</t>
  </si>
  <si>
    <r>
      <rPr>
        <sz val="8"/>
        <color rgb="FF000000"/>
        <rFont val="Arial"/>
        <family val="2"/>
      </rPr>
      <t>Allowances in relation to loans in stages 1 and 2, basis points</t>
    </r>
  </si>
  <si>
    <t>Total allowances / impaired loans, gross, individually assessed (%)</t>
  </si>
  <si>
    <r>
      <rPr>
        <sz val="8"/>
        <color rgb="FF000000"/>
        <rFont val="Arial"/>
        <family val="2"/>
      </rPr>
      <t>Allowances for non-credit-impaired loans (stages 1 and 2)</t>
    </r>
  </si>
  <si>
    <r>
      <rPr>
        <b/>
        <sz val="8"/>
        <color rgb="FF000000"/>
        <rFont val="Arial"/>
        <family val="2"/>
      </rPr>
      <t>Total allowances and provisions</t>
    </r>
  </si>
  <si>
    <r>
      <rPr>
        <sz val="8"/>
        <color rgb="FF000000"/>
        <rFont val="Arial"/>
        <family val="2"/>
      </rPr>
      <t>Total allowances on balance sheet items</t>
    </r>
  </si>
  <si>
    <r>
      <rPr>
        <sz val="8"/>
        <color rgb="FF000000"/>
        <rFont val="Arial"/>
        <family val="2"/>
      </rPr>
      <t>Interest-bearing securities</t>
    </r>
  </si>
  <si>
    <r>
      <rPr>
        <sz val="8"/>
        <color rgb="FF000000"/>
        <rFont val="Arial"/>
        <family val="2"/>
      </rPr>
      <t>Provisions for off-balance sheet items</t>
    </r>
  </si>
  <si>
    <r>
      <rPr>
        <b/>
        <sz val="8"/>
        <color rgb="FF0000A0"/>
        <rFont val="Arial"/>
        <family val="2"/>
      </rPr>
      <t>Past-due loans to the public, lending amounts, amortised cost and fair value in stages 1, 2 and 3</t>
    </r>
  </si>
  <si>
    <r>
      <rPr>
        <b/>
        <sz val="8"/>
        <color rgb="FF000000"/>
        <rFont val="Arial"/>
        <family val="2"/>
      </rPr>
      <t>Household</t>
    </r>
  </si>
  <si>
    <r>
      <rPr>
        <b/>
        <sz val="8"/>
        <color rgb="FF000000"/>
        <rFont val="Arial"/>
        <family val="2"/>
      </rPr>
      <t>Corporate</t>
    </r>
  </si>
  <si>
    <r>
      <rPr>
        <b/>
        <sz val="8"/>
        <color rgb="FF000000"/>
        <rFont val="Arial"/>
        <family val="2"/>
      </rPr>
      <t>customers</t>
    </r>
  </si>
  <si>
    <r>
      <rPr>
        <b/>
        <sz val="8"/>
        <color rgb="FF000000"/>
        <rFont val="Arial"/>
        <family val="2"/>
      </rPr>
      <t>Total</t>
    </r>
  </si>
  <si>
    <r>
      <rPr>
        <sz val="8"/>
        <color rgb="FF000000"/>
        <rFont val="Arial"/>
        <family val="2"/>
      </rPr>
      <t>6-30 days</t>
    </r>
  </si>
  <si>
    <r>
      <rPr>
        <sz val="8"/>
        <color rgb="FF000000"/>
        <rFont val="Arial"/>
        <family val="2"/>
      </rPr>
      <t>31-60 days</t>
    </r>
  </si>
  <si>
    <r>
      <rPr>
        <sz val="8"/>
        <color rgb="FF000000"/>
        <rFont val="Arial"/>
        <family val="2"/>
      </rPr>
      <t>61-90 days</t>
    </r>
  </si>
  <si>
    <r>
      <rPr>
        <sz val="8"/>
        <color rgb="FF000000"/>
        <rFont val="Arial"/>
        <family val="2"/>
      </rPr>
      <t>&gt;90 days</t>
    </r>
  </si>
  <si>
    <t>Past due loans %</t>
  </si>
  <si>
    <r>
      <rPr>
        <b/>
        <sz val="8"/>
        <color rgb="FF000000"/>
        <rFont val="Arial"/>
        <family val="2"/>
      </rPr>
      <t>RISK, LIQUIDITY AND CAPITAL MANAGEMENT</t>
    </r>
  </si>
  <si>
    <r>
      <rPr>
        <b/>
        <sz val="18"/>
        <color rgb="FF0000A0"/>
        <rFont val="Arial"/>
        <family val="2"/>
      </rPr>
      <t>Rating distribution</t>
    </r>
  </si>
  <si>
    <r>
      <rPr>
        <b/>
        <sz val="8"/>
        <color rgb="FF000000"/>
        <rFont val="Arial"/>
        <family val="2"/>
      </rPr>
      <t xml:space="preserve">Corporate rating distribution </t>
    </r>
  </si>
  <si>
    <r>
      <rPr>
        <b/>
        <sz val="8"/>
        <color rgb="FF0000A0"/>
        <rFont val="Arial"/>
        <family val="2"/>
      </rPr>
      <t>Q326</t>
    </r>
  </si>
  <si>
    <r>
      <rPr>
        <b/>
        <sz val="9"/>
        <color rgb="FF000000"/>
        <rFont val="Arial"/>
        <family val="2"/>
      </rPr>
      <t>Corporate rating migration</t>
    </r>
  </si>
  <si>
    <r>
      <rPr>
        <b/>
        <sz val="9"/>
        <color rgb="FF0000A0"/>
        <rFont val="Arial"/>
        <family val="2"/>
      </rPr>
      <t>Q326</t>
    </r>
  </si>
  <si>
    <r>
      <rPr>
        <b/>
        <sz val="8"/>
        <color rgb="FF000000"/>
        <rFont val="Arial"/>
        <family val="2"/>
      </rPr>
      <t>RISK, LIQUIDITY AND CAPITAL MANAGEMENT</t>
    </r>
  </si>
  <si>
    <r>
      <rPr>
        <b/>
        <sz val="18"/>
        <color rgb="FF0000A0"/>
        <rFont val="Arial"/>
        <family val="2"/>
      </rPr>
      <t>Loan-to-value distribution</t>
    </r>
  </si>
  <si>
    <r>
      <rPr>
        <b/>
        <sz val="8"/>
        <color rgb="FF000000"/>
        <rFont val="Arial"/>
        <family val="2"/>
      </rPr>
      <t>Cover pools, covered bonds</t>
    </r>
  </si>
  <si>
    <r>
      <rPr>
        <b/>
        <sz val="8"/>
        <color rgb="FF0000A0"/>
        <rFont val="Arial"/>
        <family val="2"/>
      </rPr>
      <t>Nordea Mortgage Bank cover pool 1 (Finland)</t>
    </r>
  </si>
  <si>
    <r>
      <rPr>
        <b/>
        <sz val="8"/>
        <color rgb="FF000000"/>
        <rFont val="Arial"/>
        <family val="2"/>
      </rPr>
      <t>Mortgage loans, EURbn*</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t>˂40%</t>
  </si>
  <si>
    <t>40–50%</t>
  </si>
  <si>
    <r>
      <rPr>
        <sz val="8"/>
        <color rgb="FF000000"/>
        <rFont val="Arial"/>
        <family val="2"/>
      </rPr>
      <t>0</t>
    </r>
  </si>
  <si>
    <t>50–60%</t>
  </si>
  <si>
    <t>60–70%</t>
  </si>
  <si>
    <t>70–100%</t>
  </si>
  <si>
    <r>
      <rPr>
        <b/>
        <sz val="8"/>
        <color rgb="FF000000"/>
        <rFont val="Arial"/>
        <family val="2"/>
      </rPr>
      <t>Total</t>
    </r>
  </si>
  <si>
    <t xml:space="preserve"> Property type information: 99.8% residential, 0.2% public sector.</t>
  </si>
  <si>
    <r>
      <rPr>
        <b/>
        <sz val="8"/>
        <color rgb="FF0000A0"/>
        <rFont val="Arial"/>
        <family val="2"/>
      </rPr>
      <t>Nordea Mortgage Bank cover pool 2 (Finland)</t>
    </r>
  </si>
  <si>
    <r>
      <rPr>
        <b/>
        <sz val="8"/>
        <color rgb="FF0000A0"/>
        <rFont val="Arial"/>
        <family val="2"/>
      </rPr>
      <t>Q225</t>
    </r>
  </si>
  <si>
    <t>70–80%</t>
  </si>
  <si>
    <t>80–100%</t>
  </si>
  <si>
    <r>
      <rPr>
        <b/>
        <sz val="8"/>
        <color rgb="FF0000A0"/>
        <rFont val="Arial"/>
        <family val="2"/>
      </rPr>
      <t>Nordea Eiendomskreditt cover pool (Norway)</t>
    </r>
  </si>
  <si>
    <r>
      <rPr>
        <b/>
        <sz val="8"/>
        <color rgb="FF000000"/>
        <rFont val="Arial"/>
        <family val="2"/>
      </rPr>
      <t>Mortgage loans, EURbn**</t>
    </r>
  </si>
  <si>
    <t>80–90%</t>
  </si>
  <si>
    <t>˃90%</t>
  </si>
  <si>
    <t xml:space="preserve"> Property type information: 100% residential.</t>
  </si>
  <si>
    <r>
      <rPr>
        <b/>
        <sz val="8"/>
        <color rgb="FF0000A0"/>
        <rFont val="Arial"/>
        <family val="2"/>
      </rPr>
      <t>Nordea Hypotek cover pool (Sweden)</t>
    </r>
  </si>
  <si>
    <t xml:space="preserve"> Property type information: 92.8% residential, 2.9% commercial, 1.7% agricultural, 2.5% public sector.</t>
  </si>
  <si>
    <r>
      <rPr>
        <b/>
        <sz val="8"/>
        <color rgb="FF0000A0"/>
        <rFont val="Arial"/>
        <family val="2"/>
      </rPr>
      <t>Nordea Kredit Capital Centre 2 cover pool (Denmark)</t>
    </r>
  </si>
  <si>
    <r>
      <rPr>
        <b/>
        <sz val="8"/>
        <color rgb="FF000000"/>
        <rFont val="Arial"/>
        <family val="2"/>
      </rPr>
      <t>Mortgage loans EURbn***</t>
    </r>
  </si>
  <si>
    <t>˂20%</t>
  </si>
  <si>
    <t>20–40%</t>
  </si>
  <si>
    <t>40–60%</t>
  </si>
  <si>
    <t>90–100%</t>
  </si>
  <si>
    <t>˃100%</t>
  </si>
  <si>
    <t xml:space="preserve"> Property type information: 66% residential, 13% rental, 11% commercial, 8% agricultural, 2% other.</t>
  </si>
  <si>
    <r>
      <rPr>
        <sz val="7"/>
        <color rgb="FF000000"/>
        <rFont val="Arial"/>
        <family val="2"/>
      </rPr>
      <t>* LTV unindexed distribution in ranges, where a single loan can exist in multiple buckets with continuous distribution.</t>
    </r>
  </si>
  <si>
    <r>
      <rPr>
        <sz val="7"/>
        <color rgb="FF000000"/>
        <rFont val="Arial"/>
        <family val="2"/>
      </rPr>
      <t>** LTV unindexed distribution, where a loan is reported in the highest bucket.</t>
    </r>
  </si>
  <si>
    <r>
      <rPr>
        <sz val="7"/>
        <color rgb="FF000000"/>
        <rFont val="Arial"/>
        <family val="2"/>
      </rPr>
      <t>*** LTV current property value distribution, where a single loan can exist in multiple buckets with continuous distribution.</t>
    </r>
  </si>
  <si>
    <r>
      <rPr>
        <b/>
        <sz val="8"/>
        <color rgb="FF000000"/>
        <rFont val="Arial"/>
        <family val="2"/>
      </rPr>
      <t>RISK, LIQUIDITY AND CAPITAL MANAGEMENT</t>
    </r>
  </si>
  <si>
    <r>
      <rPr>
        <b/>
        <sz val="18"/>
        <color rgb="FF0000A0"/>
        <rFont val="Arial"/>
        <family val="2"/>
      </rPr>
      <t>Capital position</t>
    </r>
  </si>
  <si>
    <r>
      <rPr>
        <b/>
        <sz val="10"/>
        <color rgb="FF0000A0"/>
        <rFont val="Arial"/>
        <family val="2"/>
      </rPr>
      <t>Own funds including profit (banking group)*</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b/>
        <sz val="8"/>
        <color rgb="FF0000A0"/>
        <rFont val="Arial"/>
        <family val="2"/>
      </rPr>
      <t>Q324</t>
    </r>
  </si>
  <si>
    <r>
      <rPr>
        <sz val="8"/>
        <color rgb="FF000000"/>
        <rFont val="Arial"/>
        <family val="2"/>
      </rPr>
      <t>Balance sheet equity</t>
    </r>
  </si>
  <si>
    <r>
      <rPr>
        <sz val="8"/>
        <color rgb="FF000000"/>
        <rFont val="Arial"/>
        <family val="2"/>
      </rPr>
      <t>Valuation adjustment for non-CRR companies</t>
    </r>
  </si>
  <si>
    <r>
      <rPr>
        <sz val="8"/>
        <color rgb="FF000000"/>
        <rFont val="Arial"/>
        <family val="2"/>
      </rPr>
      <t>Other adjustments</t>
    </r>
  </si>
  <si>
    <r>
      <rPr>
        <b/>
        <sz val="8"/>
        <color rgb="FF000000"/>
        <rFont val="Arial"/>
        <family val="2"/>
      </rPr>
      <t>Sub-total</t>
    </r>
  </si>
  <si>
    <r>
      <rPr>
        <sz val="8"/>
        <color rgb="FF000000"/>
        <rFont val="Arial"/>
        <family val="2"/>
      </rPr>
      <t>Accured dividend, based on Nordea legal group profit**</t>
    </r>
  </si>
  <si>
    <r>
      <rPr>
        <sz val="8"/>
        <color rgb="FF000000"/>
        <rFont val="Arial"/>
        <family val="2"/>
      </rPr>
      <t>Part of interim or year-end profit not eligible</t>
    </r>
  </si>
  <si>
    <r>
      <rPr>
        <sz val="8"/>
        <color rgb="FF000000"/>
        <rFont val="Arial"/>
        <family val="2"/>
      </rPr>
      <t>Goodwill</t>
    </r>
  </si>
  <si>
    <r>
      <rPr>
        <sz val="8"/>
        <color rgb="FF000000"/>
        <rFont val="Arial"/>
        <family val="2"/>
      </rPr>
      <t>Other intangibles assets</t>
    </r>
  </si>
  <si>
    <r>
      <rPr>
        <sz val="8"/>
        <color rgb="FF000000"/>
        <rFont val="Arial"/>
        <family val="2"/>
      </rPr>
      <t xml:space="preserve">IRB provisions shortfall </t>
    </r>
  </si>
  <si>
    <r>
      <rPr>
        <sz val="8"/>
        <color rgb="FF000000"/>
        <rFont val="Arial"/>
        <family val="2"/>
      </rPr>
      <t>Pensions assets in excess of related liabilities</t>
    </r>
  </si>
  <si>
    <r>
      <rPr>
        <sz val="8"/>
        <color rgb="FF000000"/>
        <rFont val="Arial"/>
        <family val="2"/>
      </rPr>
      <t>Other deductions</t>
    </r>
  </si>
  <si>
    <r>
      <rPr>
        <b/>
        <sz val="8"/>
        <color rgb="FF000000"/>
        <rFont val="Arial"/>
        <family val="2"/>
      </rPr>
      <t>Common Equity Tier 1***</t>
    </r>
  </si>
  <si>
    <r>
      <rPr>
        <sz val="8"/>
        <color rgb="FF000000"/>
        <rFont val="Arial"/>
        <family val="2"/>
      </rPr>
      <t>Common Equity Tier 1 ratio***</t>
    </r>
  </si>
  <si>
    <r>
      <rPr>
        <sz val="8"/>
        <color rgb="FF000000"/>
        <rFont val="Arial"/>
        <family val="2"/>
      </rPr>
      <t>Hybrid capital loans</t>
    </r>
  </si>
  <si>
    <t>Deductions for investments in insurance companies (50%)</t>
  </si>
  <si>
    <r>
      <rPr>
        <b/>
        <sz val="8"/>
        <color rgb="FF000000"/>
        <rFont val="Arial"/>
        <family val="2"/>
      </rPr>
      <t>Tier 1 capital</t>
    </r>
  </si>
  <si>
    <r>
      <rPr>
        <sz val="8"/>
        <color rgb="FF000000"/>
        <rFont val="Arial"/>
        <family val="2"/>
      </rPr>
      <t>Tier 1 capital ratio</t>
    </r>
  </si>
  <si>
    <r>
      <rPr>
        <sz val="8"/>
        <color rgb="FF000000"/>
        <rFont val="Arial"/>
        <family val="2"/>
      </rPr>
      <t>Tier 2 capital before regulatory adjustments</t>
    </r>
  </si>
  <si>
    <r>
      <rPr>
        <sz val="8"/>
        <color rgb="FF000000"/>
        <rFont val="Arial"/>
        <family val="2"/>
      </rPr>
      <t xml:space="preserve"> - of which perpetual subordinated loans</t>
    </r>
  </si>
  <si>
    <r>
      <rPr>
        <sz val="8"/>
        <color rgb="FF000000"/>
        <rFont val="Arial"/>
        <family val="2"/>
      </rPr>
      <t>Deductions for investments in insurance companies</t>
    </r>
  </si>
  <si>
    <r>
      <rPr>
        <b/>
        <sz val="8"/>
        <color rgb="FF000000"/>
        <rFont val="Arial"/>
        <family val="2"/>
      </rPr>
      <t>Total own funds</t>
    </r>
  </si>
  <si>
    <r>
      <rPr>
        <sz val="8"/>
        <color rgb="FF000000"/>
        <rFont val="Arial"/>
        <family val="2"/>
      </rPr>
      <t>Total capital ratio</t>
    </r>
  </si>
  <si>
    <r>
      <rPr>
        <b/>
        <sz val="8"/>
        <color rgb="FF000000"/>
        <rFont val="Arial"/>
        <family val="2"/>
      </rPr>
      <t>Total REA</t>
    </r>
  </si>
  <si>
    <r>
      <rPr>
        <sz val="6.5"/>
        <color rgb="FF000000"/>
        <rFont val="Arial"/>
        <family val="2"/>
      </rPr>
      <t>* Banking group excludes non-CRR companies.</t>
    </r>
  </si>
  <si>
    <r>
      <rPr>
        <sz val="6.5"/>
        <color rgb="FF000000"/>
        <rFont val="Arial"/>
        <family val="2"/>
      </rPr>
      <t>** Corresponding payout ratio of legal group profit:</t>
    </r>
  </si>
  <si>
    <r>
      <rPr>
        <sz val="6.5"/>
        <color rgb="FF000000"/>
        <rFont val="Arial"/>
        <family val="2"/>
      </rPr>
      <t>and corresponding payout ratio of banking group profit:</t>
    </r>
  </si>
  <si>
    <t xml:space="preserve">*** All capital ratios include profit, net of 70% dividend, in line with Nordea’s dividend policy. No deductions are made for share buy-backs that have not been approved by the ECB. </t>
  </si>
  <si>
    <r>
      <rPr>
        <b/>
        <sz val="10"/>
        <color rgb="FF0000A0"/>
        <rFont val="Arial"/>
        <family val="2"/>
      </rPr>
      <t>Capital ratios (banking group)*</t>
    </r>
  </si>
  <si>
    <t>Common Equity Tier 1 capital ratio including profit, %</t>
  </si>
  <si>
    <t>Tier 1 capital ratio including profit, %</t>
  </si>
  <si>
    <t>Total capital ratio including profit, %</t>
  </si>
  <si>
    <t xml:space="preserve">* All capital ratios include profit, net of 70% dividend, in line with Nordea’s dividend policy. No deductions are made for share buy-backs that have not been approved by the ECB. </t>
  </si>
  <si>
    <r>
      <rPr>
        <b/>
        <sz val="8"/>
        <color rgb="FF000000"/>
        <rFont val="Arial"/>
        <family val="2"/>
      </rPr>
      <t>Leverage ratio</t>
    </r>
  </si>
  <si>
    <r>
      <rPr>
        <sz val="8"/>
        <color rgb="FF000000"/>
        <rFont val="Arial"/>
        <family val="2"/>
      </rPr>
      <t>Tier 1 capital including profit, EURm</t>
    </r>
  </si>
  <si>
    <r>
      <rPr>
        <sz val="8"/>
        <color rgb="FF000000"/>
        <rFont val="Arial"/>
        <family val="2"/>
      </rPr>
      <t>Leverage ratio exposure including profit, EURm</t>
    </r>
  </si>
  <si>
    <t>Leverage ratio, including profit, %</t>
  </si>
  <si>
    <r>
      <rPr>
        <b/>
        <sz val="10"/>
        <color rgb="FF0000A0"/>
        <rFont val="Arial"/>
        <family val="2"/>
      </rPr>
      <t>CET1 ratio reported to ECB (Nordea Bank Abp)</t>
    </r>
  </si>
  <si>
    <t>Common Equity Tier 1 capital ratio excluding profit, %</t>
  </si>
  <si>
    <r>
      <rPr>
        <b/>
        <sz val="8"/>
        <color rgb="FF000000"/>
        <rFont val="Arial"/>
        <family val="2"/>
      </rPr>
      <t>RISK, LIQUIDITY AND CAPITAL MANAGEMENT</t>
    </r>
  </si>
  <si>
    <r>
      <rPr>
        <b/>
        <sz val="10"/>
        <color rgb="FF0000A0"/>
        <rFont val="Arial"/>
        <family val="2"/>
      </rPr>
      <t>Risk exposure amount (banking group)</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b/>
        <sz val="8"/>
        <color rgb="FF0000A0"/>
        <rFont val="Arial"/>
        <family val="2"/>
      </rPr>
      <t>Q324</t>
    </r>
  </si>
  <si>
    <r>
      <rPr>
        <b/>
        <sz val="8"/>
        <color rgb="FF000000"/>
        <rFont val="Arial"/>
        <family val="2"/>
      </rPr>
      <t>Credit risk</t>
    </r>
  </si>
  <si>
    <r>
      <rPr>
        <sz val="8"/>
        <color rgb="FF000000"/>
        <rFont val="Arial"/>
        <family val="2"/>
      </rPr>
      <t>IRB</t>
    </r>
  </si>
  <si>
    <r>
      <rPr>
        <sz val="8"/>
        <color rgb="FF000000"/>
        <rFont val="Arial"/>
        <family val="2"/>
      </rPr>
      <t xml:space="preserve"> - corporate</t>
    </r>
  </si>
  <si>
    <r>
      <rPr>
        <i/>
        <sz val="8"/>
        <color rgb="FF000000"/>
        <rFont val="Arial"/>
        <family val="2"/>
      </rPr>
      <t xml:space="preserve">   - advanced</t>
    </r>
  </si>
  <si>
    <r>
      <rPr>
        <i/>
        <sz val="8"/>
        <color rgb="FF000000"/>
        <rFont val="Arial"/>
        <family val="2"/>
      </rPr>
      <t xml:space="preserve">   - foundation</t>
    </r>
  </si>
  <si>
    <r>
      <rPr>
        <sz val="8"/>
        <color rgb="FF000000"/>
        <rFont val="Arial"/>
        <family val="2"/>
      </rPr>
      <t xml:space="preserve"> - institutions</t>
    </r>
  </si>
  <si>
    <r>
      <rPr>
        <sz val="8"/>
        <color rgb="FF000000"/>
        <rFont val="Arial"/>
        <family val="2"/>
      </rPr>
      <t xml:space="preserve"> - retail*</t>
    </r>
  </si>
  <si>
    <r>
      <rPr>
        <sz val="8"/>
        <color rgb="FF000000"/>
        <rFont val="Arial"/>
        <family val="2"/>
      </rPr>
      <t xml:space="preserve"> - items representing securitisation positions</t>
    </r>
  </si>
  <si>
    <r>
      <rPr>
        <sz val="8"/>
        <color rgb="FF000000"/>
        <rFont val="Arial"/>
        <family val="2"/>
      </rPr>
      <t xml:space="preserve"> - other</t>
    </r>
  </si>
  <si>
    <r>
      <rPr>
        <sz val="8"/>
        <color rgb="FF000000"/>
        <rFont val="Arial"/>
        <family val="2"/>
      </rPr>
      <t>Standardised</t>
    </r>
  </si>
  <si>
    <r>
      <rPr>
        <sz val="8"/>
        <color rgb="FF000000"/>
        <rFont val="Arial"/>
        <family val="2"/>
      </rPr>
      <t xml:space="preserve"> - sovereign</t>
    </r>
  </si>
  <si>
    <r>
      <rPr>
        <sz val="8"/>
        <color rgb="FF000000"/>
        <rFont val="Arial"/>
        <family val="2"/>
      </rPr>
      <t xml:space="preserve"> - retail</t>
    </r>
  </si>
  <si>
    <r>
      <rPr>
        <b/>
        <sz val="8"/>
        <color rgb="FF000000"/>
        <rFont val="Arial"/>
        <family val="2"/>
      </rPr>
      <t>Credit valuation adjustment risk</t>
    </r>
  </si>
  <si>
    <r>
      <rPr>
        <b/>
        <sz val="8"/>
        <color rgb="FF000000"/>
        <rFont val="Arial"/>
        <family val="2"/>
      </rPr>
      <t>Market risk</t>
    </r>
  </si>
  <si>
    <r>
      <rPr>
        <sz val="8"/>
        <color rgb="FF000000"/>
        <rFont val="Arial"/>
        <family val="2"/>
      </rPr>
      <t xml:space="preserve"> - trading book, internal approach</t>
    </r>
  </si>
  <si>
    <r>
      <rPr>
        <sz val="8"/>
        <color rgb="FF000000"/>
        <rFont val="Arial"/>
        <family val="2"/>
      </rPr>
      <t xml:space="preserve"> - trading book, standardised approach</t>
    </r>
  </si>
  <si>
    <r>
      <rPr>
        <sz val="8"/>
        <color rgb="FF000000"/>
        <rFont val="Arial"/>
        <family val="2"/>
      </rPr>
      <t xml:space="preserve"> - banking book, standardised approach</t>
    </r>
  </si>
  <si>
    <r>
      <rPr>
        <b/>
        <sz val="8"/>
        <color rgb="FF000000"/>
        <rFont val="Arial"/>
        <family val="2"/>
      </rPr>
      <t>Settlement risk</t>
    </r>
  </si>
  <si>
    <r>
      <rPr>
        <b/>
        <sz val="8"/>
        <color rgb="FF000000"/>
        <rFont val="Arial"/>
        <family val="2"/>
      </rPr>
      <t>0</t>
    </r>
  </si>
  <si>
    <r>
      <rPr>
        <b/>
        <sz val="8"/>
        <color rgb="FF000000"/>
        <rFont val="Arial"/>
        <family val="2"/>
      </rPr>
      <t>Operational risk</t>
    </r>
  </si>
  <si>
    <r>
      <rPr>
        <b/>
        <sz val="8"/>
        <color rgb="FF000000"/>
        <rFont val="Arial"/>
        <family val="2"/>
      </rPr>
      <t>Additional risk exposure amount related to Swedish and Norwegian RW floor due to Article 458 of the CRR*</t>
    </r>
  </si>
  <si>
    <r>
      <rPr>
        <b/>
        <sz val="8"/>
        <color rgb="FF000000"/>
        <rFont val="Arial"/>
        <family val="2"/>
      </rPr>
      <t>Additional risk exposure amount due to Article 3 of the CRR**</t>
    </r>
  </si>
  <si>
    <r>
      <rPr>
        <b/>
        <sz val="8"/>
        <color rgb="FF000000"/>
        <rFont val="Arial"/>
        <family val="2"/>
      </rPr>
      <t>Total</t>
    </r>
  </si>
  <si>
    <r>
      <rPr>
        <sz val="6.5"/>
        <color rgb="FF000000"/>
        <rFont val="Arial"/>
        <family val="2"/>
      </rPr>
      <t>* Since Q1 2026, the Norwegian mortgage risk weight floor has been presented as an Article 458 CRR measure due to the Finnish Financial Supervisory Authority’s decision in September 2025 to reciprocate it; the change represents a reclassification only and has no impact on Nordea’s total REA. The Norwegian mortgage risk weight floor had previously been reflected in the IRB credit risk REA.</t>
    </r>
  </si>
  <si>
    <r>
      <rPr>
        <sz val="6.5"/>
        <color rgb="FF000000"/>
        <rFont val="Arial"/>
        <family val="2"/>
      </rPr>
      <t>** In Q2 2025 Nordea changed the capital treatment, from internal ratings-based (IRB) to standardised, for certain portfolios not part of the non-retail model application.</t>
    </r>
  </si>
  <si>
    <t>Risk weight breakdown, % (banking group)</t>
  </si>
  <si>
    <r>
      <rPr>
        <b/>
        <sz val="8"/>
        <color rgb="FF000000"/>
        <rFont val="Arial"/>
        <family val="2"/>
      </rPr>
      <t>Asset class</t>
    </r>
  </si>
  <si>
    <r>
      <rPr>
        <b/>
        <sz val="8"/>
        <color rgb="FF000000"/>
        <rFont val="Arial"/>
        <family val="2"/>
      </rPr>
      <t>Institutions</t>
    </r>
  </si>
  <si>
    <r>
      <rPr>
        <sz val="8"/>
        <color rgb="FF000000"/>
        <rFont val="Arial"/>
        <family val="2"/>
      </rPr>
      <t>Finland</t>
    </r>
  </si>
  <si>
    <r>
      <rPr>
        <sz val="8"/>
        <color rgb="FF000000"/>
        <rFont val="Arial"/>
        <family val="2"/>
      </rPr>
      <t>Norway</t>
    </r>
  </si>
  <si>
    <r>
      <rPr>
        <sz val="8"/>
        <color rgb="FF000000"/>
        <rFont val="Arial"/>
        <family val="2"/>
      </rPr>
      <t>Denmark</t>
    </r>
  </si>
  <si>
    <r>
      <rPr>
        <sz val="8"/>
        <color rgb="FF000000"/>
        <rFont val="Arial"/>
        <family val="2"/>
      </rPr>
      <t>Sweden</t>
    </r>
  </si>
  <si>
    <r>
      <rPr>
        <b/>
        <sz val="8"/>
        <color rgb="FF000000"/>
        <rFont val="Arial"/>
        <family val="2"/>
      </rPr>
      <t>Corporate total</t>
    </r>
  </si>
  <si>
    <r>
      <rPr>
        <b/>
        <sz val="8"/>
        <color rgb="FF000000"/>
        <rFont val="Arial"/>
        <family val="2"/>
      </rPr>
      <t>Corporate – Large Corporates &amp; Institutions</t>
    </r>
  </si>
  <si>
    <r>
      <rPr>
        <b/>
        <sz val="8"/>
        <color rgb="FF000000"/>
        <rFont val="Arial"/>
        <family val="2"/>
      </rPr>
      <t xml:space="preserve">Corporate – Business Banking and Personal Banking </t>
    </r>
  </si>
  <si>
    <r>
      <rPr>
        <b/>
        <sz val="8"/>
        <color rgb="FF000000"/>
        <rFont val="Arial"/>
        <family val="2"/>
      </rPr>
      <t>Retail mortgages</t>
    </r>
  </si>
  <si>
    <r>
      <rPr>
        <b/>
        <sz val="8"/>
        <color rgb="FF000000"/>
        <rFont val="Arial"/>
        <family val="2"/>
      </rPr>
      <t>RISK, LIQUIDITY AND CAPITAL MANAGEMENT</t>
    </r>
  </si>
  <si>
    <r>
      <rPr>
        <b/>
        <sz val="10"/>
        <color rgb="FF0000A0"/>
        <rFont val="Arial"/>
        <family val="2"/>
      </rPr>
      <t>Minimum capital requirement and REA (banking group)</t>
    </r>
  </si>
  <si>
    <r>
      <rPr>
        <b/>
        <sz val="8"/>
        <color rgb="FF0000A0"/>
        <rFont val="Arial"/>
        <family val="2"/>
      </rPr>
      <t>End Q326</t>
    </r>
  </si>
  <si>
    <r>
      <rPr>
        <b/>
        <sz val="8"/>
        <color rgb="FF0000A0"/>
        <rFont val="Arial"/>
        <family val="2"/>
      </rPr>
      <t>End Q226</t>
    </r>
  </si>
  <si>
    <r>
      <rPr>
        <b/>
        <sz val="8"/>
        <color rgb="FF0000A0"/>
        <rFont val="Arial"/>
        <family val="2"/>
      </rPr>
      <t>End Q325</t>
    </r>
  </si>
  <si>
    <r>
      <rPr>
        <b/>
        <sz val="8"/>
        <color rgb="FF000000"/>
        <rFont val="Arial"/>
        <family val="2"/>
      </rPr>
      <t>EURm</t>
    </r>
  </si>
  <si>
    <r>
      <rPr>
        <b/>
        <sz val="8"/>
        <color rgb="FF0000A0"/>
        <rFont val="Arial"/>
        <family val="2"/>
      </rPr>
      <t>Min. capital requirement</t>
    </r>
  </si>
  <si>
    <r>
      <rPr>
        <b/>
        <sz val="8"/>
        <color rgb="FF0000A0"/>
        <rFont val="Arial"/>
        <family val="2"/>
      </rPr>
      <t>REA</t>
    </r>
  </si>
  <si>
    <r>
      <rPr>
        <b/>
        <sz val="8"/>
        <color rgb="FF000000"/>
        <rFont val="Arial"/>
        <family val="2"/>
      </rPr>
      <t>Credit risk</t>
    </r>
  </si>
  <si>
    <r>
      <rPr>
        <sz val="8"/>
        <color rgb="FF000000"/>
        <rFont val="Arial"/>
        <family val="2"/>
      </rPr>
      <t xml:space="preserve"> - of which counterparty credit risk</t>
    </r>
  </si>
  <si>
    <r>
      <rPr>
        <sz val="8"/>
        <color rgb="FF000000"/>
        <rFont val="Arial"/>
        <family val="2"/>
      </rPr>
      <t>IRB</t>
    </r>
  </si>
  <si>
    <r>
      <rPr>
        <sz val="8"/>
        <color rgb="FF000000"/>
        <rFont val="Arial"/>
        <family val="2"/>
      </rPr>
      <t xml:space="preserve"> - corporate</t>
    </r>
  </si>
  <si>
    <r>
      <rPr>
        <i/>
        <sz val="8"/>
        <color rgb="FF000000"/>
        <rFont val="Arial"/>
        <family val="2"/>
      </rPr>
      <t xml:space="preserve">   - advanced</t>
    </r>
  </si>
  <si>
    <r>
      <rPr>
        <i/>
        <sz val="8"/>
        <color rgb="FF000000"/>
        <rFont val="Arial"/>
        <family val="2"/>
      </rPr>
      <t xml:space="preserve">   - foundation</t>
    </r>
  </si>
  <si>
    <r>
      <rPr>
        <sz val="8"/>
        <color rgb="FF000000"/>
        <rFont val="Arial"/>
        <family val="2"/>
      </rPr>
      <t xml:space="preserve"> - institutions</t>
    </r>
  </si>
  <si>
    <r>
      <rPr>
        <sz val="8"/>
        <color rgb="FF000000"/>
        <rFont val="Arial"/>
        <family val="2"/>
      </rPr>
      <t xml:space="preserve"> - retail*</t>
    </r>
  </si>
  <si>
    <r>
      <rPr>
        <sz val="8"/>
        <color rgb="FF000000"/>
        <rFont val="Arial"/>
        <family val="2"/>
      </rPr>
      <t xml:space="preserve"> - items representing securitisation positions</t>
    </r>
  </si>
  <si>
    <r>
      <rPr>
        <sz val="8"/>
        <color rgb="FF000000"/>
        <rFont val="Arial"/>
        <family val="2"/>
      </rPr>
      <t xml:space="preserve"> - other</t>
    </r>
  </si>
  <si>
    <r>
      <rPr>
        <sz val="8"/>
        <color rgb="FF000000"/>
        <rFont val="Arial"/>
        <family val="2"/>
      </rPr>
      <t>Standardised</t>
    </r>
  </si>
  <si>
    <r>
      <rPr>
        <sz val="8"/>
        <color rgb="FF000000"/>
        <rFont val="Arial"/>
        <family val="2"/>
      </rPr>
      <t xml:space="preserve"> - central governments or central banks</t>
    </r>
  </si>
  <si>
    <r>
      <rPr>
        <sz val="8"/>
        <color rgb="FF000000"/>
        <rFont val="Arial"/>
        <family val="2"/>
      </rPr>
      <t xml:space="preserve"> - regional governments or local authorities</t>
    </r>
  </si>
  <si>
    <r>
      <rPr>
        <sz val="8"/>
        <color rgb="FF000000"/>
        <rFont val="Arial"/>
        <family val="2"/>
      </rPr>
      <t xml:space="preserve"> - public sector entities</t>
    </r>
  </si>
  <si>
    <r>
      <rPr>
        <sz val="8"/>
        <color rgb="FF000000"/>
        <rFont val="Arial"/>
        <family val="2"/>
      </rPr>
      <t>0</t>
    </r>
  </si>
  <si>
    <r>
      <rPr>
        <sz val="8"/>
        <color rgb="FF000000"/>
        <rFont val="Arial"/>
        <family val="2"/>
      </rPr>
      <t>- multilateral development banks</t>
    </r>
  </si>
  <si>
    <r>
      <rPr>
        <sz val="8"/>
        <color rgb="FF000000"/>
        <rFont val="Arial"/>
        <family val="2"/>
      </rPr>
      <t>- international organisations</t>
    </r>
  </si>
  <si>
    <r>
      <rPr>
        <sz val="8"/>
        <color rgb="FF000000"/>
        <rFont val="Arial"/>
        <family val="2"/>
      </rPr>
      <t>- institutions</t>
    </r>
  </si>
  <si>
    <r>
      <rPr>
        <sz val="8"/>
        <color rgb="FF000000"/>
        <rFont val="Arial"/>
        <family val="2"/>
      </rPr>
      <t>- corporate</t>
    </r>
  </si>
  <si>
    <r>
      <rPr>
        <sz val="8"/>
        <color rgb="FF000000"/>
        <rFont val="Arial"/>
        <family val="2"/>
      </rPr>
      <t>- retail</t>
    </r>
  </si>
  <si>
    <r>
      <rPr>
        <sz val="8"/>
        <color rgb="FF000000"/>
        <rFont val="Arial"/>
        <family val="2"/>
      </rPr>
      <t>- secured by mortgages on immovable property</t>
    </r>
  </si>
  <si>
    <r>
      <rPr>
        <sz val="8"/>
        <color rgb="FF000000"/>
        <rFont val="Arial"/>
        <family val="2"/>
      </rPr>
      <t>- in default</t>
    </r>
  </si>
  <si>
    <r>
      <rPr>
        <sz val="8"/>
        <color rgb="FF000000"/>
        <rFont val="Arial"/>
        <family val="2"/>
      </rPr>
      <t>- subordinated debt exposures</t>
    </r>
  </si>
  <si>
    <r>
      <rPr>
        <sz val="8"/>
        <color rgb="FF000000"/>
        <rFont val="Arial"/>
        <family val="2"/>
      </rPr>
      <t>- covered bonds</t>
    </r>
  </si>
  <si>
    <r>
      <rPr>
        <sz val="8"/>
        <color rgb="FF000000"/>
        <rFont val="Arial"/>
        <family val="2"/>
      </rPr>
      <t>- institutions and corporates with a short-term credit assessment</t>
    </r>
  </si>
  <si>
    <r>
      <rPr>
        <sz val="8"/>
        <color rgb="FF000000"/>
        <rFont val="Arial"/>
        <family val="2"/>
      </rPr>
      <t>- collective investments undertakings (CIUs)</t>
    </r>
  </si>
  <si>
    <r>
      <rPr>
        <sz val="8"/>
        <color rgb="FF000000"/>
        <rFont val="Arial"/>
        <family val="2"/>
      </rPr>
      <t>- equity</t>
    </r>
  </si>
  <si>
    <r>
      <rPr>
        <sz val="8"/>
        <color rgb="FF000000"/>
        <rFont val="Arial"/>
        <family val="2"/>
      </rPr>
      <t>- other items</t>
    </r>
  </si>
  <si>
    <r>
      <rPr>
        <b/>
        <sz val="8"/>
        <color rgb="FF000000"/>
        <rFont val="Arial"/>
        <family val="2"/>
      </rPr>
      <t>Credit valuation adjustment risk</t>
    </r>
  </si>
  <si>
    <r>
      <rPr>
        <b/>
        <sz val="8"/>
        <color rgb="FF000000"/>
        <rFont val="Arial"/>
        <family val="2"/>
      </rPr>
      <t>Market risk</t>
    </r>
  </si>
  <si>
    <r>
      <rPr>
        <sz val="8"/>
        <color rgb="FF000000"/>
        <rFont val="Arial"/>
        <family val="2"/>
      </rPr>
      <t xml:space="preserve"> - trading book, internal approach</t>
    </r>
  </si>
  <si>
    <r>
      <rPr>
        <sz val="8"/>
        <color rgb="FF000000"/>
        <rFont val="Arial"/>
        <family val="2"/>
      </rPr>
      <t xml:space="preserve"> - trading book, standardised approach</t>
    </r>
  </si>
  <si>
    <r>
      <rPr>
        <sz val="8"/>
        <color rgb="FF000000"/>
        <rFont val="Arial"/>
        <family val="2"/>
      </rPr>
      <t xml:space="preserve"> - banking book, standardised approach</t>
    </r>
  </si>
  <si>
    <r>
      <rPr>
        <b/>
        <sz val="8"/>
        <color rgb="FF000000"/>
        <rFont val="Arial"/>
        <family val="2"/>
      </rPr>
      <t>Settlement risk</t>
    </r>
  </si>
  <si>
    <r>
      <rPr>
        <b/>
        <sz val="8"/>
        <color rgb="FF000000"/>
        <rFont val="Arial"/>
        <family val="2"/>
      </rPr>
      <t>0</t>
    </r>
  </si>
  <si>
    <r>
      <rPr>
        <b/>
        <sz val="8"/>
        <color rgb="FF000000"/>
        <rFont val="Arial"/>
        <family val="2"/>
      </rPr>
      <t>Operational risk</t>
    </r>
  </si>
  <si>
    <r>
      <rPr>
        <b/>
        <sz val="8"/>
        <color rgb="FF000000"/>
        <rFont val="Arial"/>
        <family val="2"/>
      </rPr>
      <t>Additional risk exposure amount related to Swedish and Norwegian RW floor due to Article 458 of the CRR*</t>
    </r>
  </si>
  <si>
    <r>
      <rPr>
        <b/>
        <sz val="8"/>
        <color rgb="FF000000"/>
        <rFont val="Arial"/>
        <family val="2"/>
      </rPr>
      <t>Additional risk exposure amount due to Article 3 of the CRR**</t>
    </r>
  </si>
  <si>
    <r>
      <rPr>
        <b/>
        <sz val="8"/>
        <color rgb="FF000000"/>
        <rFont val="Arial"/>
        <family val="2"/>
      </rPr>
      <t>Total</t>
    </r>
  </si>
  <si>
    <r>
      <rPr>
        <sz val="6.5"/>
        <color rgb="FF000000"/>
        <rFont val="Arial"/>
        <family val="2"/>
      </rPr>
      <t>* Since Q1 2026, the Norwegian mortgage risk weight floor has been presented as an Article 458 CRR measure due to the Finnish Financial Supervisory Authority’s decision in September 2025 to reciprocate it; the change represents a reclassification only and has no impact on Nordea’s total REA. The Norwegian mortgage risk weight floor had previously been reflected in the IRB credit risk REA.</t>
    </r>
  </si>
  <si>
    <r>
      <rPr>
        <sz val="6.5"/>
        <color rgb="FF000000"/>
        <rFont val="Arial"/>
        <family val="2"/>
      </rPr>
      <t>** In Q2 2025 Nordea changed the capital treatment, from internal ratings-based (IRB) to standardised, for certain portfolios not part of the non-retail model application.</t>
    </r>
  </si>
  <si>
    <r>
      <rPr>
        <b/>
        <sz val="8"/>
        <color rgb="FF000000"/>
        <rFont val="Arial"/>
        <family val="2"/>
      </rPr>
      <t>RISK, LIQUIDITY AND CAPITAL MANAGEMENT</t>
    </r>
  </si>
  <si>
    <r>
      <rPr>
        <b/>
        <sz val="10"/>
        <color rgb="FF0000A0"/>
        <rFont val="Arial"/>
        <family val="2"/>
      </rPr>
      <t>Capital requirements for market risk (banking group)*</t>
    </r>
  </si>
  <si>
    <r>
      <rPr>
        <b/>
        <sz val="8"/>
        <color rgb="FF0000A0"/>
        <rFont val="Arial"/>
        <family val="2"/>
      </rPr>
      <t>Q3 2026</t>
    </r>
  </si>
  <si>
    <r>
      <rPr>
        <b/>
        <sz val="8"/>
        <color rgb="FF0000A0"/>
        <rFont val="Arial"/>
        <family val="2"/>
      </rPr>
      <t>Trading book</t>
    </r>
  </si>
  <si>
    <r>
      <rPr>
        <b/>
        <sz val="8"/>
        <color rgb="FF0000A0"/>
        <rFont val="Arial"/>
        <family val="2"/>
      </rPr>
      <t>Banking book</t>
    </r>
  </si>
  <si>
    <r>
      <rPr>
        <b/>
        <sz val="8"/>
        <color rgb="FF0000A0"/>
        <rFont val="Arial"/>
        <family val="2"/>
      </rPr>
      <t>Total</t>
    </r>
  </si>
  <si>
    <r>
      <rPr>
        <b/>
        <sz val="8"/>
        <color rgb="FF000000"/>
        <rFont val="Arial"/>
        <family val="2"/>
      </rPr>
      <t>EURm</t>
    </r>
  </si>
  <si>
    <r>
      <rPr>
        <b/>
        <sz val="8"/>
        <color rgb="FF0000A0"/>
        <rFont val="Arial"/>
        <family val="2"/>
      </rPr>
      <t>REA</t>
    </r>
  </si>
  <si>
    <r>
      <rPr>
        <b/>
        <sz val="8"/>
        <color rgb="FF0000A0"/>
        <rFont val="Arial"/>
        <family val="2"/>
      </rPr>
      <t>Capital requirement</t>
    </r>
  </si>
  <si>
    <r>
      <rPr>
        <b/>
        <sz val="8"/>
        <color rgb="FF000000"/>
        <rFont val="Arial"/>
        <family val="2"/>
      </rPr>
      <t>Total VaR (IA)</t>
    </r>
  </si>
  <si>
    <r>
      <rPr>
        <sz val="8"/>
        <color rgb="FF000000"/>
        <rFont val="Arial"/>
        <family val="2"/>
      </rPr>
      <t>Interest rate risk</t>
    </r>
  </si>
  <si>
    <r>
      <rPr>
        <sz val="8"/>
        <color rgb="FF000000"/>
        <rFont val="Arial"/>
        <family val="2"/>
      </rPr>
      <t>Equity risk</t>
    </r>
  </si>
  <si>
    <r>
      <rPr>
        <sz val="8"/>
        <color rgb="FF000000"/>
        <rFont val="Arial"/>
        <family val="2"/>
      </rPr>
      <t>Credit spread risk</t>
    </r>
  </si>
  <si>
    <r>
      <rPr>
        <sz val="8"/>
        <color rgb="FF000000"/>
        <rFont val="Arial"/>
        <family val="2"/>
      </rPr>
      <t>Foreign exchange risk</t>
    </r>
  </si>
  <si>
    <r>
      <rPr>
        <sz val="8"/>
        <color rgb="FF000000"/>
        <rFont val="Arial"/>
        <family val="2"/>
      </rPr>
      <t>Inflation risk</t>
    </r>
  </si>
  <si>
    <r>
      <rPr>
        <sz val="8"/>
        <color rgb="FF000000"/>
        <rFont val="Arial"/>
        <family val="2"/>
      </rPr>
      <t>Diversification effect</t>
    </r>
  </si>
  <si>
    <r>
      <rPr>
        <b/>
        <sz val="8"/>
        <color rgb="FF000000"/>
        <rFont val="Arial"/>
        <family val="2"/>
      </rPr>
      <t>Total stressed VaR (IA)</t>
    </r>
  </si>
  <si>
    <r>
      <rPr>
        <b/>
        <sz val="8"/>
        <color rgb="FF000000"/>
        <rFont val="Arial"/>
        <family val="2"/>
      </rPr>
      <t>Incremental risk charge (IA)</t>
    </r>
  </si>
  <si>
    <r>
      <rPr>
        <b/>
        <sz val="8"/>
        <color rgb="FF000000"/>
        <rFont val="Arial"/>
        <family val="2"/>
      </rPr>
      <t>Comprehensive risk charge (IA)</t>
    </r>
  </si>
  <si>
    <r>
      <rPr>
        <b/>
        <sz val="8"/>
        <color rgb="FF000000"/>
        <rFont val="Arial"/>
        <family val="2"/>
      </rPr>
      <t>Equity event risk (IA)</t>
    </r>
  </si>
  <si>
    <r>
      <rPr>
        <b/>
        <sz val="8"/>
        <color rgb="FF000000"/>
        <rFont val="Arial"/>
        <family val="2"/>
      </rPr>
      <t>Standardised approach</t>
    </r>
  </si>
  <si>
    <r>
      <rPr>
        <sz val="8"/>
        <color rgb="FF000000"/>
        <rFont val="Arial"/>
        <family val="2"/>
      </rPr>
      <t>Commodity risk</t>
    </r>
  </si>
  <si>
    <r>
      <rPr>
        <b/>
        <sz val="8"/>
        <color rgb="FF000000"/>
        <rFont val="Arial"/>
        <family val="2"/>
      </rPr>
      <t>Total</t>
    </r>
  </si>
  <si>
    <r>
      <rPr>
        <sz val="7"/>
        <color rgb="FF000000"/>
        <rFont val="Arial"/>
        <family val="2"/>
      </rPr>
      <t>* All figures exclude settlement risk.</t>
    </r>
  </si>
  <si>
    <r>
      <rPr>
        <b/>
        <sz val="8"/>
        <color rgb="FF000000"/>
        <rFont val="Arial"/>
        <family val="2"/>
      </rPr>
      <t>RISK, LIQUIDITY AND CAPITAL MANAGEMENT</t>
    </r>
  </si>
  <si>
    <r>
      <rPr>
        <b/>
        <sz val="10"/>
        <color rgb="FF0000A0"/>
        <rFont val="Arial"/>
        <family val="2"/>
      </rPr>
      <t>Summary of items included in own funds including result (banking group)</t>
    </r>
  </si>
  <si>
    <r>
      <rPr>
        <sz val="8"/>
        <color rgb="FF000000"/>
        <rFont val="Arial"/>
        <family val="2"/>
      </rPr>
      <t>Figures according to Part 8 of the CRR</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b/>
        <sz val="8"/>
        <color rgb="FF0000A0"/>
        <rFont val="Arial"/>
        <family val="2"/>
      </rPr>
      <t>Q324</t>
    </r>
  </si>
  <si>
    <r>
      <rPr>
        <b/>
        <sz val="8"/>
        <color rgb="FF000000"/>
        <rFont val="Arial"/>
        <family val="2"/>
      </rPr>
      <t>Calculation of own funds</t>
    </r>
  </si>
  <si>
    <r>
      <rPr>
        <sz val="8"/>
        <color rgb="FF000000"/>
        <rFont val="Arial"/>
        <family val="2"/>
      </rPr>
      <t>Equity in the consolidated situation</t>
    </r>
  </si>
  <si>
    <r>
      <rPr>
        <sz val="8"/>
        <color rgb="FF000000"/>
        <rFont val="Arial"/>
        <family val="2"/>
      </rPr>
      <t>Profit for the period</t>
    </r>
  </si>
  <si>
    <r>
      <rPr>
        <sz val="8"/>
        <color rgb="FF000000"/>
        <rFont val="Arial"/>
        <family val="2"/>
      </rPr>
      <t>Accured dividend</t>
    </r>
  </si>
  <si>
    <r>
      <rPr>
        <sz val="8"/>
        <color rgb="FF000000"/>
        <rFont val="Arial"/>
        <family val="2"/>
      </rPr>
      <t>Common Equity Tier 1 capital before regulatory adjustments</t>
    </r>
  </si>
  <si>
    <r>
      <rPr>
        <sz val="8"/>
        <color rgb="FF000000"/>
        <rFont val="Arial"/>
        <family val="2"/>
      </rPr>
      <t>Deferred tax assets</t>
    </r>
  </si>
  <si>
    <r>
      <rPr>
        <sz val="8"/>
        <color rgb="FF000000"/>
        <rFont val="Arial"/>
        <family val="2"/>
      </rPr>
      <t>Intangible assets</t>
    </r>
  </si>
  <si>
    <r>
      <rPr>
        <sz val="8"/>
        <color rgb="FF000000"/>
        <rFont val="Arial"/>
        <family val="2"/>
      </rPr>
      <t>IRB provisions shortfall (-)</t>
    </r>
  </si>
  <si>
    <r>
      <rPr>
        <sz val="8"/>
        <color rgb="FF000000"/>
        <rFont val="Arial"/>
        <family val="2"/>
      </rPr>
      <t>Pension assets in excess of related liabilities</t>
    </r>
  </si>
  <si>
    <r>
      <rPr>
        <sz val="8"/>
        <color rgb="FF000000"/>
        <rFont val="Arial"/>
        <family val="2"/>
      </rPr>
      <t>Other items, net*</t>
    </r>
  </si>
  <si>
    <r>
      <rPr>
        <sz val="8"/>
        <color rgb="FF000000"/>
        <rFont val="Arial"/>
        <family val="2"/>
      </rPr>
      <t>Total regulatory adjustments to Common Equity Tier 1 capital</t>
    </r>
  </si>
  <si>
    <r>
      <rPr>
        <b/>
        <sz val="8"/>
        <color rgb="FF000000"/>
        <rFont val="Arial"/>
        <family val="2"/>
      </rPr>
      <t>Common Equity Tier 1 capital (net after deduction)**</t>
    </r>
  </si>
  <si>
    <r>
      <rPr>
        <sz val="8"/>
        <color rgb="FF000000"/>
        <rFont val="Arial"/>
        <family val="2"/>
      </rPr>
      <t>Additional Tier 1 capital before regulatory adjustments</t>
    </r>
  </si>
  <si>
    <r>
      <rPr>
        <sz val="8"/>
        <color rgb="FF000000"/>
        <rFont val="Arial"/>
        <family val="2"/>
      </rPr>
      <t>Total regulatory adjustments to Additional Tier 1 capital</t>
    </r>
  </si>
  <si>
    <r>
      <rPr>
        <sz val="8"/>
        <color rgb="FF000000"/>
        <rFont val="Arial"/>
        <family val="2"/>
      </rPr>
      <t>Additional Tier 1 capital</t>
    </r>
  </si>
  <si>
    <r>
      <rPr>
        <b/>
        <sz val="8"/>
        <color rgb="FF000000"/>
        <rFont val="Arial"/>
        <family val="2"/>
      </rPr>
      <t>Tier 1 capital (net after deduction)**</t>
    </r>
  </si>
  <si>
    <r>
      <rPr>
        <b/>
        <sz val="8"/>
        <color rgb="FF000000"/>
        <rFont val="Arial"/>
        <family val="2"/>
      </rPr>
      <t>Tier 2 capital before regulatory adjustments</t>
    </r>
  </si>
  <si>
    <r>
      <rPr>
        <sz val="8"/>
        <color rgb="FF000000"/>
        <rFont val="Arial"/>
        <family val="2"/>
      </rPr>
      <t>IRB provisions excess (+)</t>
    </r>
  </si>
  <si>
    <r>
      <rPr>
        <sz val="8"/>
        <color rgb="FF000000"/>
        <rFont val="Arial"/>
        <family val="2"/>
      </rPr>
      <t>Deductions for investments in insurance companies</t>
    </r>
  </si>
  <si>
    <r>
      <rPr>
        <sz val="8"/>
        <color rgb="FF000000"/>
        <rFont val="Arial"/>
        <family val="2"/>
      </rPr>
      <t>Other items, net</t>
    </r>
  </si>
  <si>
    <r>
      <rPr>
        <b/>
        <sz val="8"/>
        <color rgb="FF000000"/>
        <rFont val="Arial"/>
        <family val="2"/>
      </rPr>
      <t>Total regulatory adjustments to Tier 2 capital</t>
    </r>
  </si>
  <si>
    <r>
      <rPr>
        <b/>
        <sz val="8"/>
        <color rgb="FF000000"/>
        <rFont val="Arial"/>
        <family val="2"/>
      </rPr>
      <t>Tier 2 capital</t>
    </r>
  </si>
  <si>
    <r>
      <rPr>
        <b/>
        <sz val="8"/>
        <color rgb="FF000000"/>
        <rFont val="Arial"/>
        <family val="2"/>
      </rPr>
      <t>Own funds (net after deduction)**</t>
    </r>
  </si>
  <si>
    <r>
      <rPr>
        <sz val="7"/>
        <color rgb="FF000000"/>
        <rFont val="Arial"/>
        <family val="2"/>
      </rPr>
      <t>* Other items, net based on profit inclusion.</t>
    </r>
  </si>
  <si>
    <t xml:space="preserve">** All capital amounts include profit, net of 70% dividend, in line with Nordea’s dividend policy. No deductions are made for share buy-backs that have not been approved by the ECB. </t>
  </si>
  <si>
    <r>
      <rPr>
        <b/>
        <sz val="10"/>
        <color rgb="FF0000A0"/>
        <rFont val="Arial"/>
        <family val="2"/>
      </rPr>
      <t>Minimum capital requirement and capital buffers (banking group)</t>
    </r>
  </si>
  <si>
    <r>
      <rPr>
        <b/>
        <sz val="8"/>
        <color rgb="FF0000A0"/>
        <rFont val="Arial"/>
        <family val="2"/>
      </rPr>
      <t>Capital buffers</t>
    </r>
  </si>
  <si>
    <r>
      <rPr>
        <b/>
        <sz val="8"/>
        <color rgb="FF000000"/>
        <rFont val="Arial"/>
        <family val="2"/>
      </rPr>
      <t>Percentage</t>
    </r>
  </si>
  <si>
    <r>
      <rPr>
        <b/>
        <sz val="7"/>
        <color rgb="FF0000A0"/>
        <rFont val="Arial"/>
        <family val="2"/>
      </rPr>
      <t>Min. capital require-ment</t>
    </r>
  </si>
  <si>
    <r>
      <rPr>
        <b/>
        <sz val="7"/>
        <color rgb="FF0000A0"/>
        <rFont val="Arial"/>
        <family val="2"/>
      </rPr>
      <t>Pillar 2 require- ment</t>
    </r>
  </si>
  <si>
    <r>
      <rPr>
        <b/>
        <sz val="7"/>
        <color rgb="FF0000A0"/>
        <rFont val="Arial"/>
        <family val="2"/>
      </rPr>
      <t>CCoB</t>
    </r>
  </si>
  <si>
    <r>
      <rPr>
        <b/>
        <sz val="7"/>
        <color rgb="FF0000A0"/>
        <rFont val="Arial"/>
        <family val="2"/>
      </rPr>
      <t>CCyB</t>
    </r>
  </si>
  <si>
    <r>
      <rPr>
        <b/>
        <sz val="7"/>
        <color rgb="FF0000A0"/>
        <rFont val="Arial"/>
        <family val="2"/>
      </rPr>
      <t>O-SII</t>
    </r>
  </si>
  <si>
    <r>
      <rPr>
        <b/>
        <sz val="7"/>
        <color rgb="FF0000A0"/>
        <rFont val="Arial"/>
        <family val="2"/>
      </rPr>
      <t>SRB</t>
    </r>
  </si>
  <si>
    <r>
      <rPr>
        <b/>
        <sz val="7"/>
        <color rgb="FF0000A0"/>
        <rFont val="Arial"/>
        <family val="2"/>
      </rPr>
      <t>Capital buffers total</t>
    </r>
  </si>
  <si>
    <r>
      <rPr>
        <b/>
        <sz val="7"/>
        <color rgb="FF0000A0"/>
        <rFont val="Arial"/>
        <family val="2"/>
      </rPr>
      <t>Total</t>
    </r>
  </si>
  <si>
    <r>
      <rPr>
        <sz val="8"/>
        <color rgb="FF000000"/>
        <rFont val="Arial"/>
        <family val="2"/>
      </rPr>
      <t>Common Equity Tier 1 capital</t>
    </r>
  </si>
  <si>
    <r>
      <rPr>
        <sz val="8"/>
        <color rgb="FF000000"/>
        <rFont val="Arial"/>
        <family val="2"/>
      </rPr>
      <t>Tier 1 capital</t>
    </r>
  </si>
  <si>
    <r>
      <rPr>
        <sz val="8"/>
        <color rgb="FF000000"/>
        <rFont val="Arial"/>
        <family val="2"/>
      </rPr>
      <t>Own funds</t>
    </r>
  </si>
  <si>
    <r>
      <rPr>
        <b/>
        <sz val="10"/>
        <color rgb="FF0000A0"/>
        <rFont val="Arial"/>
        <family val="2"/>
      </rPr>
      <t>Common Equity Tier 1 available to meet capital buffers</t>
    </r>
  </si>
  <si>
    <r>
      <rPr>
        <b/>
        <sz val="8"/>
        <color rgb="FF000000"/>
        <rFont val="Arial"/>
        <family val="2"/>
      </rPr>
      <t>Percentage points of REA</t>
    </r>
  </si>
  <si>
    <r>
      <rPr>
        <sz val="8"/>
        <color rgb="FF000000"/>
        <rFont val="Arial"/>
        <family val="2"/>
      </rPr>
      <t>Common Equity Tier 1 capital including profit*</t>
    </r>
  </si>
  <si>
    <t xml:space="preserve">* CET1 available to meet capital buffers include profit, net of 70% dividend, in line with Nordea’s dividend policy. No deductions are made for share buy-backs that have not been approved by the ECB. </t>
  </si>
  <si>
    <r>
      <rPr>
        <b/>
        <sz val="8"/>
        <color rgb="FF000000"/>
        <rFont val="Arial"/>
        <family val="2"/>
      </rPr>
      <t>RISK, LIQUIDITY AND CAPITAL MANAGEMENT</t>
    </r>
  </si>
  <si>
    <r>
      <rPr>
        <b/>
        <sz val="10"/>
        <color rgb="FF0000A0"/>
        <rFont val="Arial"/>
        <family val="2"/>
      </rPr>
      <t>Additional information on exposures for which internal models are used (banking group)</t>
    </r>
  </si>
  <si>
    <r>
      <rPr>
        <b/>
        <sz val="8"/>
        <color rgb="FF000000"/>
        <rFont val="Arial"/>
        <family val="2"/>
      </rPr>
      <t>On-balance exposure, EURm</t>
    </r>
  </si>
  <si>
    <r>
      <rPr>
        <b/>
        <sz val="8"/>
        <color rgb="FF000000"/>
        <rFont val="Arial"/>
        <family val="2"/>
      </rPr>
      <t>Off-balance exposure, EURm</t>
    </r>
  </si>
  <si>
    <r>
      <rPr>
        <b/>
        <sz val="8"/>
        <color rgb="FF000000"/>
        <rFont val="Arial"/>
        <family val="2"/>
      </rPr>
      <t>Exposure value (EAD), EURm*</t>
    </r>
  </si>
  <si>
    <r>
      <rPr>
        <b/>
        <sz val="8"/>
        <color rgb="FF000000"/>
        <rFont val="Arial"/>
        <family val="2"/>
      </rPr>
      <t>of which EAD for off-balance, EURm</t>
    </r>
  </si>
  <si>
    <r>
      <rPr>
        <b/>
        <sz val="8"/>
        <color rgb="FF000000"/>
        <rFont val="Arial"/>
        <family val="2"/>
      </rPr>
      <t>Exposure- weighted average risk weight</t>
    </r>
  </si>
  <si>
    <r>
      <rPr>
        <b/>
        <sz val="8"/>
        <color rgb="FF000000"/>
        <rFont val="Arial"/>
        <family val="2"/>
      </rPr>
      <t>Corporate, foundation IRB:</t>
    </r>
  </si>
  <si>
    <r>
      <rPr>
        <i/>
        <sz val="8"/>
        <color rgb="FF000000"/>
        <rFont val="Arial"/>
        <family val="2"/>
      </rPr>
      <t>of which</t>
    </r>
  </si>
  <si>
    <r>
      <rPr>
        <sz val="8"/>
        <color rgb="FF000000"/>
        <rFont val="Arial"/>
        <family val="2"/>
      </rPr>
      <t>- rating grade 6</t>
    </r>
  </si>
  <si>
    <r>
      <rPr>
        <sz val="8"/>
        <color rgb="FF000000"/>
        <rFont val="Arial"/>
        <family val="2"/>
      </rPr>
      <t>- rating grade 5</t>
    </r>
  </si>
  <si>
    <r>
      <rPr>
        <sz val="8"/>
        <color rgb="FF000000"/>
        <rFont val="Arial"/>
        <family val="2"/>
      </rPr>
      <t>- rating grade 4</t>
    </r>
  </si>
  <si>
    <r>
      <rPr>
        <sz val="8"/>
        <color rgb="FF000000"/>
        <rFont val="Arial"/>
        <family val="2"/>
      </rPr>
      <t>- rating grade 3</t>
    </r>
  </si>
  <si>
    <r>
      <rPr>
        <sz val="8"/>
        <color rgb="FF000000"/>
        <rFont val="Arial"/>
        <family val="2"/>
      </rPr>
      <t>- rating grade 2</t>
    </r>
  </si>
  <si>
    <r>
      <rPr>
        <sz val="8"/>
        <color rgb="FF000000"/>
        <rFont val="Arial"/>
        <family val="2"/>
      </rPr>
      <t>- rating grade 1</t>
    </r>
  </si>
  <si>
    <r>
      <rPr>
        <sz val="8"/>
        <color rgb="FF000000"/>
        <rFont val="Arial"/>
        <family val="2"/>
      </rPr>
      <t>- unrated</t>
    </r>
  </si>
  <si>
    <r>
      <rPr>
        <sz val="8"/>
        <color rgb="FF000000"/>
        <rFont val="Arial"/>
        <family val="2"/>
      </rPr>
      <t>- defaulted</t>
    </r>
  </si>
  <si>
    <r>
      <rPr>
        <sz val="8"/>
        <color rgb="FF000000"/>
        <rFont val="Arial"/>
        <family val="2"/>
      </rPr>
      <t>0</t>
    </r>
  </si>
  <si>
    <r>
      <rPr>
        <b/>
        <sz val="8"/>
        <color rgb="FF000000"/>
        <rFont val="Arial"/>
        <family val="2"/>
      </rPr>
      <t>Corporate, advanced IRB:</t>
    </r>
  </si>
  <si>
    <r>
      <rPr>
        <b/>
        <sz val="8"/>
        <color rgb="FF000000"/>
        <rFont val="Arial"/>
        <family val="2"/>
      </rPr>
      <t>Institutions, foundation IRB:</t>
    </r>
  </si>
  <si>
    <r>
      <rPr>
        <b/>
        <sz val="8"/>
        <color rgb="FF000000"/>
        <rFont val="Arial"/>
        <family val="2"/>
      </rPr>
      <t>Retail, of which secured by real estate:</t>
    </r>
  </si>
  <si>
    <r>
      <rPr>
        <sz val="8"/>
        <color rgb="FF000000"/>
        <rFont val="Arial"/>
        <family val="2"/>
      </rPr>
      <t>- scoring grade A</t>
    </r>
  </si>
  <si>
    <r>
      <rPr>
        <sz val="8"/>
        <color rgb="FF000000"/>
        <rFont val="Arial"/>
        <family val="2"/>
      </rPr>
      <t>- scoring grade B</t>
    </r>
  </si>
  <si>
    <r>
      <rPr>
        <sz val="8"/>
        <color rgb="FF000000"/>
        <rFont val="Arial"/>
        <family val="2"/>
      </rPr>
      <t>- scoring grade C</t>
    </r>
  </si>
  <si>
    <r>
      <rPr>
        <sz val="8"/>
        <color rgb="FF000000"/>
        <rFont val="Arial"/>
        <family val="2"/>
      </rPr>
      <t>- scoring grade D</t>
    </r>
  </si>
  <si>
    <r>
      <rPr>
        <sz val="8"/>
        <color rgb="FF000000"/>
        <rFont val="Arial"/>
        <family val="2"/>
      </rPr>
      <t>- scoring grade E</t>
    </r>
  </si>
  <si>
    <r>
      <rPr>
        <sz val="8"/>
        <color rgb="FF000000"/>
        <rFont val="Arial"/>
        <family val="2"/>
      </rPr>
      <t>- scoring grade F</t>
    </r>
  </si>
  <si>
    <r>
      <rPr>
        <sz val="8"/>
        <color rgb="FF000000"/>
        <rFont val="Arial"/>
        <family val="2"/>
      </rPr>
      <t>- not scored</t>
    </r>
  </si>
  <si>
    <r>
      <rPr>
        <b/>
        <sz val="8"/>
        <color rgb="FF000000"/>
        <rFont val="Arial"/>
        <family val="2"/>
      </rPr>
      <t>Retail, of which qualifying revolving:</t>
    </r>
  </si>
  <si>
    <r>
      <rPr>
        <b/>
        <sz val="8"/>
        <color rgb="FF000000"/>
        <rFont val="Arial"/>
        <family val="2"/>
      </rPr>
      <t>Retail, of which other retail:</t>
    </r>
  </si>
  <si>
    <r>
      <rPr>
        <sz val="8"/>
        <color rgb="FF000000"/>
        <rFont val="Arial"/>
        <family val="2"/>
      </rPr>
      <t>Other non credit-obligation assets:</t>
    </r>
  </si>
  <si>
    <r>
      <rPr>
        <sz val="7"/>
        <color rgb="FF000000"/>
        <rFont val="Arial"/>
        <family val="2"/>
      </rPr>
      <t>Nordea does not have the following IRB exposure classes: equity exposures, central governments and central banks</t>
    </r>
  </si>
  <si>
    <r>
      <rPr>
        <sz val="7"/>
        <color rgb="FF000000"/>
        <rFont val="Arial"/>
        <family val="2"/>
      </rPr>
      <t>*Includes EAD for on-balance, off-balance, derivatives and securities financing</t>
    </r>
  </si>
  <si>
    <r>
      <rPr>
        <b/>
        <sz val="8"/>
        <color rgb="FF000000"/>
        <rFont val="Arial"/>
        <family val="2"/>
      </rPr>
      <t>RISK, LIQUIDITY AND CAPITAL MANAGEMENT</t>
    </r>
  </si>
  <si>
    <r>
      <rPr>
        <b/>
        <sz val="10"/>
        <color rgb="FF0000A0"/>
        <rFont val="Arial"/>
        <family val="2"/>
      </rPr>
      <t>Contribution to REA by country (banking group)</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b/>
        <sz val="8"/>
        <color rgb="FF0000A0"/>
        <rFont val="Arial"/>
        <family val="2"/>
      </rPr>
      <t>Q324</t>
    </r>
  </si>
  <si>
    <r>
      <rPr>
        <b/>
        <sz val="8"/>
        <color rgb="FF000000"/>
        <rFont val="Arial"/>
        <family val="2"/>
      </rPr>
      <t>Credit risk</t>
    </r>
  </si>
  <si>
    <r>
      <rPr>
        <b/>
        <sz val="8"/>
        <color rgb="FF000000"/>
        <rFont val="Arial"/>
        <family val="2"/>
      </rPr>
      <t>Sweden</t>
    </r>
  </si>
  <si>
    <r>
      <rPr>
        <sz val="8"/>
        <color rgb="FF000000"/>
        <rFont val="Arial"/>
        <family val="2"/>
      </rPr>
      <t xml:space="preserve">   Nordea Hypotek AB</t>
    </r>
  </si>
  <si>
    <r>
      <rPr>
        <b/>
        <sz val="8"/>
        <color rgb="FF000000"/>
        <rFont val="Arial"/>
        <family val="2"/>
      </rPr>
      <t>Finland</t>
    </r>
  </si>
  <si>
    <r>
      <rPr>
        <sz val="8"/>
        <color rgb="FF000000"/>
        <rFont val="Arial"/>
        <family val="2"/>
      </rPr>
      <t xml:space="preserve">   Nordea Mortgage Bank</t>
    </r>
  </si>
  <si>
    <r>
      <rPr>
        <b/>
        <sz val="8"/>
        <color rgb="FF000000"/>
        <rFont val="Arial"/>
        <family val="2"/>
      </rPr>
      <t>Denmark</t>
    </r>
  </si>
  <si>
    <r>
      <rPr>
        <sz val="8"/>
        <color rgb="FF000000"/>
        <rFont val="Arial"/>
        <family val="2"/>
      </rPr>
      <t xml:space="preserve">   Nordea Kredit Realkreditaktieselskab</t>
    </r>
  </si>
  <si>
    <r>
      <rPr>
        <b/>
        <sz val="8"/>
        <color rgb="FF000000"/>
        <rFont val="Arial"/>
        <family val="2"/>
      </rPr>
      <t>Norway</t>
    </r>
  </si>
  <si>
    <r>
      <rPr>
        <sz val="8"/>
        <color rgb="FF000000"/>
        <rFont val="Arial"/>
        <family val="2"/>
      </rPr>
      <t xml:space="preserve">   Nordea Eiendomskreditt AS</t>
    </r>
  </si>
  <si>
    <r>
      <rPr>
        <b/>
        <sz val="8"/>
        <color rgb="FF000000"/>
        <rFont val="Arial"/>
        <family val="2"/>
      </rPr>
      <t>Russia</t>
    </r>
  </si>
  <si>
    <r>
      <rPr>
        <sz val="8"/>
        <color rgb="FF000000"/>
        <rFont val="Arial"/>
        <family val="2"/>
      </rPr>
      <t>0</t>
    </r>
  </si>
  <si>
    <r>
      <rPr>
        <b/>
        <sz val="8"/>
        <color rgb="FF000000"/>
        <rFont val="Arial"/>
        <family val="2"/>
      </rPr>
      <t>Baltics</t>
    </r>
  </si>
  <si>
    <r>
      <rPr>
        <b/>
        <sz val="8"/>
        <color rgb="FF000000"/>
        <rFont val="Arial"/>
        <family val="2"/>
      </rPr>
      <t>Outside Nordics</t>
    </r>
  </si>
  <si>
    <r>
      <rPr>
        <b/>
        <sz val="8"/>
        <color rgb="FF000000"/>
        <rFont val="Arial"/>
        <family val="2"/>
      </rPr>
      <t>Credit valuation adjustment risk</t>
    </r>
  </si>
  <si>
    <r>
      <rPr>
        <b/>
        <sz val="8"/>
        <color rgb="FF000000"/>
        <rFont val="Arial"/>
        <family val="2"/>
      </rPr>
      <t>Market risk</t>
    </r>
  </si>
  <si>
    <r>
      <rPr>
        <b/>
        <sz val="8"/>
        <color rgb="FF000000"/>
        <rFont val="Arial"/>
        <family val="2"/>
      </rPr>
      <t>Settlement risk</t>
    </r>
  </si>
  <si>
    <r>
      <rPr>
        <b/>
        <sz val="8"/>
        <color rgb="FF000000"/>
        <rFont val="Arial"/>
        <family val="2"/>
      </rPr>
      <t>0</t>
    </r>
  </si>
  <si>
    <r>
      <rPr>
        <b/>
        <sz val="8"/>
        <color rgb="FF000000"/>
        <rFont val="Arial"/>
        <family val="2"/>
      </rPr>
      <t>Operational risk</t>
    </r>
  </si>
  <si>
    <r>
      <rPr>
        <b/>
        <sz val="8"/>
        <color rgb="FF000000"/>
        <rFont val="Arial"/>
        <family val="2"/>
      </rPr>
      <t>Additional risk exposure amount related to Swedish and Norwegian RW floor due to Article 458 of the CRR*</t>
    </r>
  </si>
  <si>
    <r>
      <rPr>
        <b/>
        <sz val="8"/>
        <color rgb="FF000000"/>
        <rFont val="Arial"/>
        <family val="2"/>
      </rPr>
      <t>Additional risk exposure amount due to Article 3 of the CRR**</t>
    </r>
  </si>
  <si>
    <r>
      <rPr>
        <b/>
        <sz val="8"/>
        <color rgb="FF000000"/>
        <rFont val="Arial"/>
        <family val="2"/>
      </rPr>
      <t>Total</t>
    </r>
  </si>
  <si>
    <r>
      <rPr>
        <sz val="6.5"/>
        <color rgb="FF000000"/>
        <rFont val="Arial"/>
        <family val="2"/>
      </rPr>
      <t>* Since Q1 2026, the Norwegian mortgage risk weight floor has been presented as an Article 458 CRR measure due to the Finnish Financial Supervisory Authority’s decision in September 2025 to reciprocate it; the change represents a reclassification only and has no impact on Nordea’s total REA. The Norwegian mortgage risk weight floor had previously been reflected in the IRB credit risk REA.</t>
    </r>
  </si>
  <si>
    <r>
      <rPr>
        <sz val="6.5"/>
        <color rgb="FF000000"/>
        <rFont val="Arial"/>
        <family val="2"/>
      </rPr>
      <t>** In Q2 2025 Nordea changed the capital treatment, from internal ratings-based (IRB) to standardised, for certain portfolios not part of the non-retail model application.</t>
    </r>
  </si>
  <si>
    <r>
      <rPr>
        <b/>
        <sz val="10"/>
        <color rgb="FF0000A0"/>
        <rFont val="Arial"/>
        <family val="2"/>
      </rPr>
      <t>MREL including profit (banking group)</t>
    </r>
  </si>
  <si>
    <r>
      <rPr>
        <b/>
        <sz val="8"/>
        <color rgb="FF000000"/>
        <rFont val="Arial"/>
        <family val="2"/>
      </rPr>
      <t>EURm</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A0"/>
        <rFont val="Arial"/>
        <family val="2"/>
      </rPr>
      <t>Q225</t>
    </r>
  </si>
  <si>
    <r>
      <rPr>
        <b/>
        <sz val="8"/>
        <color rgb="FF0000A0"/>
        <rFont val="Arial"/>
        <family val="2"/>
      </rPr>
      <t>Q125</t>
    </r>
  </si>
  <si>
    <r>
      <rPr>
        <b/>
        <sz val="8"/>
        <color rgb="FF0000A0"/>
        <rFont val="Arial"/>
        <family val="2"/>
      </rPr>
      <t>Q424</t>
    </r>
  </si>
  <si>
    <r>
      <rPr>
        <sz val="8"/>
        <color rgb="FF000000"/>
        <rFont val="Arial"/>
        <family val="2"/>
      </rPr>
      <t>Total own funds including profit</t>
    </r>
  </si>
  <si>
    <r>
      <rPr>
        <sz val="8"/>
        <color rgb="FF000000"/>
        <rFont val="Arial"/>
        <family val="2"/>
      </rPr>
      <t>Amortised Tier 2 with remaining maturity &gt;1y</t>
    </r>
  </si>
  <si>
    <r>
      <rPr>
        <sz val="8"/>
        <color rgb="FF000000"/>
        <rFont val="Arial"/>
        <family val="2"/>
      </rPr>
      <t>Senior non-preferred eligible liabilities*</t>
    </r>
  </si>
  <si>
    <r>
      <rPr>
        <b/>
        <sz val="8"/>
        <color rgb="FF000000"/>
        <rFont val="Arial"/>
        <family val="2"/>
      </rPr>
      <t>Subordinated MREL</t>
    </r>
  </si>
  <si>
    <t>Subordinated MREL ratio, % of REA</t>
  </si>
  <si>
    <t>Subordinated MREL ratio, % of LRE (leverage ratio exposure)</t>
  </si>
  <si>
    <r>
      <rPr>
        <sz val="8"/>
        <color rgb="FF000000"/>
        <rFont val="Arial"/>
        <family val="2"/>
      </rPr>
      <t>Senior preferred eligible liabilities*</t>
    </r>
  </si>
  <si>
    <r>
      <rPr>
        <b/>
        <sz val="8"/>
        <color rgb="FF000000"/>
        <rFont val="Arial"/>
        <family val="2"/>
      </rPr>
      <t>MREL</t>
    </r>
  </si>
  <si>
    <t>MREL ratio, % of REA</t>
  </si>
  <si>
    <t>MREL ratio, % of LRE</t>
  </si>
  <si>
    <r>
      <rPr>
        <b/>
        <sz val="8"/>
        <color rgb="FF000000"/>
        <rFont val="Arial"/>
        <family val="2"/>
      </rPr>
      <t>Requirements</t>
    </r>
  </si>
  <si>
    <t>Subordination requirement, % of REA</t>
  </si>
  <si>
    <t>Subordination requirement, % of LRE</t>
  </si>
  <si>
    <t>MREL requirement, % of REA</t>
  </si>
  <si>
    <t>MREL requirement, % of LRE</t>
  </si>
  <si>
    <r>
      <rPr>
        <sz val="7"/>
        <color rgb="FF000000"/>
        <rFont val="Arial"/>
        <family val="2"/>
      </rPr>
      <t>* A pre-determined amount of EUR 250m for early redemptions of eligible liabilities is deducted: EUR 150m from senior non-preferred eligible liabilities and EUR 100m from senior preferred eligible liabilities.</t>
    </r>
  </si>
  <si>
    <r>
      <rPr>
        <b/>
        <sz val="8"/>
        <color rgb="FF000000"/>
        <rFont val="Arial"/>
        <family val="2"/>
      </rPr>
      <t>RISK, LIQUIDITY AND CAPITAL MANAGEMENT</t>
    </r>
  </si>
  <si>
    <r>
      <rPr>
        <b/>
        <sz val="18"/>
        <color rgb="FF0000A0"/>
        <rFont val="Arial"/>
        <family val="2"/>
      </rPr>
      <t>Short-term funding</t>
    </r>
  </si>
  <si>
    <r>
      <rPr>
        <b/>
        <sz val="8"/>
        <color rgb="FF000000"/>
        <rFont val="Arial"/>
        <family val="2"/>
      </rPr>
      <t>Diversification of short-term funding programmes</t>
    </r>
  </si>
  <si>
    <r>
      <rPr>
        <b/>
        <sz val="8"/>
        <color rgb="FF000000"/>
        <rFont val="Arial"/>
        <family val="2"/>
      </rPr>
      <t>Outstanding volume of short-term funding EUR 52.2bn</t>
    </r>
  </si>
  <si>
    <r>
      <rPr>
        <b/>
        <sz val="8"/>
        <color rgb="FF0000A0"/>
        <rFont val="Arial"/>
        <family val="2"/>
      </rPr>
      <t>Q326</t>
    </r>
  </si>
  <si>
    <r>
      <rPr>
        <b/>
        <sz val="8"/>
        <color rgb="FF000000"/>
        <rFont val="Arial"/>
        <family val="2"/>
      </rPr>
      <t>Short-term funding programmes – weighted average original maturity of total issuance</t>
    </r>
  </si>
  <si>
    <r>
      <rPr>
        <b/>
        <sz val="8"/>
        <color rgb="FF0000A0"/>
        <rFont val="Arial"/>
        <family val="2"/>
      </rPr>
      <t>Q326</t>
    </r>
  </si>
  <si>
    <r>
      <rPr>
        <b/>
        <sz val="8"/>
        <color rgb="FF000000"/>
        <rFont val="Arial"/>
        <family val="2"/>
      </rPr>
      <t>Total outstanding short-term issuance</t>
    </r>
  </si>
  <si>
    <r>
      <rPr>
        <b/>
        <sz val="8"/>
        <color rgb="FF0000A0"/>
        <rFont val="Arial"/>
        <family val="2"/>
      </rPr>
      <t>Q326</t>
    </r>
  </si>
  <si>
    <r>
      <rPr>
        <b/>
        <sz val="8"/>
        <color rgb="FF000000"/>
        <rFont val="Arial"/>
        <family val="2"/>
      </rPr>
      <t>RISK, LIQUIDITY AND CAPITAL MANAGEMENT</t>
    </r>
  </si>
  <si>
    <r>
      <rPr>
        <b/>
        <sz val="18"/>
        <color rgb="FF0000A0"/>
        <rFont val="Arial"/>
        <family val="2"/>
      </rPr>
      <t>Liquidity buffer composition</t>
    </r>
  </si>
  <si>
    <r>
      <rPr>
        <b/>
        <sz val="8"/>
        <color rgb="FF0000A0"/>
        <rFont val="Arial"/>
        <family val="2"/>
      </rPr>
      <t>Q3 2026</t>
    </r>
  </si>
  <si>
    <r>
      <rPr>
        <b/>
        <sz val="8"/>
        <color rgb="FF000000"/>
        <rFont val="Arial"/>
        <family val="2"/>
      </rPr>
      <t>According to Nordea definition</t>
    </r>
  </si>
  <si>
    <r>
      <rPr>
        <b/>
        <sz val="8"/>
        <color rgb="FF000000"/>
        <rFont val="Arial"/>
        <family val="2"/>
      </rPr>
      <t>Currency distribution, market value in EURbn</t>
    </r>
  </si>
  <si>
    <r>
      <rPr>
        <b/>
        <sz val="8"/>
        <color rgb="FF000000"/>
        <rFont val="Arial"/>
        <family val="2"/>
      </rPr>
      <t>EURbn</t>
    </r>
  </si>
  <si>
    <r>
      <rPr>
        <b/>
        <sz val="8"/>
        <color rgb="FF000000"/>
        <rFont val="Arial"/>
        <family val="2"/>
      </rPr>
      <t>EUR</t>
    </r>
  </si>
  <si>
    <r>
      <rPr>
        <b/>
        <sz val="8"/>
        <color rgb="FF000000"/>
        <rFont val="Arial"/>
        <family val="2"/>
      </rPr>
      <t>USD</t>
    </r>
  </si>
  <si>
    <r>
      <rPr>
        <b/>
        <sz val="8"/>
        <color rgb="FF000000"/>
        <rFont val="Arial"/>
        <family val="2"/>
      </rPr>
      <t>SEK</t>
    </r>
  </si>
  <si>
    <r>
      <rPr>
        <b/>
        <sz val="8"/>
        <color rgb="FF000000"/>
        <rFont val="Arial"/>
        <family val="2"/>
      </rPr>
      <t>Other</t>
    </r>
  </si>
  <si>
    <r>
      <rPr>
        <b/>
        <sz val="8"/>
        <color rgb="FF000000"/>
        <rFont val="Arial"/>
        <family val="2"/>
      </rPr>
      <t>Total</t>
    </r>
  </si>
  <si>
    <r>
      <rPr>
        <b/>
        <sz val="8"/>
        <color rgb="FF000000"/>
        <rFont val="Arial"/>
        <family val="2"/>
      </rPr>
      <t>Level 1 assets*</t>
    </r>
  </si>
  <si>
    <r>
      <rPr>
        <sz val="8"/>
        <color rgb="FF000000"/>
        <rFont val="Arial"/>
        <family val="2"/>
      </rPr>
      <t xml:space="preserve">    Cash and balances with central banks</t>
    </r>
  </si>
  <si>
    <r>
      <rPr>
        <sz val="8"/>
        <color rgb="FF000000"/>
        <rFont val="Arial"/>
        <family val="2"/>
      </rPr>
      <t xml:space="preserve">    Securities issued or guaranteed by sovereigns, central banks </t>
    </r>
  </si>
  <si>
    <r>
      <rPr>
        <sz val="8"/>
        <color rgb="FF000000"/>
        <rFont val="Arial"/>
        <family val="2"/>
      </rPr>
      <t xml:space="preserve">    or multilateral development banks</t>
    </r>
  </si>
  <si>
    <r>
      <rPr>
        <sz val="8"/>
        <color rgb="FF000000"/>
        <rFont val="Arial"/>
        <family val="2"/>
      </rPr>
      <t xml:space="preserve">    Securities issued or guaranteed by municipalities or other </t>
    </r>
  </si>
  <si>
    <r>
      <rPr>
        <sz val="8"/>
        <color rgb="FF000000"/>
        <rFont val="Arial"/>
        <family val="2"/>
      </rPr>
      <t xml:space="preserve">   public sector entities</t>
    </r>
  </si>
  <si>
    <r>
      <rPr>
        <sz val="8"/>
        <color rgb="FF000000"/>
        <rFont val="Arial"/>
        <family val="2"/>
      </rPr>
      <t xml:space="preserve">    Covered bonds</t>
    </r>
  </si>
  <si>
    <r>
      <rPr>
        <b/>
        <sz val="8"/>
        <color rgb="FF000000"/>
        <rFont val="Arial"/>
        <family val="2"/>
      </rPr>
      <t>Level 2 assets*</t>
    </r>
  </si>
  <si>
    <r>
      <rPr>
        <sz val="8"/>
        <color rgb="FF000000"/>
        <rFont val="Arial"/>
        <family val="2"/>
      </rPr>
      <t>0</t>
    </r>
  </si>
  <si>
    <r>
      <rPr>
        <sz val="8"/>
        <color rgb="FF000000"/>
        <rFont val="Arial"/>
        <family val="2"/>
      </rPr>
      <t xml:space="preserve">    Other level 2 assets</t>
    </r>
  </si>
  <si>
    <r>
      <rPr>
        <b/>
        <sz val="8"/>
        <color rgb="FF000000"/>
        <rFont val="Arial"/>
        <family val="2"/>
      </rPr>
      <t>Total (according to Nordea definition)</t>
    </r>
  </si>
  <si>
    <r>
      <rPr>
        <sz val="8"/>
        <color rgb="FF000000"/>
        <rFont val="Arial"/>
        <family val="2"/>
      </rPr>
      <t xml:space="preserve">    Balances with other banks</t>
    </r>
  </si>
  <si>
    <r>
      <rPr>
        <sz val="8"/>
        <color rgb="FF000000"/>
        <rFont val="Arial"/>
        <family val="2"/>
      </rPr>
      <t xml:space="preserve">    Covered bonds issued by own bank or related unit</t>
    </r>
  </si>
  <si>
    <r>
      <rPr>
        <sz val="8"/>
        <color rgb="FF000000"/>
        <rFont val="Arial"/>
        <family val="2"/>
      </rPr>
      <t xml:space="preserve">    All other securities</t>
    </r>
  </si>
  <si>
    <r>
      <rPr>
        <b/>
        <sz val="8"/>
        <color rgb="FF000000"/>
        <rFont val="Arial"/>
        <family val="2"/>
      </rPr>
      <t>Total (including other liquid assets)</t>
    </r>
  </si>
  <si>
    <r>
      <rPr>
        <sz val="7"/>
        <color rgb="FF000000"/>
        <rFont val="Arial"/>
        <family val="2"/>
      </rPr>
      <t>*Level 1 and Level 2 assets according to the LCR delegated act.</t>
    </r>
  </si>
  <si>
    <r>
      <rPr>
        <b/>
        <sz val="10"/>
        <color rgb="FF0000A0"/>
        <rFont val="Arial"/>
        <family val="2"/>
      </rPr>
      <t>Liquidity buffer – Nordea Group</t>
    </r>
  </si>
  <si>
    <r>
      <rPr>
        <b/>
        <sz val="8"/>
        <color rgb="FF0000A0"/>
        <rFont val="Arial"/>
        <family val="2"/>
      </rPr>
      <t>Q326</t>
    </r>
  </si>
  <si>
    <r>
      <rPr>
        <b/>
        <sz val="8"/>
        <color rgb="FF0000A0"/>
        <rFont val="Arial"/>
        <family val="2"/>
      </rPr>
      <t>Q226*</t>
    </r>
  </si>
  <si>
    <r>
      <rPr>
        <b/>
        <sz val="8"/>
        <color rgb="FF0000A0"/>
        <rFont val="Arial"/>
        <family val="2"/>
      </rPr>
      <t>Q126</t>
    </r>
  </si>
  <si>
    <r>
      <rPr>
        <b/>
        <sz val="8"/>
        <color rgb="FF0000A0"/>
        <rFont val="Arial"/>
        <family val="2"/>
      </rPr>
      <t>Q425*</t>
    </r>
  </si>
  <si>
    <r>
      <rPr>
        <b/>
        <sz val="8"/>
        <color rgb="FF0000A0"/>
        <rFont val="Arial"/>
        <family val="2"/>
      </rPr>
      <t>Q325*</t>
    </r>
  </si>
  <si>
    <r>
      <rPr>
        <b/>
        <sz val="8"/>
        <color rgb="FF000000"/>
        <rFont val="Arial"/>
        <family val="2"/>
      </rPr>
      <t>Level 1 assets</t>
    </r>
  </si>
  <si>
    <r>
      <rPr>
        <sz val="8"/>
        <color rgb="FF000000"/>
        <rFont val="Arial"/>
        <family val="2"/>
      </rPr>
      <t xml:space="preserve">    Securities issued or guaranteed by sovereigns, central banks or </t>
    </r>
  </si>
  <si>
    <r>
      <rPr>
        <sz val="8"/>
        <color rgb="FF000000"/>
        <rFont val="Arial"/>
        <family val="2"/>
      </rPr>
      <t xml:space="preserve">    multilateral development banks</t>
    </r>
  </si>
  <si>
    <r>
      <rPr>
        <sz val="8"/>
        <color rgb="FF000000"/>
        <rFont val="Arial"/>
        <family val="2"/>
      </rPr>
      <t xml:space="preserve">    public sector entities</t>
    </r>
  </si>
  <si>
    <r>
      <rPr>
        <b/>
        <sz val="8"/>
        <color rgb="FF000000"/>
        <rFont val="Arial"/>
        <family val="2"/>
      </rPr>
      <t>Level 2 assets</t>
    </r>
  </si>
  <si>
    <r>
      <rPr>
        <sz val="7"/>
        <color rgb="FF000000"/>
        <rFont val="Arial"/>
        <family val="2"/>
      </rPr>
      <t>* Restatement due to the COREP LCR resubmission for the reference period 2026-06-30, 2025-12-31 and 2025-09-30.</t>
    </r>
  </si>
  <si>
    <r>
      <rPr>
        <b/>
        <sz val="8"/>
        <color rgb="FF000000"/>
        <rFont val="Arial"/>
        <family val="2"/>
      </rPr>
      <t>RISK, LIQUIDITY AND CAPITAL MANAGEMENT</t>
    </r>
  </si>
  <si>
    <r>
      <rPr>
        <b/>
        <sz val="18"/>
        <color rgb="FF0000A0"/>
        <rFont val="Arial"/>
        <family val="2"/>
      </rPr>
      <t>Assets, liabilities and maturity analysis</t>
    </r>
  </si>
  <si>
    <r>
      <rPr>
        <b/>
        <sz val="10"/>
        <color rgb="FF0000A0"/>
        <rFont val="Arial"/>
        <family val="2"/>
      </rPr>
      <t>Assets and liabilities per currency</t>
    </r>
  </si>
  <si>
    <r>
      <rPr>
        <b/>
        <sz val="8"/>
        <color rgb="FF0000A0"/>
        <rFont val="Arial"/>
        <family val="2"/>
      </rPr>
      <t>Q3 2026</t>
    </r>
  </si>
  <si>
    <r>
      <rPr>
        <b/>
        <sz val="8"/>
        <color rgb="FF000000"/>
        <rFont val="Arial"/>
        <family val="2"/>
      </rPr>
      <t>Not distri- buted</t>
    </r>
  </si>
  <si>
    <r>
      <rPr>
        <b/>
        <sz val="8"/>
        <color rgb="FF000000"/>
        <rFont val="Arial"/>
        <family val="2"/>
      </rPr>
      <t>EURbn</t>
    </r>
  </si>
  <si>
    <r>
      <rPr>
        <b/>
        <sz val="8"/>
        <color rgb="FF000000"/>
        <rFont val="Arial"/>
        <family val="2"/>
      </rPr>
      <t>EUR</t>
    </r>
  </si>
  <si>
    <r>
      <rPr>
        <b/>
        <sz val="8"/>
        <color rgb="FF000000"/>
        <rFont val="Arial"/>
        <family val="2"/>
      </rPr>
      <t>USD</t>
    </r>
  </si>
  <si>
    <r>
      <rPr>
        <b/>
        <sz val="8"/>
        <color rgb="FF000000"/>
        <rFont val="Arial"/>
        <family val="2"/>
      </rPr>
      <t>SEK</t>
    </r>
  </si>
  <si>
    <r>
      <rPr>
        <b/>
        <sz val="8"/>
        <color rgb="FF000000"/>
        <rFont val="Arial"/>
        <family val="2"/>
      </rPr>
      <t>DKK</t>
    </r>
  </si>
  <si>
    <r>
      <rPr>
        <b/>
        <sz val="8"/>
        <color rgb="FF000000"/>
        <rFont val="Arial"/>
        <family val="2"/>
      </rPr>
      <t>NOK</t>
    </r>
  </si>
  <si>
    <r>
      <rPr>
        <b/>
        <sz val="8"/>
        <color rgb="FF000000"/>
        <rFont val="Arial"/>
        <family val="2"/>
      </rPr>
      <t>Other</t>
    </r>
  </si>
  <si>
    <r>
      <rPr>
        <b/>
        <sz val="8"/>
        <color rgb="FF000000"/>
        <rFont val="Arial"/>
        <family val="2"/>
      </rPr>
      <t>Total</t>
    </r>
  </si>
  <si>
    <r>
      <rPr>
        <sz val="8"/>
        <color rgb="FF000000"/>
        <rFont val="Arial"/>
        <family val="2"/>
      </rPr>
      <t xml:space="preserve">Cash balances with central banks </t>
    </r>
  </si>
  <si>
    <r>
      <rPr>
        <sz val="8"/>
        <color rgb="FF000000"/>
        <rFont val="Arial"/>
        <family val="2"/>
      </rPr>
      <t>Loans to the public</t>
    </r>
  </si>
  <si>
    <r>
      <rPr>
        <sz val="8"/>
        <color rgb="FF000000"/>
        <rFont val="Arial"/>
        <family val="2"/>
      </rPr>
      <t>Loans to credit institutions</t>
    </r>
  </si>
  <si>
    <r>
      <rPr>
        <sz val="8"/>
        <color rgb="FF000000"/>
        <rFont val="Arial"/>
        <family val="2"/>
      </rPr>
      <t>Interest-bearing securities incl. Treasury bills</t>
    </r>
  </si>
  <si>
    <r>
      <rPr>
        <sz val="8"/>
        <color rgb="FF000000"/>
        <rFont val="Arial"/>
        <family val="2"/>
      </rPr>
      <t>Derivatives</t>
    </r>
  </si>
  <si>
    <r>
      <rPr>
        <sz val="8"/>
        <color rgb="FF000000"/>
        <rFont val="Arial"/>
        <family val="2"/>
      </rPr>
      <t>Other assets</t>
    </r>
  </si>
  <si>
    <r>
      <rPr>
        <b/>
        <sz val="8"/>
        <color rgb="FF000000"/>
        <rFont val="Arial"/>
        <family val="2"/>
      </rPr>
      <t>Total assets</t>
    </r>
  </si>
  <si>
    <r>
      <rPr>
        <sz val="8"/>
        <color rgb="FF000000"/>
        <rFont val="Arial"/>
        <family val="2"/>
      </rPr>
      <t>Deposits and borrowings from the public</t>
    </r>
  </si>
  <si>
    <r>
      <rPr>
        <sz val="8"/>
        <color rgb="FF000000"/>
        <rFont val="Arial"/>
        <family val="2"/>
      </rPr>
      <t>Deposits by credit institutions</t>
    </r>
  </si>
  <si>
    <r>
      <rPr>
        <sz val="8"/>
        <color rgb="FF000000"/>
        <rFont val="Arial"/>
        <family val="2"/>
      </rPr>
      <t>Debt securities in issue</t>
    </r>
  </si>
  <si>
    <r>
      <rPr>
        <sz val="8"/>
        <color rgb="FF000000"/>
        <rFont val="Arial"/>
        <family val="2"/>
      </rPr>
      <t xml:space="preserve"> - of which CDs with original maturity less than 1 year</t>
    </r>
  </si>
  <si>
    <r>
      <rPr>
        <sz val="8"/>
        <color rgb="FF000000"/>
        <rFont val="Arial"/>
        <family val="2"/>
      </rPr>
      <t xml:space="preserve"> - of which CPs with original maturity less than 1 year</t>
    </r>
  </si>
  <si>
    <r>
      <rPr>
        <sz val="8"/>
        <color rgb="FF000000"/>
        <rFont val="Arial"/>
        <family val="2"/>
      </rPr>
      <t xml:space="preserve"> - of which CDs &amp; CPs with original maturity over 1 year</t>
    </r>
  </si>
  <si>
    <r>
      <rPr>
        <sz val="8"/>
        <color rgb="FF000000"/>
        <rFont val="Arial"/>
        <family val="2"/>
      </rPr>
      <t xml:space="preserve"> - of which covered bonds</t>
    </r>
  </si>
  <si>
    <r>
      <rPr>
        <sz val="8"/>
        <color rgb="FF000000"/>
        <rFont val="Arial"/>
        <family val="2"/>
      </rPr>
      <t>0</t>
    </r>
  </si>
  <si>
    <r>
      <rPr>
        <sz val="8"/>
        <color rgb="FF000000"/>
        <rFont val="Arial"/>
        <family val="2"/>
      </rPr>
      <t xml:space="preserve"> - of which SP bonds</t>
    </r>
  </si>
  <si>
    <r>
      <rPr>
        <sz val="8"/>
        <color rgb="FF000000"/>
        <rFont val="Arial"/>
        <family val="2"/>
      </rPr>
      <t xml:space="preserve"> - of which SNP bonds</t>
    </r>
  </si>
  <si>
    <r>
      <rPr>
        <sz val="8"/>
        <color rgb="FF000000"/>
        <rFont val="Arial"/>
        <family val="2"/>
      </rPr>
      <t xml:space="preserve"> - of which other bonds</t>
    </r>
  </si>
  <si>
    <r>
      <rPr>
        <sz val="8"/>
        <color rgb="FF000000"/>
        <rFont val="Arial"/>
        <family val="2"/>
      </rPr>
      <t xml:space="preserve"> - of which fair value changes of hedged items</t>
    </r>
  </si>
  <si>
    <r>
      <rPr>
        <sz val="8"/>
        <color rgb="FF000000"/>
        <rFont val="Arial"/>
        <family val="2"/>
      </rPr>
      <t>Subordinated liabilities</t>
    </r>
  </si>
  <si>
    <r>
      <rPr>
        <sz val="8"/>
        <color rgb="FF000000"/>
        <rFont val="Arial"/>
        <family val="2"/>
      </rPr>
      <t>Other liabilities</t>
    </r>
  </si>
  <si>
    <r>
      <rPr>
        <sz val="8"/>
        <color rgb="FF000000"/>
        <rFont val="Arial"/>
        <family val="2"/>
      </rPr>
      <t>Equity</t>
    </r>
  </si>
  <si>
    <r>
      <rPr>
        <b/>
        <sz val="8"/>
        <color rgb="FF000000"/>
        <rFont val="Arial"/>
        <family val="2"/>
      </rPr>
      <t>Total liabilities and equity</t>
    </r>
  </si>
  <si>
    <r>
      <rPr>
        <b/>
        <sz val="10"/>
        <color rgb="FF0000A0"/>
        <rFont val="Arial"/>
        <family val="2"/>
      </rPr>
      <t>Maturity analysis for assets and liabilities</t>
    </r>
  </si>
  <si>
    <r>
      <rPr>
        <b/>
        <sz val="8"/>
        <color rgb="FF0000A0"/>
        <rFont val="Arial"/>
        <family val="2"/>
      </rPr>
      <t>&lt;1 month</t>
    </r>
  </si>
  <si>
    <r>
      <rPr>
        <b/>
        <sz val="8"/>
        <color rgb="FF0000A0"/>
        <rFont val="Arial"/>
        <family val="2"/>
      </rPr>
      <t>1–3 months</t>
    </r>
  </si>
  <si>
    <r>
      <rPr>
        <b/>
        <sz val="8"/>
        <color rgb="FF0000A0"/>
        <rFont val="Arial"/>
        <family val="2"/>
      </rPr>
      <t>3–12 months</t>
    </r>
  </si>
  <si>
    <r>
      <rPr>
        <b/>
        <sz val="8"/>
        <color rgb="FF0000A0"/>
        <rFont val="Arial"/>
        <family val="2"/>
      </rPr>
      <t>1–2 years</t>
    </r>
  </si>
  <si>
    <r>
      <rPr>
        <b/>
        <sz val="8"/>
        <color rgb="FF0000A0"/>
        <rFont val="Arial"/>
        <family val="2"/>
      </rPr>
      <t>2–5 years</t>
    </r>
  </si>
  <si>
    <r>
      <rPr>
        <b/>
        <sz val="8"/>
        <color rgb="FF0000A0"/>
        <rFont val="Arial"/>
        <family val="2"/>
      </rPr>
      <t>5–10 years</t>
    </r>
  </si>
  <si>
    <r>
      <rPr>
        <b/>
        <sz val="8"/>
        <color rgb="FF0000A0"/>
        <rFont val="Arial"/>
        <family val="2"/>
      </rPr>
      <t>&gt;10 years</t>
    </r>
  </si>
  <si>
    <r>
      <rPr>
        <b/>
        <sz val="8"/>
        <color rgb="FF0000A0"/>
        <rFont val="Arial"/>
        <family val="2"/>
      </rPr>
      <t>Not specified</t>
    </r>
  </si>
  <si>
    <r>
      <rPr>
        <b/>
        <sz val="8"/>
        <color rgb="FF0000A0"/>
        <rFont val="Arial"/>
        <family val="2"/>
      </rPr>
      <t>Total</t>
    </r>
  </si>
  <si>
    <r>
      <rPr>
        <sz val="8"/>
        <color rgb="FF000000"/>
        <rFont val="Arial"/>
        <family val="2"/>
      </rPr>
      <t xml:space="preserve"> - of which repos</t>
    </r>
  </si>
  <si>
    <r>
      <rPr>
        <sz val="8"/>
        <color rgb="FF000000"/>
        <rFont val="Arial"/>
        <family val="2"/>
      </rPr>
      <t>Interest-bearing securities incl. Treasury bills*</t>
    </r>
  </si>
  <si>
    <r>
      <rPr>
        <sz val="8"/>
        <color rgb="FF000000"/>
        <rFont val="Arial"/>
        <family val="2"/>
      </rPr>
      <t>Deposits and borrowings from the public**</t>
    </r>
  </si>
  <si>
    <r>
      <rPr>
        <sz val="7"/>
        <color rgb="FF000000"/>
        <rFont val="Arial"/>
        <family val="2"/>
      </rPr>
      <t>*Assumes that securities can be sold outright or repoed within one month to generate liquidity. Not specified includes Nordea Life &amp; Pension holdings.</t>
    </r>
  </si>
  <si>
    <r>
      <rPr>
        <sz val="7"/>
        <color rgb="FF000000"/>
        <rFont val="Arial"/>
        <family val="2"/>
      </rPr>
      <t>**Not specified includes non-maturing deposits.</t>
    </r>
  </si>
  <si>
    <r>
      <rPr>
        <b/>
        <sz val="8"/>
        <color rgb="FF000000"/>
        <rFont val="Arial"/>
        <family val="2"/>
      </rPr>
      <t>RISK, LIQUIDITY AND CAPITAL MANAGEMENT</t>
    </r>
  </si>
  <si>
    <r>
      <rPr>
        <b/>
        <sz val="10"/>
        <color rgb="FF0000A0"/>
        <rFont val="Arial"/>
        <family val="2"/>
      </rPr>
      <t>Maturity analysis for assets and liabilities per currency</t>
    </r>
  </si>
  <si>
    <r>
      <rPr>
        <b/>
        <sz val="8"/>
        <color rgb="FF0000A0"/>
        <rFont val="Arial"/>
        <family val="2"/>
      </rPr>
      <t>Q3 2026</t>
    </r>
  </si>
  <si>
    <r>
      <rPr>
        <b/>
        <sz val="8"/>
        <color rgb="FF000000"/>
        <rFont val="Arial"/>
        <family val="2"/>
      </rPr>
      <t>in EURbn</t>
    </r>
  </si>
  <si>
    <r>
      <rPr>
        <b/>
        <sz val="8"/>
        <color rgb="FF000000"/>
        <rFont val="Arial"/>
        <family val="2"/>
      </rPr>
      <t>EUR</t>
    </r>
  </si>
  <si>
    <r>
      <rPr>
        <b/>
        <sz val="8"/>
        <color rgb="FF0000A0"/>
        <rFont val="Arial"/>
        <family val="2"/>
      </rPr>
      <t>&lt;1 month</t>
    </r>
  </si>
  <si>
    <r>
      <rPr>
        <b/>
        <sz val="8"/>
        <color rgb="FF0000A0"/>
        <rFont val="Arial"/>
        <family val="2"/>
      </rPr>
      <t>1–3 months</t>
    </r>
  </si>
  <si>
    <r>
      <rPr>
        <b/>
        <sz val="8"/>
        <color rgb="FF0000A0"/>
        <rFont val="Arial"/>
        <family val="2"/>
      </rPr>
      <t>3–12 months</t>
    </r>
  </si>
  <si>
    <r>
      <rPr>
        <b/>
        <sz val="8"/>
        <color rgb="FF0000A0"/>
        <rFont val="Arial"/>
        <family val="2"/>
      </rPr>
      <t>1–2 years</t>
    </r>
  </si>
  <si>
    <r>
      <rPr>
        <b/>
        <sz val="8"/>
        <color rgb="FF0000A0"/>
        <rFont val="Arial"/>
        <family val="2"/>
      </rPr>
      <t>2–5 years</t>
    </r>
  </si>
  <si>
    <r>
      <rPr>
        <b/>
        <sz val="8"/>
        <color rgb="FF0000A0"/>
        <rFont val="Arial"/>
        <family val="2"/>
      </rPr>
      <t>5–10 years</t>
    </r>
  </si>
  <si>
    <r>
      <rPr>
        <b/>
        <sz val="8"/>
        <color rgb="FF0000A0"/>
        <rFont val="Arial"/>
        <family val="2"/>
      </rPr>
      <t>&gt;10 years</t>
    </r>
  </si>
  <si>
    <r>
      <rPr>
        <b/>
        <sz val="8"/>
        <color rgb="FF0000A0"/>
        <rFont val="Arial"/>
        <family val="2"/>
      </rPr>
      <t>Not specified</t>
    </r>
  </si>
  <si>
    <r>
      <rPr>
        <b/>
        <sz val="8"/>
        <color rgb="FF0000A0"/>
        <rFont val="Arial"/>
        <family val="2"/>
      </rPr>
      <t>Total</t>
    </r>
  </si>
  <si>
    <r>
      <rPr>
        <sz val="8"/>
        <color rgb="FF000000"/>
        <rFont val="Arial"/>
        <family val="2"/>
      </rPr>
      <t xml:space="preserve">Cash balances with central banks </t>
    </r>
  </si>
  <si>
    <r>
      <rPr>
        <sz val="8"/>
        <color rgb="FF000000"/>
        <rFont val="Arial"/>
        <family val="2"/>
      </rPr>
      <t>Loans to the public</t>
    </r>
  </si>
  <si>
    <r>
      <rPr>
        <sz val="8"/>
        <color rgb="FF000000"/>
        <rFont val="Arial"/>
        <family val="2"/>
      </rPr>
      <t>Loans to credit institutions</t>
    </r>
  </si>
  <si>
    <r>
      <rPr>
        <sz val="8"/>
        <color rgb="FF000000"/>
        <rFont val="Arial"/>
        <family val="2"/>
      </rPr>
      <t>Interest-bearing securities incl. Treasury bills*</t>
    </r>
  </si>
  <si>
    <r>
      <rPr>
        <sz val="8"/>
        <color rgb="FF000000"/>
        <rFont val="Arial"/>
        <family val="2"/>
      </rPr>
      <t>Derivatives</t>
    </r>
  </si>
  <si>
    <r>
      <rPr>
        <b/>
        <sz val="8"/>
        <color rgb="FF000000"/>
        <rFont val="Arial"/>
        <family val="2"/>
      </rPr>
      <t>Total assets</t>
    </r>
  </si>
  <si>
    <r>
      <rPr>
        <sz val="8"/>
        <color rgb="FF000000"/>
        <rFont val="Arial"/>
        <family val="2"/>
      </rPr>
      <t>Deposits and borrowings from the public**</t>
    </r>
  </si>
  <si>
    <r>
      <rPr>
        <sz val="8"/>
        <color rgb="FF000000"/>
        <rFont val="Arial"/>
        <family val="2"/>
      </rPr>
      <t>Deposits by credit institutions</t>
    </r>
  </si>
  <si>
    <r>
      <rPr>
        <sz val="8"/>
        <color rgb="FF000000"/>
        <rFont val="Arial"/>
        <family val="2"/>
      </rPr>
      <t>Issued CDs where orig. mat. &lt;1yr</t>
    </r>
  </si>
  <si>
    <r>
      <rPr>
        <sz val="8"/>
        <color rgb="FF000000"/>
        <rFont val="Arial"/>
        <family val="2"/>
      </rPr>
      <t>Issued CPs where orig. mat. &lt;1yr</t>
    </r>
  </si>
  <si>
    <r>
      <rPr>
        <sz val="8"/>
        <color rgb="FF000000"/>
        <rFont val="Arial"/>
        <family val="2"/>
      </rPr>
      <t>Issued CDs &amp; CPs where orig. mat. &gt;1yr</t>
    </r>
  </si>
  <si>
    <r>
      <rPr>
        <sz val="8"/>
        <color rgb="FF000000"/>
        <rFont val="Arial"/>
        <family val="2"/>
      </rPr>
      <t>Issued covered bonds</t>
    </r>
  </si>
  <si>
    <r>
      <rPr>
        <sz val="8"/>
        <color rgb="FF000000"/>
        <rFont val="Arial"/>
        <family val="2"/>
      </rPr>
      <t>Issued SP bonds</t>
    </r>
  </si>
  <si>
    <r>
      <rPr>
        <sz val="8"/>
        <color rgb="FF000000"/>
        <rFont val="Arial"/>
        <family val="2"/>
      </rPr>
      <t>Issued SNP bonds</t>
    </r>
  </si>
  <si>
    <r>
      <rPr>
        <sz val="8"/>
        <color rgb="FF000000"/>
        <rFont val="Arial"/>
        <family val="2"/>
      </rPr>
      <t>Issued other bonds</t>
    </r>
  </si>
  <si>
    <r>
      <rPr>
        <sz val="8"/>
        <color rgb="FF000000"/>
        <rFont val="Arial"/>
        <family val="2"/>
      </rPr>
      <t>Subordinated liabilities</t>
    </r>
  </si>
  <si>
    <r>
      <rPr>
        <sz val="8"/>
        <color rgb="FF000000"/>
        <rFont val="Arial"/>
        <family val="2"/>
      </rPr>
      <t>Equity</t>
    </r>
  </si>
  <si>
    <r>
      <rPr>
        <b/>
        <sz val="8"/>
        <color rgb="FF000000"/>
        <rFont val="Arial"/>
        <family val="2"/>
      </rPr>
      <t>Total liabilities and equity</t>
    </r>
  </si>
  <si>
    <r>
      <rPr>
        <sz val="8"/>
        <color rgb="FF000000"/>
        <rFont val="Arial"/>
        <family val="2"/>
      </rPr>
      <t>Derivatives, net inflows/outflows</t>
    </r>
  </si>
  <si>
    <r>
      <rPr>
        <b/>
        <sz val="8"/>
        <color rgb="FF000000"/>
        <rFont val="Arial"/>
        <family val="2"/>
      </rPr>
      <t>USD</t>
    </r>
  </si>
  <si>
    <r>
      <rPr>
        <sz val="7"/>
        <color rgb="FF000000"/>
        <rFont val="Arial"/>
        <family val="2"/>
      </rPr>
      <t>* Assumes that securities can be sold outright or repoed within one month to generate liquidity.</t>
    </r>
  </si>
  <si>
    <r>
      <rPr>
        <sz val="7"/>
        <color rgb="FF000000"/>
        <rFont val="Arial"/>
        <family val="2"/>
      </rPr>
      <t>** Not specified includes non-maturing deposits.</t>
    </r>
  </si>
  <si>
    <r>
      <rPr>
        <b/>
        <sz val="8"/>
        <color rgb="FF000000"/>
        <rFont val="Arial"/>
        <family val="2"/>
      </rPr>
      <t>RISK, LIQUIDITY AND CAPITAL MANAGEMENT</t>
    </r>
  </si>
  <si>
    <r>
      <rPr>
        <b/>
        <sz val="10"/>
        <color rgb="FF0000A0"/>
        <rFont val="Arial"/>
        <family val="2"/>
      </rPr>
      <t>Maturity analysis for assets and liabilities per currency</t>
    </r>
  </si>
  <si>
    <r>
      <rPr>
        <b/>
        <sz val="8"/>
        <color rgb="FF0000A0"/>
        <rFont val="Arial"/>
        <family val="2"/>
      </rPr>
      <t>Q3 2026</t>
    </r>
  </si>
  <si>
    <r>
      <rPr>
        <b/>
        <sz val="8"/>
        <color rgb="FF000000"/>
        <rFont val="Arial"/>
        <family val="2"/>
      </rPr>
      <t>in EURbn</t>
    </r>
  </si>
  <si>
    <r>
      <rPr>
        <b/>
        <sz val="8"/>
        <color rgb="FF000000"/>
        <rFont val="Arial"/>
        <family val="2"/>
      </rPr>
      <t>SEK</t>
    </r>
  </si>
  <si>
    <r>
      <rPr>
        <b/>
        <sz val="8"/>
        <color rgb="FF0000A0"/>
        <rFont val="Arial"/>
        <family val="2"/>
      </rPr>
      <t>&lt;1 month</t>
    </r>
  </si>
  <si>
    <r>
      <rPr>
        <b/>
        <sz val="8"/>
        <color rgb="FF0000A0"/>
        <rFont val="Arial"/>
        <family val="2"/>
      </rPr>
      <t>1–3 months</t>
    </r>
  </si>
  <si>
    <r>
      <rPr>
        <b/>
        <sz val="8"/>
        <color rgb="FF0000A0"/>
        <rFont val="Arial"/>
        <family val="2"/>
      </rPr>
      <t>3–12 months</t>
    </r>
  </si>
  <si>
    <r>
      <rPr>
        <b/>
        <sz val="8"/>
        <color rgb="FF0000A0"/>
        <rFont val="Arial"/>
        <family val="2"/>
      </rPr>
      <t>1–2 years</t>
    </r>
  </si>
  <si>
    <r>
      <rPr>
        <b/>
        <sz val="8"/>
        <color rgb="FF0000A0"/>
        <rFont val="Arial"/>
        <family val="2"/>
      </rPr>
      <t>2–5 years</t>
    </r>
  </si>
  <si>
    <r>
      <rPr>
        <b/>
        <sz val="8"/>
        <color rgb="FF0000A0"/>
        <rFont val="Arial"/>
        <family val="2"/>
      </rPr>
      <t>5–10 years</t>
    </r>
  </si>
  <si>
    <r>
      <rPr>
        <b/>
        <sz val="8"/>
        <color rgb="FF0000A0"/>
        <rFont val="Arial"/>
        <family val="2"/>
      </rPr>
      <t>&gt;10 years</t>
    </r>
  </si>
  <si>
    <r>
      <rPr>
        <b/>
        <sz val="8"/>
        <color rgb="FF0000A0"/>
        <rFont val="Arial"/>
        <family val="2"/>
      </rPr>
      <t>Not specified</t>
    </r>
  </si>
  <si>
    <r>
      <rPr>
        <b/>
        <sz val="8"/>
        <color rgb="FF0000A0"/>
        <rFont val="Arial"/>
        <family val="2"/>
      </rPr>
      <t>Total</t>
    </r>
  </si>
  <si>
    <r>
      <rPr>
        <sz val="8"/>
        <color rgb="FF000000"/>
        <rFont val="Arial"/>
        <family val="2"/>
      </rPr>
      <t xml:space="preserve">Cash balances with central banks </t>
    </r>
  </si>
  <si>
    <r>
      <rPr>
        <sz val="8"/>
        <color rgb="FF000000"/>
        <rFont val="Arial"/>
        <family val="2"/>
      </rPr>
      <t>Loans to the public</t>
    </r>
  </si>
  <si>
    <r>
      <rPr>
        <sz val="8"/>
        <color rgb="FF000000"/>
        <rFont val="Arial"/>
        <family val="2"/>
      </rPr>
      <t>Loans to credit institutions</t>
    </r>
  </si>
  <si>
    <r>
      <rPr>
        <sz val="8"/>
        <color rgb="FF000000"/>
        <rFont val="Arial"/>
        <family val="2"/>
      </rPr>
      <t>Interest-bearing securities incl. Treasury bills*</t>
    </r>
  </si>
  <si>
    <r>
      <rPr>
        <sz val="8"/>
        <color rgb="FF000000"/>
        <rFont val="Arial"/>
        <family val="2"/>
      </rPr>
      <t>Derivatives</t>
    </r>
  </si>
  <si>
    <r>
      <rPr>
        <b/>
        <sz val="8"/>
        <color rgb="FF000000"/>
        <rFont val="Arial"/>
        <family val="2"/>
      </rPr>
      <t>Total assets</t>
    </r>
  </si>
  <si>
    <r>
      <rPr>
        <sz val="8"/>
        <color rgb="FF000000"/>
        <rFont val="Arial"/>
        <family val="2"/>
      </rPr>
      <t>Deposits and borrowings from the public**</t>
    </r>
  </si>
  <si>
    <r>
      <rPr>
        <sz val="8"/>
        <color rgb="FF000000"/>
        <rFont val="Arial"/>
        <family val="2"/>
      </rPr>
      <t>Deposits by credit institutions</t>
    </r>
  </si>
  <si>
    <r>
      <rPr>
        <sz val="8"/>
        <color rgb="FF000000"/>
        <rFont val="Arial"/>
        <family val="2"/>
      </rPr>
      <t>Issued CDs where orig. mat. &lt;1yr</t>
    </r>
  </si>
  <si>
    <r>
      <rPr>
        <sz val="8"/>
        <color rgb="FF000000"/>
        <rFont val="Arial"/>
        <family val="2"/>
      </rPr>
      <t>Issued CPs where orig. mat. &lt;1yr</t>
    </r>
  </si>
  <si>
    <r>
      <rPr>
        <sz val="8"/>
        <color rgb="FF000000"/>
        <rFont val="Arial"/>
        <family val="2"/>
      </rPr>
      <t>Issued CDs &amp; CPs where orig. mat. &gt;1yr</t>
    </r>
  </si>
  <si>
    <r>
      <rPr>
        <sz val="8"/>
        <color rgb="FF000000"/>
        <rFont val="Arial"/>
        <family val="2"/>
      </rPr>
      <t>Issued covered bonds</t>
    </r>
  </si>
  <si>
    <r>
      <rPr>
        <sz val="8"/>
        <color rgb="FF000000"/>
        <rFont val="Arial"/>
        <family val="2"/>
      </rPr>
      <t>Issued SP bonds</t>
    </r>
  </si>
  <si>
    <r>
      <rPr>
        <sz val="8"/>
        <color rgb="FF000000"/>
        <rFont val="Arial"/>
        <family val="2"/>
      </rPr>
      <t>Issued SNP bonds</t>
    </r>
  </si>
  <si>
    <r>
      <rPr>
        <sz val="8"/>
        <color rgb="FF000000"/>
        <rFont val="Arial"/>
        <family val="2"/>
      </rPr>
      <t>Issued other bonds</t>
    </r>
  </si>
  <si>
    <r>
      <rPr>
        <sz val="8"/>
        <color rgb="FF000000"/>
        <rFont val="Arial"/>
        <family val="2"/>
      </rPr>
      <t>Subordinated liabilities</t>
    </r>
  </si>
  <si>
    <r>
      <rPr>
        <sz val="8"/>
        <color rgb="FF000000"/>
        <rFont val="Arial"/>
        <family val="2"/>
      </rPr>
      <t>Equity</t>
    </r>
  </si>
  <si>
    <r>
      <rPr>
        <b/>
        <sz val="8"/>
        <color rgb="FF000000"/>
        <rFont val="Arial"/>
        <family val="2"/>
      </rPr>
      <t>Total liabilities and equity</t>
    </r>
  </si>
  <si>
    <r>
      <rPr>
        <sz val="8"/>
        <color rgb="FF000000"/>
        <rFont val="Arial"/>
        <family val="2"/>
      </rPr>
      <t>Derivatives, net inflows/outflows</t>
    </r>
  </si>
  <si>
    <r>
      <rPr>
        <b/>
        <sz val="8"/>
        <color rgb="FF000000"/>
        <rFont val="Arial"/>
        <family val="2"/>
      </rPr>
      <t>DKK</t>
    </r>
  </si>
  <si>
    <r>
      <rPr>
        <sz val="7"/>
        <color rgb="FF000000"/>
        <rFont val="Arial"/>
        <family val="2"/>
      </rPr>
      <t>*Assumes that securities can be sold outright or repoed within one month to generate liquidity.</t>
    </r>
  </si>
  <si>
    <r>
      <rPr>
        <sz val="7"/>
        <color rgb="FF000000"/>
        <rFont val="Arial"/>
        <family val="2"/>
      </rPr>
      <t>**Not specified includes non-maturing deposits.</t>
    </r>
  </si>
  <si>
    <r>
      <rPr>
        <b/>
        <sz val="8"/>
        <color rgb="FF000000"/>
        <rFont val="Arial"/>
        <family val="2"/>
      </rPr>
      <t>RISK, LIQUIDITY AND CAPITAL MANAGEMENT</t>
    </r>
  </si>
  <si>
    <r>
      <rPr>
        <b/>
        <sz val="10"/>
        <color rgb="FF0000A0"/>
        <rFont val="Arial"/>
        <family val="2"/>
      </rPr>
      <t>Maturity analysis for assets and liabilities per currency</t>
    </r>
  </si>
  <si>
    <r>
      <rPr>
        <b/>
        <sz val="8"/>
        <color rgb="FF0000A0"/>
        <rFont val="Arial"/>
        <family val="2"/>
      </rPr>
      <t>Q3 2026</t>
    </r>
  </si>
  <si>
    <r>
      <rPr>
        <b/>
        <sz val="8"/>
        <color rgb="FF000000"/>
        <rFont val="Arial"/>
        <family val="2"/>
      </rPr>
      <t>in EURbn</t>
    </r>
  </si>
  <si>
    <r>
      <rPr>
        <b/>
        <sz val="8"/>
        <color rgb="FF000000"/>
        <rFont val="Arial"/>
        <family val="2"/>
      </rPr>
      <t>NOK</t>
    </r>
  </si>
  <si>
    <r>
      <rPr>
        <b/>
        <sz val="8"/>
        <color rgb="FF0000A0"/>
        <rFont val="Arial"/>
        <family val="2"/>
      </rPr>
      <t>&lt;1 month</t>
    </r>
  </si>
  <si>
    <r>
      <rPr>
        <b/>
        <sz val="8"/>
        <color rgb="FF0000A0"/>
        <rFont val="Arial"/>
        <family val="2"/>
      </rPr>
      <t>1–3 months</t>
    </r>
  </si>
  <si>
    <r>
      <rPr>
        <b/>
        <sz val="8"/>
        <color rgb="FF0000A0"/>
        <rFont val="Arial"/>
        <family val="2"/>
      </rPr>
      <t>3–12 months</t>
    </r>
  </si>
  <si>
    <r>
      <rPr>
        <b/>
        <sz val="8"/>
        <color rgb="FF0000A0"/>
        <rFont val="Arial"/>
        <family val="2"/>
      </rPr>
      <t>1–2 years</t>
    </r>
  </si>
  <si>
    <r>
      <rPr>
        <b/>
        <sz val="8"/>
        <color rgb="FF0000A0"/>
        <rFont val="Arial"/>
        <family val="2"/>
      </rPr>
      <t>2–5 years</t>
    </r>
  </si>
  <si>
    <r>
      <rPr>
        <b/>
        <sz val="8"/>
        <color rgb="FF0000A0"/>
        <rFont val="Arial"/>
        <family val="2"/>
      </rPr>
      <t>5–10 years</t>
    </r>
  </si>
  <si>
    <r>
      <rPr>
        <b/>
        <sz val="8"/>
        <color rgb="FF0000A0"/>
        <rFont val="Arial"/>
        <family val="2"/>
      </rPr>
      <t>&gt;10 years</t>
    </r>
  </si>
  <si>
    <r>
      <rPr>
        <b/>
        <sz val="8"/>
        <color rgb="FF0000A0"/>
        <rFont val="Arial"/>
        <family val="2"/>
      </rPr>
      <t>Not specified</t>
    </r>
  </si>
  <si>
    <r>
      <rPr>
        <b/>
        <sz val="8"/>
        <color rgb="FF0000A0"/>
        <rFont val="Arial"/>
        <family val="2"/>
      </rPr>
      <t>Total</t>
    </r>
  </si>
  <si>
    <r>
      <rPr>
        <sz val="8"/>
        <color rgb="FF000000"/>
        <rFont val="Arial"/>
        <family val="2"/>
      </rPr>
      <t xml:space="preserve">Cash balances with central banks </t>
    </r>
  </si>
  <si>
    <r>
      <rPr>
        <sz val="8"/>
        <color rgb="FF000000"/>
        <rFont val="Arial"/>
        <family val="2"/>
      </rPr>
      <t>Loans to the public</t>
    </r>
  </si>
  <si>
    <r>
      <rPr>
        <sz val="8"/>
        <color rgb="FF000000"/>
        <rFont val="Arial"/>
        <family val="2"/>
      </rPr>
      <t>Loans to credit institutions</t>
    </r>
  </si>
  <si>
    <r>
      <rPr>
        <sz val="8"/>
        <color rgb="FF000000"/>
        <rFont val="Arial"/>
        <family val="2"/>
      </rPr>
      <t>Interest-bearing securities incl. Treasury bills*</t>
    </r>
  </si>
  <si>
    <r>
      <rPr>
        <sz val="8"/>
        <color rgb="FF000000"/>
        <rFont val="Arial"/>
        <family val="2"/>
      </rPr>
      <t>Derivatives</t>
    </r>
  </si>
  <si>
    <r>
      <rPr>
        <b/>
        <sz val="8"/>
        <color rgb="FF000000"/>
        <rFont val="Arial"/>
        <family val="2"/>
      </rPr>
      <t>Total assets</t>
    </r>
  </si>
  <si>
    <r>
      <rPr>
        <sz val="8"/>
        <color rgb="FF000000"/>
        <rFont val="Arial"/>
        <family val="2"/>
      </rPr>
      <t>Deposits and borrowings from the public**</t>
    </r>
  </si>
  <si>
    <r>
      <rPr>
        <sz val="8"/>
        <color rgb="FF000000"/>
        <rFont val="Arial"/>
        <family val="2"/>
      </rPr>
      <t>Deposits by credit institutions</t>
    </r>
  </si>
  <si>
    <r>
      <rPr>
        <sz val="8"/>
        <color rgb="FF000000"/>
        <rFont val="Arial"/>
        <family val="2"/>
      </rPr>
      <t>Issued CDs where orig. mat. &lt;1yr</t>
    </r>
  </si>
  <si>
    <r>
      <rPr>
        <sz val="8"/>
        <color rgb="FF000000"/>
        <rFont val="Arial"/>
        <family val="2"/>
      </rPr>
      <t>Issued CPs where orig. mat. &lt;1yr</t>
    </r>
  </si>
  <si>
    <r>
      <rPr>
        <sz val="8"/>
        <color rgb="FF000000"/>
        <rFont val="Arial"/>
        <family val="2"/>
      </rPr>
      <t>Issued CDs &amp; CPs where orig. mat. &gt;1yr</t>
    </r>
  </si>
  <si>
    <r>
      <rPr>
        <sz val="8"/>
        <color rgb="FF000000"/>
        <rFont val="Arial"/>
        <family val="2"/>
      </rPr>
      <t>Issued covered bonds</t>
    </r>
  </si>
  <si>
    <r>
      <rPr>
        <sz val="8"/>
        <color rgb="FF000000"/>
        <rFont val="Arial"/>
        <family val="2"/>
      </rPr>
      <t>Issued SP bonds</t>
    </r>
  </si>
  <si>
    <r>
      <rPr>
        <sz val="8"/>
        <color rgb="FF000000"/>
        <rFont val="Arial"/>
        <family val="2"/>
      </rPr>
      <t>Issued SNP bonds</t>
    </r>
  </si>
  <si>
    <r>
      <rPr>
        <sz val="8"/>
        <color rgb="FF000000"/>
        <rFont val="Arial"/>
        <family val="2"/>
      </rPr>
      <t>Issued other bonds</t>
    </r>
  </si>
  <si>
    <r>
      <rPr>
        <sz val="8"/>
        <color rgb="FF000000"/>
        <rFont val="Arial"/>
        <family val="2"/>
      </rPr>
      <t>Subordinated liabilities</t>
    </r>
  </si>
  <si>
    <r>
      <rPr>
        <sz val="8"/>
        <color rgb="FF000000"/>
        <rFont val="Arial"/>
        <family val="2"/>
      </rPr>
      <t>Equity</t>
    </r>
  </si>
  <si>
    <r>
      <rPr>
        <b/>
        <sz val="8"/>
        <color rgb="FF000000"/>
        <rFont val="Arial"/>
        <family val="2"/>
      </rPr>
      <t>Total liabilities and equity</t>
    </r>
  </si>
  <si>
    <r>
      <rPr>
        <sz val="8"/>
        <color rgb="FF000000"/>
        <rFont val="Arial"/>
        <family val="2"/>
      </rPr>
      <t>Derivatives, net inflows/outflows</t>
    </r>
  </si>
  <si>
    <r>
      <rPr>
        <b/>
        <sz val="8"/>
        <color rgb="FF000000"/>
        <rFont val="Arial"/>
        <family val="2"/>
      </rPr>
      <t>Other</t>
    </r>
  </si>
  <si>
    <r>
      <rPr>
        <sz val="7"/>
        <color rgb="FF000000"/>
        <rFont val="Arial"/>
        <family val="2"/>
      </rPr>
      <t xml:space="preserve">*Assumes that securities can be sold outright or repoed within one month to generate liquidity. </t>
    </r>
  </si>
  <si>
    <r>
      <rPr>
        <sz val="7"/>
        <color rgb="FF000000"/>
        <rFont val="Arial"/>
        <family val="2"/>
      </rPr>
      <t>**Not specified includes non-maturing deposits.</t>
    </r>
  </si>
  <si>
    <r>
      <rPr>
        <b/>
        <sz val="8"/>
        <color rgb="FF000000"/>
        <rFont val="Arial"/>
        <family val="2"/>
      </rPr>
      <t>RISK, LIQUIDITY AND CAPITAL MANAGEMENT</t>
    </r>
  </si>
  <si>
    <r>
      <rPr>
        <b/>
        <sz val="18"/>
        <color rgb="FF0000A0"/>
        <rFont val="Arial"/>
        <family val="2"/>
      </rPr>
      <t>Liquidity coverage ratio</t>
    </r>
  </si>
  <si>
    <r>
      <rPr>
        <b/>
        <sz val="10"/>
        <color rgb="FF0000A0"/>
        <rFont val="Arial"/>
        <family val="2"/>
      </rPr>
      <t>Liquidity coverage ratio subcomponents (LCR delegated act)</t>
    </r>
  </si>
  <si>
    <r>
      <rPr>
        <b/>
        <sz val="8"/>
        <color rgb="FF0000A0"/>
        <rFont val="Arial"/>
        <family val="2"/>
      </rPr>
      <t>Q3 2026</t>
    </r>
  </si>
  <si>
    <r>
      <rPr>
        <b/>
        <sz val="8"/>
        <color rgb="FF000000"/>
        <rFont val="Arial"/>
        <family val="2"/>
      </rPr>
      <t>Combined</t>
    </r>
  </si>
  <si>
    <r>
      <rPr>
        <b/>
        <sz val="8"/>
        <color rgb="FF000000"/>
        <rFont val="Arial"/>
        <family val="2"/>
      </rPr>
      <t>USD</t>
    </r>
  </si>
  <si>
    <r>
      <rPr>
        <b/>
        <sz val="8"/>
        <color rgb="FF000000"/>
        <rFont val="Arial"/>
        <family val="2"/>
      </rPr>
      <t>EUR</t>
    </r>
  </si>
  <si>
    <r>
      <rPr>
        <b/>
        <sz val="8"/>
        <color rgb="FF000000"/>
        <rFont val="Arial"/>
        <family val="2"/>
      </rPr>
      <t>EURm</t>
    </r>
  </si>
  <si>
    <r>
      <rPr>
        <b/>
        <sz val="8"/>
        <color rgb="FF000000"/>
        <rFont val="Arial"/>
        <family val="2"/>
      </rPr>
      <t>Unweighted value</t>
    </r>
  </si>
  <si>
    <r>
      <rPr>
        <b/>
        <sz val="8"/>
        <color rgb="FF000000"/>
        <rFont val="Arial"/>
        <family val="2"/>
      </rPr>
      <t>Weighted value</t>
    </r>
  </si>
  <si>
    <r>
      <rPr>
        <b/>
        <sz val="8"/>
        <color rgb="FF000000"/>
        <rFont val="Arial"/>
        <family val="2"/>
      </rPr>
      <t>Total high-quality liquid assets (HQLA)</t>
    </r>
  </si>
  <si>
    <r>
      <rPr>
        <sz val="8"/>
        <color rgb="FF000000"/>
        <rFont val="Arial"/>
        <family val="2"/>
      </rPr>
      <t xml:space="preserve">   Liquid assets level 1</t>
    </r>
  </si>
  <si>
    <r>
      <rPr>
        <sz val="8"/>
        <color rgb="FF000000"/>
        <rFont val="Arial"/>
        <family val="2"/>
      </rPr>
      <t xml:space="preserve">   Liquid assets level 2</t>
    </r>
  </si>
  <si>
    <r>
      <rPr>
        <i/>
        <sz val="8"/>
        <color rgb="FF000000"/>
        <rFont val="Arial"/>
        <family val="2"/>
      </rPr>
      <t xml:space="preserve">   Cap on level 2</t>
    </r>
  </si>
  <si>
    <r>
      <rPr>
        <sz val="8"/>
        <color rgb="FF000000"/>
        <rFont val="Arial"/>
        <family val="2"/>
      </rPr>
      <t>0</t>
    </r>
  </si>
  <si>
    <r>
      <rPr>
        <b/>
        <sz val="8"/>
        <color rgb="FF000000"/>
        <rFont val="Arial"/>
        <family val="2"/>
      </rPr>
      <t>Total cash outflows</t>
    </r>
  </si>
  <si>
    <r>
      <rPr>
        <sz val="8"/>
        <color rgb="FF000000"/>
        <rFont val="Arial"/>
        <family val="2"/>
      </rPr>
      <t xml:space="preserve">   Retail deposits &amp; deposits from small</t>
    </r>
  </si>
  <si>
    <r>
      <rPr>
        <sz val="8"/>
        <color rgb="FF000000"/>
        <rFont val="Arial"/>
        <family val="2"/>
      </rPr>
      <t xml:space="preserve">   business customers</t>
    </r>
  </si>
  <si>
    <r>
      <rPr>
        <sz val="8"/>
        <color rgb="FF000000"/>
        <rFont val="Arial"/>
        <family val="2"/>
      </rPr>
      <t xml:space="preserve">   Unsecured wholesale funding</t>
    </r>
  </si>
  <si>
    <r>
      <rPr>
        <sz val="8"/>
        <color rgb="FF000000"/>
        <rFont val="Arial"/>
        <family val="2"/>
      </rPr>
      <t xml:space="preserve">   Secured wholesale funding</t>
    </r>
  </si>
  <si>
    <r>
      <rPr>
        <sz val="8"/>
        <color rgb="FF000000"/>
        <rFont val="Arial"/>
        <family val="2"/>
      </rPr>
      <t xml:space="preserve">   Additional requirements</t>
    </r>
  </si>
  <si>
    <r>
      <rPr>
        <sz val="8"/>
        <color rgb="FF000000"/>
        <rFont val="Arial"/>
        <family val="2"/>
      </rPr>
      <t xml:space="preserve">   Other funding obligations</t>
    </r>
  </si>
  <si>
    <r>
      <rPr>
        <b/>
        <sz val="8"/>
        <color rgb="FF000000"/>
        <rFont val="Arial"/>
        <family val="2"/>
      </rPr>
      <t>Total cash inflows</t>
    </r>
  </si>
  <si>
    <r>
      <rPr>
        <sz val="8"/>
        <color rgb="FF000000"/>
        <rFont val="Arial"/>
        <family val="2"/>
      </rPr>
      <t xml:space="preserve">   Secured lending (e.g. reverse repos)</t>
    </r>
  </si>
  <si>
    <r>
      <rPr>
        <sz val="8"/>
        <color rgb="FF000000"/>
        <rFont val="Arial"/>
        <family val="2"/>
      </rPr>
      <t xml:space="preserve">   Inflows from fully performing exposures</t>
    </r>
  </si>
  <si>
    <r>
      <rPr>
        <sz val="8"/>
        <color rgb="FF000000"/>
        <rFont val="Arial"/>
        <family val="2"/>
      </rPr>
      <t xml:space="preserve">   Other cash inflows</t>
    </r>
  </si>
  <si>
    <r>
      <rPr>
        <sz val="8"/>
        <color rgb="FF000000"/>
        <rFont val="Arial"/>
        <family val="2"/>
      </rPr>
      <t xml:space="preserve">   Limit on inflows</t>
    </r>
  </si>
  <si>
    <t>Liquidity coverage ratio (%)</t>
  </si>
  <si>
    <t>For Nordea Eiendomskreditt AS, the combined LCR, as specified by the delegated act, was 741% and the NOK LCR was 741%.</t>
  </si>
  <si>
    <r>
      <rPr>
        <b/>
        <sz val="8"/>
        <color rgb="FF000000"/>
        <rFont val="Arial"/>
        <family val="2"/>
      </rPr>
      <t>MACROECONOMIC OUTLOOK</t>
    </r>
  </si>
  <si>
    <r>
      <rPr>
        <b/>
        <sz val="18"/>
        <color rgb="FF0000A0"/>
        <rFont val="Arial"/>
        <family val="2"/>
      </rPr>
      <t>Macroeconomic data - Nordic region</t>
    </r>
  </si>
  <si>
    <r>
      <rPr>
        <b/>
        <sz val="8"/>
        <color rgb="FF000000"/>
        <rFont val="Arial"/>
        <family val="2"/>
      </rPr>
      <t>Country</t>
    </r>
  </si>
  <si>
    <r>
      <rPr>
        <b/>
        <sz val="8"/>
        <color rgb="FF0000A0"/>
        <rFont val="Arial"/>
        <family val="2"/>
      </rPr>
      <t>2026 (F)</t>
    </r>
  </si>
  <si>
    <r>
      <rPr>
        <b/>
        <sz val="8"/>
        <color rgb="FF0000A0"/>
        <rFont val="Arial"/>
        <family val="2"/>
      </rPr>
      <t>2027 (F)</t>
    </r>
  </si>
  <si>
    <r>
      <rPr>
        <b/>
        <sz val="8"/>
        <color rgb="FF0000A0"/>
        <rFont val="Arial"/>
        <family val="2"/>
      </rPr>
      <t>2028 (F)</t>
    </r>
  </si>
  <si>
    <r>
      <rPr>
        <sz val="8"/>
        <color rgb="FF000000"/>
        <rFont val="Arial"/>
        <family val="2"/>
      </rPr>
      <t>Gross domestic product growth</t>
    </r>
  </si>
  <si>
    <r>
      <rPr>
        <sz val="8"/>
        <color rgb="FF000000"/>
        <rFont val="Arial"/>
        <family val="2"/>
      </rPr>
      <t>Denmark</t>
    </r>
  </si>
  <si>
    <r>
      <rPr>
        <sz val="8"/>
        <color rgb="FF000000"/>
        <rFont val="Arial"/>
        <family val="2"/>
      </rPr>
      <t>3.8 (F)</t>
    </r>
  </si>
  <si>
    <r>
      <rPr>
        <sz val="8"/>
        <color rgb="FF000000"/>
        <rFont val="Arial"/>
        <family val="2"/>
      </rPr>
      <t>2.3 (F)</t>
    </r>
  </si>
  <si>
    <r>
      <rPr>
        <sz val="8"/>
        <color rgb="FF000000"/>
        <rFont val="Arial"/>
        <family val="2"/>
      </rPr>
      <t>1.9 (F)</t>
    </r>
  </si>
  <si>
    <r>
      <rPr>
        <sz val="8"/>
        <color rgb="FF000000"/>
        <rFont val="Arial"/>
        <family val="2"/>
      </rPr>
      <t>Finland</t>
    </r>
  </si>
  <si>
    <r>
      <rPr>
        <sz val="8"/>
        <color rgb="FF000000"/>
        <rFont val="Arial"/>
        <family val="2"/>
      </rPr>
      <t>1.7 (F)</t>
    </r>
  </si>
  <si>
    <r>
      <rPr>
        <sz val="8"/>
        <color rgb="FF000000"/>
        <rFont val="Arial"/>
        <family val="2"/>
      </rPr>
      <t>2.0 (F)</t>
    </r>
  </si>
  <si>
    <r>
      <rPr>
        <sz val="8"/>
        <color rgb="FF000000"/>
        <rFont val="Arial"/>
        <family val="2"/>
      </rPr>
      <t>Norway</t>
    </r>
  </si>
  <si>
    <r>
      <rPr>
        <sz val="8"/>
        <color rgb="FF000000"/>
        <rFont val="Arial"/>
        <family val="2"/>
      </rPr>
      <t>1.0 (F)</t>
    </r>
  </si>
  <si>
    <r>
      <rPr>
        <sz val="8"/>
        <color rgb="FF000000"/>
        <rFont val="Arial"/>
        <family val="2"/>
      </rPr>
      <t>1.1 (F)</t>
    </r>
  </si>
  <si>
    <r>
      <rPr>
        <sz val="8"/>
        <color rgb="FF000000"/>
        <rFont val="Arial"/>
        <family val="2"/>
      </rPr>
      <t>1.5 (F)</t>
    </r>
  </si>
  <si>
    <r>
      <rPr>
        <sz val="8"/>
        <color rgb="FF000000"/>
        <rFont val="Arial"/>
        <family val="2"/>
      </rPr>
      <t>Sweden</t>
    </r>
  </si>
  <si>
    <r>
      <rPr>
        <sz val="8"/>
        <color rgb="FF000000"/>
        <rFont val="Arial"/>
        <family val="2"/>
      </rPr>
      <t>2.8 (F)</t>
    </r>
  </si>
  <si>
    <r>
      <rPr>
        <sz val="8"/>
        <color rgb="FF000000"/>
        <rFont val="Arial"/>
        <family val="2"/>
      </rPr>
      <t>2.5 (F)</t>
    </r>
  </si>
  <si>
    <r>
      <rPr>
        <sz val="8"/>
        <color rgb="FF000000"/>
        <rFont val="Arial"/>
        <family val="2"/>
      </rPr>
      <t>1.8 (F)</t>
    </r>
  </si>
  <si>
    <r>
      <rPr>
        <sz val="8"/>
        <color rgb="FF000000"/>
        <rFont val="Arial"/>
        <family val="2"/>
      </rPr>
      <t>Inflation</t>
    </r>
  </si>
  <si>
    <r>
      <rPr>
        <sz val="8"/>
        <color rgb="FF000000"/>
        <rFont val="Arial"/>
        <family val="2"/>
      </rPr>
      <t>1.4</t>
    </r>
  </si>
  <si>
    <r>
      <rPr>
        <sz val="8"/>
        <color rgb="FF000000"/>
        <rFont val="Arial"/>
        <family val="2"/>
      </rPr>
      <t>1.9</t>
    </r>
  </si>
  <si>
    <r>
      <rPr>
        <sz val="8"/>
        <color rgb="FF000000"/>
        <rFont val="Arial"/>
        <family val="2"/>
      </rPr>
      <t>1.6 (F)</t>
    </r>
  </si>
  <si>
    <r>
      <rPr>
        <sz val="8"/>
        <color rgb="FF000000"/>
        <rFont val="Arial"/>
        <family val="2"/>
      </rPr>
      <t>2.1 (F)</t>
    </r>
  </si>
  <si>
    <r>
      <rPr>
        <sz val="8"/>
        <color rgb="FF000000"/>
        <rFont val="Arial"/>
        <family val="2"/>
      </rPr>
      <t>2.2 (F)</t>
    </r>
  </si>
  <si>
    <r>
      <rPr>
        <sz val="8"/>
        <color rgb="FF000000"/>
        <rFont val="Arial"/>
        <family val="2"/>
      </rPr>
      <t>1.6</t>
    </r>
  </si>
  <si>
    <r>
      <rPr>
        <sz val="8"/>
        <color rgb="FF000000"/>
        <rFont val="Arial"/>
        <family val="2"/>
      </rPr>
      <t>0.3</t>
    </r>
  </si>
  <si>
    <r>
      <rPr>
        <sz val="8"/>
        <color rgb="FF000000"/>
        <rFont val="Arial"/>
        <family val="2"/>
      </rPr>
      <t>3.2 (F)</t>
    </r>
  </si>
  <si>
    <r>
      <rPr>
        <sz val="8"/>
        <color rgb="FF000000"/>
        <rFont val="Arial"/>
        <family val="2"/>
      </rPr>
      <t>2.7 (F)</t>
    </r>
  </si>
  <si>
    <r>
      <rPr>
        <sz val="8"/>
        <color rgb="FF000000"/>
        <rFont val="Arial"/>
        <family val="2"/>
      </rPr>
      <t>2.4 (F)</t>
    </r>
  </si>
  <si>
    <r>
      <rPr>
        <sz val="8"/>
        <color rgb="FF000000"/>
        <rFont val="Arial"/>
        <family val="2"/>
      </rPr>
      <t>2.6</t>
    </r>
  </si>
  <si>
    <r>
      <rPr>
        <sz val="8"/>
        <color rgb="FF000000"/>
        <rFont val="Arial"/>
        <family val="2"/>
      </rPr>
      <t>Private consumption growth</t>
    </r>
  </si>
  <si>
    <r>
      <rPr>
        <sz val="8"/>
        <color rgb="FF000000"/>
        <rFont val="Arial"/>
        <family val="2"/>
      </rPr>
      <t>1.2 (F)</t>
    </r>
  </si>
  <si>
    <r>
      <rPr>
        <sz val="8"/>
        <color rgb="FF000000"/>
        <rFont val="Arial"/>
        <family val="2"/>
      </rPr>
      <t>Unemployment</t>
    </r>
  </si>
  <si>
    <r>
      <rPr>
        <sz val="8"/>
        <color rgb="FF000000"/>
        <rFont val="Arial"/>
        <family val="2"/>
      </rPr>
      <t>2.9</t>
    </r>
  </si>
  <si>
    <r>
      <rPr>
        <sz val="8"/>
        <color rgb="FF000000"/>
        <rFont val="Arial"/>
        <family val="2"/>
      </rPr>
      <t>3.0 (F)</t>
    </r>
  </si>
  <si>
    <r>
      <rPr>
        <sz val="8"/>
        <color rgb="FF000000"/>
        <rFont val="Arial"/>
        <family val="2"/>
      </rPr>
      <t>3.1 (F)</t>
    </r>
  </si>
  <si>
    <r>
      <rPr>
        <sz val="8"/>
        <color rgb="FF000000"/>
        <rFont val="Arial"/>
        <family val="2"/>
      </rPr>
      <t>8.4</t>
    </r>
  </si>
  <si>
    <r>
      <rPr>
        <sz val="8"/>
        <color rgb="FF000000"/>
        <rFont val="Arial"/>
        <family val="2"/>
      </rPr>
      <t>10.4 (F)</t>
    </r>
  </si>
  <si>
    <r>
      <rPr>
        <sz val="8"/>
        <color rgb="FF000000"/>
        <rFont val="Arial"/>
        <family val="2"/>
      </rPr>
      <t>9.0 (F)</t>
    </r>
  </si>
  <si>
    <r>
      <rPr>
        <sz val="8"/>
        <color rgb="FF000000"/>
        <rFont val="Arial"/>
        <family val="2"/>
      </rPr>
      <t>8.0 (F)</t>
    </r>
  </si>
  <si>
    <r>
      <rPr>
        <sz val="8"/>
        <color rgb="FF000000"/>
        <rFont val="Arial"/>
        <family val="2"/>
      </rPr>
      <t>2.0</t>
    </r>
  </si>
  <si>
    <r>
      <rPr>
        <sz val="8"/>
        <color rgb="FF000000"/>
        <rFont val="Arial"/>
        <family val="2"/>
      </rPr>
      <t>2.1</t>
    </r>
  </si>
  <si>
    <r>
      <rPr>
        <sz val="8"/>
        <color rgb="FF000000"/>
        <rFont val="Arial"/>
        <family val="2"/>
      </rPr>
      <t>8.5 (F)</t>
    </r>
  </si>
  <si>
    <r>
      <rPr>
        <sz val="8"/>
        <color rgb="FF000000"/>
        <rFont val="Arial"/>
        <family val="2"/>
      </rPr>
      <t>7.8 (F)</t>
    </r>
  </si>
  <si>
    <r>
      <rPr>
        <sz val="8"/>
        <color rgb="FF000000"/>
        <rFont val="Arial"/>
        <family val="2"/>
      </rPr>
      <t>7.4 (F)</t>
    </r>
  </si>
  <si>
    <r>
      <rPr>
        <sz val="7"/>
        <color rgb="FF000000"/>
        <rFont val="Arial"/>
        <family val="2"/>
      </rPr>
      <t>(F)= Forecast. Forecasts from Nordea Economic Outlook September 2026. Swedish inflation forecast updated on 4 October 2026.</t>
    </r>
  </si>
  <si>
    <r>
      <rPr>
        <b/>
        <sz val="8"/>
        <color rgb="FF000000"/>
        <rFont val="Arial"/>
        <family val="2"/>
      </rPr>
      <t>MACROECONOMIC OUTLOOK</t>
    </r>
  </si>
  <si>
    <r>
      <rPr>
        <b/>
        <sz val="10"/>
        <color rgb="FF0000A0"/>
        <rFont val="Arial"/>
        <family val="2"/>
      </rPr>
      <t>Nordic GDP development index, quarterly Q1 2007- Q2 2026</t>
    </r>
  </si>
  <si>
    <t>Public balance/debt, % of GDP, 2026E (IMF)</t>
  </si>
  <si>
    <r>
      <rPr>
        <b/>
        <sz val="10"/>
        <color rgb="FF0000A0"/>
        <rFont val="Arial"/>
        <family val="2"/>
      </rPr>
      <t>Nordic house price development index, monthly January 2007 - Sep 2026</t>
    </r>
  </si>
  <si>
    <r>
      <rPr>
        <b/>
        <sz val="8"/>
        <color rgb="FF000000"/>
        <rFont val="Arial"/>
        <family val="2"/>
      </rPr>
      <t>MACROECONOMIC OUTLOOK</t>
    </r>
  </si>
  <si>
    <r>
      <rPr>
        <b/>
        <sz val="10"/>
        <color rgb="FF0000A0"/>
        <rFont val="Arial"/>
        <family val="2"/>
      </rPr>
      <t>Nordic households credit development index, monthly January 2007 - August 2026</t>
    </r>
  </si>
  <si>
    <r>
      <rPr>
        <b/>
        <sz val="10"/>
        <color rgb="FF0000A0"/>
        <rFont val="Arial"/>
        <family val="2"/>
      </rPr>
      <t>Nordic household debt to disposable income developments, 2002-2025</t>
    </r>
  </si>
  <si>
    <r>
      <rPr>
        <b/>
        <sz val="10"/>
        <color rgb="FF0000A0"/>
        <rFont val="Arial"/>
        <family val="2"/>
      </rPr>
      <t>Private consumption development index, quarterly Q1 2007 - Q2 2026</t>
    </r>
  </si>
  <si>
    <r>
      <rPr>
        <b/>
        <sz val="8"/>
        <color rgb="FF000000"/>
        <rFont val="Arial"/>
        <family val="2"/>
      </rPr>
      <t>MACROECONOMIC OUTLOOK</t>
    </r>
  </si>
  <si>
    <r>
      <rPr>
        <b/>
        <sz val="10"/>
        <color rgb="FF0000A0"/>
        <rFont val="Arial"/>
        <family val="2"/>
      </rPr>
      <t>Nordic policy rates, 2011 - 2028F</t>
    </r>
  </si>
  <si>
    <r>
      <rPr>
        <b/>
        <sz val="10"/>
        <color rgb="FF0000A0"/>
        <rFont val="Arial"/>
        <family val="2"/>
      </rPr>
      <t>Nordic unemployment rates, January 2007- September 2026</t>
    </r>
  </si>
  <si>
    <r>
      <rPr>
        <b/>
        <sz val="10"/>
        <color rgb="FF0000A0"/>
        <rFont val="Arial"/>
        <family val="2"/>
      </rPr>
      <t>Household savings rate, quarterly Q1 2002- Q2 2026</t>
    </r>
  </si>
  <si>
    <r>
      <rPr>
        <b/>
        <sz val="18"/>
        <color rgb="FF0000A0"/>
        <rFont val="Arial"/>
        <family val="2"/>
      </rPr>
      <t>Contacts and Financial calendar</t>
    </r>
  </si>
  <si>
    <r>
      <rPr>
        <sz val="8"/>
        <color rgb="FF000000"/>
        <rFont val="Arial"/>
        <family val="2"/>
      </rPr>
      <t>This publication is a supplement to Nordea's quarterly interim reports and Annual Report.</t>
    </r>
  </si>
  <si>
    <r>
      <rPr>
        <sz val="8"/>
        <color rgb="FF000000"/>
        <rFont val="Arial"/>
        <family val="2"/>
      </rPr>
      <t>Additional information can be found at: www.nordea.com/IR.</t>
    </r>
  </si>
  <si>
    <r>
      <rPr>
        <b/>
        <sz val="10"/>
        <color rgb="FF0000A0"/>
        <rFont val="Arial"/>
        <family val="2"/>
      </rPr>
      <t>For further information, please contact:</t>
    </r>
  </si>
  <si>
    <r>
      <rPr>
        <b/>
        <sz val="10"/>
        <color rgb="FF0000A0"/>
        <rFont val="Arial"/>
        <family val="2"/>
      </rPr>
      <t>Investor Relations (IR)</t>
    </r>
  </si>
  <si>
    <r>
      <rPr>
        <b/>
        <sz val="8"/>
        <color rgb="FF000000"/>
        <rFont val="Arial"/>
        <family val="2"/>
      </rPr>
      <t>Ilkka Ottoila</t>
    </r>
    <r>
      <rPr>
        <sz val="8"/>
        <color rgb="FF000000"/>
        <rFont val="Arial"/>
        <family val="2"/>
      </rPr>
      <t>, Head of IR</t>
    </r>
  </si>
  <si>
    <r>
      <rPr>
        <sz val="8"/>
        <color rgb="FF000000"/>
        <rFont val="Arial"/>
        <family val="2"/>
      </rPr>
      <t>+358 9 5300 7058</t>
    </r>
  </si>
  <si>
    <r>
      <rPr>
        <sz val="8"/>
        <color rgb="FF000000"/>
        <rFont val="Arial"/>
        <family val="2"/>
      </rPr>
      <t>ilkka.ottoila@nordea.com</t>
    </r>
  </si>
  <si>
    <r>
      <rPr>
        <b/>
        <sz val="8"/>
        <color rgb="FF000000"/>
        <rFont val="Arial"/>
        <family val="2"/>
      </rPr>
      <t>Randie Atto Rhawi</t>
    </r>
    <r>
      <rPr>
        <sz val="8"/>
        <color rgb="FF000000"/>
        <rFont val="Arial"/>
        <family val="2"/>
      </rPr>
      <t>, Senior IR Officer</t>
    </r>
  </si>
  <si>
    <r>
      <rPr>
        <sz val="8"/>
        <color rgb="FF000000"/>
        <rFont val="Arial"/>
        <family val="2"/>
      </rPr>
      <t>+46 73 866 17 24</t>
    </r>
  </si>
  <si>
    <r>
      <rPr>
        <sz val="8"/>
        <color rgb="FF000000"/>
        <rFont val="Arial"/>
        <family val="2"/>
      </rPr>
      <t>randie.atto.rhawi@nordea.com</t>
    </r>
  </si>
  <si>
    <r>
      <rPr>
        <b/>
        <sz val="8"/>
        <color rgb="FF000000"/>
        <rFont val="Arial"/>
        <family val="2"/>
      </rPr>
      <t>Bojana Flint</t>
    </r>
    <r>
      <rPr>
        <sz val="8"/>
        <color rgb="FF000000"/>
        <rFont val="Arial"/>
        <family val="2"/>
      </rPr>
      <t>, Senior IR Officer</t>
    </r>
  </si>
  <si>
    <r>
      <rPr>
        <sz val="8"/>
        <color rgb="FF000000"/>
        <rFont val="Arial"/>
        <family val="2"/>
      </rPr>
      <t>+46 76 528 07 94</t>
    </r>
  </si>
  <si>
    <r>
      <rPr>
        <sz val="8"/>
        <color rgb="FF000000"/>
        <rFont val="Arial"/>
        <family val="2"/>
      </rPr>
      <t>bojana.flint@nordea.com</t>
    </r>
  </si>
  <si>
    <r>
      <rPr>
        <b/>
        <sz val="8"/>
        <color rgb="FF000000"/>
        <rFont val="Arial"/>
        <family val="2"/>
      </rPr>
      <t>Axel Jimfelt Malgerud</t>
    </r>
    <r>
      <rPr>
        <sz val="8"/>
        <color rgb="FF000000"/>
        <rFont val="Arial"/>
        <family val="2"/>
      </rPr>
      <t>, Senior IR Officer</t>
    </r>
  </si>
  <si>
    <r>
      <rPr>
        <sz val="8"/>
        <color rgb="FF000000"/>
        <rFont val="Arial"/>
        <family val="2"/>
      </rPr>
      <t>+46 72 141 51 50</t>
    </r>
  </si>
  <si>
    <r>
      <rPr>
        <sz val="8"/>
        <color rgb="FF000000"/>
        <rFont val="Arial"/>
        <family val="2"/>
      </rPr>
      <t>axel.malgerud@nordea.com</t>
    </r>
  </si>
  <si>
    <r>
      <rPr>
        <b/>
        <sz val="8"/>
        <color rgb="FF000000"/>
        <rFont val="Arial"/>
        <family val="2"/>
      </rPr>
      <t>Juho-Pekka Jääskeläinen</t>
    </r>
    <r>
      <rPr>
        <sz val="8"/>
        <color rgb="FF000000"/>
        <rFont val="Arial"/>
        <family val="2"/>
      </rPr>
      <t>, Head of Debt IR and Ratings</t>
    </r>
  </si>
  <si>
    <r>
      <rPr>
        <sz val="8"/>
        <color rgb="FF000000"/>
        <rFont val="Arial"/>
        <family val="2"/>
      </rPr>
      <t>+358 9 5300 6435</t>
    </r>
  </si>
  <si>
    <r>
      <rPr>
        <sz val="8"/>
        <color rgb="FF000000"/>
        <rFont val="Arial"/>
        <family val="2"/>
      </rPr>
      <t>juho-pekka.jaaskelainen@nordea.com</t>
    </r>
  </si>
  <si>
    <r>
      <rPr>
        <b/>
        <sz val="8"/>
        <color rgb="FF000000"/>
        <rFont val="Arial"/>
        <family val="2"/>
      </rPr>
      <t>Laurits Kjaergaard</t>
    </r>
    <r>
      <rPr>
        <sz val="8"/>
        <color rgb="FF000000"/>
        <rFont val="Arial"/>
        <family val="2"/>
      </rPr>
      <t>, Senior IR Officer</t>
    </r>
  </si>
  <si>
    <r>
      <rPr>
        <sz val="8"/>
        <color rgb="FF000000"/>
        <rFont val="Arial"/>
        <family val="2"/>
      </rPr>
      <t>+45 55 46 53 00</t>
    </r>
  </si>
  <si>
    <r>
      <rPr>
        <sz val="8"/>
        <color rgb="FF000000"/>
        <rFont val="Arial"/>
        <family val="2"/>
      </rPr>
      <t>laurits.kjaergaard@nordea.com</t>
    </r>
  </si>
  <si>
    <r>
      <rPr>
        <b/>
        <sz val="8"/>
        <color rgb="FF000000"/>
        <rFont val="Arial"/>
        <family val="2"/>
      </rPr>
      <t>Anne-Claire Madec</t>
    </r>
    <r>
      <rPr>
        <sz val="8"/>
        <color rgb="FF000000"/>
        <rFont val="Arial"/>
        <family val="2"/>
      </rPr>
      <t>, IR Officer</t>
    </r>
  </si>
  <si>
    <r>
      <rPr>
        <sz val="8"/>
        <color rgb="FF000000"/>
        <rFont val="Arial"/>
        <family val="2"/>
      </rPr>
      <t>+46 73 868 03 89</t>
    </r>
  </si>
  <si>
    <r>
      <rPr>
        <sz val="8"/>
        <color rgb="FF000000"/>
        <rFont val="Arial"/>
        <family val="2"/>
      </rPr>
      <t>anne-claire.madec@nordea.com</t>
    </r>
  </si>
  <si>
    <r>
      <rPr>
        <b/>
        <sz val="8"/>
        <color rgb="FF000000"/>
        <rFont val="Arial"/>
        <family val="2"/>
      </rPr>
      <t>Anders Norrena</t>
    </r>
    <r>
      <rPr>
        <sz val="8"/>
        <color rgb="FF000000"/>
        <rFont val="Arial"/>
        <family val="2"/>
      </rPr>
      <t>, Executive Advisor</t>
    </r>
  </si>
  <si>
    <r>
      <rPr>
        <sz val="8"/>
        <color rgb="FF000000"/>
        <rFont val="Arial"/>
        <family val="2"/>
      </rPr>
      <t>+358 5 0567 8243</t>
    </r>
  </si>
  <si>
    <r>
      <rPr>
        <sz val="8"/>
        <color rgb="FF000000"/>
        <rFont val="Arial"/>
        <family val="2"/>
      </rPr>
      <t>anders.norrena@nordea.com</t>
    </r>
  </si>
  <si>
    <r>
      <rPr>
        <b/>
        <sz val="8"/>
        <color rgb="FF000000"/>
        <rFont val="Arial"/>
        <family val="2"/>
      </rPr>
      <t>Investor Relations Nordea</t>
    </r>
  </si>
  <si>
    <r>
      <rPr>
        <sz val="8"/>
        <color rgb="FF000000"/>
        <rFont val="Arial"/>
        <family val="2"/>
      </rPr>
      <t>investor-relations@nordea.com</t>
    </r>
  </si>
  <si>
    <r>
      <rPr>
        <b/>
        <sz val="10"/>
        <color rgb="FF0000A0"/>
        <rFont val="Arial"/>
        <family val="2"/>
      </rPr>
      <t>Financial calendar</t>
    </r>
  </si>
  <si>
    <r>
      <rPr>
        <b/>
        <sz val="8"/>
        <color rgb="FF0000A0"/>
        <rFont val="Arial"/>
        <family val="2"/>
      </rPr>
      <t>Date</t>
    </r>
  </si>
  <si>
    <r>
      <rPr>
        <b/>
        <sz val="8"/>
        <color rgb="FF0000A0"/>
        <rFont val="Arial"/>
        <family val="2"/>
      </rPr>
      <t>Event</t>
    </r>
  </si>
  <si>
    <r>
      <rPr>
        <b/>
        <sz val="8"/>
        <color rgb="FF7F7F7F"/>
        <rFont val="Arial"/>
        <family val="2"/>
      </rPr>
      <t>29 January 2026</t>
    </r>
  </si>
  <si>
    <r>
      <rPr>
        <b/>
        <sz val="8"/>
        <color rgb="FF7F7F7F"/>
        <rFont val="Arial"/>
        <family val="2"/>
      </rPr>
      <t>Fourth-quarter and full-year results 2025</t>
    </r>
  </si>
  <si>
    <r>
      <rPr>
        <b/>
        <sz val="8"/>
        <color rgb="FF7F7F7F"/>
        <rFont val="Arial"/>
        <family val="2"/>
      </rPr>
      <t>Week 9</t>
    </r>
  </si>
  <si>
    <r>
      <rPr>
        <b/>
        <sz val="8"/>
        <color rgb="FF7F7F7F"/>
        <rFont val="Arial"/>
        <family val="2"/>
      </rPr>
      <t>Annual Report published</t>
    </r>
  </si>
  <si>
    <r>
      <rPr>
        <b/>
        <sz val="8"/>
        <color rgb="FF7F7F7F"/>
        <rFont val="Arial"/>
        <family val="2"/>
      </rPr>
      <t>24 March 2026</t>
    </r>
  </si>
  <si>
    <r>
      <rPr>
        <b/>
        <sz val="8"/>
        <color rgb="FF7F7F7F"/>
        <rFont val="Arial"/>
        <family val="2"/>
      </rPr>
      <t>Annual General Meeting</t>
    </r>
  </si>
  <si>
    <r>
      <rPr>
        <b/>
        <sz val="8"/>
        <color rgb="FF7F7F7F"/>
        <rFont val="Arial"/>
        <family val="2"/>
      </rPr>
      <t>22 April 2026</t>
    </r>
  </si>
  <si>
    <r>
      <rPr>
        <b/>
        <sz val="8"/>
        <color rgb="FF7F7F7F"/>
        <rFont val="Arial"/>
        <family val="2"/>
      </rPr>
      <t>First-quarter results 2026</t>
    </r>
  </si>
  <si>
    <r>
      <rPr>
        <b/>
        <sz val="8"/>
        <color rgb="FF7F7F7F"/>
        <rFont val="Arial"/>
        <family val="2"/>
      </rPr>
      <t>16 July 2026</t>
    </r>
  </si>
  <si>
    <r>
      <rPr>
        <b/>
        <sz val="8"/>
        <color rgb="FF7F7F7F"/>
        <rFont val="Arial"/>
        <family val="2"/>
      </rPr>
      <t>Second-quarter and half-year results 2026</t>
    </r>
  </si>
  <si>
    <r>
      <rPr>
        <b/>
        <sz val="8"/>
        <color rgb="FF7F7F7F"/>
        <rFont val="Arial"/>
        <family val="2"/>
      </rPr>
      <t>15 October 2026</t>
    </r>
  </si>
  <si>
    <r>
      <rPr>
        <b/>
        <sz val="8"/>
        <color rgb="FF7F7F7F"/>
        <rFont val="Arial"/>
        <family val="2"/>
      </rPr>
      <t>Third-quarter results 2026</t>
    </r>
  </si>
  <si>
    <r>
      <rPr>
        <sz val="7.5"/>
        <color rgb="FF000000"/>
        <rFont val="Arial"/>
        <family val="2"/>
      </rPr>
      <t>Nordea is a leading Nordic financial services group and the preferred choice for millions of customers across the region. For more than 200 years, we have proudly served as a trusted financial partner for individuals, families and businesses – enabling dreams and aspirations for a greater good. Our vision is to be the best-performing financial services group in the Nordics, accelerating through our scale, people and technology. The Nordea share is listed on the Nasdaq Helsinki, Nasdaq Copenhagen and Nasdaq Stockholm exchanges.</t>
    </r>
  </si>
  <si>
    <r>
      <rPr>
        <vertAlign val="superscript"/>
        <sz val="6.5"/>
        <color rgb="FF000000"/>
        <rFont val="Arial"/>
        <family val="2"/>
      </rPr>
      <t>5</t>
    </r>
    <r>
      <rPr>
        <sz val="6.5"/>
        <color rgb="FF000000"/>
        <rFont val="Arial"/>
        <family val="2"/>
      </rPr>
      <t xml:space="preserve">  The definition of assets under management was updated in 2026, figures from Q2 2024 and onwards have been restated.</t>
    </r>
    <r>
      <rPr>
        <sz val="6.5"/>
        <rFont val="Arial"/>
        <family val="2"/>
      </rPr>
      <t xml:space="preserve"> Q125-Q425 restated in Q3 2026.</t>
    </r>
  </si>
  <si>
    <r>
      <rPr>
        <vertAlign val="superscript"/>
        <sz val="6.5"/>
        <color rgb="FF000000"/>
        <rFont val="Arial"/>
        <family val="2"/>
      </rPr>
      <t>4</t>
    </r>
    <r>
      <rPr>
        <sz val="6.5"/>
        <color rgb="FF000000"/>
        <rFont val="Arial"/>
        <family val="2"/>
      </rPr>
      <t xml:space="preserve"> The definition of asset under management is updated from 2026; figures for 2024 and 2025 have been restated. 2025 restated in Q3 2026.</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
    <numFmt numFmtId="165" formatCode="0.0%"/>
    <numFmt numFmtId="166" formatCode="#,##0.0"/>
  </numFmts>
  <fonts count="45" x14ac:knownFonts="1">
    <font>
      <sz val="10"/>
      <color theme="1"/>
      <name val="Arial"/>
      <family val="2"/>
    </font>
    <font>
      <sz val="7.5"/>
      <color rgb="FF000000"/>
      <name val="Arial"/>
      <family val="2"/>
    </font>
    <font>
      <sz val="8"/>
      <name val="Arial"/>
      <family val="2"/>
    </font>
    <font>
      <b/>
      <sz val="8"/>
      <name val="Arial"/>
      <family val="2"/>
    </font>
    <font>
      <b/>
      <sz val="8"/>
      <color rgb="FF7F7F7F"/>
      <name val="Arial"/>
      <family val="2"/>
    </font>
    <font>
      <sz val="8"/>
      <color rgb="FF000000"/>
      <name val="Arial"/>
      <family val="2"/>
    </font>
    <font>
      <b/>
      <sz val="10"/>
      <color rgb="FF0000A0"/>
      <name val="Arial"/>
      <family val="2"/>
    </font>
    <font>
      <b/>
      <sz val="8"/>
      <color rgb="FF0000A0"/>
      <name val="Arial"/>
      <family val="2"/>
    </font>
    <font>
      <sz val="8"/>
      <color theme="1"/>
      <name val="Arial"/>
      <family val="2"/>
    </font>
    <font>
      <b/>
      <sz val="8"/>
      <color rgb="FF000000"/>
      <name val="Arial"/>
      <family val="2"/>
    </font>
    <font>
      <sz val="11"/>
      <color rgb="FF000000"/>
      <name val="Calibri"/>
      <family val="2"/>
      <scheme val="minor"/>
    </font>
    <font>
      <sz val="7"/>
      <color rgb="FF000000"/>
      <name val="Arial"/>
      <family val="2"/>
    </font>
    <font>
      <sz val="7"/>
      <color rgb="FF000000"/>
      <name val="Calibri"/>
      <family val="2"/>
      <scheme val="minor"/>
    </font>
    <font>
      <sz val="8"/>
      <color rgb="FF0000A0"/>
      <name val="Arial"/>
      <family val="2"/>
    </font>
    <font>
      <b/>
      <sz val="10"/>
      <name val="Arial"/>
      <family val="2"/>
    </font>
    <font>
      <b/>
      <sz val="24"/>
      <color rgb="FF0000A0"/>
      <name val="Arial"/>
      <family val="2"/>
    </font>
    <font>
      <sz val="6.5"/>
      <color rgb="FF000000"/>
      <name val="Arial"/>
      <family val="2"/>
    </font>
    <font>
      <i/>
      <sz val="8"/>
      <color rgb="FF000000"/>
      <name val="Arial"/>
      <family val="2"/>
    </font>
    <font>
      <sz val="7"/>
      <name val="Arial"/>
      <family val="2"/>
    </font>
    <font>
      <sz val="6.5"/>
      <name val="Arial"/>
      <family val="2"/>
    </font>
    <font>
      <sz val="9"/>
      <color rgb="FF000000"/>
      <name val="Arial"/>
      <family val="2"/>
    </font>
    <font>
      <b/>
      <sz val="9"/>
      <color rgb="FF0000A0"/>
      <name val="Arial"/>
      <family val="2"/>
    </font>
    <font>
      <b/>
      <sz val="9"/>
      <color rgb="FF000000"/>
      <name val="Arial"/>
      <family val="2"/>
    </font>
    <font>
      <b/>
      <sz val="7"/>
      <color rgb="FF0000A0"/>
      <name val="Arial"/>
      <family val="2"/>
    </font>
    <font>
      <b/>
      <sz val="8"/>
      <color rgb="FF000000"/>
      <name val="Calibri"/>
      <family val="2"/>
      <scheme val="minor"/>
    </font>
    <font>
      <b/>
      <sz val="18"/>
      <color rgb="FF0000A0"/>
      <name val="Arial"/>
      <family val="2"/>
    </font>
    <font>
      <b/>
      <sz val="18"/>
      <color rgb="FF2F75B5"/>
      <name val="Arial"/>
      <family val="2"/>
    </font>
    <font>
      <b/>
      <sz val="8"/>
      <color rgb="FF000099"/>
      <name val="Arial"/>
      <family val="2"/>
    </font>
    <font>
      <i/>
      <sz val="8"/>
      <name val="Arial"/>
      <family val="2"/>
    </font>
    <font>
      <b/>
      <sz val="7"/>
      <name val="Arial"/>
      <family val="2"/>
    </font>
    <font>
      <sz val="8"/>
      <color rgb="FF000000"/>
      <name val="Calibri"/>
      <family val="2"/>
      <scheme val="minor"/>
    </font>
    <font>
      <b/>
      <sz val="10"/>
      <color rgb="FF2F75B5"/>
      <name val="Arial"/>
      <family val="2"/>
    </font>
    <font>
      <sz val="18"/>
      <color rgb="FF000000"/>
      <name val="Calibri"/>
      <family val="2"/>
      <scheme val="minor"/>
    </font>
    <font>
      <b/>
      <sz val="16"/>
      <color rgb="FF0000A0"/>
      <name val="Arial"/>
      <family val="2"/>
    </font>
    <font>
      <sz val="7.5"/>
      <color rgb="FFFF0000"/>
      <name val="Arial"/>
      <family val="2"/>
    </font>
    <font>
      <sz val="10"/>
      <name val="Times New Roman"/>
      <family val="2"/>
    </font>
    <font>
      <sz val="6.5"/>
      <color rgb="FF000000"/>
      <name val="Calibri"/>
      <family val="2"/>
      <scheme val="minor"/>
    </font>
    <font>
      <b/>
      <sz val="8"/>
      <color rgb="FF2F75B5"/>
      <name val="Arial"/>
      <family val="2"/>
    </font>
    <font>
      <b/>
      <sz val="8"/>
      <color rgb="FF000000"/>
      <name val="Calibri"/>
      <family val="2"/>
    </font>
    <font>
      <vertAlign val="superscript"/>
      <sz val="6.5"/>
      <color rgb="FF000000"/>
      <name val="Arial"/>
      <family val="2"/>
    </font>
    <font>
      <b/>
      <sz val="10"/>
      <color rgb="FF000000"/>
      <name val="Arial"/>
      <family val="2"/>
    </font>
    <font>
      <b/>
      <vertAlign val="superscript"/>
      <sz val="8"/>
      <color rgb="FF000000"/>
      <name val="Arial"/>
      <family val="2"/>
    </font>
    <font>
      <vertAlign val="superscript"/>
      <sz val="7"/>
      <color rgb="FF000000"/>
      <name val="Arial"/>
      <family val="2"/>
    </font>
    <font>
      <vertAlign val="superscript"/>
      <sz val="8"/>
      <color rgb="FF000000"/>
      <name val="Arial"/>
      <family val="2"/>
    </font>
    <font>
      <sz val="10"/>
      <color theme="1"/>
      <name val="Arial"/>
      <family val="2"/>
    </font>
  </fonts>
  <fills count="5">
    <fill>
      <patternFill patternType="none"/>
    </fill>
    <fill>
      <patternFill patternType="gray125"/>
    </fill>
    <fill>
      <patternFill patternType="solid">
        <fgColor rgb="FFD6EAFF"/>
        <bgColor indexed="64"/>
      </patternFill>
    </fill>
    <fill>
      <patternFill patternType="solid">
        <fgColor rgb="FFFFFFFF"/>
        <bgColor indexed="64"/>
      </patternFill>
    </fill>
    <fill>
      <patternFill patternType="solid">
        <fgColor rgb="FFDCE6F2"/>
        <bgColor indexed="64"/>
      </patternFill>
    </fill>
  </fills>
  <borders count="13">
    <border>
      <left/>
      <right/>
      <top/>
      <bottom/>
      <diagonal/>
    </border>
    <border>
      <left/>
      <right/>
      <top/>
      <bottom style="thin">
        <color auto="1"/>
      </bottom>
      <diagonal/>
    </border>
    <border>
      <left/>
      <right/>
      <top style="thin">
        <color auto="1"/>
      </top>
      <bottom/>
      <diagonal/>
    </border>
    <border>
      <left/>
      <right/>
      <top style="thin">
        <color auto="1"/>
      </top>
      <bottom style="thin">
        <color auto="1"/>
      </bottom>
      <diagonal/>
    </border>
    <border>
      <left/>
      <right style="thin">
        <color auto="1"/>
      </right>
      <top/>
      <bottom/>
      <diagonal/>
    </border>
    <border>
      <left style="thin">
        <color auto="1"/>
      </left>
      <right/>
      <top style="thin">
        <color auto="1"/>
      </top>
      <bottom/>
      <diagonal/>
    </border>
    <border>
      <left/>
      <right style="thin">
        <color auto="1"/>
      </right>
      <top style="thin">
        <color auto="1"/>
      </top>
      <bottom/>
      <diagonal/>
    </border>
    <border>
      <left/>
      <right style="thin">
        <color auto="1"/>
      </right>
      <top/>
      <bottom style="thin">
        <color auto="1"/>
      </bottom>
      <diagonal/>
    </border>
    <border>
      <left style="thin">
        <color auto="1"/>
      </left>
      <right/>
      <top/>
      <bottom style="thin">
        <color auto="1"/>
      </bottom>
      <diagonal/>
    </border>
    <border>
      <left style="thin">
        <color auto="1"/>
      </left>
      <right/>
      <top/>
      <bottom/>
      <diagonal/>
    </border>
    <border>
      <left/>
      <right style="medium">
        <color rgb="FFFFFFFF"/>
      </right>
      <top style="thin">
        <color auto="1"/>
      </top>
      <bottom style="thin">
        <color auto="1"/>
      </bottom>
      <diagonal/>
    </border>
    <border>
      <left style="medium">
        <color rgb="FFFFFFFF"/>
      </left>
      <right style="medium">
        <color rgb="FFFFFFFF"/>
      </right>
      <top style="thin">
        <color auto="1"/>
      </top>
      <bottom style="thin">
        <color auto="1"/>
      </bottom>
      <diagonal/>
    </border>
    <border>
      <left style="medium">
        <color rgb="FFFFFFFF"/>
      </left>
      <right/>
      <top style="thin">
        <color auto="1"/>
      </top>
      <bottom style="thin">
        <color auto="1"/>
      </bottom>
      <diagonal/>
    </border>
  </borders>
  <cellStyleXfs count="9">
    <xf numFmtId="0" fontId="0" fillId="0" borderId="0"/>
    <xf numFmtId="9" fontId="44" fillId="0" borderId="0" applyFont="0" applyFill="0" applyBorder="0" applyAlignment="0" applyProtection="0"/>
    <xf numFmtId="0" fontId="35" fillId="0" borderId="0">
      <alignment vertical="top"/>
    </xf>
    <xf numFmtId="0" fontId="35" fillId="0" borderId="0"/>
    <xf numFmtId="0" fontId="35" fillId="0" borderId="0"/>
    <xf numFmtId="9" fontId="35" fillId="0" borderId="0" applyFont="0" applyFill="0" applyBorder="0" applyAlignment="0" applyProtection="0"/>
    <xf numFmtId="0" fontId="35" fillId="0" borderId="0">
      <alignment vertical="top"/>
    </xf>
    <xf numFmtId="9" fontId="10" fillId="0" borderId="0" applyFont="0" applyFill="0" applyBorder="0" applyAlignment="0" applyProtection="0"/>
    <xf numFmtId="0" fontId="10" fillId="0" borderId="0"/>
  </cellStyleXfs>
  <cellXfs count="697">
    <xf numFmtId="0" fontId="0" fillId="0" borderId="0" xfId="0"/>
    <xf numFmtId="0" fontId="5" fillId="0" borderId="0" xfId="0" applyFont="1" applyAlignment="1">
      <alignment horizontal="left"/>
    </xf>
    <xf numFmtId="0" fontId="7" fillId="0" borderId="1" xfId="0" applyFont="1" applyBorder="1" applyAlignment="1">
      <alignment horizontal="right"/>
    </xf>
    <xf numFmtId="0" fontId="3" fillId="0" borderId="0" xfId="3" applyFont="1" applyAlignment="1" applyProtection="1">
      <alignment horizontal="left" vertical="top"/>
      <protection hidden="1"/>
    </xf>
    <xf numFmtId="0" fontId="7" fillId="0" borderId="3" xfId="0" applyFont="1" applyBorder="1" applyAlignment="1">
      <alignment horizontal="center"/>
    </xf>
    <xf numFmtId="0" fontId="15" fillId="0" borderId="0" xfId="3" applyFont="1" applyProtection="1">
      <protection hidden="1"/>
    </xf>
    <xf numFmtId="0" fontId="10" fillId="0" borderId="0" xfId="0" applyFont="1"/>
    <xf numFmtId="0" fontId="14" fillId="2" borderId="1" xfId="0" applyFont="1" applyFill="1" applyBorder="1" applyAlignment="1">
      <alignment vertical="center"/>
    </xf>
    <xf numFmtId="0" fontId="5" fillId="2" borderId="1" xfId="0" applyFont="1" applyFill="1" applyBorder="1" applyAlignment="1">
      <alignment horizontal="right"/>
    </xf>
    <xf numFmtId="0" fontId="5" fillId="0" borderId="2" xfId="0" applyFont="1" applyBorder="1"/>
    <xf numFmtId="0" fontId="5" fillId="0" borderId="2" xfId="0" applyFont="1" applyBorder="1" applyAlignment="1">
      <alignment horizontal="right"/>
    </xf>
    <xf numFmtId="0" fontId="10" fillId="0" borderId="2" xfId="0" applyFont="1" applyBorder="1"/>
    <xf numFmtId="0" fontId="7" fillId="0" borderId="0" xfId="0" applyFont="1"/>
    <xf numFmtId="0" fontId="5" fillId="0" borderId="0" xfId="0" applyFont="1" applyAlignment="1">
      <alignment horizontal="right"/>
    </xf>
    <xf numFmtId="0" fontId="5" fillId="0" borderId="0" xfId="0" applyFont="1"/>
    <xf numFmtId="3" fontId="2" fillId="0" borderId="0" xfId="3" applyNumberFormat="1" applyFont="1" applyAlignment="1" applyProtection="1">
      <alignment horizontal="right"/>
      <protection hidden="1"/>
    </xf>
    <xf numFmtId="0" fontId="7" fillId="0" borderId="1" xfId="0" applyFont="1" applyBorder="1"/>
    <xf numFmtId="0" fontId="5" fillId="0" borderId="2" xfId="0" applyFont="1" applyBorder="1" applyAlignment="1">
      <alignment horizontal="center"/>
    </xf>
    <xf numFmtId="0" fontId="5" fillId="0" borderId="0" xfId="0" applyFont="1" applyAlignment="1">
      <alignment horizontal="left" indent="1"/>
    </xf>
    <xf numFmtId="0" fontId="5" fillId="0" borderId="0" xfId="0" applyFont="1" applyAlignment="1">
      <alignment horizontal="center"/>
    </xf>
    <xf numFmtId="0" fontId="5" fillId="0" borderId="1" xfId="0" applyFont="1" applyBorder="1"/>
    <xf numFmtId="0" fontId="5" fillId="0" borderId="1" xfId="0" applyFont="1" applyBorder="1" applyAlignment="1">
      <alignment horizontal="center"/>
    </xf>
    <xf numFmtId="0" fontId="11" fillId="0" borderId="2" xfId="0" applyFont="1" applyBorder="1"/>
    <xf numFmtId="3" fontId="2" fillId="0" borderId="2" xfId="3" applyNumberFormat="1" applyFont="1" applyBorder="1" applyAlignment="1" applyProtection="1">
      <alignment horizontal="right" vertical="center"/>
      <protection hidden="1"/>
    </xf>
    <xf numFmtId="0" fontId="11" fillId="0" borderId="0" xfId="0" applyFont="1"/>
    <xf numFmtId="3" fontId="2" fillId="0" borderId="0" xfId="3" applyNumberFormat="1" applyFont="1" applyAlignment="1" applyProtection="1">
      <alignment horizontal="right" vertical="center"/>
      <protection hidden="1"/>
    </xf>
    <xf numFmtId="0" fontId="25" fillId="0" borderId="0" xfId="3" applyFont="1" applyAlignment="1" applyProtection="1">
      <alignment horizontal="left"/>
      <protection hidden="1"/>
    </xf>
    <xf numFmtId="0" fontId="6" fillId="0" borderId="0" xfId="3" applyFont="1" applyProtection="1">
      <protection hidden="1"/>
    </xf>
    <xf numFmtId="0" fontId="7" fillId="0" borderId="3" xfId="0" applyFont="1" applyBorder="1"/>
    <xf numFmtId="0" fontId="9" fillId="0" borderId="3" xfId="0" applyFont="1" applyBorder="1" applyAlignment="1">
      <alignment horizontal="right" wrapText="1"/>
    </xf>
    <xf numFmtId="0" fontId="9" fillId="0" borderId="3" xfId="0" applyFont="1" applyBorder="1" applyAlignment="1">
      <alignment horizontal="center" wrapText="1"/>
    </xf>
    <xf numFmtId="0" fontId="37" fillId="0" borderId="0" xfId="3" applyFont="1" applyProtection="1">
      <protection hidden="1"/>
    </xf>
    <xf numFmtId="0" fontId="2" fillId="0" borderId="2" xfId="0" applyFont="1" applyBorder="1"/>
    <xf numFmtId="166" fontId="5" fillId="0" borderId="2" xfId="0" applyNumberFormat="1" applyFont="1" applyBorder="1" applyAlignment="1">
      <alignment horizontal="right" wrapText="1"/>
    </xf>
    <xf numFmtId="165" fontId="5" fillId="0" borderId="2" xfId="1" applyNumberFormat="1" applyFont="1" applyFill="1" applyBorder="1" applyAlignment="1">
      <alignment horizontal="right" wrapText="1"/>
    </xf>
    <xf numFmtId="0" fontId="2" fillId="0" borderId="0" xfId="0" applyFont="1"/>
    <xf numFmtId="166" fontId="5" fillId="0" borderId="0" xfId="0" applyNumberFormat="1" applyFont="1" applyAlignment="1">
      <alignment horizontal="right" wrapText="1"/>
    </xf>
    <xf numFmtId="165" fontId="5" fillId="0" borderId="0" xfId="1" applyNumberFormat="1" applyFont="1" applyFill="1" applyBorder="1" applyAlignment="1">
      <alignment horizontal="right" wrapText="1"/>
    </xf>
    <xf numFmtId="166" fontId="5" fillId="0" borderId="0" xfId="0" applyNumberFormat="1" applyFont="1" applyAlignment="1">
      <alignment horizontal="right"/>
    </xf>
    <xf numFmtId="3" fontId="5" fillId="0" borderId="1" xfId="0" applyNumberFormat="1" applyFont="1" applyBorder="1" applyAlignment="1">
      <alignment horizontal="right"/>
    </xf>
    <xf numFmtId="165" fontId="5" fillId="0" borderId="1" xfId="1" applyNumberFormat="1" applyFont="1" applyFill="1" applyBorder="1" applyAlignment="1">
      <alignment horizontal="right" wrapText="1"/>
    </xf>
    <xf numFmtId="0" fontId="9" fillId="2" borderId="3" xfId="0" applyFont="1" applyFill="1" applyBorder="1"/>
    <xf numFmtId="3" fontId="9" fillId="2" borderId="3" xfId="0" applyNumberFormat="1" applyFont="1" applyFill="1" applyBorder="1" applyAlignment="1">
      <alignment horizontal="right"/>
    </xf>
    <xf numFmtId="165" fontId="9" fillId="2" borderId="3" xfId="0" applyNumberFormat="1" applyFont="1" applyFill="1" applyBorder="1" applyAlignment="1">
      <alignment horizontal="right"/>
    </xf>
    <xf numFmtId="0" fontId="5" fillId="0" borderId="0" xfId="0" applyFont="1" applyAlignment="1">
      <alignment horizontal="right" vertical="center"/>
    </xf>
    <xf numFmtId="0" fontId="9" fillId="0" borderId="1" xfId="0" applyFont="1" applyBorder="1"/>
    <xf numFmtId="3" fontId="18" fillId="0" borderId="2" xfId="3" applyNumberFormat="1" applyFont="1" applyBorder="1" applyAlignment="1" applyProtection="1">
      <alignment horizontal="right" vertical="center"/>
      <protection hidden="1"/>
    </xf>
    <xf numFmtId="3" fontId="18" fillId="0" borderId="0" xfId="3" applyNumberFormat="1" applyFont="1" applyAlignment="1" applyProtection="1">
      <alignment horizontal="right" vertical="center"/>
      <protection hidden="1"/>
    </xf>
    <xf numFmtId="0" fontId="9" fillId="2" borderId="0" xfId="0" applyFont="1" applyFill="1"/>
    <xf numFmtId="3" fontId="29" fillId="2" borderId="0" xfId="3" applyNumberFormat="1" applyFont="1" applyFill="1" applyAlignment="1" applyProtection="1">
      <alignment horizontal="right" vertical="center"/>
      <protection hidden="1"/>
    </xf>
    <xf numFmtId="3" fontId="29" fillId="2" borderId="0" xfId="3" applyNumberFormat="1" applyFont="1" applyFill="1" applyAlignment="1" applyProtection="1">
      <alignment horizontal="right"/>
      <protection hidden="1"/>
    </xf>
    <xf numFmtId="3" fontId="29" fillId="2" borderId="1" xfId="3" applyNumberFormat="1" applyFont="1" applyFill="1" applyBorder="1" applyAlignment="1" applyProtection="1">
      <alignment horizontal="right"/>
      <protection hidden="1"/>
    </xf>
    <xf numFmtId="0" fontId="5" fillId="0" borderId="3" xfId="0" applyFont="1" applyBorder="1"/>
    <xf numFmtId="0" fontId="7" fillId="0" borderId="3" xfId="0" applyFont="1" applyBorder="1" applyAlignment="1">
      <alignment horizontal="right"/>
    </xf>
    <xf numFmtId="4" fontId="18" fillId="0" borderId="2" xfId="3" applyNumberFormat="1" applyFont="1" applyBorder="1" applyAlignment="1" applyProtection="1">
      <alignment horizontal="right" vertical="center"/>
      <protection hidden="1"/>
    </xf>
    <xf numFmtId="4" fontId="18" fillId="0" borderId="0" xfId="3" applyNumberFormat="1" applyFont="1" applyAlignment="1" applyProtection="1">
      <alignment horizontal="right" vertical="center"/>
      <protection hidden="1"/>
    </xf>
    <xf numFmtId="2" fontId="18" fillId="0" borderId="0" xfId="3" applyNumberFormat="1" applyFont="1" applyAlignment="1" applyProtection="1">
      <alignment horizontal="right" vertical="center"/>
      <protection hidden="1"/>
    </xf>
    <xf numFmtId="164" fontId="18" fillId="0" borderId="0" xfId="3" applyNumberFormat="1" applyFont="1" applyAlignment="1" applyProtection="1">
      <alignment horizontal="right" vertical="center"/>
      <protection hidden="1"/>
    </xf>
    <xf numFmtId="164" fontId="11" fillId="0" borderId="0" xfId="0" applyNumberFormat="1" applyFont="1" applyAlignment="1">
      <alignment horizontal="right"/>
    </xf>
    <xf numFmtId="0" fontId="18" fillId="0" borderId="0" xfId="0" applyFont="1" applyAlignment="1">
      <alignment horizontal="right"/>
    </xf>
    <xf numFmtId="0" fontId="11" fillId="0" borderId="0" xfId="0" applyFont="1" applyAlignment="1">
      <alignment horizontal="right"/>
    </xf>
    <xf numFmtId="1" fontId="18" fillId="0" borderId="0" xfId="0" applyNumberFormat="1" applyFont="1" applyAlignment="1">
      <alignment horizontal="right"/>
    </xf>
    <xf numFmtId="1" fontId="11" fillId="0" borderId="0" xfId="0" applyNumberFormat="1" applyFont="1" applyAlignment="1">
      <alignment horizontal="right"/>
    </xf>
    <xf numFmtId="164" fontId="18" fillId="0" borderId="0" xfId="0" applyNumberFormat="1" applyFont="1" applyAlignment="1">
      <alignment horizontal="right"/>
    </xf>
    <xf numFmtId="164" fontId="18" fillId="0" borderId="0" xfId="0" applyNumberFormat="1" applyFont="1" applyAlignment="1">
      <alignment horizontal="right" vertical="center"/>
    </xf>
    <xf numFmtId="164" fontId="11" fillId="0" borderId="0" xfId="0" applyNumberFormat="1" applyFont="1" applyAlignment="1">
      <alignment horizontal="right" vertical="center"/>
    </xf>
    <xf numFmtId="166" fontId="18" fillId="0" borderId="0" xfId="0" applyNumberFormat="1" applyFont="1" applyAlignment="1">
      <alignment horizontal="right"/>
    </xf>
    <xf numFmtId="2" fontId="18" fillId="0" borderId="0" xfId="0" applyNumberFormat="1" applyFont="1" applyAlignment="1">
      <alignment horizontal="right" vertical="center"/>
    </xf>
    <xf numFmtId="2" fontId="11" fillId="0" borderId="0" xfId="0" applyNumberFormat="1" applyFont="1" applyAlignment="1">
      <alignment horizontal="right" vertical="center"/>
    </xf>
    <xf numFmtId="0" fontId="2" fillId="0" borderId="1" xfId="0" applyFont="1" applyBorder="1"/>
    <xf numFmtId="164" fontId="18" fillId="0" borderId="1" xfId="0" applyNumberFormat="1" applyFont="1" applyBorder="1" applyAlignment="1">
      <alignment horizontal="right"/>
    </xf>
    <xf numFmtId="164" fontId="11" fillId="0" borderId="1" xfId="0" applyNumberFormat="1" applyFont="1" applyBorder="1" applyAlignment="1">
      <alignment horizontal="right"/>
    </xf>
    <xf numFmtId="0" fontId="16" fillId="0" borderId="0" xfId="0" applyFont="1" applyAlignment="1">
      <alignment horizontal="left"/>
    </xf>
    <xf numFmtId="0" fontId="3" fillId="0" borderId="0" xfId="0" applyFont="1" applyAlignment="1">
      <alignment horizontal="left" vertical="top"/>
    </xf>
    <xf numFmtId="0" fontId="3" fillId="0" borderId="2" xfId="3" applyFont="1" applyBorder="1" applyAlignment="1" applyProtection="1">
      <alignment vertical="center"/>
      <protection hidden="1"/>
    </xf>
    <xf numFmtId="16" fontId="7" fillId="0" borderId="2" xfId="3" quotePrefix="1" applyNumberFormat="1" applyFont="1" applyBorder="1" applyAlignment="1" applyProtection="1">
      <alignment horizontal="right" vertical="center"/>
      <protection hidden="1"/>
    </xf>
    <xf numFmtId="0" fontId="3" fillId="0" borderId="2" xfId="3" applyFont="1" applyBorder="1" applyAlignment="1" applyProtection="1">
      <alignment horizontal="right" vertical="center"/>
      <protection hidden="1"/>
    </xf>
    <xf numFmtId="0" fontId="3" fillId="0" borderId="2" xfId="3" applyFont="1" applyBorder="1" applyAlignment="1" applyProtection="1">
      <alignment horizontal="right" vertical="center" wrapText="1"/>
      <protection hidden="1"/>
    </xf>
    <xf numFmtId="0" fontId="9" fillId="0" borderId="3" xfId="0" applyFont="1" applyBorder="1"/>
    <xf numFmtId="17" fontId="7" fillId="0" borderId="3" xfId="0" quotePrefix="1" applyNumberFormat="1" applyFont="1" applyBorder="1" applyAlignment="1">
      <alignment horizontal="right" wrapText="1"/>
    </xf>
    <xf numFmtId="3" fontId="18" fillId="0" borderId="2" xfId="3" applyNumberFormat="1" applyFont="1" applyBorder="1" applyAlignment="1" applyProtection="1">
      <alignment horizontal="right"/>
      <protection hidden="1"/>
    </xf>
    <xf numFmtId="3" fontId="18" fillId="0" borderId="0" xfId="3" applyNumberFormat="1" applyFont="1" applyAlignment="1" applyProtection="1">
      <alignment horizontal="right"/>
      <protection hidden="1"/>
    </xf>
    <xf numFmtId="0" fontId="5" fillId="0" borderId="0" xfId="0" applyFont="1" applyAlignment="1">
      <alignment wrapText="1"/>
    </xf>
    <xf numFmtId="3" fontId="29" fillId="2" borderId="0" xfId="3" applyNumberFormat="1" applyFont="1" applyFill="1" applyAlignment="1" applyProtection="1">
      <alignment horizontal="right" wrapText="1"/>
      <protection hidden="1"/>
    </xf>
    <xf numFmtId="0" fontId="2" fillId="0" borderId="0" xfId="4" applyFont="1" applyAlignment="1">
      <alignment vertical="top"/>
    </xf>
    <xf numFmtId="164" fontId="2" fillId="0" borderId="0" xfId="4" applyNumberFormat="1" applyFont="1" applyAlignment="1">
      <alignment horizontal="right" vertical="top"/>
    </xf>
    <xf numFmtId="164" fontId="2" fillId="0" borderId="0" xfId="3" applyNumberFormat="1" applyFont="1" applyAlignment="1" applyProtection="1">
      <alignment horizontal="right"/>
      <protection locked="0"/>
    </xf>
    <xf numFmtId="164" fontId="2" fillId="0" borderId="0" xfId="3" applyNumberFormat="1" applyFont="1" applyAlignment="1" applyProtection="1">
      <alignment horizontal="right"/>
      <protection hidden="1"/>
    </xf>
    <xf numFmtId="9" fontId="2" fillId="0" borderId="0" xfId="5" applyFont="1" applyFill="1" applyBorder="1" applyAlignment="1" applyProtection="1">
      <alignment horizontal="right"/>
      <protection hidden="1"/>
    </xf>
    <xf numFmtId="17" fontId="7" fillId="0" borderId="1" xfId="0" quotePrefix="1" applyNumberFormat="1" applyFont="1" applyBorder="1" applyAlignment="1">
      <alignment horizontal="right" wrapText="1"/>
    </xf>
    <xf numFmtId="3" fontId="29" fillId="2" borderId="0" xfId="3" applyNumberFormat="1" applyFont="1" applyFill="1" applyAlignment="1" applyProtection="1">
      <alignment horizontal="right" vertical="center" wrapText="1"/>
      <protection hidden="1"/>
    </xf>
    <xf numFmtId="0" fontId="9" fillId="0" borderId="0" xfId="0" applyFont="1"/>
    <xf numFmtId="2" fontId="3" fillId="0" borderId="0" xfId="3" applyNumberFormat="1" applyFont="1" applyAlignment="1" applyProtection="1">
      <alignment horizontal="right" vertical="center" wrapText="1"/>
      <protection hidden="1"/>
    </xf>
    <xf numFmtId="3" fontId="3" fillId="0" borderId="0" xfId="3" applyNumberFormat="1" applyFont="1" applyAlignment="1" applyProtection="1">
      <alignment horizontal="right" vertical="center" wrapText="1"/>
      <protection hidden="1"/>
    </xf>
    <xf numFmtId="3" fontId="7" fillId="0" borderId="1" xfId="0" applyNumberFormat="1" applyFont="1" applyBorder="1" applyAlignment="1">
      <alignment horizontal="right"/>
    </xf>
    <xf numFmtId="0" fontId="9" fillId="2" borderId="1" xfId="0" applyFont="1" applyFill="1" applyBorder="1"/>
    <xf numFmtId="3" fontId="29" fillId="2" borderId="1" xfId="3" applyNumberFormat="1" applyFont="1" applyFill="1" applyBorder="1" applyAlignment="1" applyProtection="1">
      <alignment horizontal="right" wrapText="1"/>
      <protection hidden="1"/>
    </xf>
    <xf numFmtId="0" fontId="7" fillId="0" borderId="3" xfId="0" applyFont="1" applyBorder="1" applyAlignment="1">
      <alignment horizontal="right" wrapText="1"/>
    </xf>
    <xf numFmtId="4" fontId="18" fillId="0" borderId="2" xfId="3" applyNumberFormat="1" applyFont="1" applyBorder="1" applyAlignment="1" applyProtection="1">
      <alignment horizontal="right"/>
      <protection hidden="1"/>
    </xf>
    <xf numFmtId="4" fontId="18" fillId="0" borderId="0" xfId="3" applyNumberFormat="1" applyFont="1" applyAlignment="1" applyProtection="1">
      <alignment horizontal="right"/>
      <protection hidden="1"/>
    </xf>
    <xf numFmtId="166" fontId="18" fillId="0" borderId="0" xfId="3" applyNumberFormat="1" applyFont="1" applyAlignment="1" applyProtection="1">
      <alignment horizontal="right"/>
      <protection hidden="1"/>
    </xf>
    <xf numFmtId="0" fontId="2" fillId="0" borderId="0" xfId="0" applyFont="1" applyAlignment="1">
      <alignment wrapText="1"/>
    </xf>
    <xf numFmtId="166" fontId="18" fillId="0" borderId="1" xfId="3" applyNumberFormat="1" applyFont="1" applyBorder="1" applyAlignment="1" applyProtection="1">
      <alignment horizontal="right"/>
      <protection hidden="1"/>
    </xf>
    <xf numFmtId="0" fontId="19" fillId="0" borderId="0" xfId="0" applyFont="1"/>
    <xf numFmtId="0" fontId="16" fillId="0" borderId="0" xfId="0" applyFont="1" applyAlignment="1">
      <alignment horizontal="right"/>
    </xf>
    <xf numFmtId="3" fontId="29" fillId="2" borderId="1" xfId="3" applyNumberFormat="1" applyFont="1" applyFill="1" applyBorder="1" applyAlignment="1" applyProtection="1">
      <alignment horizontal="right" vertical="center" wrapText="1"/>
      <protection hidden="1"/>
    </xf>
    <xf numFmtId="0" fontId="2" fillId="0" borderId="2" xfId="4" applyFont="1" applyBorder="1" applyAlignment="1">
      <alignment vertical="top"/>
    </xf>
    <xf numFmtId="164" fontId="2" fillId="0" borderId="2" xfId="4" applyNumberFormat="1" applyFont="1" applyBorder="1" applyAlignment="1">
      <alignment horizontal="right" vertical="top"/>
    </xf>
    <xf numFmtId="164" fontId="2" fillId="0" borderId="2" xfId="3" applyNumberFormat="1" applyFont="1" applyBorder="1" applyAlignment="1" applyProtection="1">
      <alignment horizontal="right"/>
      <protection locked="0"/>
    </xf>
    <xf numFmtId="164" fontId="2" fillId="0" borderId="2" xfId="3" applyNumberFormat="1" applyFont="1" applyBorder="1" applyAlignment="1" applyProtection="1">
      <alignment horizontal="right"/>
      <protection hidden="1"/>
    </xf>
    <xf numFmtId="9" fontId="2" fillId="0" borderId="2" xfId="5" applyFont="1" applyFill="1" applyBorder="1" applyAlignment="1" applyProtection="1">
      <alignment horizontal="right"/>
      <protection hidden="1"/>
    </xf>
    <xf numFmtId="0" fontId="9" fillId="0" borderId="2" xfId="0" applyFont="1" applyBorder="1"/>
    <xf numFmtId="2" fontId="3" fillId="0" borderId="2" xfId="3" applyNumberFormat="1" applyFont="1" applyBorder="1" applyAlignment="1" applyProtection="1">
      <alignment horizontal="right" vertical="center" wrapText="1"/>
      <protection hidden="1"/>
    </xf>
    <xf numFmtId="3" fontId="29" fillId="2" borderId="3" xfId="3" applyNumberFormat="1" applyFont="1" applyFill="1" applyBorder="1" applyAlignment="1" applyProtection="1">
      <alignment horizontal="right" wrapText="1"/>
      <protection hidden="1"/>
    </xf>
    <xf numFmtId="0" fontId="7" fillId="0" borderId="2" xfId="3" applyFont="1" applyBorder="1" applyProtection="1">
      <protection hidden="1"/>
    </xf>
    <xf numFmtId="0" fontId="7" fillId="0" borderId="1" xfId="0" applyFont="1" applyBorder="1" applyAlignment="1">
      <alignment horizontal="right" wrapText="1"/>
    </xf>
    <xf numFmtId="0" fontId="9" fillId="2" borderId="2" xfId="0" applyFont="1" applyFill="1" applyBorder="1"/>
    <xf numFmtId="3" fontId="3" fillId="2" borderId="2" xfId="3" applyNumberFormat="1" applyFont="1" applyFill="1" applyBorder="1" applyAlignment="1" applyProtection="1">
      <alignment horizontal="right" vertical="center"/>
      <protection hidden="1"/>
    </xf>
    <xf numFmtId="3" fontId="3" fillId="2" borderId="0" xfId="3" applyNumberFormat="1" applyFont="1" applyFill="1" applyAlignment="1" applyProtection="1">
      <alignment horizontal="right" vertical="center"/>
      <protection hidden="1"/>
    </xf>
    <xf numFmtId="3" fontId="3" fillId="2" borderId="1" xfId="3" applyNumberFormat="1" applyFont="1" applyFill="1" applyBorder="1" applyAlignment="1" applyProtection="1">
      <alignment horizontal="right" vertical="center"/>
      <protection hidden="1"/>
    </xf>
    <xf numFmtId="0" fontId="7" fillId="0" borderId="0" xfId="3" applyFont="1" applyProtection="1">
      <protection hidden="1"/>
    </xf>
    <xf numFmtId="0" fontId="7" fillId="0" borderId="0" xfId="0" applyFont="1" applyAlignment="1">
      <alignment horizontal="right" wrapText="1"/>
    </xf>
    <xf numFmtId="3" fontId="2" fillId="0" borderId="2" xfId="3" applyNumberFormat="1" applyFont="1" applyBorder="1" applyAlignment="1" applyProtection="1">
      <alignment horizontal="right"/>
      <protection hidden="1"/>
    </xf>
    <xf numFmtId="1" fontId="3" fillId="2" borderId="1" xfId="3" applyNumberFormat="1" applyFont="1" applyFill="1" applyBorder="1" applyAlignment="1" applyProtection="1">
      <alignment horizontal="right"/>
      <protection hidden="1"/>
    </xf>
    <xf numFmtId="0" fontId="2" fillId="0" borderId="2" xfId="6" applyFont="1" applyBorder="1" applyAlignment="1">
      <alignment horizontal="left"/>
    </xf>
    <xf numFmtId="0" fontId="2" fillId="0" borderId="0" xfId="6" applyFont="1" applyAlignment="1">
      <alignment horizontal="left" wrapText="1"/>
    </xf>
    <xf numFmtId="0" fontId="2" fillId="0" borderId="0" xfId="6" applyFont="1" applyAlignment="1">
      <alignment horizontal="left"/>
    </xf>
    <xf numFmtId="1" fontId="3" fillId="2" borderId="0" xfId="3" applyNumberFormat="1" applyFont="1" applyFill="1" applyAlignment="1" applyProtection="1">
      <alignment horizontal="right"/>
      <protection hidden="1"/>
    </xf>
    <xf numFmtId="1" fontId="3" fillId="0" borderId="0" xfId="3" applyNumberFormat="1" applyFont="1" applyAlignment="1" applyProtection="1">
      <alignment horizontal="right"/>
      <protection hidden="1"/>
    </xf>
    <xf numFmtId="0" fontId="2" fillId="0" borderId="2" xfId="3" applyFont="1" applyBorder="1" applyAlignment="1" applyProtection="1">
      <alignment horizontal="right"/>
      <protection hidden="1"/>
    </xf>
    <xf numFmtId="0" fontId="2" fillId="0" borderId="0" xfId="3" applyFont="1" applyAlignment="1" applyProtection="1">
      <alignment horizontal="right"/>
      <protection hidden="1"/>
    </xf>
    <xf numFmtId="1" fontId="2" fillId="0" borderId="0" xfId="3" applyNumberFormat="1" applyFont="1" applyAlignment="1" applyProtection="1">
      <alignment horizontal="right"/>
      <protection hidden="1"/>
    </xf>
    <xf numFmtId="0" fontId="5" fillId="0" borderId="2" xfId="6" applyFont="1" applyBorder="1" applyAlignment="1">
      <alignment horizontal="left" vertical="center" wrapText="1"/>
    </xf>
    <xf numFmtId="0" fontId="5" fillId="0" borderId="0" xfId="6" applyFont="1" applyAlignment="1">
      <alignment horizontal="left" vertical="center" wrapText="1"/>
    </xf>
    <xf numFmtId="3" fontId="3" fillId="2" borderId="1" xfId="3" applyNumberFormat="1" applyFont="1" applyFill="1" applyBorder="1" applyAlignment="1" applyProtection="1">
      <alignment horizontal="right" wrapText="1"/>
      <protection hidden="1"/>
    </xf>
    <xf numFmtId="0" fontId="2" fillId="0" borderId="2" xfId="6" applyFont="1" applyBorder="1" applyAlignment="1">
      <alignment horizontal="left" vertical="center" wrapText="1"/>
    </xf>
    <xf numFmtId="166" fontId="3" fillId="0" borderId="2" xfId="3" applyNumberFormat="1" applyFont="1" applyBorder="1" applyAlignment="1" applyProtection="1">
      <alignment horizontal="right"/>
      <protection hidden="1"/>
    </xf>
    <xf numFmtId="9" fontId="3" fillId="0" borderId="2" xfId="7" applyFont="1" applyFill="1" applyBorder="1" applyAlignment="1" applyProtection="1">
      <alignment horizontal="right"/>
      <protection hidden="1"/>
    </xf>
    <xf numFmtId="166" fontId="3" fillId="0" borderId="1" xfId="3" applyNumberFormat="1" applyFont="1" applyBorder="1" applyAlignment="1" applyProtection="1">
      <alignment horizontal="right"/>
      <protection hidden="1"/>
    </xf>
    <xf numFmtId="9" fontId="3" fillId="0" borderId="1" xfId="7" applyFont="1" applyFill="1" applyBorder="1" applyAlignment="1" applyProtection="1">
      <alignment horizontal="right"/>
      <protection hidden="1"/>
    </xf>
    <xf numFmtId="0" fontId="2" fillId="0" borderId="2" xfId="6" applyFont="1" applyBorder="1" applyAlignment="1">
      <alignment horizontal="left" wrapText="1"/>
    </xf>
    <xf numFmtId="1" fontId="2" fillId="0" borderId="2" xfId="3" applyNumberFormat="1" applyFont="1" applyBorder="1" applyAlignment="1" applyProtection="1">
      <alignment horizontal="right"/>
      <protection hidden="1"/>
    </xf>
    <xf numFmtId="0" fontId="6" fillId="0" borderId="1" xfId="3" applyFont="1" applyBorder="1" applyAlignment="1" applyProtection="1">
      <alignment horizontal="left"/>
      <protection hidden="1"/>
    </xf>
    <xf numFmtId="1" fontId="3" fillId="2" borderId="2" xfId="3" applyNumberFormat="1" applyFont="1" applyFill="1" applyBorder="1" applyAlignment="1" applyProtection="1">
      <alignment horizontal="right" wrapText="1"/>
      <protection hidden="1"/>
    </xf>
    <xf numFmtId="0" fontId="5" fillId="0" borderId="0" xfId="6" quotePrefix="1" applyFont="1" applyAlignment="1">
      <alignment horizontal="left"/>
    </xf>
    <xf numFmtId="0" fontId="5" fillId="0" borderId="1" xfId="6" quotePrefix="1" applyFont="1" applyBorder="1" applyAlignment="1">
      <alignment horizontal="left"/>
    </xf>
    <xf numFmtId="3" fontId="2" fillId="0" borderId="1" xfId="3" applyNumberFormat="1" applyFont="1" applyBorder="1" applyAlignment="1" applyProtection="1">
      <alignment horizontal="right"/>
      <protection hidden="1"/>
    </xf>
    <xf numFmtId="0" fontId="30" fillId="0" borderId="2" xfId="0" applyFont="1" applyBorder="1" applyAlignment="1">
      <alignment horizontal="right" vertical="center"/>
    </xf>
    <xf numFmtId="0" fontId="31" fillId="0" borderId="1" xfId="3" applyFont="1" applyBorder="1" applyProtection="1">
      <protection hidden="1"/>
    </xf>
    <xf numFmtId="0" fontId="3" fillId="0" borderId="3" xfId="3" applyFont="1" applyBorder="1" applyAlignment="1" applyProtection="1">
      <alignment horizontal="left" vertical="center" wrapText="1"/>
      <protection hidden="1"/>
    </xf>
    <xf numFmtId="2" fontId="7" fillId="0" borderId="3" xfId="3" applyNumberFormat="1" applyFont="1" applyBorder="1" applyAlignment="1" applyProtection="1">
      <alignment horizontal="right" vertical="center" wrapText="1"/>
      <protection hidden="1"/>
    </xf>
    <xf numFmtId="0" fontId="2" fillId="0" borderId="2" xfId="3" applyFont="1" applyBorder="1" applyAlignment="1" applyProtection="1">
      <alignment vertical="center"/>
      <protection hidden="1"/>
    </xf>
    <xf numFmtId="166" fontId="2" fillId="0" borderId="2" xfId="3" applyNumberFormat="1" applyFont="1" applyBorder="1" applyAlignment="1" applyProtection="1">
      <alignment horizontal="right"/>
      <protection hidden="1"/>
    </xf>
    <xf numFmtId="0" fontId="2" fillId="0" borderId="0" xfId="3" applyFont="1" applyAlignment="1" applyProtection="1">
      <alignment vertical="center"/>
      <protection hidden="1"/>
    </xf>
    <xf numFmtId="166" fontId="2" fillId="0" borderId="0" xfId="3" applyNumberFormat="1" applyFont="1" applyAlignment="1" applyProtection="1">
      <alignment horizontal="right"/>
      <protection hidden="1"/>
    </xf>
    <xf numFmtId="3" fontId="3" fillId="2" borderId="0" xfId="3" applyNumberFormat="1" applyFont="1" applyFill="1" applyAlignment="1" applyProtection="1">
      <alignment horizontal="left" vertical="center"/>
      <protection hidden="1"/>
    </xf>
    <xf numFmtId="166" fontId="3" fillId="2" borderId="0" xfId="3" applyNumberFormat="1" applyFont="1" applyFill="1" applyAlignment="1" applyProtection="1">
      <alignment horizontal="right"/>
      <protection hidden="1"/>
    </xf>
    <xf numFmtId="3" fontId="3" fillId="2" borderId="1" xfId="3" applyNumberFormat="1" applyFont="1" applyFill="1" applyBorder="1" applyAlignment="1" applyProtection="1">
      <alignment horizontal="left" vertical="center"/>
      <protection hidden="1"/>
    </xf>
    <xf numFmtId="166" fontId="3" fillId="2" borderId="1" xfId="3" applyNumberFormat="1" applyFont="1" applyFill="1" applyBorder="1" applyAlignment="1" applyProtection="1">
      <alignment horizontal="right"/>
      <protection hidden="1"/>
    </xf>
    <xf numFmtId="166" fontId="2" fillId="0" borderId="1" xfId="3" applyNumberFormat="1" applyFont="1" applyBorder="1" applyAlignment="1" applyProtection="1">
      <alignment horizontal="right"/>
      <protection hidden="1"/>
    </xf>
    <xf numFmtId="0" fontId="31" fillId="0" borderId="0" xfId="3" applyFont="1" applyProtection="1">
      <protection hidden="1"/>
    </xf>
    <xf numFmtId="0" fontId="31" fillId="0" borderId="4" xfId="3" applyFont="1" applyBorder="1" applyProtection="1">
      <protection hidden="1"/>
    </xf>
    <xf numFmtId="0" fontId="3" fillId="0" borderId="1" xfId="3" applyFont="1" applyBorder="1" applyAlignment="1" applyProtection="1">
      <alignment horizontal="left" vertical="center" wrapText="1"/>
      <protection hidden="1"/>
    </xf>
    <xf numFmtId="2" fontId="7" fillId="0" borderId="1" xfId="3" applyNumberFormat="1" applyFont="1" applyBorder="1" applyAlignment="1" applyProtection="1">
      <alignment horizontal="right" vertical="center" wrapText="1"/>
      <protection hidden="1"/>
    </xf>
    <xf numFmtId="2" fontId="7" fillId="0" borderId="7" xfId="3" applyNumberFormat="1" applyFont="1" applyBorder="1" applyAlignment="1" applyProtection="1">
      <alignment horizontal="right" vertical="center" wrapText="1"/>
      <protection hidden="1"/>
    </xf>
    <xf numFmtId="0" fontId="7" fillId="0" borderId="8" xfId="3" applyFont="1" applyBorder="1" applyAlignment="1" applyProtection="1">
      <alignment horizontal="right" vertical="center" wrapText="1"/>
      <protection hidden="1"/>
    </xf>
    <xf numFmtId="0" fontId="7" fillId="0" borderId="7" xfId="3" applyFont="1" applyBorder="1" applyAlignment="1" applyProtection="1">
      <alignment horizontal="right" vertical="center" wrapText="1"/>
      <protection hidden="1"/>
    </xf>
    <xf numFmtId="3" fontId="2" fillId="0" borderId="2" xfId="3" applyNumberFormat="1" applyFont="1" applyBorder="1" applyAlignment="1" applyProtection="1">
      <alignment vertical="center"/>
      <protection hidden="1"/>
    </xf>
    <xf numFmtId="3" fontId="2" fillId="0" borderId="6" xfId="3" applyNumberFormat="1" applyFont="1" applyBorder="1" applyAlignment="1" applyProtection="1">
      <alignment vertical="center"/>
      <protection hidden="1"/>
    </xf>
    <xf numFmtId="9" fontId="2" fillId="0" borderId="5" xfId="5" applyFont="1" applyFill="1" applyBorder="1" applyAlignment="1" applyProtection="1">
      <alignment horizontal="right"/>
      <protection hidden="1"/>
    </xf>
    <xf numFmtId="9" fontId="2" fillId="0" borderId="6" xfId="5" applyFont="1" applyFill="1" applyBorder="1" applyAlignment="1" applyProtection="1">
      <alignment horizontal="right"/>
      <protection hidden="1"/>
    </xf>
    <xf numFmtId="3" fontId="2" fillId="0" borderId="0" xfId="3" applyNumberFormat="1" applyFont="1" applyAlignment="1" applyProtection="1">
      <alignment vertical="center"/>
      <protection hidden="1"/>
    </xf>
    <xf numFmtId="3" fontId="2" fillId="0" borderId="4" xfId="3" applyNumberFormat="1" applyFont="1" applyBorder="1" applyAlignment="1" applyProtection="1">
      <alignment vertical="center"/>
      <protection hidden="1"/>
    </xf>
    <xf numFmtId="9" fontId="2" fillId="0" borderId="9" xfId="5" applyFont="1" applyFill="1" applyBorder="1" applyAlignment="1" applyProtection="1">
      <alignment horizontal="right"/>
      <protection hidden="1"/>
    </xf>
    <xf numFmtId="9" fontId="2" fillId="0" borderId="4" xfId="5" applyFont="1" applyFill="1" applyBorder="1" applyAlignment="1" applyProtection="1">
      <alignment horizontal="right"/>
      <protection hidden="1"/>
    </xf>
    <xf numFmtId="3" fontId="3" fillId="2" borderId="4" xfId="3" applyNumberFormat="1" applyFont="1" applyFill="1" applyBorder="1" applyAlignment="1" applyProtection="1">
      <alignment horizontal="right" vertical="center"/>
      <protection hidden="1"/>
    </xf>
    <xf numFmtId="9" fontId="3" fillId="2" borderId="9" xfId="7" applyFont="1" applyFill="1" applyBorder="1" applyAlignment="1" applyProtection="1">
      <alignment horizontal="right"/>
      <protection hidden="1"/>
    </xf>
    <xf numFmtId="9" fontId="3" fillId="2" borderId="4" xfId="7" applyFont="1" applyFill="1" applyBorder="1" applyAlignment="1" applyProtection="1">
      <alignment horizontal="right"/>
      <protection hidden="1"/>
    </xf>
    <xf numFmtId="3" fontId="2" fillId="0" borderId="4" xfId="3" applyNumberFormat="1" applyFont="1" applyBorder="1" applyAlignment="1" applyProtection="1">
      <alignment horizontal="right" vertical="center"/>
      <protection hidden="1"/>
    </xf>
    <xf numFmtId="9" fontId="3" fillId="0" borderId="9" xfId="5" applyFont="1" applyFill="1" applyBorder="1" applyAlignment="1" applyProtection="1">
      <alignment horizontal="right"/>
      <protection hidden="1"/>
    </xf>
    <xf numFmtId="1" fontId="2" fillId="0" borderId="9" xfId="5" applyNumberFormat="1" applyFont="1" applyFill="1" applyBorder="1" applyAlignment="1" applyProtection="1">
      <alignment horizontal="right"/>
      <protection hidden="1"/>
    </xf>
    <xf numFmtId="1" fontId="2" fillId="0" borderId="4" xfId="5" applyNumberFormat="1" applyFont="1" applyFill="1" applyBorder="1" applyAlignment="1" applyProtection="1">
      <alignment horizontal="right"/>
      <protection hidden="1"/>
    </xf>
    <xf numFmtId="0" fontId="2" fillId="0" borderId="0" xfId="3" applyFont="1" applyAlignment="1">
      <alignment vertical="center"/>
    </xf>
    <xf numFmtId="9" fontId="2" fillId="0" borderId="9" xfId="5" quotePrefix="1" applyFont="1" applyFill="1" applyBorder="1" applyAlignment="1" applyProtection="1">
      <alignment horizontal="right"/>
      <protection hidden="1"/>
    </xf>
    <xf numFmtId="9" fontId="2" fillId="0" borderId="4" xfId="5" quotePrefix="1" applyFont="1" applyFill="1" applyBorder="1" applyAlignment="1" applyProtection="1">
      <alignment horizontal="right"/>
      <protection hidden="1"/>
    </xf>
    <xf numFmtId="9" fontId="2" fillId="0" borderId="8" xfId="5" applyFont="1" applyFill="1" applyBorder="1" applyAlignment="1" applyProtection="1">
      <alignment horizontal="right"/>
      <protection hidden="1"/>
    </xf>
    <xf numFmtId="9" fontId="2" fillId="0" borderId="7" xfId="5" applyFont="1" applyFill="1" applyBorder="1" applyAlignment="1" applyProtection="1">
      <alignment horizontal="right"/>
      <protection hidden="1"/>
    </xf>
    <xf numFmtId="9" fontId="2" fillId="0" borderId="8" xfId="5" quotePrefix="1" applyFont="1" applyFill="1" applyBorder="1" applyAlignment="1" applyProtection="1">
      <alignment horizontal="right"/>
      <protection hidden="1"/>
    </xf>
    <xf numFmtId="9" fontId="2" fillId="0" borderId="7" xfId="5" quotePrefix="1" applyFont="1" applyFill="1" applyBorder="1" applyAlignment="1" applyProtection="1">
      <alignment horizontal="right"/>
      <protection hidden="1"/>
    </xf>
    <xf numFmtId="9" fontId="2" fillId="0" borderId="3" xfId="5" applyFont="1" applyFill="1" applyBorder="1" applyAlignment="1" applyProtection="1">
      <alignment horizontal="right"/>
      <protection hidden="1"/>
    </xf>
    <xf numFmtId="9" fontId="2" fillId="0" borderId="3" xfId="5" quotePrefix="1" applyFont="1" applyFill="1" applyBorder="1" applyAlignment="1" applyProtection="1">
      <alignment horizontal="right"/>
      <protection hidden="1"/>
    </xf>
    <xf numFmtId="164" fontId="2" fillId="0" borderId="2" xfId="4" applyNumberFormat="1" applyFont="1" applyBorder="1" applyAlignment="1">
      <alignment vertical="top"/>
    </xf>
    <xf numFmtId="164" fontId="2" fillId="0" borderId="6" xfId="3" applyNumberFormat="1" applyFont="1" applyBorder="1" applyAlignment="1" applyProtection="1">
      <alignment horizontal="right"/>
      <protection hidden="1"/>
    </xf>
    <xf numFmtId="0" fontId="2" fillId="0" borderId="1" xfId="4" applyFont="1" applyBorder="1" applyAlignment="1">
      <alignment vertical="top"/>
    </xf>
    <xf numFmtId="164" fontId="2" fillId="0" borderId="1" xfId="4" applyNumberFormat="1" applyFont="1" applyBorder="1" applyAlignment="1">
      <alignment vertical="top"/>
    </xf>
    <xf numFmtId="164" fontId="2" fillId="0" borderId="1" xfId="3" applyNumberFormat="1" applyFont="1" applyBorder="1" applyAlignment="1" applyProtection="1">
      <alignment horizontal="right"/>
      <protection locked="0"/>
    </xf>
    <xf numFmtId="164" fontId="2" fillId="0" borderId="1" xfId="3" applyNumberFormat="1" applyFont="1" applyBorder="1" applyAlignment="1" applyProtection="1">
      <alignment horizontal="right"/>
      <protection hidden="1"/>
    </xf>
    <xf numFmtId="164" fontId="2" fillId="0" borderId="7" xfId="3" applyNumberFormat="1" applyFont="1" applyBorder="1" applyAlignment="1" applyProtection="1">
      <alignment horizontal="right"/>
      <protection hidden="1"/>
    </xf>
    <xf numFmtId="3" fontId="3" fillId="2" borderId="2" xfId="3" applyNumberFormat="1" applyFont="1" applyFill="1" applyBorder="1" applyAlignment="1" applyProtection="1">
      <alignment horizontal="left" vertical="center"/>
      <protection hidden="1"/>
    </xf>
    <xf numFmtId="166" fontId="3" fillId="2" borderId="2" xfId="3" applyNumberFormat="1" applyFont="1" applyFill="1" applyBorder="1" applyAlignment="1" applyProtection="1">
      <alignment horizontal="right" vertical="center"/>
      <protection hidden="1"/>
    </xf>
    <xf numFmtId="166" fontId="3" fillId="2" borderId="2" xfId="3" applyNumberFormat="1" applyFont="1" applyFill="1" applyBorder="1" applyAlignment="1" applyProtection="1">
      <alignment horizontal="right"/>
      <protection hidden="1"/>
    </xf>
    <xf numFmtId="166" fontId="3" fillId="2" borderId="6" xfId="3" applyNumberFormat="1" applyFont="1" applyFill="1" applyBorder="1" applyAlignment="1" applyProtection="1">
      <alignment horizontal="right"/>
      <protection hidden="1"/>
    </xf>
    <xf numFmtId="9" fontId="3" fillId="2" borderId="5" xfId="7" applyFont="1" applyFill="1" applyBorder="1" applyAlignment="1" applyProtection="1">
      <alignment horizontal="right"/>
      <protection hidden="1"/>
    </xf>
    <xf numFmtId="9" fontId="3" fillId="2" borderId="6" xfId="7" applyFont="1" applyFill="1" applyBorder="1" applyAlignment="1" applyProtection="1">
      <alignment horizontal="right"/>
      <protection hidden="1"/>
    </xf>
    <xf numFmtId="166" fontId="3" fillId="2" borderId="0" xfId="3" applyNumberFormat="1" applyFont="1" applyFill="1" applyAlignment="1" applyProtection="1">
      <alignment horizontal="right" vertical="center"/>
      <protection hidden="1"/>
    </xf>
    <xf numFmtId="166" fontId="3" fillId="2" borderId="4" xfId="3" applyNumberFormat="1" applyFont="1" applyFill="1" applyBorder="1" applyAlignment="1" applyProtection="1">
      <alignment horizontal="right"/>
      <protection hidden="1"/>
    </xf>
    <xf numFmtId="166" fontId="3" fillId="2" borderId="1" xfId="3" applyNumberFormat="1" applyFont="1" applyFill="1" applyBorder="1" applyAlignment="1" applyProtection="1">
      <alignment horizontal="right" vertical="center"/>
      <protection hidden="1"/>
    </xf>
    <xf numFmtId="166" fontId="3" fillId="2" borderId="7" xfId="3" applyNumberFormat="1" applyFont="1" applyFill="1" applyBorder="1" applyAlignment="1" applyProtection="1">
      <alignment horizontal="right"/>
      <protection hidden="1"/>
    </xf>
    <xf numFmtId="9" fontId="3" fillId="2" borderId="8" xfId="7" applyFont="1" applyFill="1" applyBorder="1" applyAlignment="1" applyProtection="1">
      <alignment horizontal="right"/>
      <protection hidden="1"/>
    </xf>
    <xf numFmtId="9" fontId="3" fillId="2" borderId="7" xfId="7" applyFont="1" applyFill="1" applyBorder="1" applyAlignment="1" applyProtection="1">
      <alignment horizontal="right"/>
      <protection hidden="1"/>
    </xf>
    <xf numFmtId="3" fontId="19" fillId="0" borderId="0" xfId="3" applyNumberFormat="1" applyFont="1" applyAlignment="1" applyProtection="1">
      <alignment horizontal="left" vertical="center"/>
      <protection hidden="1"/>
    </xf>
    <xf numFmtId="0" fontId="25" fillId="0" borderId="0" xfId="0" applyFont="1" applyAlignment="1">
      <alignment horizontal="left" vertical="center"/>
    </xf>
    <xf numFmtId="0" fontId="32" fillId="0" borderId="0" xfId="0" applyFont="1" applyAlignment="1">
      <alignment horizontal="right" vertical="center"/>
    </xf>
    <xf numFmtId="0" fontId="30" fillId="0" borderId="0" xfId="0" applyFont="1" applyAlignment="1">
      <alignment horizontal="right" vertical="center"/>
    </xf>
    <xf numFmtId="0" fontId="30" fillId="0" borderId="1" xfId="0" applyFont="1" applyBorder="1" applyAlignment="1">
      <alignment horizontal="right" vertical="center"/>
    </xf>
    <xf numFmtId="0" fontId="3" fillId="2" borderId="0" xfId="3" applyFont="1" applyFill="1" applyAlignment="1" applyProtection="1">
      <alignment horizontal="left"/>
      <protection hidden="1"/>
    </xf>
    <xf numFmtId="0" fontId="14" fillId="2" borderId="0" xfId="3" applyFont="1" applyFill="1" applyAlignment="1" applyProtection="1">
      <alignment horizontal="left"/>
      <protection hidden="1"/>
    </xf>
    <xf numFmtId="0" fontId="14" fillId="2" borderId="4" xfId="3" applyFont="1" applyFill="1" applyBorder="1" applyAlignment="1" applyProtection="1">
      <alignment horizontal="left"/>
      <protection hidden="1"/>
    </xf>
    <xf numFmtId="0" fontId="3" fillId="0" borderId="0" xfId="3" applyFont="1" applyAlignment="1" applyProtection="1">
      <alignment vertical="center"/>
      <protection hidden="1"/>
    </xf>
    <xf numFmtId="0" fontId="3" fillId="0" borderId="4" xfId="3" applyFont="1" applyBorder="1" applyAlignment="1" applyProtection="1">
      <alignment vertical="center"/>
      <protection hidden="1"/>
    </xf>
    <xf numFmtId="0" fontId="3" fillId="0" borderId="1" xfId="3" applyFont="1" applyBorder="1" applyAlignment="1" applyProtection="1">
      <alignment horizontal="left"/>
      <protection hidden="1"/>
    </xf>
    <xf numFmtId="2" fontId="7" fillId="0" borderId="1" xfId="3" applyNumberFormat="1" applyFont="1" applyBorder="1" applyAlignment="1" applyProtection="1">
      <alignment horizontal="right"/>
      <protection hidden="1"/>
    </xf>
    <xf numFmtId="2" fontId="7" fillId="0" borderId="7" xfId="3" applyNumberFormat="1" applyFont="1" applyBorder="1" applyAlignment="1" applyProtection="1">
      <alignment horizontal="right"/>
      <protection hidden="1"/>
    </xf>
    <xf numFmtId="0" fontId="7" fillId="0" borderId="8" xfId="3" applyFont="1" applyBorder="1" applyAlignment="1" applyProtection="1">
      <alignment horizontal="right"/>
      <protection hidden="1"/>
    </xf>
    <xf numFmtId="0" fontId="7" fillId="0" borderId="7" xfId="3" applyFont="1" applyBorder="1" applyAlignment="1" applyProtection="1">
      <alignment horizontal="right"/>
      <protection hidden="1"/>
    </xf>
    <xf numFmtId="3" fontId="2" fillId="0" borderId="6" xfId="3" applyNumberFormat="1" applyFont="1" applyBorder="1" applyAlignment="1" applyProtection="1">
      <alignment horizontal="right"/>
      <protection hidden="1"/>
    </xf>
    <xf numFmtId="3" fontId="2" fillId="0" borderId="4" xfId="3" applyNumberFormat="1" applyFont="1" applyBorder="1" applyAlignment="1" applyProtection="1">
      <alignment horizontal="right"/>
      <protection hidden="1"/>
    </xf>
    <xf numFmtId="0" fontId="2" fillId="0" borderId="9" xfId="3" applyFont="1" applyBorder="1" applyAlignment="1" applyProtection="1">
      <alignment horizontal="right" vertical="center"/>
      <protection hidden="1"/>
    </xf>
    <xf numFmtId="0" fontId="2" fillId="0" borderId="4" xfId="3" applyFont="1" applyBorder="1" applyAlignment="1" applyProtection="1">
      <alignment horizontal="right" vertical="center"/>
      <protection hidden="1"/>
    </xf>
    <xf numFmtId="0" fontId="3" fillId="2" borderId="1" xfId="3" applyFont="1" applyFill="1" applyBorder="1" applyProtection="1">
      <protection hidden="1"/>
    </xf>
    <xf numFmtId="3" fontId="3" fillId="2" borderId="1" xfId="3" applyNumberFormat="1" applyFont="1" applyFill="1" applyBorder="1" applyAlignment="1" applyProtection="1">
      <alignment horizontal="right"/>
      <protection hidden="1"/>
    </xf>
    <xf numFmtId="3" fontId="3" fillId="2" borderId="7" xfId="3" applyNumberFormat="1" applyFont="1" applyFill="1" applyBorder="1" applyAlignment="1" applyProtection="1">
      <alignment horizontal="right"/>
      <protection hidden="1"/>
    </xf>
    <xf numFmtId="9" fontId="3" fillId="2" borderId="8" xfId="5" applyFont="1" applyFill="1" applyBorder="1" applyAlignment="1" applyProtection="1">
      <alignment horizontal="right"/>
      <protection hidden="1"/>
    </xf>
    <xf numFmtId="9" fontId="3" fillId="2" borderId="7" xfId="5" applyFont="1" applyFill="1" applyBorder="1" applyAlignment="1" applyProtection="1">
      <alignment horizontal="right"/>
      <protection hidden="1"/>
    </xf>
    <xf numFmtId="9" fontId="3" fillId="2" borderId="7" xfId="5" quotePrefix="1" applyFont="1" applyFill="1" applyBorder="1" applyAlignment="1" applyProtection="1">
      <alignment horizontal="right"/>
      <protection hidden="1"/>
    </xf>
    <xf numFmtId="9" fontId="2" fillId="0" borderId="2" xfId="5" quotePrefix="1" applyFont="1" applyFill="1" applyBorder="1" applyAlignment="1" applyProtection="1">
      <alignment horizontal="right"/>
      <protection hidden="1"/>
    </xf>
    <xf numFmtId="0" fontId="7" fillId="0" borderId="1" xfId="3" applyFont="1" applyBorder="1" applyAlignment="1" applyProtection="1">
      <alignment horizontal="right" vertical="center"/>
      <protection hidden="1"/>
    </xf>
    <xf numFmtId="0" fontId="3" fillId="0" borderId="1" xfId="3" applyFont="1" applyBorder="1" applyAlignment="1" applyProtection="1">
      <alignment horizontal="right" vertical="center"/>
      <protection hidden="1"/>
    </xf>
    <xf numFmtId="9" fontId="2" fillId="0" borderId="0" xfId="5" quotePrefix="1" applyFont="1" applyFill="1" applyBorder="1" applyAlignment="1" applyProtection="1">
      <alignment horizontal="right"/>
      <protection hidden="1"/>
    </xf>
    <xf numFmtId="0" fontId="2" fillId="0" borderId="0" xfId="3" applyFont="1" applyAlignment="1" applyProtection="1">
      <alignment horizontal="right" vertical="center"/>
      <protection hidden="1"/>
    </xf>
    <xf numFmtId="0" fontId="14" fillId="0" borderId="0" xfId="3" applyFont="1" applyAlignment="1" applyProtection="1">
      <alignment horizontal="left"/>
      <protection hidden="1"/>
    </xf>
    <xf numFmtId="0" fontId="14" fillId="0" borderId="4" xfId="3" applyFont="1" applyBorder="1" applyAlignment="1" applyProtection="1">
      <alignment horizontal="left"/>
      <protection hidden="1"/>
    </xf>
    <xf numFmtId="0" fontId="3" fillId="0" borderId="0" xfId="0" applyFont="1" applyAlignment="1">
      <alignment horizontal="left" vertical="center"/>
    </xf>
    <xf numFmtId="0" fontId="6" fillId="0" borderId="0" xfId="0" applyFont="1" applyAlignment="1">
      <alignment horizontal="left" vertical="center"/>
    </xf>
    <xf numFmtId="0" fontId="6" fillId="0" borderId="0" xfId="3" applyFont="1" applyAlignment="1" applyProtection="1">
      <alignment horizontal="left"/>
      <protection hidden="1"/>
    </xf>
    <xf numFmtId="0" fontId="6" fillId="0" borderId="4" xfId="3" applyFont="1" applyBorder="1" applyAlignment="1" applyProtection="1">
      <alignment horizontal="left"/>
      <protection hidden="1"/>
    </xf>
    <xf numFmtId="0" fontId="7" fillId="0" borderId="9" xfId="3" applyFont="1" applyBorder="1" applyAlignment="1" applyProtection="1">
      <alignment vertical="center"/>
      <protection hidden="1"/>
    </xf>
    <xf numFmtId="0" fontId="7" fillId="0" borderId="4" xfId="3" applyFont="1" applyBorder="1" applyAlignment="1" applyProtection="1">
      <alignment vertical="center"/>
      <protection hidden="1"/>
    </xf>
    <xf numFmtId="166" fontId="2" fillId="0" borderId="4" xfId="3" applyNumberFormat="1" applyFont="1" applyBorder="1" applyAlignment="1" applyProtection="1">
      <alignment horizontal="right"/>
      <protection hidden="1"/>
    </xf>
    <xf numFmtId="0" fontId="3" fillId="2" borderId="0" xfId="3" applyFont="1" applyFill="1" applyAlignment="1" applyProtection="1">
      <alignment vertical="center"/>
      <protection hidden="1"/>
    </xf>
    <xf numFmtId="9" fontId="3" fillId="2" borderId="9" xfId="5" applyFont="1" applyFill="1" applyBorder="1" applyAlignment="1" applyProtection="1">
      <alignment horizontal="right"/>
      <protection hidden="1"/>
    </xf>
    <xf numFmtId="9" fontId="3" fillId="2" borderId="4" xfId="5" applyFont="1" applyFill="1" applyBorder="1" applyAlignment="1" applyProtection="1">
      <alignment horizontal="right"/>
      <protection hidden="1"/>
    </xf>
    <xf numFmtId="0" fontId="3" fillId="2" borderId="1" xfId="3" applyFont="1" applyFill="1" applyBorder="1" applyAlignment="1" applyProtection="1">
      <alignment vertical="center"/>
      <protection hidden="1"/>
    </xf>
    <xf numFmtId="9" fontId="3" fillId="0" borderId="2" xfId="5" applyFont="1" applyFill="1" applyBorder="1" applyAlignment="1" applyProtection="1">
      <alignment horizontal="right"/>
      <protection hidden="1"/>
    </xf>
    <xf numFmtId="9" fontId="3" fillId="0" borderId="2" xfId="5" quotePrefix="1" applyFont="1" applyFill="1" applyBorder="1" applyAlignment="1" applyProtection="1">
      <alignment horizontal="right"/>
      <protection hidden="1"/>
    </xf>
    <xf numFmtId="0" fontId="31" fillId="0" borderId="0" xfId="3" applyFont="1" applyAlignment="1" applyProtection="1">
      <alignment horizontal="left"/>
      <protection hidden="1"/>
    </xf>
    <xf numFmtId="0" fontId="7" fillId="0" borderId="1" xfId="3" applyFont="1" applyBorder="1" applyAlignment="1" applyProtection="1">
      <alignment horizontal="right"/>
      <protection hidden="1"/>
    </xf>
    <xf numFmtId="0" fontId="18" fillId="0" borderId="2" xfId="3" applyFont="1" applyBorder="1" applyAlignment="1" applyProtection="1">
      <alignment vertical="top"/>
      <protection hidden="1"/>
    </xf>
    <xf numFmtId="0" fontId="25" fillId="0" borderId="0" xfId="0" applyFont="1" applyAlignment="1">
      <alignment horizontal="left"/>
    </xf>
    <xf numFmtId="3" fontId="3" fillId="2" borderId="0" xfId="3" applyNumberFormat="1" applyFont="1" applyFill="1" applyAlignment="1" applyProtection="1">
      <alignment horizontal="right"/>
      <protection hidden="1"/>
    </xf>
    <xf numFmtId="3" fontId="3" fillId="2" borderId="4" xfId="3" applyNumberFormat="1" applyFont="1" applyFill="1" applyBorder="1" applyAlignment="1" applyProtection="1">
      <alignment horizontal="right"/>
      <protection hidden="1"/>
    </xf>
    <xf numFmtId="0" fontId="2" fillId="0" borderId="1" xfId="3" applyFont="1" applyBorder="1" applyAlignment="1" applyProtection="1">
      <alignment vertical="center"/>
      <protection hidden="1"/>
    </xf>
    <xf numFmtId="3" fontId="2" fillId="0" borderId="7" xfId="3" applyNumberFormat="1" applyFont="1" applyBorder="1" applyAlignment="1" applyProtection="1">
      <alignment horizontal="right"/>
      <protection hidden="1"/>
    </xf>
    <xf numFmtId="0" fontId="19" fillId="0" borderId="2" xfId="3" applyFont="1" applyBorder="1" applyAlignment="1" applyProtection="1">
      <alignment vertical="center"/>
      <protection hidden="1"/>
    </xf>
    <xf numFmtId="3" fontId="19" fillId="0" borderId="2" xfId="3" applyNumberFormat="1" applyFont="1" applyBorder="1" applyAlignment="1" applyProtection="1">
      <alignment horizontal="right"/>
      <protection hidden="1"/>
    </xf>
    <xf numFmtId="9" fontId="19" fillId="0" borderId="2" xfId="5" applyFont="1" applyFill="1" applyBorder="1" applyAlignment="1" applyProtection="1">
      <alignment horizontal="right"/>
      <protection hidden="1"/>
    </xf>
    <xf numFmtId="9" fontId="19" fillId="0" borderId="2" xfId="5" quotePrefix="1" applyFont="1" applyFill="1" applyBorder="1" applyAlignment="1" applyProtection="1">
      <alignment horizontal="right"/>
      <protection hidden="1"/>
    </xf>
    <xf numFmtId="0" fontId="19" fillId="0" borderId="0" xfId="3" applyFont="1" applyAlignment="1" applyProtection="1">
      <alignment vertical="center"/>
      <protection hidden="1"/>
    </xf>
    <xf numFmtId="3" fontId="19" fillId="0" borderId="0" xfId="3" applyNumberFormat="1" applyFont="1" applyAlignment="1" applyProtection="1">
      <alignment horizontal="right"/>
      <protection hidden="1"/>
    </xf>
    <xf numFmtId="9" fontId="19" fillId="0" borderId="0" xfId="5" applyFont="1" applyFill="1" applyBorder="1" applyAlignment="1" applyProtection="1">
      <alignment horizontal="right"/>
      <protection hidden="1"/>
    </xf>
    <xf numFmtId="9" fontId="19" fillId="0" borderId="0" xfId="5" quotePrefix="1" applyFont="1" applyFill="1" applyBorder="1" applyAlignment="1" applyProtection="1">
      <alignment horizontal="right"/>
      <protection hidden="1"/>
    </xf>
    <xf numFmtId="0" fontId="5" fillId="0" borderId="0" xfId="0" applyFont="1" applyAlignment="1">
      <alignment horizontal="left" vertical="center"/>
    </xf>
    <xf numFmtId="9" fontId="2" fillId="0" borderId="1" xfId="5" applyFont="1" applyFill="1" applyBorder="1" applyAlignment="1" applyProtection="1">
      <alignment horizontal="right"/>
      <protection hidden="1"/>
    </xf>
    <xf numFmtId="9" fontId="2" fillId="0" borderId="1" xfId="5" quotePrefix="1" applyFont="1" applyFill="1" applyBorder="1" applyAlignment="1" applyProtection="1">
      <alignment horizontal="right"/>
      <protection hidden="1"/>
    </xf>
    <xf numFmtId="0" fontId="14" fillId="0" borderId="0" xfId="3" applyFont="1" applyProtection="1">
      <protection hidden="1"/>
    </xf>
    <xf numFmtId="0" fontId="14" fillId="0" borderId="4" xfId="3" applyFont="1" applyBorder="1" applyProtection="1">
      <protection hidden="1"/>
    </xf>
    <xf numFmtId="0" fontId="7" fillId="0" borderId="9" xfId="3" applyFont="1" applyBorder="1" applyAlignment="1" applyProtection="1">
      <alignment horizontal="right" vertical="center" wrapText="1"/>
      <protection hidden="1"/>
    </xf>
    <xf numFmtId="0" fontId="7" fillId="0" borderId="4" xfId="3" applyFont="1" applyBorder="1" applyAlignment="1" applyProtection="1">
      <alignment horizontal="right" vertical="center" wrapText="1"/>
      <protection hidden="1"/>
    </xf>
    <xf numFmtId="0" fontId="3" fillId="0" borderId="0" xfId="3" applyFont="1" applyAlignment="1" applyProtection="1">
      <alignment horizontal="left"/>
      <protection hidden="1"/>
    </xf>
    <xf numFmtId="9" fontId="3" fillId="2" borderId="8" xfId="1" applyFont="1" applyFill="1" applyBorder="1" applyAlignment="1" applyProtection="1">
      <alignment horizontal="right" vertical="center" wrapText="1"/>
      <protection hidden="1"/>
    </xf>
    <xf numFmtId="9" fontId="3" fillId="2" borderId="7" xfId="1" applyFont="1" applyFill="1" applyBorder="1" applyAlignment="1" applyProtection="1">
      <alignment horizontal="right" vertical="center" wrapText="1"/>
      <protection hidden="1"/>
    </xf>
    <xf numFmtId="0" fontId="30" fillId="0" borderId="3" xfId="0" applyFont="1" applyBorder="1" applyAlignment="1">
      <alignment horizontal="right" vertical="center"/>
    </xf>
    <xf numFmtId="3" fontId="3" fillId="0" borderId="2" xfId="3" applyNumberFormat="1" applyFont="1" applyBorder="1" applyAlignment="1" applyProtection="1">
      <alignment horizontal="right"/>
      <protection hidden="1"/>
    </xf>
    <xf numFmtId="9" fontId="3" fillId="0" borderId="2" xfId="1" applyFont="1" applyFill="1" applyBorder="1" applyAlignment="1" applyProtection="1">
      <alignment horizontal="right" vertical="center" wrapText="1"/>
      <protection hidden="1"/>
    </xf>
    <xf numFmtId="166" fontId="2" fillId="0" borderId="6" xfId="3" applyNumberFormat="1" applyFont="1" applyBorder="1" applyAlignment="1" applyProtection="1">
      <alignment horizontal="right"/>
      <protection hidden="1"/>
    </xf>
    <xf numFmtId="9" fontId="3" fillId="2" borderId="8" xfId="1" applyFont="1" applyFill="1" applyBorder="1" applyAlignment="1" applyProtection="1">
      <alignment horizontal="right"/>
      <protection hidden="1"/>
    </xf>
    <xf numFmtId="9" fontId="3" fillId="2" borderId="7" xfId="1" applyFont="1" applyFill="1" applyBorder="1" applyAlignment="1" applyProtection="1">
      <alignment horizontal="right"/>
      <protection hidden="1"/>
    </xf>
    <xf numFmtId="0" fontId="2" fillId="0" borderId="3" xfId="3" applyFont="1" applyBorder="1" applyAlignment="1" applyProtection="1">
      <alignment horizontal="right" vertical="center" wrapText="1"/>
      <protection hidden="1"/>
    </xf>
    <xf numFmtId="0" fontId="3" fillId="0" borderId="0" xfId="0" applyFont="1" applyAlignment="1">
      <alignment vertical="top"/>
    </xf>
    <xf numFmtId="0" fontId="9" fillId="2" borderId="0" xfId="0" applyFont="1" applyFill="1" applyAlignment="1">
      <alignment horizontal="left" vertical="center"/>
    </xf>
    <xf numFmtId="0" fontId="17" fillId="0" borderId="0" xfId="0" applyFont="1" applyAlignment="1">
      <alignment horizontal="left" vertical="center"/>
    </xf>
    <xf numFmtId="166" fontId="28" fillId="0" borderId="0" xfId="3" applyNumberFormat="1" applyFont="1" applyAlignment="1" applyProtection="1">
      <alignment horizontal="right"/>
      <protection hidden="1"/>
    </xf>
    <xf numFmtId="166" fontId="28" fillId="0" borderId="4" xfId="3" applyNumberFormat="1" applyFont="1" applyBorder="1" applyAlignment="1" applyProtection="1">
      <alignment horizontal="right"/>
      <protection hidden="1"/>
    </xf>
    <xf numFmtId="9" fontId="28" fillId="0" borderId="9" xfId="5" applyFont="1" applyFill="1" applyBorder="1" applyAlignment="1" applyProtection="1">
      <alignment horizontal="right"/>
      <protection hidden="1"/>
    </xf>
    <xf numFmtId="9" fontId="28" fillId="0" borderId="4" xfId="5" applyFont="1" applyFill="1" applyBorder="1" applyAlignment="1" applyProtection="1">
      <alignment horizontal="right"/>
      <protection hidden="1"/>
    </xf>
    <xf numFmtId="0" fontId="17" fillId="0" borderId="1" xfId="0" applyFont="1" applyBorder="1" applyAlignment="1">
      <alignment horizontal="left" vertical="center"/>
    </xf>
    <xf numFmtId="166" fontId="28" fillId="0" borderId="1" xfId="3" applyNumberFormat="1" applyFont="1" applyBorder="1" applyAlignment="1" applyProtection="1">
      <alignment horizontal="right"/>
      <protection hidden="1"/>
    </xf>
    <xf numFmtId="166" fontId="28" fillId="0" borderId="7" xfId="3" applyNumberFormat="1" applyFont="1" applyBorder="1" applyAlignment="1" applyProtection="1">
      <alignment horizontal="right"/>
      <protection hidden="1"/>
    </xf>
    <xf numFmtId="9" fontId="28" fillId="0" borderId="8" xfId="5" applyFont="1" applyFill="1" applyBorder="1" applyAlignment="1" applyProtection="1">
      <alignment horizontal="right"/>
      <protection hidden="1"/>
    </xf>
    <xf numFmtId="9" fontId="28" fillId="0" borderId="7" xfId="5" applyFont="1" applyFill="1" applyBorder="1" applyAlignment="1" applyProtection="1">
      <alignment horizontal="right"/>
      <protection hidden="1"/>
    </xf>
    <xf numFmtId="0" fontId="14" fillId="0" borderId="1" xfId="3" applyFont="1" applyBorder="1" applyProtection="1">
      <protection hidden="1"/>
    </xf>
    <xf numFmtId="0" fontId="10" fillId="0" borderId="1" xfId="0" applyFont="1" applyBorder="1"/>
    <xf numFmtId="1" fontId="2" fillId="0" borderId="2" xfId="3" applyNumberFormat="1" applyFont="1" applyBorder="1" applyAlignment="1" applyProtection="1">
      <alignment vertical="center"/>
      <protection hidden="1"/>
    </xf>
    <xf numFmtId="1" fontId="2" fillId="0" borderId="0" xfId="3" applyNumberFormat="1" applyFont="1" applyAlignment="1" applyProtection="1">
      <alignment vertical="center"/>
      <protection hidden="1"/>
    </xf>
    <xf numFmtId="0" fontId="3" fillId="0" borderId="1" xfId="3" applyFont="1" applyBorder="1" applyAlignment="1" applyProtection="1">
      <alignment horizontal="left" wrapText="1"/>
      <protection hidden="1"/>
    </xf>
    <xf numFmtId="2" fontId="7" fillId="0" borderId="1" xfId="3" applyNumberFormat="1" applyFont="1" applyBorder="1" applyAlignment="1" applyProtection="1">
      <alignment horizontal="right" wrapText="1"/>
      <protection hidden="1"/>
    </xf>
    <xf numFmtId="2" fontId="7" fillId="0" borderId="7" xfId="3" applyNumberFormat="1" applyFont="1" applyBorder="1" applyAlignment="1" applyProtection="1">
      <alignment horizontal="right" wrapText="1"/>
      <protection hidden="1"/>
    </xf>
    <xf numFmtId="0" fontId="7" fillId="0" borderId="8" xfId="3" applyFont="1" applyBorder="1" applyAlignment="1" applyProtection="1">
      <alignment horizontal="right" wrapText="1"/>
      <protection hidden="1"/>
    </xf>
    <xf numFmtId="0" fontId="7" fillId="0" borderId="7" xfId="3" applyFont="1" applyBorder="1" applyAlignment="1" applyProtection="1">
      <alignment horizontal="right" wrapText="1"/>
      <protection hidden="1"/>
    </xf>
    <xf numFmtId="166" fontId="3" fillId="0" borderId="6" xfId="3" applyNumberFormat="1" applyFont="1" applyBorder="1" applyAlignment="1" applyProtection="1">
      <alignment horizontal="right"/>
      <protection hidden="1"/>
    </xf>
    <xf numFmtId="9" fontId="3" fillId="0" borderId="5" xfId="5" applyFont="1" applyFill="1" applyBorder="1" applyAlignment="1" applyProtection="1">
      <alignment horizontal="right"/>
      <protection hidden="1"/>
    </xf>
    <xf numFmtId="9" fontId="3" fillId="0" borderId="6" xfId="5" applyFont="1" applyFill="1" applyBorder="1" applyAlignment="1" applyProtection="1">
      <alignment horizontal="right"/>
      <protection hidden="1"/>
    </xf>
    <xf numFmtId="3" fontId="3" fillId="0" borderId="0" xfId="3" applyNumberFormat="1" applyFont="1" applyAlignment="1" applyProtection="1">
      <alignment horizontal="right"/>
      <protection hidden="1"/>
    </xf>
    <xf numFmtId="3" fontId="3" fillId="0" borderId="4" xfId="3" applyNumberFormat="1" applyFont="1" applyBorder="1" applyAlignment="1" applyProtection="1">
      <alignment horizontal="right"/>
      <protection hidden="1"/>
    </xf>
    <xf numFmtId="9" fontId="3" fillId="0" borderId="4" xfId="5" applyFont="1" applyFill="1" applyBorder="1" applyAlignment="1" applyProtection="1">
      <alignment horizontal="right"/>
      <protection hidden="1"/>
    </xf>
    <xf numFmtId="0" fontId="3" fillId="0" borderId="3" xfId="3" applyFont="1" applyBorder="1" applyAlignment="1" applyProtection="1">
      <alignment horizontal="left" wrapText="1"/>
      <protection hidden="1"/>
    </xf>
    <xf numFmtId="2" fontId="7" fillId="0" borderId="3" xfId="3" applyNumberFormat="1" applyFont="1" applyBorder="1" applyAlignment="1" applyProtection="1">
      <alignment horizontal="right" wrapText="1"/>
      <protection hidden="1"/>
    </xf>
    <xf numFmtId="0" fontId="3" fillId="0" borderId="0" xfId="3" applyFont="1" applyAlignment="1" applyProtection="1">
      <alignment horizontal="right" vertical="center" wrapText="1"/>
      <protection hidden="1"/>
    </xf>
    <xf numFmtId="0" fontId="2" fillId="0" borderId="2" xfId="3" applyFont="1" applyBorder="1" applyAlignment="1" applyProtection="1">
      <alignment horizontal="left" vertical="center" wrapText="1"/>
      <protection hidden="1"/>
    </xf>
    <xf numFmtId="3" fontId="2" fillId="0" borderId="2" xfId="3" applyNumberFormat="1" applyFont="1" applyBorder="1" applyAlignment="1" applyProtection="1">
      <alignment horizontal="right" vertical="center" wrapText="1"/>
      <protection hidden="1"/>
    </xf>
    <xf numFmtId="3" fontId="2" fillId="0" borderId="0" xfId="3" applyNumberFormat="1" applyFont="1" applyAlignment="1" applyProtection="1">
      <alignment horizontal="right" vertical="center" wrapText="1"/>
      <protection hidden="1"/>
    </xf>
    <xf numFmtId="0" fontId="2" fillId="0" borderId="0" xfId="3" applyFont="1" applyAlignment="1" applyProtection="1">
      <alignment horizontal="left" vertical="center" wrapText="1"/>
      <protection hidden="1"/>
    </xf>
    <xf numFmtId="3" fontId="28" fillId="0" borderId="2" xfId="3" applyNumberFormat="1" applyFont="1" applyBorder="1" applyAlignment="1" applyProtection="1">
      <alignment vertical="center"/>
      <protection hidden="1"/>
    </xf>
    <xf numFmtId="3" fontId="28" fillId="0" borderId="0" xfId="3" applyNumberFormat="1" applyFont="1" applyAlignment="1" applyProtection="1">
      <alignment vertical="center"/>
      <protection hidden="1"/>
    </xf>
    <xf numFmtId="3" fontId="28" fillId="0" borderId="0" xfId="3" applyNumberFormat="1" applyFont="1" applyAlignment="1" applyProtection="1">
      <alignment horizontal="left" vertical="center"/>
      <protection hidden="1"/>
    </xf>
    <xf numFmtId="0" fontId="3" fillId="0" borderId="1" xfId="3" applyFont="1" applyBorder="1" applyProtection="1">
      <protection hidden="1"/>
    </xf>
    <xf numFmtId="0" fontId="3" fillId="0" borderId="1" xfId="3" applyFont="1" applyBorder="1" applyAlignment="1" applyProtection="1">
      <alignment wrapText="1"/>
      <protection hidden="1"/>
    </xf>
    <xf numFmtId="0" fontId="3" fillId="0" borderId="0" xfId="3" applyFont="1" applyAlignment="1" applyProtection="1">
      <alignment wrapText="1"/>
      <protection hidden="1"/>
    </xf>
    <xf numFmtId="164" fontId="2" fillId="0" borderId="2" xfId="3" applyNumberFormat="1" applyFont="1" applyBorder="1" applyAlignment="1" applyProtection="1">
      <alignment horizontal="right" vertical="center" wrapText="1"/>
      <protection hidden="1"/>
    </xf>
    <xf numFmtId="0" fontId="10" fillId="0" borderId="0" xfId="0" applyFont="1" applyAlignment="1">
      <alignment horizontal="right" vertical="center"/>
    </xf>
    <xf numFmtId="166" fontId="2" fillId="0" borderId="0" xfId="3" applyNumberFormat="1" applyFont="1" applyAlignment="1" applyProtection="1">
      <alignment horizontal="right" vertical="center" wrapText="1"/>
      <protection hidden="1"/>
    </xf>
    <xf numFmtId="3" fontId="3" fillId="0" borderId="2" xfId="3" applyNumberFormat="1" applyFont="1" applyBorder="1" applyAlignment="1" applyProtection="1">
      <alignment horizontal="left" vertical="center"/>
      <protection hidden="1"/>
    </xf>
    <xf numFmtId="164" fontId="2" fillId="0" borderId="0" xfId="3" applyNumberFormat="1" applyFont="1" applyAlignment="1" applyProtection="1">
      <alignment horizontal="right" vertical="center" wrapText="1"/>
      <protection hidden="1"/>
    </xf>
    <xf numFmtId="0" fontId="3" fillId="0" borderId="10" xfId="0" applyFont="1" applyBorder="1" applyAlignment="1">
      <alignment horizontal="left" vertical="center" readingOrder="1"/>
    </xf>
    <xf numFmtId="2" fontId="3" fillId="0" borderId="11" xfId="0" applyNumberFormat="1" applyFont="1" applyBorder="1" applyAlignment="1">
      <alignment horizontal="right" vertical="center" wrapText="1" readingOrder="1"/>
    </xf>
    <xf numFmtId="0" fontId="3" fillId="0" borderId="11" xfId="0" applyFont="1" applyBorder="1" applyAlignment="1">
      <alignment horizontal="right" vertical="center" wrapText="1" readingOrder="1"/>
    </xf>
    <xf numFmtId="0" fontId="3" fillId="0" borderId="11" xfId="0" applyFont="1" applyBorder="1" applyAlignment="1">
      <alignment horizontal="right" vertical="center" readingOrder="1"/>
    </xf>
    <xf numFmtId="0" fontId="3" fillId="0" borderId="12" xfId="0" applyFont="1" applyBorder="1" applyAlignment="1">
      <alignment horizontal="right" vertical="center" readingOrder="1"/>
    </xf>
    <xf numFmtId="0" fontId="3" fillId="0" borderId="0" xfId="0" applyFont="1" applyAlignment="1">
      <alignment vertical="center" readingOrder="1"/>
    </xf>
    <xf numFmtId="0" fontId="2" fillId="0" borderId="2" xfId="0" applyFont="1" applyBorder="1" applyAlignment="1">
      <alignment horizontal="left" vertical="center" wrapText="1" readingOrder="1"/>
    </xf>
    <xf numFmtId="3" fontId="2" fillId="0" borderId="2" xfId="0" applyNumberFormat="1" applyFont="1" applyBorder="1" applyAlignment="1">
      <alignment horizontal="right" wrapText="1" readingOrder="1"/>
    </xf>
    <xf numFmtId="3" fontId="2" fillId="0" borderId="0" xfId="0" applyNumberFormat="1" applyFont="1" applyAlignment="1">
      <alignment horizontal="right" wrapText="1" readingOrder="1"/>
    </xf>
    <xf numFmtId="0" fontId="2" fillId="0" borderId="0" xfId="0" applyFont="1" applyAlignment="1">
      <alignment horizontal="left" vertical="center" wrapText="1" readingOrder="1"/>
    </xf>
    <xf numFmtId="0" fontId="2" fillId="0" borderId="1" xfId="0" applyFont="1" applyBorder="1" applyAlignment="1">
      <alignment horizontal="left" vertical="center" readingOrder="1"/>
    </xf>
    <xf numFmtId="9" fontId="2" fillId="0" borderId="1" xfId="1" applyFont="1" applyFill="1" applyBorder="1" applyAlignment="1">
      <alignment horizontal="right" wrapText="1" readingOrder="1"/>
    </xf>
    <xf numFmtId="0" fontId="10" fillId="0" borderId="3" xfId="0" applyFont="1" applyBorder="1"/>
    <xf numFmtId="0" fontId="3" fillId="0" borderId="0" xfId="0" applyFont="1" applyAlignment="1">
      <alignment horizontal="right" vertical="center" readingOrder="1"/>
    </xf>
    <xf numFmtId="9" fontId="2" fillId="0" borderId="2" xfId="1" applyFont="1" applyFill="1" applyBorder="1" applyAlignment="1">
      <alignment horizontal="right" wrapText="1" readingOrder="1"/>
    </xf>
    <xf numFmtId="9" fontId="2" fillId="0" borderId="0" xfId="1" applyFont="1" applyFill="1" applyBorder="1" applyAlignment="1">
      <alignment horizontal="right" wrapText="1" readingOrder="1"/>
    </xf>
    <xf numFmtId="0" fontId="3" fillId="0" borderId="0" xfId="3" applyFont="1" applyProtection="1">
      <protection hidden="1"/>
    </xf>
    <xf numFmtId="166" fontId="3" fillId="2" borderId="6" xfId="3" applyNumberFormat="1" applyFont="1" applyFill="1" applyBorder="1" applyAlignment="1" applyProtection="1">
      <alignment horizontal="right" vertical="center"/>
      <protection hidden="1"/>
    </xf>
    <xf numFmtId="166" fontId="3" fillId="2" borderId="4" xfId="3" applyNumberFormat="1" applyFont="1" applyFill="1" applyBorder="1" applyAlignment="1" applyProtection="1">
      <alignment horizontal="right" vertical="center"/>
      <protection hidden="1"/>
    </xf>
    <xf numFmtId="166" fontId="3" fillId="2" borderId="7" xfId="3" applyNumberFormat="1" applyFont="1" applyFill="1" applyBorder="1" applyAlignment="1" applyProtection="1">
      <alignment horizontal="right" vertical="center"/>
      <protection hidden="1"/>
    </xf>
    <xf numFmtId="9" fontId="2" fillId="0" borderId="9" xfId="7" applyFont="1" applyFill="1" applyBorder="1" applyAlignment="1" applyProtection="1">
      <alignment horizontal="right"/>
      <protection hidden="1"/>
    </xf>
    <xf numFmtId="9" fontId="2" fillId="0" borderId="4" xfId="7" applyFont="1" applyFill="1" applyBorder="1" applyAlignment="1" applyProtection="1">
      <alignment horizontal="right"/>
      <protection hidden="1"/>
    </xf>
    <xf numFmtId="0" fontId="3" fillId="2" borderId="7" xfId="3" applyFont="1" applyFill="1" applyBorder="1" applyProtection="1">
      <protection hidden="1"/>
    </xf>
    <xf numFmtId="9" fontId="3" fillId="2" borderId="8" xfId="1" applyFont="1" applyFill="1" applyBorder="1" applyAlignment="1" applyProtection="1">
      <protection hidden="1"/>
    </xf>
    <xf numFmtId="9" fontId="3" fillId="2" borderId="7" xfId="1" applyFont="1" applyFill="1" applyBorder="1" applyAlignment="1" applyProtection="1">
      <protection hidden="1"/>
    </xf>
    <xf numFmtId="0" fontId="3" fillId="0" borderId="1" xfId="3" applyFont="1" applyBorder="1" applyAlignment="1" applyProtection="1">
      <alignment horizontal="right" vertical="center" wrapText="1"/>
      <protection hidden="1"/>
    </xf>
    <xf numFmtId="9" fontId="2" fillId="0" borderId="0" xfId="7" applyFont="1" applyFill="1" applyBorder="1" applyAlignment="1" applyProtection="1">
      <alignment horizontal="right"/>
      <protection hidden="1"/>
    </xf>
    <xf numFmtId="0" fontId="2" fillId="0" borderId="1" xfId="3" applyFont="1" applyBorder="1" applyAlignment="1" applyProtection="1">
      <alignment horizontal="right" vertical="center" wrapText="1"/>
      <protection hidden="1"/>
    </xf>
    <xf numFmtId="9" fontId="2" fillId="0" borderId="5" xfId="7" applyFont="1" applyFill="1" applyBorder="1" applyAlignment="1" applyProtection="1">
      <alignment horizontal="right"/>
      <protection hidden="1"/>
    </xf>
    <xf numFmtId="0" fontId="7" fillId="0" borderId="1" xfId="0" applyFont="1" applyBorder="1" applyAlignment="1">
      <alignment horizontal="center" vertical="center"/>
    </xf>
    <xf numFmtId="0" fontId="18" fillId="0" borderId="0" xfId="3" applyFont="1" applyAlignment="1" applyProtection="1">
      <alignment horizontal="left" vertical="top"/>
      <protection hidden="1"/>
    </xf>
    <xf numFmtId="0" fontId="18" fillId="0" borderId="1" xfId="3" applyFont="1" applyBorder="1" applyAlignment="1" applyProtection="1">
      <alignment horizontal="left" vertical="top"/>
      <protection hidden="1"/>
    </xf>
    <xf numFmtId="9" fontId="3" fillId="2" borderId="5" xfId="7" applyFont="1" applyFill="1" applyBorder="1" applyAlignment="1" applyProtection="1">
      <alignment horizontal="right" vertical="center"/>
      <protection hidden="1"/>
    </xf>
    <xf numFmtId="9" fontId="3" fillId="2" borderId="6" xfId="7" applyFont="1" applyFill="1" applyBorder="1" applyAlignment="1" applyProtection="1">
      <alignment horizontal="right" vertical="center"/>
      <protection hidden="1"/>
    </xf>
    <xf numFmtId="9" fontId="3" fillId="2" borderId="9" xfId="7" applyFont="1" applyFill="1" applyBorder="1" applyAlignment="1" applyProtection="1">
      <alignment horizontal="right" vertical="center"/>
      <protection hidden="1"/>
    </xf>
    <xf numFmtId="9" fontId="3" fillId="2" borderId="4" xfId="7" applyFont="1" applyFill="1" applyBorder="1" applyAlignment="1" applyProtection="1">
      <alignment horizontal="right" vertical="center"/>
      <protection hidden="1"/>
    </xf>
    <xf numFmtId="9" fontId="3" fillId="2" borderId="8" xfId="7" applyFont="1" applyFill="1" applyBorder="1" applyAlignment="1" applyProtection="1">
      <alignment horizontal="right" vertical="center"/>
      <protection hidden="1"/>
    </xf>
    <xf numFmtId="9" fontId="3" fillId="2" borderId="7" xfId="7" applyFont="1" applyFill="1" applyBorder="1" applyAlignment="1" applyProtection="1">
      <alignment horizontal="right" vertical="center"/>
      <protection hidden="1"/>
    </xf>
    <xf numFmtId="3" fontId="2" fillId="0" borderId="2" xfId="3" applyNumberFormat="1" applyFont="1" applyBorder="1" applyAlignment="1" applyProtection="1">
      <alignment horizontal="left" vertical="center"/>
      <protection hidden="1"/>
    </xf>
    <xf numFmtId="9" fontId="2" fillId="0" borderId="2" xfId="7" applyFont="1" applyFill="1" applyBorder="1" applyAlignment="1" applyProtection="1">
      <alignment horizontal="right"/>
      <protection hidden="1"/>
    </xf>
    <xf numFmtId="3" fontId="19" fillId="0" borderId="0" xfId="3" applyNumberFormat="1" applyFont="1" applyAlignment="1" applyProtection="1">
      <alignment vertical="center"/>
      <protection hidden="1"/>
    </xf>
    <xf numFmtId="0" fontId="7" fillId="0" borderId="0" xfId="0" applyFont="1" applyAlignment="1">
      <alignment horizontal="center" vertical="center"/>
    </xf>
    <xf numFmtId="3" fontId="2" fillId="0" borderId="0" xfId="3" applyNumberFormat="1" applyFont="1" applyAlignment="1" applyProtection="1">
      <alignment horizontal="left" vertical="center"/>
      <protection hidden="1"/>
    </xf>
    <xf numFmtId="3" fontId="19" fillId="0" borderId="1" xfId="3" applyNumberFormat="1" applyFont="1" applyBorder="1" applyAlignment="1" applyProtection="1">
      <alignment vertical="center"/>
      <protection hidden="1"/>
    </xf>
    <xf numFmtId="0" fontId="6" fillId="2" borderId="0" xfId="3" applyFont="1" applyFill="1" applyProtection="1">
      <protection hidden="1"/>
    </xf>
    <xf numFmtId="0" fontId="6" fillId="2" borderId="4" xfId="3" applyFont="1" applyFill="1" applyBorder="1" applyProtection="1">
      <protection hidden="1"/>
    </xf>
    <xf numFmtId="9" fontId="3" fillId="0" borderId="9" xfId="7" applyFont="1" applyFill="1" applyBorder="1" applyAlignment="1" applyProtection="1">
      <alignment horizontal="right"/>
      <protection hidden="1"/>
    </xf>
    <xf numFmtId="0" fontId="3" fillId="2" borderId="1" xfId="3" applyFont="1" applyFill="1" applyBorder="1" applyAlignment="1" applyProtection="1">
      <alignment horizontal="left"/>
      <protection hidden="1"/>
    </xf>
    <xf numFmtId="0" fontId="3" fillId="2" borderId="1" xfId="3" applyFont="1" applyFill="1" applyBorder="1" applyAlignment="1" applyProtection="1">
      <alignment horizontal="right"/>
      <protection hidden="1"/>
    </xf>
    <xf numFmtId="0" fontId="3" fillId="2" borderId="7" xfId="3" applyFont="1" applyFill="1" applyBorder="1" applyAlignment="1" applyProtection="1">
      <alignment horizontal="right"/>
      <protection hidden="1"/>
    </xf>
    <xf numFmtId="0" fontId="2" fillId="0" borderId="2" xfId="3" applyFont="1" applyBorder="1" applyAlignment="1" applyProtection="1">
      <alignment horizontal="right" vertical="center"/>
      <protection hidden="1"/>
    </xf>
    <xf numFmtId="0" fontId="6" fillId="2" borderId="0" xfId="3" applyFont="1" applyFill="1" applyAlignment="1" applyProtection="1">
      <alignment horizontal="left"/>
      <protection hidden="1"/>
    </xf>
    <xf numFmtId="0" fontId="6" fillId="2" borderId="4" xfId="3" applyFont="1" applyFill="1" applyBorder="1" applyAlignment="1" applyProtection="1">
      <alignment horizontal="left"/>
      <protection hidden="1"/>
    </xf>
    <xf numFmtId="3" fontId="3" fillId="0" borderId="2" xfId="3" applyNumberFormat="1" applyFont="1" applyBorder="1" applyAlignment="1" applyProtection="1">
      <alignment horizontal="right" vertical="center"/>
      <protection hidden="1"/>
    </xf>
    <xf numFmtId="0" fontId="7" fillId="0" borderId="1" xfId="3" applyFont="1" applyBorder="1" applyAlignment="1" applyProtection="1">
      <alignment horizontal="right" wrapText="1"/>
      <protection hidden="1"/>
    </xf>
    <xf numFmtId="9" fontId="3" fillId="0" borderId="0" xfId="7" applyFont="1" applyFill="1" applyBorder="1" applyAlignment="1" applyProtection="1">
      <alignment horizontal="right"/>
      <protection hidden="1"/>
    </xf>
    <xf numFmtId="166" fontId="2" fillId="0" borderId="2" xfId="3" applyNumberFormat="1" applyFont="1" applyBorder="1" applyAlignment="1" applyProtection="1">
      <alignment horizontal="right" vertical="center"/>
      <protection hidden="1"/>
    </xf>
    <xf numFmtId="166" fontId="2" fillId="0" borderId="0" xfId="3" applyNumberFormat="1" applyFont="1" applyAlignment="1" applyProtection="1">
      <alignment horizontal="right" vertical="center"/>
      <protection hidden="1"/>
    </xf>
    <xf numFmtId="166" fontId="2" fillId="0" borderId="4" xfId="3" applyNumberFormat="1" applyFont="1" applyBorder="1" applyAlignment="1" applyProtection="1">
      <alignment horizontal="right" vertical="center"/>
      <protection hidden="1"/>
    </xf>
    <xf numFmtId="2" fontId="7" fillId="0" borderId="8" xfId="3" applyNumberFormat="1" applyFont="1" applyBorder="1" applyAlignment="1" applyProtection="1">
      <alignment horizontal="right" vertical="center" wrapText="1"/>
      <protection hidden="1"/>
    </xf>
    <xf numFmtId="3" fontId="2" fillId="0" borderId="5" xfId="3" applyNumberFormat="1" applyFont="1" applyBorder="1" applyAlignment="1" applyProtection="1">
      <alignment horizontal="right"/>
      <protection hidden="1"/>
    </xf>
    <xf numFmtId="3" fontId="2" fillId="0" borderId="9" xfId="3" applyNumberFormat="1" applyFont="1" applyBorder="1" applyAlignment="1" applyProtection="1">
      <alignment horizontal="right"/>
      <protection hidden="1"/>
    </xf>
    <xf numFmtId="3" fontId="3" fillId="2" borderId="9" xfId="3" applyNumberFormat="1" applyFont="1" applyFill="1" applyBorder="1" applyAlignment="1" applyProtection="1">
      <alignment horizontal="right"/>
      <protection hidden="1"/>
    </xf>
    <xf numFmtId="9" fontId="2" fillId="0" borderId="9" xfId="1" applyFont="1" applyFill="1" applyBorder="1" applyAlignment="1" applyProtection="1">
      <alignment horizontal="right"/>
      <protection hidden="1"/>
    </xf>
    <xf numFmtId="9" fontId="2" fillId="0" borderId="4" xfId="1" applyFont="1" applyFill="1" applyBorder="1" applyAlignment="1" applyProtection="1">
      <alignment horizontal="right"/>
      <protection hidden="1"/>
    </xf>
    <xf numFmtId="9" fontId="2" fillId="0" borderId="8" xfId="1" applyFont="1" applyFill="1" applyBorder="1" applyAlignment="1" applyProtection="1">
      <alignment horizontal="right"/>
      <protection hidden="1"/>
    </xf>
    <xf numFmtId="9" fontId="2" fillId="0" borderId="7" xfId="1" applyFont="1" applyFill="1" applyBorder="1" applyAlignment="1" applyProtection="1">
      <alignment horizontal="right"/>
      <protection hidden="1"/>
    </xf>
    <xf numFmtId="0" fontId="3" fillId="0" borderId="0" xfId="3" applyFont="1" applyAlignment="1" applyProtection="1">
      <alignment vertical="top"/>
      <protection hidden="1"/>
    </xf>
    <xf numFmtId="3" fontId="2" fillId="0" borderId="0" xfId="5" applyNumberFormat="1" applyFont="1" applyFill="1" applyBorder="1" applyAlignment="1" applyProtection="1">
      <alignment horizontal="right"/>
      <protection hidden="1"/>
    </xf>
    <xf numFmtId="3" fontId="3" fillId="2" borderId="0" xfId="7" applyNumberFormat="1" applyFont="1" applyFill="1" applyBorder="1" applyAlignment="1" applyProtection="1">
      <alignment horizontal="right"/>
      <protection hidden="1"/>
    </xf>
    <xf numFmtId="3" fontId="2" fillId="0" borderId="0" xfId="7" applyNumberFormat="1" applyFont="1" applyFill="1" applyBorder="1" applyAlignment="1" applyProtection="1">
      <alignment horizontal="right"/>
      <protection hidden="1"/>
    </xf>
    <xf numFmtId="3" fontId="3" fillId="2" borderId="1" xfId="5" applyNumberFormat="1" applyFont="1" applyFill="1" applyBorder="1" applyAlignment="1" applyProtection="1">
      <alignment horizontal="right"/>
      <protection hidden="1"/>
    </xf>
    <xf numFmtId="17" fontId="7" fillId="0" borderId="3" xfId="0" quotePrefix="1" applyNumberFormat="1" applyFont="1" applyBorder="1" applyAlignment="1">
      <alignment horizontal="center"/>
    </xf>
    <xf numFmtId="0" fontId="7" fillId="0" borderId="3" xfId="0" applyFont="1" applyBorder="1" applyAlignment="1">
      <alignment horizontal="center" wrapText="1"/>
    </xf>
    <xf numFmtId="3" fontId="3" fillId="2" borderId="0" xfId="5" applyNumberFormat="1" applyFont="1" applyFill="1" applyBorder="1" applyAlignment="1" applyProtection="1">
      <alignment horizontal="right"/>
      <protection hidden="1"/>
    </xf>
    <xf numFmtId="3" fontId="2" fillId="0" borderId="3" xfId="3" applyNumberFormat="1" applyFont="1" applyBorder="1" applyAlignment="1" applyProtection="1">
      <alignment horizontal="right" vertical="center"/>
      <protection hidden="1"/>
    </xf>
    <xf numFmtId="3" fontId="2" fillId="0" borderId="3" xfId="5" applyNumberFormat="1" applyFont="1" applyFill="1" applyBorder="1" applyAlignment="1" applyProtection="1">
      <alignment horizontal="right"/>
      <protection hidden="1"/>
    </xf>
    <xf numFmtId="3" fontId="3" fillId="2" borderId="3" xfId="3" applyNumberFormat="1" applyFont="1" applyFill="1" applyBorder="1" applyAlignment="1" applyProtection="1">
      <alignment horizontal="right" vertical="center"/>
      <protection hidden="1"/>
    </xf>
    <xf numFmtId="3" fontId="3" fillId="0" borderId="0" xfId="3" applyNumberFormat="1" applyFont="1" applyAlignment="1" applyProtection="1">
      <alignment horizontal="right" vertical="center"/>
      <protection hidden="1"/>
    </xf>
    <xf numFmtId="3" fontId="3" fillId="0" borderId="1" xfId="3" applyNumberFormat="1" applyFont="1" applyBorder="1" applyAlignment="1" applyProtection="1">
      <alignment horizontal="right" vertical="center"/>
      <protection hidden="1"/>
    </xf>
    <xf numFmtId="3" fontId="2" fillId="0" borderId="2" xfId="5" applyNumberFormat="1" applyFont="1" applyFill="1" applyBorder="1" applyAlignment="1" applyProtection="1">
      <alignment horizontal="right"/>
      <protection hidden="1"/>
    </xf>
    <xf numFmtId="3" fontId="2" fillId="0" borderId="1" xfId="3" applyNumberFormat="1" applyFont="1" applyBorder="1" applyAlignment="1" applyProtection="1">
      <alignment horizontal="right" vertical="center"/>
      <protection hidden="1"/>
    </xf>
    <xf numFmtId="3" fontId="2" fillId="0" borderId="1" xfId="5" applyNumberFormat="1" applyFont="1" applyFill="1" applyBorder="1" applyAlignment="1" applyProtection="1">
      <alignment horizontal="right"/>
      <protection hidden="1"/>
    </xf>
    <xf numFmtId="17" fontId="23" fillId="0" borderId="3" xfId="0" quotePrefix="1" applyNumberFormat="1" applyFont="1" applyBorder="1" applyAlignment="1">
      <alignment horizontal="right" wrapText="1"/>
    </xf>
    <xf numFmtId="0" fontId="23" fillId="0" borderId="3" xfId="0" applyFont="1" applyBorder="1" applyAlignment="1">
      <alignment horizontal="right" wrapText="1"/>
    </xf>
    <xf numFmtId="3" fontId="3" fillId="2" borderId="2" xfId="5" applyNumberFormat="1" applyFont="1" applyFill="1" applyBorder="1" applyAlignment="1" applyProtection="1">
      <alignment horizontal="right"/>
      <protection hidden="1"/>
    </xf>
    <xf numFmtId="3" fontId="3" fillId="2" borderId="3" xfId="3" applyNumberFormat="1" applyFont="1" applyFill="1" applyBorder="1" applyAlignment="1" applyProtection="1">
      <alignment horizontal="right"/>
      <protection hidden="1"/>
    </xf>
    <xf numFmtId="3" fontId="3" fillId="2" borderId="3" xfId="7" applyNumberFormat="1" applyFont="1" applyFill="1" applyBorder="1" applyAlignment="1" applyProtection="1">
      <alignment horizontal="right"/>
      <protection hidden="1"/>
    </xf>
    <xf numFmtId="0" fontId="9" fillId="2" borderId="3" xfId="0" applyFont="1" applyFill="1" applyBorder="1" applyAlignment="1">
      <alignment wrapText="1"/>
    </xf>
    <xf numFmtId="3" fontId="2" fillId="0" borderId="3" xfId="3" applyNumberFormat="1" applyFont="1" applyBorder="1" applyAlignment="1" applyProtection="1">
      <alignment horizontal="right"/>
      <protection hidden="1"/>
    </xf>
    <xf numFmtId="0" fontId="2" fillId="2" borderId="2" xfId="0" applyFont="1" applyFill="1" applyBorder="1"/>
    <xf numFmtId="3" fontId="2" fillId="2" borderId="2" xfId="3" applyNumberFormat="1" applyFont="1" applyFill="1" applyBorder="1" applyAlignment="1" applyProtection="1">
      <alignment horizontal="right" vertical="center"/>
      <protection hidden="1"/>
    </xf>
    <xf numFmtId="0" fontId="2" fillId="2" borderId="0" xfId="0" applyFont="1" applyFill="1"/>
    <xf numFmtId="3" fontId="2" fillId="2" borderId="0" xfId="3" applyNumberFormat="1" applyFont="1" applyFill="1" applyAlignment="1" applyProtection="1">
      <alignment horizontal="right" vertical="center"/>
      <protection hidden="1"/>
    </xf>
    <xf numFmtId="0" fontId="9" fillId="2" borderId="1" xfId="0" applyFont="1" applyFill="1" applyBorder="1" applyAlignment="1">
      <alignment wrapText="1"/>
    </xf>
    <xf numFmtId="3" fontId="2" fillId="2" borderId="2" xfId="5" applyNumberFormat="1" applyFont="1" applyFill="1" applyBorder="1" applyAlignment="1" applyProtection="1">
      <alignment horizontal="right"/>
      <protection hidden="1"/>
    </xf>
    <xf numFmtId="3" fontId="2" fillId="2" borderId="0" xfId="5" applyNumberFormat="1" applyFont="1" applyFill="1" applyBorder="1" applyAlignment="1" applyProtection="1">
      <alignment horizontal="right"/>
      <protection hidden="1"/>
    </xf>
    <xf numFmtId="164" fontId="3" fillId="2" borderId="1" xfId="3" applyNumberFormat="1" applyFont="1" applyFill="1" applyBorder="1" applyAlignment="1" applyProtection="1">
      <alignment horizontal="right" wrapText="1"/>
      <protection hidden="1"/>
    </xf>
    <xf numFmtId="166" fontId="3" fillId="0" borderId="0" xfId="3" applyNumberFormat="1" applyFont="1" applyAlignment="1" applyProtection="1">
      <alignment horizontal="right"/>
      <protection hidden="1"/>
    </xf>
    <xf numFmtId="3" fontId="3" fillId="2" borderId="3" xfId="3" applyNumberFormat="1" applyFont="1" applyFill="1" applyBorder="1" applyAlignment="1" applyProtection="1">
      <alignment horizontal="right" wrapText="1"/>
      <protection hidden="1"/>
    </xf>
    <xf numFmtId="0" fontId="24" fillId="0" borderId="1" xfId="0" applyFont="1" applyBorder="1"/>
    <xf numFmtId="3" fontId="2" fillId="0" borderId="2" xfId="7" applyNumberFormat="1" applyFont="1" applyFill="1" applyBorder="1" applyAlignment="1" applyProtection="1">
      <alignment horizontal="right"/>
      <protection hidden="1"/>
    </xf>
    <xf numFmtId="3" fontId="5" fillId="0" borderId="0" xfId="0" applyNumberFormat="1" applyFont="1" applyAlignment="1">
      <alignment horizontal="right"/>
    </xf>
    <xf numFmtId="0" fontId="9" fillId="2" borderId="0" xfId="0" applyFont="1" applyFill="1" applyAlignment="1">
      <alignment wrapText="1"/>
    </xf>
    <xf numFmtId="3" fontId="3" fillId="2" borderId="0" xfId="3" applyNumberFormat="1" applyFont="1" applyFill="1" applyAlignment="1" applyProtection="1">
      <alignment horizontal="right" wrapText="1"/>
      <protection hidden="1"/>
    </xf>
    <xf numFmtId="0" fontId="5" fillId="2" borderId="0" xfId="0" applyFont="1" applyFill="1" applyAlignment="1">
      <alignment horizontal="right"/>
    </xf>
    <xf numFmtId="0" fontId="7" fillId="0" borderId="2" xfId="3" applyFont="1" applyBorder="1" applyAlignment="1" applyProtection="1">
      <alignment horizontal="left"/>
      <protection hidden="1"/>
    </xf>
    <xf numFmtId="0" fontId="3" fillId="0" borderId="2" xfId="3" applyFont="1" applyBorder="1" applyAlignment="1" applyProtection="1">
      <alignment horizontal="right"/>
      <protection hidden="1"/>
    </xf>
    <xf numFmtId="0" fontId="3" fillId="0" borderId="1" xfId="0" applyFont="1" applyBorder="1" applyAlignment="1">
      <alignment horizontal="right" wrapText="1"/>
    </xf>
    <xf numFmtId="2" fontId="3" fillId="2" borderId="0" xfId="3" applyNumberFormat="1" applyFont="1" applyFill="1" applyAlignment="1" applyProtection="1">
      <alignment horizontal="right" wrapText="1"/>
      <protection hidden="1"/>
    </xf>
    <xf numFmtId="0" fontId="2" fillId="2" borderId="0" xfId="3" applyFont="1" applyFill="1" applyAlignment="1" applyProtection="1">
      <alignment horizontal="right"/>
      <protection hidden="1"/>
    </xf>
    <xf numFmtId="9" fontId="3" fillId="2" borderId="0" xfId="7" applyFont="1" applyFill="1" applyBorder="1" applyAlignment="1" applyProtection="1">
      <alignment horizontal="right"/>
      <protection hidden="1"/>
    </xf>
    <xf numFmtId="165" fontId="2" fillId="0" borderId="0" xfId="1" applyNumberFormat="1" applyFont="1" applyFill="1" applyBorder="1" applyAlignment="1" applyProtection="1">
      <alignment horizontal="right"/>
      <protection hidden="1"/>
    </xf>
    <xf numFmtId="0" fontId="23" fillId="0" borderId="1" xfId="0" applyFont="1" applyBorder="1" applyAlignment="1">
      <alignment horizontal="right" wrapText="1"/>
    </xf>
    <xf numFmtId="0" fontId="7" fillId="0" borderId="2" xfId="0" applyFont="1" applyBorder="1"/>
    <xf numFmtId="0" fontId="20" fillId="0" borderId="0" xfId="0" applyFont="1" applyAlignment="1">
      <alignment horizontal="left"/>
    </xf>
    <xf numFmtId="0" fontId="22" fillId="0" borderId="1" xfId="0" applyFont="1" applyBorder="1" applyAlignment="1">
      <alignment horizontal="left"/>
    </xf>
    <xf numFmtId="0" fontId="20" fillId="0" borderId="1" xfId="0" applyFont="1" applyBorder="1" applyAlignment="1">
      <alignment horizontal="left"/>
    </xf>
    <xf numFmtId="0" fontId="21" fillId="0" borderId="2" xfId="0" applyFont="1" applyBorder="1" applyAlignment="1">
      <alignment horizontal="left"/>
    </xf>
    <xf numFmtId="0" fontId="20" fillId="0" borderId="2" xfId="0" applyFont="1" applyBorder="1" applyAlignment="1">
      <alignment horizontal="left"/>
    </xf>
    <xf numFmtId="164" fontId="2" fillId="0" borderId="2" xfId="0" applyNumberFormat="1" applyFont="1" applyBorder="1" applyAlignment="1">
      <alignment horizontal="right" wrapText="1"/>
    </xf>
    <xf numFmtId="3" fontId="2" fillId="0" borderId="2" xfId="1" applyNumberFormat="1" applyFont="1" applyFill="1" applyBorder="1" applyAlignment="1">
      <alignment horizontal="right" wrapText="1"/>
    </xf>
    <xf numFmtId="164" fontId="2" fillId="0" borderId="0" xfId="0" applyNumberFormat="1" applyFont="1" applyAlignment="1">
      <alignment horizontal="right" wrapText="1"/>
    </xf>
    <xf numFmtId="3" fontId="2" fillId="0" borderId="0" xfId="1" applyNumberFormat="1" applyFont="1" applyFill="1" applyBorder="1" applyAlignment="1">
      <alignment horizontal="right" wrapText="1"/>
    </xf>
    <xf numFmtId="3" fontId="3" fillId="2" borderId="1" xfId="1" applyNumberFormat="1" applyFont="1" applyFill="1" applyBorder="1" applyAlignment="1" applyProtection="1">
      <alignment horizontal="right" wrapText="1"/>
      <protection hidden="1"/>
    </xf>
    <xf numFmtId="3" fontId="2" fillId="0" borderId="2" xfId="1" applyNumberFormat="1" applyFont="1" applyFill="1" applyBorder="1" applyAlignment="1">
      <alignment horizontal="right"/>
    </xf>
    <xf numFmtId="3" fontId="2" fillId="0" borderId="0" xfId="1" applyNumberFormat="1" applyFont="1" applyFill="1" applyBorder="1" applyAlignment="1">
      <alignment horizontal="right"/>
    </xf>
    <xf numFmtId="0" fontId="18" fillId="0" borderId="0" xfId="0" applyFont="1" applyAlignment="1">
      <alignment horizontal="left" wrapText="1"/>
    </xf>
    <xf numFmtId="0" fontId="6" fillId="0" borderId="2" xfId="3" applyFont="1" applyBorder="1" applyAlignment="1" applyProtection="1">
      <alignment horizontal="left"/>
      <protection hidden="1"/>
    </xf>
    <xf numFmtId="3" fontId="2" fillId="0" borderId="2" xfId="0" applyNumberFormat="1" applyFont="1" applyBorder="1" applyAlignment="1">
      <alignment horizontal="right" wrapText="1"/>
    </xf>
    <xf numFmtId="3" fontId="2" fillId="0" borderId="2" xfId="0" applyNumberFormat="1" applyFont="1" applyBorder="1" applyAlignment="1">
      <alignment horizontal="right"/>
    </xf>
    <xf numFmtId="3" fontId="2" fillId="0" borderId="0" xfId="0" applyNumberFormat="1" applyFont="1" applyAlignment="1">
      <alignment horizontal="right" wrapText="1"/>
    </xf>
    <xf numFmtId="3" fontId="2" fillId="0" borderId="0" xfId="0" applyNumberFormat="1" applyFont="1" applyAlignment="1">
      <alignment horizontal="right"/>
    </xf>
    <xf numFmtId="3" fontId="3" fillId="0" borderId="0" xfId="0" applyNumberFormat="1" applyFont="1" applyAlignment="1">
      <alignment horizontal="right" wrapText="1"/>
    </xf>
    <xf numFmtId="3" fontId="3" fillId="0" borderId="0" xfId="0" applyNumberFormat="1" applyFont="1" applyAlignment="1">
      <alignment horizontal="right"/>
    </xf>
    <xf numFmtId="165" fontId="2" fillId="0" borderId="0" xfId="1" applyNumberFormat="1" applyFont="1" applyFill="1" applyBorder="1" applyAlignment="1">
      <alignment horizontal="right" wrapText="1"/>
    </xf>
    <xf numFmtId="165" fontId="2" fillId="0" borderId="0" xfId="1" applyNumberFormat="1" applyFont="1" applyFill="1" applyBorder="1" applyAlignment="1">
      <alignment horizontal="right"/>
    </xf>
    <xf numFmtId="0" fontId="16" fillId="0" borderId="2" xfId="0" applyFont="1" applyBorder="1"/>
    <xf numFmtId="0" fontId="16" fillId="0" borderId="0" xfId="0" applyFont="1"/>
    <xf numFmtId="165" fontId="16" fillId="0" borderId="0" xfId="0" applyNumberFormat="1" applyFont="1" applyAlignment="1">
      <alignment horizontal="right"/>
    </xf>
    <xf numFmtId="165" fontId="16" fillId="0" borderId="0" xfId="1" applyNumberFormat="1" applyFont="1" applyFill="1" applyBorder="1" applyAlignment="1">
      <alignment horizontal="right"/>
    </xf>
    <xf numFmtId="165" fontId="16" fillId="0" borderId="0" xfId="0" applyNumberFormat="1" applyFont="1"/>
    <xf numFmtId="164" fontId="2" fillId="0" borderId="1" xfId="0" applyNumberFormat="1" applyFont="1" applyBorder="1" applyAlignment="1">
      <alignment horizontal="right" wrapText="1"/>
    </xf>
    <xf numFmtId="0" fontId="2" fillId="0" borderId="0" xfId="4" applyFont="1" applyAlignment="1">
      <alignment horizontal="left" vertical="top" wrapText="1"/>
    </xf>
    <xf numFmtId="166" fontId="2" fillId="0" borderId="0" xfId="0" applyNumberFormat="1" applyFont="1" applyAlignment="1">
      <alignment horizontal="right" wrapText="1"/>
    </xf>
    <xf numFmtId="0" fontId="5" fillId="0" borderId="1" xfId="0" applyFont="1" applyBorder="1" applyAlignment="1">
      <alignment wrapText="1"/>
    </xf>
    <xf numFmtId="166" fontId="2" fillId="0" borderId="1" xfId="0" applyNumberFormat="1" applyFont="1" applyBorder="1" applyAlignment="1">
      <alignment horizontal="right" wrapText="1"/>
    </xf>
    <xf numFmtId="164" fontId="5" fillId="0" borderId="3" xfId="0" applyNumberFormat="1" applyFont="1" applyBorder="1" applyAlignment="1">
      <alignment horizontal="right"/>
    </xf>
    <xf numFmtId="0" fontId="5" fillId="0" borderId="3" xfId="0" applyFont="1" applyBorder="1" applyAlignment="1">
      <alignment horizontal="right"/>
    </xf>
    <xf numFmtId="3" fontId="3" fillId="2" borderId="2" xfId="3" applyNumberFormat="1" applyFont="1" applyFill="1" applyBorder="1" applyAlignment="1" applyProtection="1">
      <alignment horizontal="right"/>
      <protection hidden="1"/>
    </xf>
    <xf numFmtId="3" fontId="13" fillId="0" borderId="0" xfId="0" applyNumberFormat="1" applyFont="1" applyAlignment="1">
      <alignment horizontal="right"/>
    </xf>
    <xf numFmtId="0" fontId="17" fillId="0" borderId="0" xfId="0" applyFont="1"/>
    <xf numFmtId="3" fontId="3" fillId="2" borderId="0" xfId="3" quotePrefix="1" applyNumberFormat="1" applyFont="1" applyFill="1" applyAlignment="1" applyProtection="1">
      <alignment horizontal="right"/>
      <protection hidden="1"/>
    </xf>
    <xf numFmtId="0" fontId="9" fillId="0" borderId="0" xfId="0" applyFont="1" applyAlignment="1">
      <alignment wrapText="1"/>
    </xf>
    <xf numFmtId="9" fontId="3" fillId="2" borderId="2" xfId="1" applyFont="1" applyFill="1" applyBorder="1" applyAlignment="1" applyProtection="1">
      <alignment horizontal="right"/>
      <protection hidden="1"/>
    </xf>
    <xf numFmtId="9" fontId="2" fillId="0" borderId="0" xfId="1" applyFont="1" applyFill="1" applyBorder="1" applyAlignment="1">
      <alignment horizontal="right"/>
    </xf>
    <xf numFmtId="0" fontId="7" fillId="0" borderId="0" xfId="0" applyFont="1" applyAlignment="1">
      <alignment horizontal="right"/>
    </xf>
    <xf numFmtId="9" fontId="3" fillId="2" borderId="0" xfId="1" applyFont="1" applyFill="1" applyBorder="1" applyAlignment="1" applyProtection="1">
      <alignment horizontal="right"/>
      <protection hidden="1"/>
    </xf>
    <xf numFmtId="9" fontId="2" fillId="0" borderId="1" xfId="1" applyFont="1" applyFill="1" applyBorder="1" applyAlignment="1">
      <alignment horizontal="right"/>
    </xf>
    <xf numFmtId="0" fontId="7" fillId="0" borderId="0" xfId="3" applyFont="1" applyAlignment="1" applyProtection="1">
      <alignment horizontal="center"/>
      <protection hidden="1"/>
    </xf>
    <xf numFmtId="3" fontId="7" fillId="0" borderId="0" xfId="0" applyNumberFormat="1" applyFont="1" applyAlignment="1">
      <alignment horizontal="right"/>
    </xf>
    <xf numFmtId="0" fontId="5" fillId="0" borderId="0" xfId="0" quotePrefix="1" applyFont="1"/>
    <xf numFmtId="164" fontId="2" fillId="0" borderId="0" xfId="0" applyNumberFormat="1" applyFont="1" applyAlignment="1">
      <alignment horizontal="right"/>
    </xf>
    <xf numFmtId="1" fontId="2" fillId="0" borderId="0" xfId="0" applyNumberFormat="1" applyFont="1" applyAlignment="1">
      <alignment horizontal="right"/>
    </xf>
    <xf numFmtId="2" fontId="3" fillId="0" borderId="2" xfId="3" applyNumberFormat="1" applyFont="1" applyBorder="1" applyAlignment="1" applyProtection="1">
      <alignment horizontal="right"/>
      <protection hidden="1"/>
    </xf>
    <xf numFmtId="0" fontId="18" fillId="0" borderId="2" xfId="0" applyFont="1" applyBorder="1"/>
    <xf numFmtId="3" fontId="18" fillId="0" borderId="2" xfId="0" applyNumberFormat="1" applyFont="1" applyBorder="1"/>
    <xf numFmtId="0" fontId="18" fillId="0" borderId="0" xfId="0" applyFont="1"/>
    <xf numFmtId="0" fontId="7" fillId="0" borderId="2" xfId="0" applyFont="1" applyBorder="1" applyAlignment="1">
      <alignment horizontal="right"/>
    </xf>
    <xf numFmtId="166" fontId="2" fillId="0" borderId="2" xfId="0" applyNumberFormat="1" applyFont="1" applyBorder="1" applyAlignment="1">
      <alignment horizontal="right"/>
    </xf>
    <xf numFmtId="166" fontId="2" fillId="0" borderId="0" xfId="0" applyNumberFormat="1" applyFont="1" applyAlignment="1">
      <alignment horizontal="right"/>
    </xf>
    <xf numFmtId="166" fontId="2" fillId="0" borderId="1" xfId="0" applyNumberFormat="1" applyFont="1" applyBorder="1" applyAlignment="1">
      <alignment horizontal="right"/>
    </xf>
    <xf numFmtId="3" fontId="2" fillId="0" borderId="1" xfId="0" applyNumberFormat="1" applyFont="1" applyBorder="1" applyAlignment="1">
      <alignment horizontal="right"/>
    </xf>
    <xf numFmtId="164" fontId="2" fillId="0" borderId="3" xfId="0" applyNumberFormat="1" applyFont="1" applyBorder="1" applyAlignment="1">
      <alignment horizontal="right"/>
    </xf>
    <xf numFmtId="166" fontId="3" fillId="2" borderId="3" xfId="3" applyNumberFormat="1" applyFont="1" applyFill="1" applyBorder="1" applyAlignment="1" applyProtection="1">
      <alignment horizontal="right"/>
      <protection hidden="1"/>
    </xf>
    <xf numFmtId="0" fontId="17" fillId="0" borderId="2" xfId="0" applyFont="1" applyBorder="1"/>
    <xf numFmtId="0" fontId="13" fillId="0" borderId="2" xfId="0" applyFont="1" applyBorder="1" applyAlignment="1">
      <alignment horizontal="right"/>
    </xf>
    <xf numFmtId="0" fontId="2" fillId="0" borderId="0" xfId="0" applyFont="1" applyAlignment="1">
      <alignment horizontal="right"/>
    </xf>
    <xf numFmtId="0" fontId="9" fillId="3" borderId="0" xfId="0" applyFont="1" applyFill="1"/>
    <xf numFmtId="3" fontId="3" fillId="3" borderId="0" xfId="3" applyNumberFormat="1" applyFont="1" applyFill="1" applyAlignment="1" applyProtection="1">
      <alignment horizontal="right"/>
      <protection hidden="1"/>
    </xf>
    <xf numFmtId="2" fontId="3" fillId="0" borderId="0" xfId="3" applyNumberFormat="1" applyFont="1" applyAlignment="1" applyProtection="1">
      <alignment horizontal="right"/>
      <protection hidden="1"/>
    </xf>
    <xf numFmtId="2" fontId="3" fillId="2" borderId="0" xfId="3" applyNumberFormat="1" applyFont="1" applyFill="1" applyAlignment="1" applyProtection="1">
      <alignment horizontal="right"/>
      <protection hidden="1"/>
    </xf>
    <xf numFmtId="0" fontId="3" fillId="2" borderId="0" xfId="3" applyFont="1" applyFill="1" applyAlignment="1" applyProtection="1">
      <alignment horizontal="right"/>
      <protection hidden="1"/>
    </xf>
    <xf numFmtId="0" fontId="3" fillId="0" borderId="0" xfId="3" applyFont="1" applyAlignment="1" applyProtection="1">
      <alignment horizontal="right"/>
      <protection hidden="1"/>
    </xf>
    <xf numFmtId="3" fontId="3" fillId="2" borderId="0" xfId="0" applyNumberFormat="1" applyFont="1" applyFill="1" applyAlignment="1">
      <alignment horizontal="right"/>
    </xf>
    <xf numFmtId="165" fontId="2" fillId="0" borderId="0" xfId="0" applyNumberFormat="1" applyFont="1" applyAlignment="1">
      <alignment horizontal="right"/>
    </xf>
    <xf numFmtId="3" fontId="2" fillId="2" borderId="0" xfId="0" applyNumberFormat="1" applyFont="1" applyFill="1" applyAlignment="1">
      <alignment horizontal="right"/>
    </xf>
    <xf numFmtId="165" fontId="2" fillId="0" borderId="1" xfId="1" applyNumberFormat="1" applyFont="1" applyFill="1" applyBorder="1" applyAlignment="1">
      <alignment horizontal="right"/>
    </xf>
    <xf numFmtId="0" fontId="15" fillId="0" borderId="0" xfId="3" applyFont="1" applyAlignment="1" applyProtection="1">
      <alignment horizontal="left"/>
      <protection hidden="1"/>
    </xf>
    <xf numFmtId="0" fontId="15" fillId="0" borderId="2" xfId="3" applyFont="1" applyBorder="1" applyAlignment="1" applyProtection="1">
      <alignment horizontal="left"/>
      <protection hidden="1"/>
    </xf>
    <xf numFmtId="0" fontId="3" fillId="0" borderId="3" xfId="0" applyFont="1" applyBorder="1" applyAlignment="1">
      <alignment horizontal="right"/>
    </xf>
    <xf numFmtId="164" fontId="3" fillId="2" borderId="2" xfId="3" applyNumberFormat="1" applyFont="1" applyFill="1" applyBorder="1" applyAlignment="1" applyProtection="1">
      <alignment horizontal="right"/>
      <protection hidden="1"/>
    </xf>
    <xf numFmtId="164" fontId="3" fillId="0" borderId="0" xfId="0" applyNumberFormat="1" applyFont="1" applyAlignment="1">
      <alignment horizontal="right"/>
    </xf>
    <xf numFmtId="164" fontId="3" fillId="2" borderId="0" xfId="3" applyNumberFormat="1" applyFont="1" applyFill="1" applyAlignment="1" applyProtection="1">
      <alignment horizontal="right"/>
      <protection hidden="1"/>
    </xf>
    <xf numFmtId="164" fontId="3" fillId="2" borderId="1" xfId="3" applyNumberFormat="1" applyFont="1" applyFill="1" applyBorder="1" applyAlignment="1" applyProtection="1">
      <alignment horizontal="right"/>
      <protection hidden="1"/>
    </xf>
    <xf numFmtId="0" fontId="14" fillId="0" borderId="2" xfId="3" applyFont="1" applyBorder="1" applyAlignment="1" applyProtection="1">
      <alignment horizontal="left"/>
      <protection hidden="1"/>
    </xf>
    <xf numFmtId="0" fontId="3" fillId="0" borderId="2" xfId="0" applyFont="1" applyBorder="1" applyAlignment="1">
      <alignment wrapText="1"/>
    </xf>
    <xf numFmtId="0" fontId="3" fillId="0" borderId="1" xfId="0" applyFont="1" applyBorder="1" applyAlignment="1">
      <alignment horizontal="right"/>
    </xf>
    <xf numFmtId="0" fontId="2" fillId="0" borderId="2" xfId="0" applyFont="1" applyBorder="1" applyAlignment="1">
      <alignment horizontal="right"/>
    </xf>
    <xf numFmtId="0" fontId="13" fillId="0" borderId="0" xfId="0" applyFont="1" applyAlignment="1">
      <alignment horizontal="right"/>
    </xf>
    <xf numFmtId="2" fontId="3" fillId="2" borderId="1" xfId="3" applyNumberFormat="1" applyFont="1" applyFill="1" applyBorder="1" applyAlignment="1" applyProtection="1">
      <alignment horizontal="right"/>
      <protection hidden="1"/>
    </xf>
    <xf numFmtId="0" fontId="3" fillId="0" borderId="2" xfId="0" applyFont="1" applyBorder="1" applyAlignment="1">
      <alignment horizontal="right"/>
    </xf>
    <xf numFmtId="164" fontId="5" fillId="0" borderId="2" xfId="0" applyNumberFormat="1" applyFont="1" applyBorder="1" applyAlignment="1">
      <alignment horizontal="right"/>
    </xf>
    <xf numFmtId="164" fontId="5" fillId="0" borderId="0" xfId="0" applyNumberFormat="1" applyFont="1" applyAlignment="1">
      <alignment horizontal="right"/>
    </xf>
    <xf numFmtId="164" fontId="9" fillId="2" borderId="1" xfId="3" applyNumberFormat="1" applyFont="1" applyFill="1" applyBorder="1" applyAlignment="1" applyProtection="1">
      <alignment horizontal="right"/>
      <protection hidden="1"/>
    </xf>
    <xf numFmtId="1" fontId="5" fillId="0" borderId="0" xfId="0" applyNumberFormat="1" applyFont="1" applyAlignment="1">
      <alignment horizontal="right"/>
    </xf>
    <xf numFmtId="0" fontId="11" fillId="0" borderId="0" xfId="0" applyFont="1" applyAlignment="1">
      <alignment vertical="center" wrapText="1"/>
    </xf>
    <xf numFmtId="0" fontId="7" fillId="0" borderId="0" xfId="0" applyFont="1" applyAlignment="1">
      <alignment wrapText="1"/>
    </xf>
    <xf numFmtId="0" fontId="3" fillId="0" borderId="0" xfId="0" applyFont="1"/>
    <xf numFmtId="164" fontId="2" fillId="0" borderId="2" xfId="0" applyNumberFormat="1" applyFont="1" applyBorder="1" applyAlignment="1">
      <alignment horizontal="right"/>
    </xf>
    <xf numFmtId="164" fontId="3" fillId="0" borderId="2" xfId="0" applyNumberFormat="1" applyFont="1" applyBorder="1" applyAlignment="1">
      <alignment horizontal="right"/>
    </xf>
    <xf numFmtId="0" fontId="9" fillId="0" borderId="0" xfId="3" applyFont="1" applyAlignment="1" applyProtection="1">
      <alignment horizontal="center"/>
      <protection hidden="1"/>
    </xf>
    <xf numFmtId="0" fontId="9" fillId="0" borderId="0" xfId="0" applyFont="1" applyAlignment="1">
      <alignment horizontal="right" wrapText="1"/>
    </xf>
    <xf numFmtId="9" fontId="3" fillId="2" borderId="1" xfId="1" applyFont="1" applyFill="1" applyBorder="1" applyAlignment="1" applyProtection="1">
      <alignment horizontal="right"/>
      <protection hidden="1"/>
    </xf>
    <xf numFmtId="164" fontId="2" fillId="0" borderId="1" xfId="0" applyNumberFormat="1" applyFont="1" applyBorder="1" applyAlignment="1">
      <alignment horizontal="right"/>
    </xf>
    <xf numFmtId="0" fontId="2" fillId="0" borderId="1" xfId="0" applyFont="1" applyBorder="1" applyAlignment="1">
      <alignment horizontal="right"/>
    </xf>
    <xf numFmtId="0" fontId="8" fillId="0" borderId="0" xfId="0" applyFont="1" applyAlignment="1">
      <alignment horizontal="right" vertical="center"/>
    </xf>
    <xf numFmtId="0" fontId="6" fillId="0" borderId="1" xfId="0" applyFont="1" applyBorder="1"/>
    <xf numFmtId="0" fontId="5" fillId="0" borderId="1" xfId="0" applyFont="1" applyBorder="1" applyAlignment="1">
      <alignment horizontal="right"/>
    </xf>
    <xf numFmtId="0" fontId="5" fillId="0" borderId="2" xfId="0" quotePrefix="1" applyFont="1" applyBorder="1"/>
    <xf numFmtId="0" fontId="5" fillId="0" borderId="2" xfId="0" applyFont="1" applyBorder="1" applyAlignment="1">
      <alignment horizontal="left"/>
    </xf>
    <xf numFmtId="0" fontId="4" fillId="4" borderId="2" xfId="0" quotePrefix="1" applyFont="1" applyFill="1" applyBorder="1"/>
    <xf numFmtId="0" fontId="4" fillId="0" borderId="0" xfId="0" quotePrefix="1" applyFont="1"/>
    <xf numFmtId="0" fontId="4" fillId="4" borderId="0" xfId="0" quotePrefix="1" applyFont="1" applyFill="1"/>
    <xf numFmtId="0" fontId="3" fillId="0" borderId="0" xfId="0" quotePrefix="1" applyFont="1"/>
    <xf numFmtId="0" fontId="2" fillId="0" borderId="0" xfId="0" quotePrefix="1" applyFont="1"/>
    <xf numFmtId="0" fontId="1" fillId="0" borderId="0" xfId="0" applyFont="1" applyAlignment="1">
      <alignment wrapText="1"/>
    </xf>
    <xf numFmtId="0" fontId="11" fillId="0" borderId="0" xfId="0" applyFont="1" applyAlignment="1">
      <alignment horizontal="left"/>
    </xf>
    <xf numFmtId="0" fontId="25" fillId="0" borderId="1" xfId="3" applyFont="1" applyBorder="1" applyAlignment="1" applyProtection="1">
      <alignment horizontal="left"/>
      <protection hidden="1"/>
    </xf>
    <xf numFmtId="0" fontId="10" fillId="0" borderId="1" xfId="0" applyFont="1" applyBorder="1" applyAlignment="1">
      <alignment horizontal="left"/>
    </xf>
    <xf numFmtId="0" fontId="11" fillId="0" borderId="2" xfId="0" applyFont="1" applyBorder="1" applyAlignment="1">
      <alignment horizontal="left"/>
    </xf>
    <xf numFmtId="0" fontId="11" fillId="0" borderId="0" xfId="0" applyFont="1" applyAlignment="1">
      <alignment horizontal="left" wrapText="1"/>
    </xf>
    <xf numFmtId="3" fontId="3" fillId="0" borderId="0" xfId="3" applyNumberFormat="1" applyFont="1" applyAlignment="1" applyProtection="1">
      <alignment horizontal="left" vertical="top"/>
      <protection hidden="1"/>
    </xf>
    <xf numFmtId="3" fontId="3" fillId="0" borderId="0" xfId="3" applyNumberFormat="1" applyFont="1" applyAlignment="1" applyProtection="1">
      <alignment horizontal="right" vertical="top"/>
      <protection hidden="1"/>
    </xf>
    <xf numFmtId="0" fontId="7" fillId="0" borderId="3" xfId="0" applyFont="1" applyBorder="1" applyAlignment="1">
      <alignment horizontal="center"/>
    </xf>
    <xf numFmtId="0" fontId="16" fillId="0" borderId="0" xfId="0" applyFont="1" applyAlignment="1">
      <alignment horizontal="left"/>
    </xf>
    <xf numFmtId="0" fontId="19" fillId="0" borderId="0" xfId="0" applyFont="1" applyAlignment="1">
      <alignment horizontal="left"/>
    </xf>
    <xf numFmtId="0" fontId="19" fillId="0" borderId="2" xfId="0" applyFont="1" applyBorder="1"/>
    <xf numFmtId="0" fontId="5" fillId="0" borderId="0" xfId="0" applyFont="1" applyAlignment="1">
      <alignment horizontal="left" wrapText="1"/>
    </xf>
    <xf numFmtId="0" fontId="5" fillId="0" borderId="0" xfId="0" applyFont="1" applyAlignment="1">
      <alignment horizontal="left"/>
    </xf>
    <xf numFmtId="0" fontId="9" fillId="2" borderId="0" xfId="0" applyFont="1" applyFill="1" applyAlignment="1">
      <alignment horizontal="left"/>
    </xf>
    <xf numFmtId="0" fontId="9" fillId="2" borderId="1" xfId="0" applyFont="1" applyFill="1" applyBorder="1" applyAlignment="1">
      <alignment horizontal="left"/>
    </xf>
    <xf numFmtId="0" fontId="19" fillId="0" borderId="2" xfId="4" applyFont="1" applyBorder="1" applyAlignment="1">
      <alignment vertical="top"/>
    </xf>
    <xf numFmtId="0" fontId="36" fillId="0" borderId="2" xfId="0" applyFont="1" applyBorder="1"/>
    <xf numFmtId="0" fontId="7" fillId="0" borderId="3" xfId="0" applyFont="1" applyBorder="1" applyAlignment="1">
      <alignment horizontal="right"/>
    </xf>
    <xf numFmtId="0" fontId="3" fillId="0" borderId="0" xfId="3" applyFont="1" applyAlignment="1" applyProtection="1">
      <alignment horizontal="left" vertical="top"/>
      <protection hidden="1"/>
    </xf>
    <xf numFmtId="0" fontId="3" fillId="0" borderId="0" xfId="3" applyFont="1" applyAlignment="1" applyProtection="1">
      <alignment horizontal="right" vertical="top"/>
      <protection hidden="1"/>
    </xf>
    <xf numFmtId="0" fontId="7" fillId="0" borderId="1" xfId="0" applyFont="1" applyBorder="1" applyAlignment="1">
      <alignment horizontal="right"/>
    </xf>
    <xf numFmtId="0" fontId="3" fillId="0" borderId="0" xfId="0" applyFont="1" applyAlignment="1">
      <alignment horizontal="left" vertical="top"/>
    </xf>
    <xf numFmtId="0" fontId="3" fillId="0" borderId="0" xfId="0" applyFont="1" applyAlignment="1">
      <alignment horizontal="right" vertical="top"/>
    </xf>
    <xf numFmtId="2" fontId="16" fillId="0" borderId="2" xfId="0" applyNumberFormat="1" applyFont="1" applyBorder="1" applyAlignment="1">
      <alignment wrapText="1"/>
    </xf>
    <xf numFmtId="2" fontId="36" fillId="0" borderId="2" xfId="0" applyNumberFormat="1" applyFont="1" applyBorder="1" applyAlignment="1">
      <alignment wrapText="1"/>
    </xf>
    <xf numFmtId="0" fontId="19" fillId="0" borderId="0" xfId="0" applyFont="1" applyAlignment="1">
      <alignment vertical="top" wrapText="1"/>
    </xf>
    <xf numFmtId="0" fontId="16" fillId="0" borderId="0" xfId="0" applyFont="1" applyAlignment="1">
      <alignment vertical="top" wrapText="1"/>
    </xf>
    <xf numFmtId="0" fontId="19" fillId="0" borderId="0" xfId="0" applyFont="1"/>
    <xf numFmtId="0" fontId="36" fillId="0" borderId="0" xfId="0" applyFont="1"/>
    <xf numFmtId="0" fontId="10" fillId="0" borderId="0" xfId="0" applyFont="1" applyAlignment="1">
      <alignment wrapText="1"/>
    </xf>
    <xf numFmtId="0" fontId="25" fillId="0" borderId="3" xfId="3" applyFont="1" applyBorder="1" applyAlignment="1" applyProtection="1">
      <alignment horizontal="left"/>
      <protection hidden="1"/>
    </xf>
    <xf numFmtId="0" fontId="19" fillId="0" borderId="2" xfId="0" applyFont="1" applyBorder="1" applyAlignment="1">
      <alignment horizontal="left"/>
    </xf>
    <xf numFmtId="0" fontId="11" fillId="0" borderId="2" xfId="0" applyFont="1" applyBorder="1" applyAlignment="1">
      <alignment wrapText="1"/>
    </xf>
    <xf numFmtId="0" fontId="12" fillId="0" borderId="2" xfId="0" applyFont="1" applyBorder="1" applyAlignment="1">
      <alignment wrapText="1"/>
    </xf>
    <xf numFmtId="0" fontId="11" fillId="0" borderId="0" xfId="0" applyFont="1" applyAlignment="1">
      <alignment wrapText="1"/>
    </xf>
    <xf numFmtId="0" fontId="12" fillId="0" borderId="0" xfId="0" applyFont="1" applyAlignment="1">
      <alignment wrapText="1"/>
    </xf>
    <xf numFmtId="0" fontId="7" fillId="0" borderId="0" xfId="0" applyFont="1" applyAlignment="1">
      <alignment horizontal="right" wrapText="1"/>
    </xf>
    <xf numFmtId="0" fontId="7" fillId="0" borderId="1" xfId="0" applyFont="1" applyBorder="1" applyAlignment="1">
      <alignment horizontal="right" wrapText="1"/>
    </xf>
    <xf numFmtId="0" fontId="7" fillId="0" borderId="2" xfId="0" applyFont="1" applyBorder="1" applyAlignment="1">
      <alignment horizontal="right" wrapText="1"/>
    </xf>
    <xf numFmtId="0" fontId="11" fillId="0" borderId="0" xfId="0" quotePrefix="1" applyFont="1"/>
    <xf numFmtId="0" fontId="6" fillId="0" borderId="1" xfId="3" applyFont="1" applyBorder="1" applyAlignment="1" applyProtection="1">
      <alignment horizontal="left"/>
      <protection hidden="1"/>
    </xf>
    <xf numFmtId="0" fontId="25" fillId="0" borderId="1" xfId="0" applyFont="1" applyBorder="1" applyAlignment="1">
      <alignment horizontal="left" vertical="center"/>
    </xf>
    <xf numFmtId="0" fontId="14" fillId="0" borderId="1" xfId="3" applyFont="1" applyBorder="1" applyAlignment="1" applyProtection="1">
      <alignment horizontal="left"/>
      <protection hidden="1"/>
    </xf>
    <xf numFmtId="0" fontId="34" fillId="0" borderId="2" xfId="3" applyFont="1" applyBorder="1" applyAlignment="1" applyProtection="1">
      <alignment horizontal="left" vertical="top"/>
      <protection hidden="1"/>
    </xf>
    <xf numFmtId="0" fontId="34" fillId="0" borderId="0" xfId="3" applyFont="1" applyAlignment="1" applyProtection="1">
      <alignment horizontal="left" vertical="top"/>
      <protection hidden="1"/>
    </xf>
    <xf numFmtId="3" fontId="19" fillId="0" borderId="2" xfId="3" applyNumberFormat="1" applyFont="1" applyBorder="1" applyAlignment="1" applyProtection="1">
      <alignment horizontal="left" vertical="center"/>
      <protection hidden="1"/>
    </xf>
    <xf numFmtId="3" fontId="19" fillId="0" borderId="0" xfId="3" applyNumberFormat="1" applyFont="1" applyAlignment="1" applyProtection="1">
      <alignment horizontal="left" vertical="center"/>
      <protection hidden="1"/>
    </xf>
    <xf numFmtId="9" fontId="3" fillId="0" borderId="0" xfId="5" applyFont="1" applyFill="1" applyBorder="1" applyAlignment="1" applyProtection="1">
      <alignment horizontal="left" vertical="top"/>
      <protection hidden="1"/>
    </xf>
    <xf numFmtId="0" fontId="25" fillId="0" borderId="0" xfId="3" applyFont="1" applyAlignment="1" applyProtection="1">
      <alignment horizontal="left"/>
      <protection hidden="1"/>
    </xf>
    <xf numFmtId="0" fontId="33" fillId="0" borderId="1" xfId="3" applyFont="1" applyBorder="1" applyAlignment="1" applyProtection="1">
      <alignment horizontal="left"/>
      <protection hidden="1"/>
    </xf>
    <xf numFmtId="0" fontId="7" fillId="0" borderId="5" xfId="3" applyFont="1" applyBorder="1" applyAlignment="1" applyProtection="1">
      <alignment horizontal="center"/>
      <protection hidden="1"/>
    </xf>
    <xf numFmtId="0" fontId="7" fillId="0" borderId="6" xfId="3" applyFont="1" applyBorder="1" applyAlignment="1" applyProtection="1">
      <alignment horizontal="center"/>
      <protection hidden="1"/>
    </xf>
    <xf numFmtId="0" fontId="3" fillId="0" borderId="0" xfId="3" applyFont="1" applyAlignment="1" applyProtection="1">
      <alignment horizontal="center" vertical="center"/>
      <protection hidden="1"/>
    </xf>
    <xf numFmtId="0" fontId="7" fillId="0" borderId="9" xfId="3" applyFont="1" applyBorder="1" applyAlignment="1" applyProtection="1">
      <alignment horizontal="center"/>
      <protection hidden="1"/>
    </xf>
    <xf numFmtId="0" fontId="7" fillId="0" borderId="4" xfId="3" applyFont="1" applyBorder="1" applyAlignment="1" applyProtection="1">
      <alignment horizontal="center"/>
      <protection hidden="1"/>
    </xf>
    <xf numFmtId="0" fontId="7" fillId="0" borderId="9" xfId="3" applyFont="1" applyBorder="1" applyAlignment="1" applyProtection="1">
      <alignment horizontal="center" vertical="center"/>
      <protection hidden="1"/>
    </xf>
    <xf numFmtId="0" fontId="7" fillId="0" borderId="4" xfId="3" applyFont="1" applyBorder="1" applyAlignment="1" applyProtection="1">
      <alignment horizontal="center" vertical="center"/>
      <protection hidden="1"/>
    </xf>
    <xf numFmtId="0" fontId="3" fillId="2" borderId="0" xfId="3" applyFont="1" applyFill="1" applyAlignment="1" applyProtection="1">
      <alignment horizontal="left"/>
      <protection hidden="1"/>
    </xf>
    <xf numFmtId="0" fontId="3" fillId="2" borderId="0" xfId="3" applyFont="1" applyFill="1" applyAlignment="1" applyProtection="1">
      <alignment horizontal="center"/>
      <protection hidden="1"/>
    </xf>
    <xf numFmtId="0" fontId="7" fillId="2" borderId="5" xfId="3" applyFont="1" applyFill="1" applyBorder="1" applyAlignment="1" applyProtection="1">
      <alignment horizontal="center"/>
      <protection hidden="1"/>
    </xf>
    <xf numFmtId="0" fontId="7" fillId="2" borderId="6" xfId="3" applyFont="1" applyFill="1" applyBorder="1" applyAlignment="1" applyProtection="1">
      <alignment horizontal="center"/>
      <protection hidden="1"/>
    </xf>
    <xf numFmtId="0" fontId="19" fillId="0" borderId="0" xfId="3" applyFont="1" applyAlignment="1" applyProtection="1">
      <alignment horizontal="left" vertical="top"/>
      <protection hidden="1"/>
    </xf>
    <xf numFmtId="0" fontId="6" fillId="0" borderId="0" xfId="3" applyFont="1" applyAlignment="1" applyProtection="1">
      <alignment horizontal="left"/>
      <protection hidden="1"/>
    </xf>
    <xf numFmtId="0" fontId="25" fillId="0" borderId="0" xfId="0" applyFont="1" applyAlignment="1">
      <alignment horizontal="left"/>
    </xf>
    <xf numFmtId="0" fontId="25" fillId="0" borderId="1" xfId="0" applyFont="1" applyBorder="1" applyAlignment="1">
      <alignment horizontal="left"/>
    </xf>
    <xf numFmtId="0" fontId="6" fillId="0" borderId="4" xfId="3" applyFont="1" applyBorder="1" applyAlignment="1" applyProtection="1">
      <alignment horizontal="left"/>
      <protection hidden="1"/>
    </xf>
    <xf numFmtId="0" fontId="3" fillId="0" borderId="0" xfId="3" applyFont="1" applyAlignment="1" applyProtection="1">
      <alignment horizontal="left"/>
      <protection hidden="1"/>
    </xf>
    <xf numFmtId="0" fontId="3" fillId="0" borderId="4" xfId="3" applyFont="1" applyBorder="1" applyAlignment="1" applyProtection="1">
      <alignment horizontal="left"/>
      <protection hidden="1"/>
    </xf>
    <xf numFmtId="0" fontId="18" fillId="3" borderId="2" xfId="3" applyFont="1" applyFill="1" applyBorder="1" applyAlignment="1" applyProtection="1">
      <alignment horizontal="left" vertical="center"/>
      <protection hidden="1"/>
    </xf>
    <xf numFmtId="0" fontId="16" fillId="0" borderId="2" xfId="0" applyFont="1" applyBorder="1" applyAlignment="1">
      <alignment horizontal="left"/>
    </xf>
    <xf numFmtId="0" fontId="3" fillId="0" borderId="0" xfId="0" applyFont="1" applyAlignment="1">
      <alignment horizontal="left"/>
    </xf>
    <xf numFmtId="0" fontId="7" fillId="0" borderId="1" xfId="3" applyFont="1" applyBorder="1" applyAlignment="1" applyProtection="1">
      <alignment horizontal="center"/>
      <protection hidden="1"/>
    </xf>
    <xf numFmtId="0" fontId="14" fillId="0" borderId="0" xfId="0" applyFont="1" applyAlignment="1">
      <alignment horizontal="left"/>
    </xf>
    <xf numFmtId="3" fontId="29" fillId="0" borderId="2" xfId="3" applyNumberFormat="1" applyFont="1" applyBorder="1" applyAlignment="1" applyProtection="1">
      <alignment horizontal="left" vertical="center"/>
      <protection hidden="1"/>
    </xf>
    <xf numFmtId="0" fontId="3" fillId="0" borderId="1" xfId="3" applyFont="1" applyBorder="1" applyAlignment="1" applyProtection="1">
      <alignment horizontal="left"/>
      <protection hidden="1"/>
    </xf>
    <xf numFmtId="0" fontId="9" fillId="0" borderId="1" xfId="3" applyFont="1" applyBorder="1" applyAlignment="1" applyProtection="1">
      <alignment horizontal="center" wrapText="1"/>
      <protection hidden="1"/>
    </xf>
    <xf numFmtId="0" fontId="10" fillId="0" borderId="1" xfId="0" applyFont="1" applyBorder="1"/>
    <xf numFmtId="0" fontId="10" fillId="0" borderId="0" xfId="0" applyFont="1"/>
    <xf numFmtId="0" fontId="3" fillId="0" borderId="3" xfId="3" applyFont="1" applyBorder="1" applyAlignment="1" applyProtection="1">
      <alignment horizontal="left"/>
      <protection hidden="1"/>
    </xf>
    <xf numFmtId="0" fontId="10" fillId="0" borderId="3" xfId="0" applyFont="1" applyBorder="1"/>
    <xf numFmtId="0" fontId="3" fillId="2" borderId="4" xfId="3" applyFont="1" applyFill="1" applyBorder="1" applyAlignment="1" applyProtection="1">
      <alignment horizontal="left"/>
      <protection hidden="1"/>
    </xf>
    <xf numFmtId="0" fontId="3" fillId="2" borderId="5" xfId="3" applyFont="1" applyFill="1" applyBorder="1" applyAlignment="1" applyProtection="1">
      <alignment horizontal="center"/>
      <protection hidden="1"/>
    </xf>
    <xf numFmtId="0" fontId="3" fillId="2" borderId="6" xfId="3" applyFont="1" applyFill="1" applyBorder="1" applyAlignment="1" applyProtection="1">
      <alignment horizontal="center"/>
      <protection hidden="1"/>
    </xf>
    <xf numFmtId="0" fontId="3" fillId="0" borderId="0" xfId="3" applyFont="1" applyAlignment="1" applyProtection="1">
      <alignment horizontal="center" vertical="center" wrapText="1"/>
      <protection hidden="1"/>
    </xf>
    <xf numFmtId="0" fontId="27" fillId="0" borderId="5" xfId="3" applyFont="1" applyBorder="1" applyAlignment="1" applyProtection="1">
      <alignment horizontal="center"/>
      <protection hidden="1"/>
    </xf>
    <xf numFmtId="0" fontId="27" fillId="0" borderId="6" xfId="3" applyFont="1" applyBorder="1" applyAlignment="1" applyProtection="1">
      <alignment horizontal="center"/>
      <protection hidden="1"/>
    </xf>
    <xf numFmtId="0" fontId="19" fillId="0" borderId="0" xfId="3" applyFont="1" applyAlignment="1" applyProtection="1">
      <alignment horizontal="left" vertical="center"/>
      <protection hidden="1"/>
    </xf>
    <xf numFmtId="0" fontId="16" fillId="0" borderId="0" xfId="0" applyFont="1" applyAlignment="1">
      <alignment horizontal="left" vertical="center"/>
    </xf>
    <xf numFmtId="0" fontId="16" fillId="0" borderId="2" xfId="0" applyFont="1" applyBorder="1" applyAlignment="1">
      <alignment horizontal="left" vertical="center"/>
    </xf>
    <xf numFmtId="0" fontId="27" fillId="2" borderId="5" xfId="3" applyFont="1" applyFill="1" applyBorder="1" applyAlignment="1" applyProtection="1">
      <alignment horizontal="center"/>
      <protection hidden="1"/>
    </xf>
    <xf numFmtId="0" fontId="27" fillId="2" borderId="6" xfId="3" applyFont="1" applyFill="1" applyBorder="1" applyAlignment="1" applyProtection="1">
      <alignment horizontal="center"/>
      <protection hidden="1"/>
    </xf>
    <xf numFmtId="0" fontId="7" fillId="2" borderId="0" xfId="3" applyFont="1" applyFill="1" applyAlignment="1" applyProtection="1">
      <alignment horizontal="center"/>
      <protection hidden="1"/>
    </xf>
    <xf numFmtId="0" fontId="26" fillId="0" borderId="0" xfId="3" applyFont="1" applyAlignment="1" applyProtection="1">
      <alignment horizontal="left"/>
      <protection hidden="1"/>
    </xf>
    <xf numFmtId="0" fontId="18" fillId="0" borderId="2" xfId="3" applyFont="1" applyBorder="1" applyAlignment="1" applyProtection="1">
      <alignment horizontal="left" vertical="center"/>
      <protection hidden="1"/>
    </xf>
    <xf numFmtId="0" fontId="10" fillId="0" borderId="0" xfId="0" applyFont="1" applyAlignment="1">
      <alignment horizontal="left"/>
    </xf>
    <xf numFmtId="0" fontId="19" fillId="0" borderId="0" xfId="0" applyFont="1" applyAlignment="1">
      <alignment horizontal="left" vertical="top"/>
    </xf>
    <xf numFmtId="0" fontId="3" fillId="0" borderId="1" xfId="0" applyFont="1" applyBorder="1" applyAlignment="1">
      <alignment horizontal="right" wrapText="1"/>
    </xf>
    <xf numFmtId="0" fontId="7" fillId="0" borderId="1" xfId="3" applyFont="1" applyBorder="1" applyAlignment="1" applyProtection="1">
      <alignment horizontal="left"/>
      <protection hidden="1"/>
    </xf>
    <xf numFmtId="0" fontId="3" fillId="0" borderId="2" xfId="0" applyFont="1" applyBorder="1" applyAlignment="1">
      <alignment horizontal="right" wrapText="1"/>
    </xf>
    <xf numFmtId="0" fontId="9" fillId="3" borderId="1" xfId="0" applyFont="1" applyFill="1" applyBorder="1"/>
    <xf numFmtId="0" fontId="10" fillId="3" borderId="1" xfId="0" applyFont="1" applyFill="1" applyBorder="1"/>
    <xf numFmtId="0" fontId="18" fillId="0" borderId="2" xfId="0" applyFont="1" applyBorder="1" applyAlignment="1">
      <alignment horizontal="left" wrapText="1"/>
    </xf>
    <xf numFmtId="0" fontId="18" fillId="0" borderId="0" xfId="0" applyFont="1" applyAlignment="1">
      <alignment horizontal="left" wrapText="1"/>
    </xf>
    <xf numFmtId="0" fontId="11" fillId="0" borderId="0" xfId="0" applyFont="1"/>
    <xf numFmtId="0" fontId="18" fillId="0" borderId="2" xfId="4" applyFont="1" applyBorder="1" applyAlignment="1">
      <alignment vertical="top"/>
    </xf>
    <xf numFmtId="0" fontId="10" fillId="0" borderId="2" xfId="0" applyFont="1" applyBorder="1"/>
    <xf numFmtId="0" fontId="7" fillId="0" borderId="3" xfId="3" applyFont="1" applyBorder="1" applyAlignment="1" applyProtection="1">
      <alignment horizontal="left"/>
      <protection hidden="1"/>
    </xf>
    <xf numFmtId="0" fontId="19" fillId="0" borderId="2" xfId="4" applyFont="1" applyBorder="1" applyAlignment="1">
      <alignment horizontal="left" vertical="top" wrapText="1"/>
    </xf>
    <xf numFmtId="0" fontId="19" fillId="0" borderId="2" xfId="0" applyFont="1" applyBorder="1" applyAlignment="1">
      <alignment horizontal="left" wrapText="1"/>
    </xf>
    <xf numFmtId="2" fontId="6" fillId="0" borderId="1" xfId="0" applyNumberFormat="1" applyFont="1" applyBorder="1"/>
    <xf numFmtId="2" fontId="10" fillId="0" borderId="1" xfId="0" applyNumberFormat="1" applyFont="1" applyBorder="1"/>
    <xf numFmtId="0" fontId="19" fillId="0" borderId="0" xfId="0" applyFont="1" applyAlignment="1">
      <alignment horizontal="left" vertical="top" wrapText="1"/>
    </xf>
    <xf numFmtId="0" fontId="19" fillId="0" borderId="0" xfId="4" applyFont="1" applyAlignment="1">
      <alignment horizontal="left" vertical="top" wrapText="1"/>
    </xf>
    <xf numFmtId="0" fontId="18" fillId="0" borderId="2" xfId="4" applyFont="1" applyBorder="1" applyAlignment="1">
      <alignment horizontal="left" vertical="top"/>
    </xf>
    <xf numFmtId="0" fontId="7" fillId="0" borderId="0" xfId="3" applyFont="1" applyAlignment="1" applyProtection="1">
      <alignment horizontal="left"/>
      <protection hidden="1"/>
    </xf>
    <xf numFmtId="0" fontId="12" fillId="0" borderId="2" xfId="0" applyFont="1" applyBorder="1"/>
    <xf numFmtId="0" fontId="18" fillId="0" borderId="0" xfId="0" applyFont="1" applyAlignment="1">
      <alignment horizontal="left" vertical="top" wrapText="1"/>
    </xf>
    <xf numFmtId="0" fontId="18" fillId="0" borderId="0" xfId="0" applyFont="1" applyAlignment="1">
      <alignment horizontal="left" vertical="center" wrapText="1"/>
    </xf>
    <xf numFmtId="0" fontId="7" fillId="0" borderId="1" xfId="0" applyFont="1" applyBorder="1" applyAlignment="1">
      <alignment horizontal="center"/>
    </xf>
    <xf numFmtId="0" fontId="6" fillId="0" borderId="1" xfId="3" applyFont="1" applyBorder="1" applyAlignment="1" applyProtection="1">
      <alignment horizontal="left" wrapText="1"/>
      <protection hidden="1"/>
    </xf>
    <xf numFmtId="0" fontId="16" fillId="3" borderId="2" xfId="0" applyFont="1" applyFill="1" applyBorder="1" applyAlignment="1">
      <alignment horizontal="left" vertical="top" wrapText="1"/>
    </xf>
    <xf numFmtId="0" fontId="16" fillId="3" borderId="0" xfId="0" applyFont="1" applyFill="1" applyAlignment="1">
      <alignment horizontal="left" vertical="top" wrapText="1"/>
    </xf>
    <xf numFmtId="0" fontId="11" fillId="0" borderId="2" xfId="0" applyFont="1" applyBorder="1" applyAlignment="1">
      <alignment horizontal="left" vertical="center" wrapText="1"/>
    </xf>
    <xf numFmtId="0" fontId="11" fillId="0" borderId="0" xfId="0" applyFont="1" applyAlignment="1">
      <alignment horizontal="left" vertical="center" wrapText="1"/>
    </xf>
    <xf numFmtId="0" fontId="3" fillId="0" borderId="2" xfId="3" applyFont="1" applyBorder="1" applyAlignment="1" applyProtection="1">
      <alignment horizontal="left"/>
      <protection hidden="1"/>
    </xf>
    <xf numFmtId="0" fontId="9" fillId="0" borderId="1" xfId="0" applyFont="1" applyBorder="1" applyAlignment="1">
      <alignment horizontal="left"/>
    </xf>
    <xf numFmtId="0" fontId="3" fillId="0" borderId="1" xfId="3" applyFont="1" applyBorder="1" applyAlignment="1" applyProtection="1">
      <alignment horizontal="center"/>
      <protection hidden="1"/>
    </xf>
    <xf numFmtId="4" fontId="11" fillId="0" borderId="2" xfId="0" applyNumberFormat="1" applyFont="1" applyBorder="1" applyAlignment="1">
      <alignment vertical="center" wrapText="1"/>
    </xf>
    <xf numFmtId="0" fontId="11" fillId="0" borderId="0" xfId="8" applyFont="1" applyAlignment="1">
      <alignment vertical="center" wrapText="1"/>
    </xf>
    <xf numFmtId="0" fontId="12" fillId="0" borderId="0" xfId="0" applyFont="1"/>
    <xf numFmtId="2" fontId="11" fillId="0" borderId="0" xfId="0" applyNumberFormat="1" applyFont="1"/>
    <xf numFmtId="2" fontId="10" fillId="0" borderId="0" xfId="0" applyNumberFormat="1" applyFont="1"/>
    <xf numFmtId="0" fontId="9" fillId="0" borderId="1" xfId="3" applyFont="1" applyBorder="1" applyAlignment="1" applyProtection="1">
      <alignment horizontal="center"/>
      <protection hidden="1"/>
    </xf>
    <xf numFmtId="0" fontId="1" fillId="2" borderId="0" xfId="0" applyFont="1" applyFill="1" applyAlignment="1">
      <alignment horizontal="center" vertical="center" wrapText="1"/>
    </xf>
    <xf numFmtId="0" fontId="4" fillId="4" borderId="0" xfId="0" applyFont="1" applyFill="1" applyAlignment="1">
      <alignment horizontal="left"/>
    </xf>
    <xf numFmtId="0" fontId="4" fillId="0" borderId="0" xfId="0" applyFont="1" applyAlignment="1">
      <alignment horizontal="left"/>
    </xf>
    <xf numFmtId="0" fontId="4" fillId="4" borderId="2" xfId="0" applyFont="1" applyFill="1" applyBorder="1" applyAlignment="1">
      <alignment horizontal="left"/>
    </xf>
  </cellXfs>
  <cellStyles count="9">
    <cellStyle name="=C:\WINNT35\SYSTEM32\COMMAND.COM 10 3" xfId="6" xr:uid="{00000000-0005-0000-0000-00000A000000}"/>
    <cellStyle name="=C:\WINNT35\SYSTEM32\COMMAND.COM 2 2 3 4" xfId="2" xr:uid="{00000000-0005-0000-0000-000006000000}"/>
    <cellStyle name="Normal" xfId="0" builtinId="0"/>
    <cellStyle name="Normal 18 2" xfId="8" xr:uid="{00000000-0005-0000-0000-00000C000000}"/>
    <cellStyle name="Normal_Q1 Interim report" xfId="3" xr:uid="{00000000-0005-0000-0000-000007000000}"/>
    <cellStyle name="Normal_Q1 Interim report 3" xfId="4" xr:uid="{00000000-0005-0000-0000-000008000000}"/>
    <cellStyle name="Percent" xfId="1" builtinId="5"/>
    <cellStyle name="Percent 5" xfId="5" xr:uid="{00000000-0005-0000-0000-000009000000}"/>
    <cellStyle name="Procent" xfId="7" xr:uid="{00000000-0005-0000-0000-00000B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worksheet" Target="worksheets/sheet55.xml"/><Relationship Id="rId63" Type="http://schemas.openxmlformats.org/officeDocument/2006/relationships/worksheet" Target="worksheets/sheet63.xml"/><Relationship Id="rId68" Type="http://schemas.openxmlformats.org/officeDocument/2006/relationships/styles" Target="styles.xml"/><Relationship Id="rId7" Type="http://schemas.openxmlformats.org/officeDocument/2006/relationships/worksheet" Target="worksheets/sheet7.xml"/><Relationship Id="rId71"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worksheet" Target="worksheets/sheet58.xml"/><Relationship Id="rId66" Type="http://schemas.openxmlformats.org/officeDocument/2006/relationships/worksheet" Target="worksheets/sheet6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61" Type="http://schemas.openxmlformats.org/officeDocument/2006/relationships/worksheet" Target="worksheets/sheet6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worksheet" Target="worksheets/sheet64.xml"/><Relationship Id="rId69" Type="http://schemas.openxmlformats.org/officeDocument/2006/relationships/sharedStrings" Target="sharedStrings.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customXml" Target="../customXml/item3.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theme" Target="theme/theme1.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3.png"/></Relationships>
</file>

<file path=xl/drawings/_rels/drawing3.xml.rels><?xml version="1.0" encoding="UTF-8" standalone="yes"?>
<Relationships xmlns="http://schemas.openxmlformats.org/package/2006/relationships"><Relationship Id="rId1" Type="http://schemas.openxmlformats.org/officeDocument/2006/relationships/image" Target="../media/image4.png"/></Relationships>
</file>

<file path=xl/drawings/_rels/drawing4.xml.rels><?xml version="1.0" encoding="UTF-8" standalone="yes"?>
<Relationships xmlns="http://schemas.openxmlformats.org/package/2006/relationships"><Relationship Id="rId1" Type="http://schemas.openxmlformats.org/officeDocument/2006/relationships/image" Target="../media/image5.png"/></Relationships>
</file>

<file path=xl/drawings/_rels/drawing5.xml.rels><?xml version="1.0" encoding="UTF-8" standalone="yes"?>
<Relationships xmlns="http://schemas.openxmlformats.org/package/2006/relationships"><Relationship Id="rId1" Type="http://schemas.openxmlformats.org/officeDocument/2006/relationships/image" Target="../media/image6.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8.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9.emf"/></Relationships>
</file>

<file path=xl/drawings/_rels/vmlDrawing4.vml.rels><?xml version="1.0" encoding="UTF-8" standalone="yes"?>
<Relationships xmlns="http://schemas.openxmlformats.org/package/2006/relationships"><Relationship Id="rId1" Type="http://schemas.openxmlformats.org/officeDocument/2006/relationships/image" Target="../media/image10.emf"/></Relationships>
</file>

<file path=xl/drawings/_rels/vmlDrawing5.vml.rels><?xml version="1.0" encoding="UTF-8" standalone="yes"?>
<Relationships xmlns="http://schemas.openxmlformats.org/package/2006/relationships"><Relationship Id="rId1" Type="http://schemas.openxmlformats.org/officeDocument/2006/relationships/image" Target="../media/image11.emf"/></Relationships>
</file>

<file path=xl/drawings/_rels/vmlDrawing6.vml.rels><?xml version="1.0" encoding="UTF-8" standalone="yes"?>
<Relationships xmlns="http://schemas.openxmlformats.org/package/2006/relationships"><Relationship Id="rId1" Type="http://schemas.openxmlformats.org/officeDocument/2006/relationships/image" Target="../media/image12.emf"/></Relationships>
</file>

<file path=xl/drawings/_rels/vmlDrawing7.vml.rels><?xml version="1.0" encoding="UTF-8" standalone="yes"?>
<Relationships xmlns="http://schemas.openxmlformats.org/package/2006/relationships"><Relationship Id="rId1" Type="http://schemas.openxmlformats.org/officeDocument/2006/relationships/image" Target="../media/image13.emf"/></Relationships>
</file>

<file path=xl/drawings/_rels/vmlDrawing8.vml.rels><?xml version="1.0" encoding="UTF-8" standalone="yes"?>
<Relationships xmlns="http://schemas.openxmlformats.org/package/2006/relationships"><Relationship Id="rId1" Type="http://schemas.openxmlformats.org/officeDocument/2006/relationships/image" Target="../media/image14.emf"/></Relationships>
</file>

<file path=xl/drawings/_rels/vmlDrawing9.vml.rels><?xml version="1.0" encoding="UTF-8" standalone="yes"?>
<Relationships xmlns="http://schemas.openxmlformats.org/package/2006/relationships"><Relationship Id="rId1" Type="http://schemas.openxmlformats.org/officeDocument/2006/relationships/image" Target="../media/image15.emf"/></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4</xdr:row>
      <xdr:rowOff>9525</xdr:rowOff>
    </xdr:from>
    <xdr:to>
      <xdr:col>5</xdr:col>
      <xdr:colOff>164175</xdr:colOff>
      <xdr:row>18</xdr:row>
      <xdr:rowOff>114222</xdr:rowOff>
    </xdr:to>
    <xdr:pic>
      <xdr:nvPicPr>
        <xdr:cNvPr id="2" name="Picture 1">
          <a:extLst>
            <a:ext uri="{FF2B5EF4-FFF2-40B4-BE49-F238E27FC236}">
              <a16:creationId xmlns:a16="http://schemas.microsoft.com/office/drawing/2014/main" id="{DC77F331-A624-4C80-9AA9-93085C674335}"/>
            </a:ext>
          </a:extLst>
        </xdr:cNvPr>
        <xdr:cNvPicPr>
          <a:picLocks noChangeAspect="1"/>
        </xdr:cNvPicPr>
      </xdr:nvPicPr>
      <xdr:blipFill>
        <a:blip xmlns:r="http://schemas.openxmlformats.org/officeDocument/2006/relationships" r:embed="rId1"/>
        <a:stretch>
          <a:fillRect/>
        </a:stretch>
      </xdr:blipFill>
      <xdr:spPr>
        <a:xfrm>
          <a:off x="0" y="866775"/>
          <a:ext cx="4860000" cy="2371647"/>
        </a:xfrm>
        <a:prstGeom prst="rect">
          <a:avLst/>
        </a:prstGeom>
      </xdr:spPr>
    </xdr:pic>
    <xdr:clientData/>
  </xdr:twoCellAnchor>
  <xdr:twoCellAnchor editAs="oneCell">
    <xdr:from>
      <xdr:col>0</xdr:col>
      <xdr:colOff>0</xdr:colOff>
      <xdr:row>19</xdr:row>
      <xdr:rowOff>114300</xdr:rowOff>
    </xdr:from>
    <xdr:to>
      <xdr:col>5</xdr:col>
      <xdr:colOff>164175</xdr:colOff>
      <xdr:row>34</xdr:row>
      <xdr:rowOff>67451</xdr:rowOff>
    </xdr:to>
    <xdr:pic>
      <xdr:nvPicPr>
        <xdr:cNvPr id="3" name="Picture 2">
          <a:extLst>
            <a:ext uri="{FF2B5EF4-FFF2-40B4-BE49-F238E27FC236}">
              <a16:creationId xmlns:a16="http://schemas.microsoft.com/office/drawing/2014/main" id="{2F78ABD7-18AB-4F28-9436-F7DF2D33A017}"/>
            </a:ext>
          </a:extLst>
        </xdr:cNvPr>
        <xdr:cNvPicPr>
          <a:picLocks noChangeAspect="1"/>
        </xdr:cNvPicPr>
      </xdr:nvPicPr>
      <xdr:blipFill>
        <a:blip xmlns:r="http://schemas.openxmlformats.org/officeDocument/2006/relationships" r:embed="rId2"/>
        <a:stretch>
          <a:fillRect/>
        </a:stretch>
      </xdr:blipFill>
      <xdr:spPr>
        <a:xfrm>
          <a:off x="0" y="3400425"/>
          <a:ext cx="4860000" cy="2382026"/>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2</xdr:row>
      <xdr:rowOff>161925</xdr:rowOff>
    </xdr:from>
    <xdr:to>
      <xdr:col>5</xdr:col>
      <xdr:colOff>164175</xdr:colOff>
      <xdr:row>17</xdr:row>
      <xdr:rowOff>24940</xdr:rowOff>
    </xdr:to>
    <xdr:pic>
      <xdr:nvPicPr>
        <xdr:cNvPr id="2" name="Picture 1">
          <a:extLst>
            <a:ext uri="{FF2B5EF4-FFF2-40B4-BE49-F238E27FC236}">
              <a16:creationId xmlns:a16="http://schemas.microsoft.com/office/drawing/2014/main" id="{D925F90F-DF76-493B-9DE0-ECD5B46AD389}"/>
            </a:ext>
          </a:extLst>
        </xdr:cNvPr>
        <xdr:cNvPicPr>
          <a:picLocks noChangeAspect="1"/>
        </xdr:cNvPicPr>
      </xdr:nvPicPr>
      <xdr:blipFill>
        <a:blip xmlns:r="http://schemas.openxmlformats.org/officeDocument/2006/relationships" r:embed="rId1"/>
        <a:stretch>
          <a:fillRect/>
        </a:stretch>
      </xdr:blipFill>
      <xdr:spPr>
        <a:xfrm>
          <a:off x="0" y="352425"/>
          <a:ext cx="4860000" cy="231094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5</xdr:row>
      <xdr:rowOff>123825</xdr:rowOff>
    </xdr:from>
    <xdr:to>
      <xdr:col>3</xdr:col>
      <xdr:colOff>210930</xdr:colOff>
      <xdr:row>22</xdr:row>
      <xdr:rowOff>12592</xdr:rowOff>
    </xdr:to>
    <xdr:pic>
      <xdr:nvPicPr>
        <xdr:cNvPr id="2" name="Picture 1">
          <a:extLst>
            <a:ext uri="{FF2B5EF4-FFF2-40B4-BE49-F238E27FC236}">
              <a16:creationId xmlns:a16="http://schemas.microsoft.com/office/drawing/2014/main" id="{34DE3380-F6ED-4EBA-A600-ACF06BF3EB28}"/>
            </a:ext>
          </a:extLst>
        </xdr:cNvPr>
        <xdr:cNvPicPr>
          <a:picLocks noChangeAspect="1"/>
        </xdr:cNvPicPr>
      </xdr:nvPicPr>
      <xdr:blipFill>
        <a:blip xmlns:r="http://schemas.openxmlformats.org/officeDocument/2006/relationships" r:embed="rId1"/>
        <a:stretch>
          <a:fillRect/>
        </a:stretch>
      </xdr:blipFill>
      <xdr:spPr>
        <a:xfrm>
          <a:off x="0" y="1171575"/>
          <a:ext cx="3649455" cy="2612917"/>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123825</xdr:rowOff>
    </xdr:from>
    <xdr:to>
      <xdr:col>7</xdr:col>
      <xdr:colOff>374475</xdr:colOff>
      <xdr:row>13</xdr:row>
      <xdr:rowOff>122622</xdr:rowOff>
    </xdr:to>
    <xdr:pic>
      <xdr:nvPicPr>
        <xdr:cNvPr id="2" name="Picture 1">
          <a:extLst>
            <a:ext uri="{FF2B5EF4-FFF2-40B4-BE49-F238E27FC236}">
              <a16:creationId xmlns:a16="http://schemas.microsoft.com/office/drawing/2014/main" id="{08D48AE0-50BB-4E97-817A-9B697A2208F8}"/>
            </a:ext>
          </a:extLst>
        </xdr:cNvPr>
        <xdr:cNvPicPr>
          <a:picLocks noChangeAspect="1"/>
        </xdr:cNvPicPr>
      </xdr:nvPicPr>
      <xdr:blipFill>
        <a:blip xmlns:r="http://schemas.openxmlformats.org/officeDocument/2006/relationships" r:embed="rId1"/>
        <a:stretch>
          <a:fillRect/>
        </a:stretch>
      </xdr:blipFill>
      <xdr:spPr>
        <a:xfrm>
          <a:off x="0" y="295275"/>
          <a:ext cx="6480000" cy="1875222"/>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1</xdr:row>
      <xdr:rowOff>114300</xdr:rowOff>
    </xdr:from>
    <xdr:to>
      <xdr:col>7</xdr:col>
      <xdr:colOff>374475</xdr:colOff>
      <xdr:row>12</xdr:row>
      <xdr:rowOff>136395</xdr:rowOff>
    </xdr:to>
    <xdr:pic>
      <xdr:nvPicPr>
        <xdr:cNvPr id="2" name="Picture 1">
          <a:extLst>
            <a:ext uri="{FF2B5EF4-FFF2-40B4-BE49-F238E27FC236}">
              <a16:creationId xmlns:a16="http://schemas.microsoft.com/office/drawing/2014/main" id="{68583E45-ED25-4203-890C-EC7697BA4DD5}"/>
            </a:ext>
          </a:extLst>
        </xdr:cNvPr>
        <xdr:cNvPicPr>
          <a:picLocks noChangeAspect="1"/>
        </xdr:cNvPicPr>
      </xdr:nvPicPr>
      <xdr:blipFill>
        <a:blip xmlns:r="http://schemas.openxmlformats.org/officeDocument/2006/relationships" r:embed="rId1"/>
        <a:stretch>
          <a:fillRect/>
        </a:stretch>
      </xdr:blipFill>
      <xdr:spPr>
        <a:xfrm>
          <a:off x="0" y="285750"/>
          <a:ext cx="6480000" cy="1736595"/>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3</xdr:row>
          <xdr:rowOff>9525</xdr:rowOff>
        </xdr:from>
        <xdr:to>
          <xdr:col>3</xdr:col>
          <xdr:colOff>571500</xdr:colOff>
          <xdr:row>17</xdr:row>
          <xdr:rowOff>152400</xdr:rowOff>
        </xdr:to>
        <xdr:sp macro="" textlink="">
          <xdr:nvSpPr>
            <xdr:cNvPr id="58369" name="Object 1" hidden="1">
              <a:extLst>
                <a:ext uri="{63B3BB69-23CF-44E3-9099-C40C66FF867C}">
                  <a14:compatExt spid="_x0000_s58369"/>
                </a:ext>
                <a:ext uri="{FF2B5EF4-FFF2-40B4-BE49-F238E27FC236}">
                  <a16:creationId xmlns:a16="http://schemas.microsoft.com/office/drawing/2014/main" id="{00000000-0008-0000-3800-000001E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drawings/drawing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1</xdr:row>
          <xdr:rowOff>114300</xdr:rowOff>
        </xdr:from>
        <xdr:to>
          <xdr:col>3</xdr:col>
          <xdr:colOff>571500</xdr:colOff>
          <xdr:row>16</xdr:row>
          <xdr:rowOff>114300</xdr:rowOff>
        </xdr:to>
        <xdr:sp macro="" textlink="">
          <xdr:nvSpPr>
            <xdr:cNvPr id="59393" name="Object 1" hidden="1">
              <a:extLst>
                <a:ext uri="{63B3BB69-23CF-44E3-9099-C40C66FF867C}">
                  <a14:compatExt spid="_x0000_s59393"/>
                </a:ext>
                <a:ext uri="{FF2B5EF4-FFF2-40B4-BE49-F238E27FC236}">
                  <a16:creationId xmlns:a16="http://schemas.microsoft.com/office/drawing/2014/main" id="{00000000-0008-0000-3900-000001E8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drawings/drawing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1</xdr:row>
          <xdr:rowOff>123825</xdr:rowOff>
        </xdr:from>
        <xdr:to>
          <xdr:col>3</xdr:col>
          <xdr:colOff>571500</xdr:colOff>
          <xdr:row>15</xdr:row>
          <xdr:rowOff>19050</xdr:rowOff>
        </xdr:to>
        <xdr:sp macro="" textlink="">
          <xdr:nvSpPr>
            <xdr:cNvPr id="60417" name="Object 1" hidden="1">
              <a:extLst>
                <a:ext uri="{63B3BB69-23CF-44E3-9099-C40C66FF867C}">
                  <a14:compatExt spid="_x0000_s60417"/>
                </a:ext>
                <a:ext uri="{FF2B5EF4-FFF2-40B4-BE49-F238E27FC236}">
                  <a16:creationId xmlns:a16="http://schemas.microsoft.com/office/drawing/2014/main" id="{00000000-0008-0000-3A00-000001EC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drawings/drawing9.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3</xdr:row>
          <xdr:rowOff>0</xdr:rowOff>
        </xdr:from>
        <xdr:to>
          <xdr:col>3</xdr:col>
          <xdr:colOff>571500</xdr:colOff>
          <xdr:row>17</xdr:row>
          <xdr:rowOff>142875</xdr:rowOff>
        </xdr:to>
        <xdr:sp macro="" textlink="">
          <xdr:nvSpPr>
            <xdr:cNvPr id="61441" name="Object 1" hidden="1">
              <a:extLst>
                <a:ext uri="{63B3BB69-23CF-44E3-9099-C40C66FF867C}">
                  <a14:compatExt spid="_x0000_s61441"/>
                </a:ext>
                <a:ext uri="{FF2B5EF4-FFF2-40B4-BE49-F238E27FC236}">
                  <a16:creationId xmlns:a16="http://schemas.microsoft.com/office/drawing/2014/main" id="{00000000-0008-0000-3B00-000001F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drawings/drawing10.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2</xdr:row>
          <xdr:rowOff>9525</xdr:rowOff>
        </xdr:from>
        <xdr:to>
          <xdr:col>3</xdr:col>
          <xdr:colOff>571500</xdr:colOff>
          <xdr:row>15</xdr:row>
          <xdr:rowOff>142875</xdr:rowOff>
        </xdr:to>
        <xdr:sp macro="" textlink="">
          <xdr:nvSpPr>
            <xdr:cNvPr id="62465" name="Object 1" hidden="1">
              <a:extLst>
                <a:ext uri="{63B3BB69-23CF-44E3-9099-C40C66FF867C}">
                  <a14:compatExt spid="_x0000_s62465"/>
                </a:ext>
                <a:ext uri="{FF2B5EF4-FFF2-40B4-BE49-F238E27FC236}">
                  <a16:creationId xmlns:a16="http://schemas.microsoft.com/office/drawing/2014/main" id="{00000000-0008-0000-3C00-000001F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drawings/drawing1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2</xdr:row>
          <xdr:rowOff>0</xdr:rowOff>
        </xdr:from>
        <xdr:to>
          <xdr:col>3</xdr:col>
          <xdr:colOff>571500</xdr:colOff>
          <xdr:row>17</xdr:row>
          <xdr:rowOff>76200</xdr:rowOff>
        </xdr:to>
        <xdr:sp macro="" textlink="">
          <xdr:nvSpPr>
            <xdr:cNvPr id="63489" name="Object 1" hidden="1">
              <a:extLst>
                <a:ext uri="{63B3BB69-23CF-44E3-9099-C40C66FF867C}">
                  <a14:compatExt spid="_x0000_s63489"/>
                </a:ext>
                <a:ext uri="{FF2B5EF4-FFF2-40B4-BE49-F238E27FC236}">
                  <a16:creationId xmlns:a16="http://schemas.microsoft.com/office/drawing/2014/main" id="{00000000-0008-0000-3D00-000001F8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drawings/drawing1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3</xdr:row>
          <xdr:rowOff>0</xdr:rowOff>
        </xdr:from>
        <xdr:to>
          <xdr:col>3</xdr:col>
          <xdr:colOff>571500</xdr:colOff>
          <xdr:row>18</xdr:row>
          <xdr:rowOff>85725</xdr:rowOff>
        </xdr:to>
        <xdr:sp macro="" textlink="">
          <xdr:nvSpPr>
            <xdr:cNvPr id="64513" name="Object 1" hidden="1">
              <a:extLst>
                <a:ext uri="{63B3BB69-23CF-44E3-9099-C40C66FF867C}">
                  <a14:compatExt spid="_x0000_s64513"/>
                </a:ext>
                <a:ext uri="{FF2B5EF4-FFF2-40B4-BE49-F238E27FC236}">
                  <a16:creationId xmlns:a16="http://schemas.microsoft.com/office/drawing/2014/main" id="{00000000-0008-0000-3E00-000001FC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drawings/drawing1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1</xdr:row>
          <xdr:rowOff>114300</xdr:rowOff>
        </xdr:from>
        <xdr:to>
          <xdr:col>3</xdr:col>
          <xdr:colOff>571500</xdr:colOff>
          <xdr:row>16</xdr:row>
          <xdr:rowOff>85725</xdr:rowOff>
        </xdr:to>
        <xdr:sp macro="" textlink="">
          <xdr:nvSpPr>
            <xdr:cNvPr id="65537" name="Object 1" hidden="1">
              <a:extLst>
                <a:ext uri="{63B3BB69-23CF-44E3-9099-C40C66FF867C}">
                  <a14:compatExt spid="_x0000_s65537"/>
                </a:ext>
                <a:ext uri="{FF2B5EF4-FFF2-40B4-BE49-F238E27FC236}">
                  <a16:creationId xmlns:a16="http://schemas.microsoft.com/office/drawing/2014/main" id="{00000000-0008-0000-3F00-0000010001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drawings/drawing1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0</xdr:colOff>
          <xdr:row>1</xdr:row>
          <xdr:rowOff>114300</xdr:rowOff>
        </xdr:from>
        <xdr:to>
          <xdr:col>3</xdr:col>
          <xdr:colOff>571500</xdr:colOff>
          <xdr:row>17</xdr:row>
          <xdr:rowOff>28575</xdr:rowOff>
        </xdr:to>
        <xdr:sp macro="" textlink="">
          <xdr:nvSpPr>
            <xdr:cNvPr id="66561" name="Object 1" hidden="1">
              <a:extLst>
                <a:ext uri="{63B3BB69-23CF-44E3-9099-C40C66FF867C}">
                  <a14:compatExt spid="_x0000_s66561"/>
                </a:ext>
                <a:ext uri="{FF2B5EF4-FFF2-40B4-BE49-F238E27FC236}">
                  <a16:creationId xmlns:a16="http://schemas.microsoft.com/office/drawing/2014/main" id="{00000000-0008-0000-4000-0000010401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36.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7.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47.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8.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49.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5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vmlDrawing" Target="../drawings/vmlDrawing1.vml"/><Relationship Id="rId1" Type="http://schemas.openxmlformats.org/officeDocument/2006/relationships/drawing" Target="../drawings/drawing6.xml"/><Relationship Id="rId4" Type="http://schemas.openxmlformats.org/officeDocument/2006/relationships/image" Target="../media/image7.emf"/></Relationships>
</file>

<file path=xl/worksheets/_rels/sheet5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vmlDrawing" Target="../drawings/vmlDrawing2.vml"/><Relationship Id="rId1" Type="http://schemas.openxmlformats.org/officeDocument/2006/relationships/drawing" Target="../drawings/drawing7.xml"/><Relationship Id="rId4" Type="http://schemas.openxmlformats.org/officeDocument/2006/relationships/image" Target="../media/image8.emf"/></Relationships>
</file>

<file path=xl/worksheets/_rels/sheet5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vmlDrawing" Target="../drawings/vmlDrawing3.vml"/><Relationship Id="rId1" Type="http://schemas.openxmlformats.org/officeDocument/2006/relationships/drawing" Target="../drawings/drawing8.xml"/><Relationship Id="rId4" Type="http://schemas.openxmlformats.org/officeDocument/2006/relationships/image" Target="../media/image9.emf"/></Relationships>
</file>

<file path=xl/worksheets/_rels/sheet60.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vmlDrawing" Target="../drawings/vmlDrawing4.vml"/><Relationship Id="rId1" Type="http://schemas.openxmlformats.org/officeDocument/2006/relationships/drawing" Target="../drawings/drawing9.xml"/><Relationship Id="rId4" Type="http://schemas.openxmlformats.org/officeDocument/2006/relationships/image" Target="../media/image10.emf"/></Relationships>
</file>

<file path=xl/worksheets/_rels/sheet61.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vmlDrawing" Target="../drawings/vmlDrawing5.vml"/><Relationship Id="rId1" Type="http://schemas.openxmlformats.org/officeDocument/2006/relationships/drawing" Target="../drawings/drawing10.xml"/><Relationship Id="rId4" Type="http://schemas.openxmlformats.org/officeDocument/2006/relationships/image" Target="../media/image11.emf"/></Relationships>
</file>

<file path=xl/worksheets/_rels/sheet62.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vmlDrawing" Target="../drawings/vmlDrawing6.vml"/><Relationship Id="rId1" Type="http://schemas.openxmlformats.org/officeDocument/2006/relationships/drawing" Target="../drawings/drawing11.xml"/><Relationship Id="rId4" Type="http://schemas.openxmlformats.org/officeDocument/2006/relationships/image" Target="../media/image12.emf"/></Relationships>
</file>

<file path=xl/worksheets/_rels/sheet63.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vmlDrawing" Target="../drawings/vmlDrawing7.vml"/><Relationship Id="rId1" Type="http://schemas.openxmlformats.org/officeDocument/2006/relationships/drawing" Target="../drawings/drawing12.xml"/><Relationship Id="rId4" Type="http://schemas.openxmlformats.org/officeDocument/2006/relationships/image" Target="../media/image13.emf"/></Relationships>
</file>

<file path=xl/worksheets/_rels/sheet64.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vmlDrawing" Target="../drawings/vmlDrawing8.vml"/><Relationship Id="rId1" Type="http://schemas.openxmlformats.org/officeDocument/2006/relationships/drawing" Target="../drawings/drawing13.xml"/><Relationship Id="rId4" Type="http://schemas.openxmlformats.org/officeDocument/2006/relationships/image" Target="../media/image14.emf"/></Relationships>
</file>

<file path=xl/worksheets/_rels/sheet65.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vmlDrawing" Target="../drawings/vmlDrawing9.vml"/><Relationship Id="rId1" Type="http://schemas.openxmlformats.org/officeDocument/2006/relationships/drawing" Target="../drawings/drawing14.xml"/><Relationship Id="rId4" Type="http://schemas.openxmlformats.org/officeDocument/2006/relationships/image" Target="../media/image15.emf"/></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1FF63B-0D05-4AC3-9B69-F8F60D324965}">
  <dimension ref="A1:C57"/>
  <sheetViews>
    <sheetView tabSelected="1" workbookViewId="0"/>
  </sheetViews>
  <sheetFormatPr defaultRowHeight="12.75" x14ac:dyDescent="0.2"/>
  <cols>
    <col min="1" max="1" width="76.28515625" customWidth="1"/>
    <col min="2" max="2" width="14.5703125" customWidth="1"/>
    <col min="3" max="3" width="11.7109375" customWidth="1"/>
  </cols>
  <sheetData>
    <row r="1" spans="1:3" ht="28.5" customHeight="1" x14ac:dyDescent="0.4">
      <c r="A1" s="5" t="s">
        <v>1</v>
      </c>
      <c r="B1" s="5"/>
      <c r="C1" s="6"/>
    </row>
    <row r="2" spans="1:3" ht="12.75" customHeight="1" x14ac:dyDescent="0.2">
      <c r="A2" s="7" t="s">
        <v>2</v>
      </c>
      <c r="B2" s="8"/>
      <c r="C2" s="8"/>
    </row>
    <row r="3" spans="1:3" ht="6" customHeight="1" x14ac:dyDescent="0.25">
      <c r="A3" s="9"/>
      <c r="B3" s="10"/>
      <c r="C3" s="11"/>
    </row>
    <row r="4" spans="1:3" ht="15" customHeight="1" x14ac:dyDescent="0.25">
      <c r="A4" s="12" t="s">
        <v>3</v>
      </c>
      <c r="B4" s="13"/>
      <c r="C4" s="6"/>
    </row>
    <row r="5" spans="1:3" ht="15" customHeight="1" x14ac:dyDescent="0.25">
      <c r="A5" s="14" t="s">
        <v>4</v>
      </c>
      <c r="B5" s="13"/>
      <c r="C5" s="6"/>
    </row>
    <row r="6" spans="1:3" ht="14.25" customHeight="1" x14ac:dyDescent="0.25">
      <c r="A6" s="14" t="s">
        <v>5</v>
      </c>
      <c r="B6" s="13"/>
      <c r="C6" s="6"/>
    </row>
    <row r="7" spans="1:3" ht="5.0999999999999996" customHeight="1" x14ac:dyDescent="0.25">
      <c r="A7" s="14"/>
      <c r="B7" s="13"/>
      <c r="C7" s="6"/>
    </row>
    <row r="8" spans="1:3" ht="15" customHeight="1" x14ac:dyDescent="0.25">
      <c r="A8" s="12" t="s">
        <v>6</v>
      </c>
      <c r="B8" s="13"/>
      <c r="C8" s="6"/>
    </row>
    <row r="9" spans="1:3" ht="14.25" customHeight="1" x14ac:dyDescent="0.25">
      <c r="A9" s="14" t="s">
        <v>7</v>
      </c>
      <c r="B9" s="13"/>
      <c r="C9" s="6"/>
    </row>
    <row r="10" spans="1:3" ht="14.25" customHeight="1" x14ac:dyDescent="0.25">
      <c r="A10" s="14" t="s">
        <v>8</v>
      </c>
      <c r="B10" s="13"/>
      <c r="C10" s="6"/>
    </row>
    <row r="11" spans="1:3" ht="14.25" customHeight="1" x14ac:dyDescent="0.25">
      <c r="A11" s="14" t="s">
        <v>9</v>
      </c>
      <c r="B11" s="13"/>
      <c r="C11" s="6"/>
    </row>
    <row r="12" spans="1:3" ht="14.25" customHeight="1" x14ac:dyDescent="0.25">
      <c r="A12" s="14" t="s">
        <v>10</v>
      </c>
      <c r="B12" s="13"/>
      <c r="C12" s="6"/>
    </row>
    <row r="13" spans="1:3" ht="14.25" customHeight="1" x14ac:dyDescent="0.25">
      <c r="A13" s="14" t="s">
        <v>11</v>
      </c>
      <c r="B13" s="13"/>
      <c r="C13" s="6"/>
    </row>
    <row r="14" spans="1:3" ht="14.25" customHeight="1" x14ac:dyDescent="0.25">
      <c r="A14" s="14" t="s">
        <v>12</v>
      </c>
      <c r="B14" s="13"/>
      <c r="C14" s="6"/>
    </row>
    <row r="15" spans="1:3" ht="14.25" customHeight="1" x14ac:dyDescent="0.25">
      <c r="A15" s="14" t="s">
        <v>13</v>
      </c>
      <c r="B15" s="13"/>
      <c r="C15" s="6"/>
    </row>
    <row r="16" spans="1:3" ht="14.25" customHeight="1" x14ac:dyDescent="0.25">
      <c r="A16" s="14" t="s">
        <v>14</v>
      </c>
      <c r="B16" s="13"/>
      <c r="C16" s="6"/>
    </row>
    <row r="17" spans="1:3" ht="14.25" customHeight="1" x14ac:dyDescent="0.25">
      <c r="A17" s="14" t="s">
        <v>15</v>
      </c>
      <c r="B17" s="13"/>
      <c r="C17" s="6"/>
    </row>
    <row r="18" spans="1:3" ht="14.25" customHeight="1" x14ac:dyDescent="0.25">
      <c r="A18" s="14" t="s">
        <v>16</v>
      </c>
      <c r="B18" s="13"/>
      <c r="C18" s="6"/>
    </row>
    <row r="19" spans="1:3" ht="5.0999999999999996" customHeight="1" x14ac:dyDescent="0.25">
      <c r="A19" s="14"/>
      <c r="B19" s="13"/>
      <c r="C19" s="6"/>
    </row>
    <row r="20" spans="1:3" ht="15" customHeight="1" x14ac:dyDescent="0.25">
      <c r="A20" s="12" t="s">
        <v>17</v>
      </c>
      <c r="B20" s="13"/>
      <c r="C20" s="6"/>
    </row>
    <row r="21" spans="1:3" ht="5.0999999999999996" customHeight="1" x14ac:dyDescent="0.25">
      <c r="A21" s="14"/>
      <c r="B21" s="13"/>
      <c r="C21" s="6"/>
    </row>
    <row r="22" spans="1:3" ht="15" customHeight="1" x14ac:dyDescent="0.25">
      <c r="A22" s="12" t="s">
        <v>18</v>
      </c>
      <c r="B22" s="13"/>
      <c r="C22" s="6"/>
    </row>
    <row r="23" spans="1:3" ht="14.25" customHeight="1" x14ac:dyDescent="0.25">
      <c r="A23" s="14" t="s">
        <v>19</v>
      </c>
      <c r="B23" s="13"/>
      <c r="C23" s="6"/>
    </row>
    <row r="24" spans="1:3" ht="5.0999999999999996" customHeight="1" x14ac:dyDescent="0.25">
      <c r="A24" s="14"/>
      <c r="B24" s="13"/>
      <c r="C24" s="6"/>
    </row>
    <row r="25" spans="1:3" ht="15" customHeight="1" x14ac:dyDescent="0.25">
      <c r="A25" s="12" t="s">
        <v>20</v>
      </c>
      <c r="B25" s="13"/>
      <c r="C25" s="6"/>
    </row>
    <row r="26" spans="1:3" ht="12.75" customHeight="1" x14ac:dyDescent="0.25">
      <c r="A26" s="14" t="s">
        <v>21</v>
      </c>
      <c r="B26" s="13"/>
      <c r="C26" s="6"/>
    </row>
    <row r="27" spans="1:3" ht="12.75" customHeight="1" x14ac:dyDescent="0.25">
      <c r="A27" s="14" t="s">
        <v>22</v>
      </c>
      <c r="B27" s="13"/>
      <c r="C27" s="6"/>
    </row>
    <row r="28" spans="1:3" ht="12.75" customHeight="1" x14ac:dyDescent="0.25">
      <c r="A28" s="14" t="s">
        <v>23</v>
      </c>
      <c r="B28" s="13"/>
      <c r="C28" s="6"/>
    </row>
    <row r="29" spans="1:3" ht="12.75" customHeight="1" x14ac:dyDescent="0.25">
      <c r="A29" s="14" t="s">
        <v>24</v>
      </c>
      <c r="B29" s="13"/>
      <c r="C29" s="6"/>
    </row>
    <row r="30" spans="1:3" ht="12.75" customHeight="1" x14ac:dyDescent="0.25">
      <c r="A30" s="14" t="s">
        <v>25</v>
      </c>
      <c r="B30" s="13"/>
      <c r="C30" s="6"/>
    </row>
    <row r="31" spans="1:3" ht="2.25" customHeight="1" x14ac:dyDescent="0.25">
      <c r="A31" s="14"/>
      <c r="B31" s="13"/>
      <c r="C31" s="6"/>
    </row>
    <row r="32" spans="1:3" ht="2.25" customHeight="1" x14ac:dyDescent="0.25">
      <c r="A32" s="13"/>
      <c r="B32" s="13"/>
      <c r="C32" s="6"/>
    </row>
    <row r="33" spans="1:3" ht="15" customHeight="1" x14ac:dyDescent="0.25">
      <c r="A33" s="12" t="s">
        <v>26</v>
      </c>
      <c r="B33" s="13"/>
      <c r="C33" s="6"/>
    </row>
    <row r="34" spans="1:3" ht="14.25" customHeight="1" x14ac:dyDescent="0.25">
      <c r="A34" s="14" t="s">
        <v>27</v>
      </c>
      <c r="B34" s="13"/>
      <c r="C34" s="6"/>
    </row>
    <row r="35" spans="1:3" ht="5.0999999999999996" customHeight="1" x14ac:dyDescent="0.25">
      <c r="A35" s="14"/>
      <c r="B35" s="13"/>
      <c r="C35" s="6"/>
    </row>
    <row r="36" spans="1:3" ht="15" customHeight="1" x14ac:dyDescent="0.25">
      <c r="A36" s="12" t="s">
        <v>28</v>
      </c>
      <c r="B36" s="13"/>
      <c r="C36" s="6"/>
    </row>
    <row r="37" spans="1:3" ht="14.25" customHeight="1" x14ac:dyDescent="0.25">
      <c r="A37" s="14" t="s">
        <v>29</v>
      </c>
      <c r="B37" s="13"/>
      <c r="C37" s="6"/>
    </row>
    <row r="38" spans="1:3" ht="5.0999999999999996" customHeight="1" x14ac:dyDescent="0.25">
      <c r="A38" s="14"/>
      <c r="B38" s="13"/>
      <c r="C38" s="6"/>
    </row>
    <row r="39" spans="1:3" ht="15" customHeight="1" x14ac:dyDescent="0.25">
      <c r="A39" s="12" t="s">
        <v>30</v>
      </c>
      <c r="B39" s="13"/>
      <c r="C39" s="6"/>
    </row>
    <row r="40" spans="1:3" ht="12.75" customHeight="1" x14ac:dyDescent="0.25">
      <c r="A40" s="14" t="s">
        <v>31</v>
      </c>
      <c r="B40" s="13"/>
      <c r="C40" s="6"/>
    </row>
    <row r="41" spans="1:3" ht="5.0999999999999996" customHeight="1" x14ac:dyDescent="0.25">
      <c r="A41" s="14"/>
      <c r="B41" s="13"/>
      <c r="C41" s="6"/>
    </row>
    <row r="42" spans="1:3" ht="15" customHeight="1" x14ac:dyDescent="0.25">
      <c r="A42" s="12" t="s">
        <v>32</v>
      </c>
      <c r="B42" s="13"/>
      <c r="C42" s="6"/>
    </row>
    <row r="43" spans="1:3" ht="12.75" customHeight="1" x14ac:dyDescent="0.25">
      <c r="A43" s="14" t="s">
        <v>33</v>
      </c>
      <c r="B43" s="13"/>
      <c r="C43" s="6"/>
    </row>
    <row r="44" spans="1:3" ht="12.75" customHeight="1" x14ac:dyDescent="0.25">
      <c r="A44" s="14" t="s">
        <v>34</v>
      </c>
      <c r="B44" s="13"/>
      <c r="C44" s="6"/>
    </row>
    <row r="45" spans="1:3" ht="12.75" customHeight="1" x14ac:dyDescent="0.25">
      <c r="A45" s="14" t="s">
        <v>35</v>
      </c>
      <c r="B45" s="13"/>
      <c r="C45" s="6"/>
    </row>
    <row r="46" spans="1:3" ht="12.75" customHeight="1" x14ac:dyDescent="0.25">
      <c r="A46" s="14" t="s">
        <v>36</v>
      </c>
      <c r="B46" s="13"/>
      <c r="C46" s="6"/>
    </row>
    <row r="47" spans="1:3" ht="12.75" customHeight="1" x14ac:dyDescent="0.25">
      <c r="A47" s="14" t="s">
        <v>37</v>
      </c>
      <c r="B47" s="13"/>
      <c r="C47" s="6"/>
    </row>
    <row r="48" spans="1:3" ht="12.75" customHeight="1" x14ac:dyDescent="0.25">
      <c r="A48" s="14" t="s">
        <v>38</v>
      </c>
      <c r="B48" s="13"/>
      <c r="C48" s="6"/>
    </row>
    <row r="49" spans="1:3" ht="12.75" customHeight="1" x14ac:dyDescent="0.25">
      <c r="A49" s="14" t="s">
        <v>39</v>
      </c>
      <c r="B49" s="13"/>
      <c r="C49" s="6"/>
    </row>
    <row r="50" spans="1:3" ht="12.75" customHeight="1" x14ac:dyDescent="0.25">
      <c r="A50" s="14" t="s">
        <v>40</v>
      </c>
      <c r="B50" s="13"/>
      <c r="C50" s="6"/>
    </row>
    <row r="51" spans="1:3" ht="12.75" customHeight="1" x14ac:dyDescent="0.25">
      <c r="A51" s="14" t="s">
        <v>41</v>
      </c>
      <c r="B51" s="13"/>
      <c r="C51" s="6"/>
    </row>
    <row r="52" spans="1:3" ht="5.0999999999999996" customHeight="1" x14ac:dyDescent="0.25">
      <c r="A52" s="14"/>
      <c r="B52" s="13"/>
      <c r="C52" s="6"/>
    </row>
    <row r="53" spans="1:3" ht="15" customHeight="1" x14ac:dyDescent="0.25">
      <c r="A53" s="12" t="s">
        <v>42</v>
      </c>
      <c r="B53" s="13"/>
      <c r="C53" s="6"/>
    </row>
    <row r="54" spans="1:3" ht="12.75" customHeight="1" x14ac:dyDescent="0.25">
      <c r="A54" s="14" t="s">
        <v>43</v>
      </c>
      <c r="B54" s="13"/>
      <c r="C54" s="6"/>
    </row>
    <row r="55" spans="1:3" ht="5.0999999999999996" customHeight="1" x14ac:dyDescent="0.25">
      <c r="A55" s="14"/>
      <c r="B55" s="13"/>
      <c r="C55" s="6"/>
    </row>
    <row r="56" spans="1:3" ht="15" customHeight="1" x14ac:dyDescent="0.25">
      <c r="A56" s="12" t="s">
        <v>44</v>
      </c>
      <c r="B56" s="13"/>
      <c r="C56" s="6"/>
    </row>
    <row r="57" spans="1:3" ht="12.75" customHeight="1" x14ac:dyDescent="0.25">
      <c r="A57" s="14" t="s">
        <v>45</v>
      </c>
      <c r="B57" s="13"/>
      <c r="C57" s="6"/>
    </row>
  </sheetData>
  <pageMargins left="0.511811023622047" right="0.511811023622047" top="0.511811023622047" bottom="0.511811023622047" header="0.31496062992126" footer="0.31496062992126"/>
  <pageSetup paperSize="9" orientation="portrait"/>
  <headerFooter>
    <oddFooter>&amp;C_x000D_&amp;1#&amp;"Aptos"&amp;10&amp;K000000 Confidential</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5C7C9C-2953-42C8-8542-668F4D96A84D}">
  <dimension ref="A1:G49"/>
  <sheetViews>
    <sheetView workbookViewId="0">
      <selection sqref="A1:C1"/>
    </sheetView>
  </sheetViews>
  <sheetFormatPr defaultRowHeight="12.75" x14ac:dyDescent="0.2"/>
  <cols>
    <col min="1" max="1" width="39.7109375" customWidth="1"/>
    <col min="2" max="7" width="10.28515625" customWidth="1"/>
  </cols>
  <sheetData>
    <row r="1" spans="1:7" ht="10.5" customHeight="1" x14ac:dyDescent="0.2">
      <c r="A1" s="565" t="s">
        <v>46</v>
      </c>
      <c r="B1" s="565" t="s">
        <v>0</v>
      </c>
      <c r="C1" s="565" t="s">
        <v>0</v>
      </c>
      <c r="D1" s="15"/>
      <c r="E1" s="566"/>
      <c r="F1" s="566" t="s">
        <v>0</v>
      </c>
      <c r="G1" s="566" t="s">
        <v>0</v>
      </c>
    </row>
    <row r="2" spans="1:7" ht="29.25" customHeight="1" x14ac:dyDescent="0.35">
      <c r="A2" s="561" t="s">
        <v>47</v>
      </c>
      <c r="B2" s="561" t="s">
        <v>0</v>
      </c>
      <c r="C2" s="561" t="s">
        <v>0</v>
      </c>
      <c r="D2" s="561" t="s">
        <v>0</v>
      </c>
      <c r="E2" s="561" t="s">
        <v>0</v>
      </c>
      <c r="F2" s="561" t="s">
        <v>0</v>
      </c>
      <c r="G2" s="561" t="s">
        <v>0</v>
      </c>
    </row>
    <row r="3" spans="1:7" ht="13.5" customHeight="1" x14ac:dyDescent="0.2">
      <c r="A3" s="9"/>
      <c r="B3" s="567" t="s">
        <v>48</v>
      </c>
      <c r="C3" s="567" t="s">
        <v>0</v>
      </c>
      <c r="D3" s="567" t="s">
        <v>49</v>
      </c>
      <c r="E3" s="567" t="s">
        <v>0</v>
      </c>
      <c r="F3" s="567" t="s">
        <v>50</v>
      </c>
      <c r="G3" s="567" t="s">
        <v>0</v>
      </c>
    </row>
    <row r="4" spans="1:7" ht="10.5" customHeight="1" x14ac:dyDescent="0.2">
      <c r="A4" s="16" t="s">
        <v>51</v>
      </c>
      <c r="B4" s="4" t="s">
        <v>52</v>
      </c>
      <c r="C4" s="4" t="s">
        <v>53</v>
      </c>
      <c r="D4" s="4" t="s">
        <v>52</v>
      </c>
      <c r="E4" s="4" t="s">
        <v>53</v>
      </c>
      <c r="F4" s="4" t="s">
        <v>52</v>
      </c>
      <c r="G4" s="4" t="s">
        <v>53</v>
      </c>
    </row>
    <row r="5" spans="1:7" ht="10.5" customHeight="1" x14ac:dyDescent="0.2">
      <c r="A5" s="9" t="s">
        <v>54</v>
      </c>
      <c r="B5" s="17" t="s">
        <v>55</v>
      </c>
      <c r="C5" s="17" t="s">
        <v>56</v>
      </c>
      <c r="D5" s="17" t="s">
        <v>57</v>
      </c>
      <c r="E5" s="17" t="s">
        <v>58</v>
      </c>
      <c r="F5" s="17" t="s">
        <v>59</v>
      </c>
      <c r="G5" s="17" t="s">
        <v>60</v>
      </c>
    </row>
    <row r="6" spans="1:7" ht="10.5" customHeight="1" x14ac:dyDescent="0.2">
      <c r="A6" s="18" t="s">
        <v>61</v>
      </c>
      <c r="B6" s="19"/>
      <c r="C6" s="19" t="s">
        <v>62</v>
      </c>
      <c r="D6" s="19"/>
      <c r="E6" s="19" t="s">
        <v>58</v>
      </c>
      <c r="F6" s="19"/>
      <c r="G6" s="19" t="s">
        <v>60</v>
      </c>
    </row>
    <row r="7" spans="1:7" ht="10.5" customHeight="1" x14ac:dyDescent="0.2">
      <c r="A7" s="18" t="s">
        <v>63</v>
      </c>
      <c r="B7" s="19"/>
      <c r="C7" s="19" t="s">
        <v>64</v>
      </c>
      <c r="D7" s="19"/>
      <c r="E7" s="19" t="s">
        <v>65</v>
      </c>
      <c r="F7" s="19"/>
      <c r="G7" s="19" t="s">
        <v>58</v>
      </c>
    </row>
    <row r="8" spans="1:7" ht="10.5" customHeight="1" x14ac:dyDescent="0.2">
      <c r="A8" s="18" t="s">
        <v>66</v>
      </c>
      <c r="B8" s="19"/>
      <c r="C8" s="19" t="s">
        <v>67</v>
      </c>
      <c r="D8" s="19"/>
      <c r="E8" s="19" t="s">
        <v>68</v>
      </c>
      <c r="F8" s="19"/>
      <c r="G8" s="19" t="s">
        <v>65</v>
      </c>
    </row>
    <row r="9" spans="1:7" ht="10.5" customHeight="1" x14ac:dyDescent="0.2">
      <c r="A9" s="18" t="s">
        <v>69</v>
      </c>
      <c r="B9" s="19"/>
      <c r="C9" s="19"/>
      <c r="D9" s="19"/>
      <c r="E9" s="19" t="s">
        <v>70</v>
      </c>
      <c r="F9" s="19"/>
      <c r="G9" s="19" t="s">
        <v>71</v>
      </c>
    </row>
    <row r="10" spans="1:7" ht="10.5" customHeight="1" x14ac:dyDescent="0.2">
      <c r="A10" s="14" t="s">
        <v>72</v>
      </c>
      <c r="B10" s="19"/>
      <c r="C10" s="19" t="s">
        <v>73</v>
      </c>
      <c r="D10" s="19"/>
      <c r="E10" s="19"/>
      <c r="F10" s="19"/>
      <c r="G10" s="19"/>
    </row>
    <row r="11" spans="1:7" ht="10.5" customHeight="1" x14ac:dyDescent="0.2">
      <c r="A11" s="14" t="s">
        <v>74</v>
      </c>
      <c r="B11" s="19"/>
      <c r="C11" s="19"/>
      <c r="D11" s="19"/>
      <c r="E11" s="19" t="s">
        <v>75</v>
      </c>
      <c r="F11" s="19"/>
      <c r="G11" s="19"/>
    </row>
    <row r="12" spans="1:7" ht="10.5" customHeight="1" x14ac:dyDescent="0.2">
      <c r="A12" s="14" t="s">
        <v>76</v>
      </c>
      <c r="B12" s="19"/>
      <c r="C12" s="19" t="s">
        <v>73</v>
      </c>
      <c r="D12" s="19"/>
      <c r="E12" s="19"/>
      <c r="F12" s="19"/>
      <c r="G12" s="19"/>
    </row>
    <row r="13" spans="1:7" ht="10.5" customHeight="1" x14ac:dyDescent="0.2">
      <c r="A13" s="20" t="s">
        <v>77</v>
      </c>
      <c r="B13" s="21"/>
      <c r="C13" s="21" t="s">
        <v>73</v>
      </c>
      <c r="D13" s="21"/>
      <c r="E13" s="21"/>
      <c r="F13" s="21"/>
      <c r="G13" s="21"/>
    </row>
    <row r="14" spans="1:7" ht="10.5" customHeight="1" x14ac:dyDescent="0.2">
      <c r="A14" s="22" t="s">
        <v>78</v>
      </c>
      <c r="B14" s="23"/>
      <c r="C14" s="23"/>
      <c r="D14" s="23"/>
      <c r="E14" s="23"/>
      <c r="F14" s="23"/>
      <c r="G14" s="23"/>
    </row>
    <row r="15" spans="1:7" ht="9.75" customHeight="1" x14ac:dyDescent="0.2">
      <c r="A15" s="24" t="s">
        <v>79</v>
      </c>
      <c r="B15" s="25"/>
      <c r="C15" s="25"/>
      <c r="D15" s="25"/>
      <c r="E15" s="25"/>
      <c r="F15" s="25"/>
      <c r="G15" s="25"/>
    </row>
    <row r="16" spans="1:7" ht="5.25" customHeight="1" x14ac:dyDescent="0.2">
      <c r="A16" s="14"/>
      <c r="B16" s="15"/>
      <c r="C16" s="15"/>
      <c r="D16" s="15"/>
      <c r="E16" s="15"/>
      <c r="F16" s="15"/>
      <c r="G16" s="15"/>
    </row>
    <row r="17" spans="1:7" ht="23.25" customHeight="1" x14ac:dyDescent="0.35">
      <c r="A17" s="561" t="s">
        <v>80</v>
      </c>
      <c r="B17" s="562" t="s">
        <v>0</v>
      </c>
      <c r="C17" s="562" t="s">
        <v>0</v>
      </c>
      <c r="D17" s="26"/>
      <c r="E17" s="26"/>
      <c r="F17" s="27"/>
      <c r="G17" s="27"/>
    </row>
    <row r="18" spans="1:7" ht="32.25" customHeight="1" x14ac:dyDescent="0.2">
      <c r="A18" s="28" t="s">
        <v>51</v>
      </c>
      <c r="B18" s="29" t="s">
        <v>81</v>
      </c>
      <c r="C18" s="30" t="s">
        <v>82</v>
      </c>
      <c r="D18" s="31"/>
      <c r="E18" s="31"/>
      <c r="F18" s="31"/>
      <c r="G18" s="31"/>
    </row>
    <row r="19" spans="1:7" ht="12" customHeight="1" x14ac:dyDescent="0.2">
      <c r="A19" s="32" t="s">
        <v>83</v>
      </c>
      <c r="B19" s="33">
        <v>197.00099800000001</v>
      </c>
      <c r="C19" s="34">
        <v>5.8000000000000003E-2</v>
      </c>
      <c r="D19" s="31"/>
      <c r="E19" s="31"/>
      <c r="F19" s="31"/>
      <c r="G19" s="31"/>
    </row>
    <row r="20" spans="1:7" ht="11.25" customHeight="1" x14ac:dyDescent="0.2">
      <c r="A20" s="35" t="s">
        <v>84</v>
      </c>
      <c r="B20" s="36">
        <v>154.17736300000001</v>
      </c>
      <c r="C20" s="37">
        <v>4.4999999999999998E-2</v>
      </c>
      <c r="D20" s="31"/>
      <c r="E20" s="31"/>
      <c r="F20" s="31"/>
      <c r="G20" s="31"/>
    </row>
    <row r="21" spans="1:7" ht="10.5" customHeight="1" x14ac:dyDescent="0.2">
      <c r="A21" s="14" t="s">
        <v>85</v>
      </c>
      <c r="B21" s="38">
        <v>133.96276399999999</v>
      </c>
      <c r="C21" s="37">
        <v>3.9E-2</v>
      </c>
      <c r="D21" s="31"/>
      <c r="E21" s="31"/>
      <c r="F21" s="31"/>
      <c r="G21" s="31"/>
    </row>
    <row r="22" spans="1:7" ht="10.5" customHeight="1" x14ac:dyDescent="0.2">
      <c r="A22" s="14" t="s">
        <v>86</v>
      </c>
      <c r="B22" s="38">
        <v>106.467011</v>
      </c>
      <c r="C22" s="37">
        <v>3.1E-2</v>
      </c>
      <c r="D22" s="31"/>
      <c r="E22" s="31"/>
      <c r="F22" s="31"/>
      <c r="G22" s="31"/>
    </row>
    <row r="23" spans="1:7" ht="10.5" customHeight="1" x14ac:dyDescent="0.2">
      <c r="A23" s="14" t="s">
        <v>87</v>
      </c>
      <c r="B23" s="38">
        <v>91.683051000000006</v>
      </c>
      <c r="C23" s="37">
        <v>2.7E-2</v>
      </c>
      <c r="D23" s="31"/>
      <c r="E23" s="31"/>
      <c r="F23" s="31"/>
      <c r="G23" s="31"/>
    </row>
    <row r="24" spans="1:7" ht="10.5" customHeight="1" x14ac:dyDescent="0.2">
      <c r="A24" s="14" t="s">
        <v>88</v>
      </c>
      <c r="B24" s="38">
        <v>73.354333999999994</v>
      </c>
      <c r="C24" s="37">
        <v>2.1999999999999999E-2</v>
      </c>
      <c r="D24" s="31"/>
      <c r="E24" s="31"/>
      <c r="F24" s="31"/>
      <c r="G24" s="31"/>
    </row>
    <row r="25" spans="1:7" ht="10.5" customHeight="1" x14ac:dyDescent="0.2">
      <c r="A25" s="14" t="s">
        <v>89</v>
      </c>
      <c r="B25" s="38">
        <v>57.872436999999998</v>
      </c>
      <c r="C25" s="37">
        <v>1.7000000000000001E-2</v>
      </c>
      <c r="D25" s="31"/>
      <c r="E25" s="31"/>
      <c r="F25" s="31"/>
      <c r="G25" s="31"/>
    </row>
    <row r="26" spans="1:7" ht="10.5" customHeight="1" x14ac:dyDescent="0.2">
      <c r="A26" s="14" t="s">
        <v>90</v>
      </c>
      <c r="B26" s="38">
        <v>49.873787</v>
      </c>
      <c r="C26" s="37">
        <v>1.4999999999999999E-2</v>
      </c>
      <c r="D26" s="31"/>
      <c r="E26" s="31"/>
      <c r="F26" s="31"/>
      <c r="G26" s="31"/>
    </row>
    <row r="27" spans="1:7" ht="10.5" customHeight="1" x14ac:dyDescent="0.2">
      <c r="A27" s="14" t="s">
        <v>91</v>
      </c>
      <c r="B27" s="38">
        <v>37.296570000000003</v>
      </c>
      <c r="C27" s="37">
        <v>1.0999999999999999E-2</v>
      </c>
      <c r="D27" s="14"/>
      <c r="E27" s="14"/>
      <c r="F27" s="14"/>
      <c r="G27" s="14"/>
    </row>
    <row r="28" spans="1:7" ht="10.5" customHeight="1" x14ac:dyDescent="0.2">
      <c r="A28" s="14" t="s">
        <v>92</v>
      </c>
      <c r="B28" s="38">
        <v>36.005186999999999</v>
      </c>
      <c r="C28" s="37">
        <v>1.0999999999999999E-2</v>
      </c>
      <c r="D28" s="14"/>
      <c r="E28" s="14"/>
      <c r="F28" s="14"/>
      <c r="G28" s="14"/>
    </row>
    <row r="29" spans="1:7" ht="10.5" customHeight="1" x14ac:dyDescent="0.2">
      <c r="A29" s="14" t="s">
        <v>93</v>
      </c>
      <c r="B29" s="38">
        <v>34.363759000000002</v>
      </c>
      <c r="C29" s="37">
        <v>0.01</v>
      </c>
      <c r="D29" s="14"/>
      <c r="E29" s="14"/>
      <c r="F29" s="14"/>
      <c r="G29" s="14"/>
    </row>
    <row r="30" spans="1:7" ht="10.5" customHeight="1" x14ac:dyDescent="0.2">
      <c r="A30" s="14" t="s">
        <v>94</v>
      </c>
      <c r="B30" s="38">
        <v>33.995215999999999</v>
      </c>
      <c r="C30" s="37">
        <v>0.01</v>
      </c>
      <c r="D30" s="14"/>
      <c r="E30" s="14"/>
      <c r="F30" s="14"/>
      <c r="G30" s="14"/>
    </row>
    <row r="31" spans="1:7" ht="10.5" customHeight="1" x14ac:dyDescent="0.2">
      <c r="A31" s="14" t="s">
        <v>95</v>
      </c>
      <c r="B31" s="38">
        <v>32.310070000000003</v>
      </c>
      <c r="C31" s="37">
        <v>8.9999999999999993E-3</v>
      </c>
      <c r="D31" s="14"/>
      <c r="E31" s="14"/>
      <c r="F31" s="14"/>
      <c r="G31" s="14"/>
    </row>
    <row r="32" spans="1:7" ht="10.5" customHeight="1" x14ac:dyDescent="0.2">
      <c r="A32" s="14" t="s">
        <v>96</v>
      </c>
      <c r="B32" s="38">
        <v>32.234867000000001</v>
      </c>
      <c r="C32" s="37">
        <v>8.9999999999999993E-3</v>
      </c>
      <c r="D32" s="14"/>
      <c r="E32" s="14"/>
      <c r="F32" s="14"/>
      <c r="G32" s="14"/>
    </row>
    <row r="33" spans="1:7" ht="10.5" customHeight="1" x14ac:dyDescent="0.2">
      <c r="A33" s="14" t="s">
        <v>97</v>
      </c>
      <c r="B33" s="38">
        <v>25.723282000000001</v>
      </c>
      <c r="C33" s="37">
        <v>8.0000000000000002E-3</v>
      </c>
      <c r="D33" s="14"/>
      <c r="E33" s="14"/>
      <c r="F33" s="14"/>
      <c r="G33" s="14"/>
    </row>
    <row r="34" spans="1:7" ht="10.5" customHeight="1" x14ac:dyDescent="0.2">
      <c r="A34" s="14" t="s">
        <v>98</v>
      </c>
      <c r="B34" s="38">
        <v>24.852737000000001</v>
      </c>
      <c r="C34" s="37">
        <v>7.0000000000000001E-3</v>
      </c>
      <c r="D34" s="14"/>
      <c r="E34" s="14"/>
      <c r="F34" s="14"/>
      <c r="G34" s="14"/>
    </row>
    <row r="35" spans="1:7" ht="10.5" customHeight="1" x14ac:dyDescent="0.2">
      <c r="A35" s="14" t="s">
        <v>99</v>
      </c>
      <c r="B35" s="38">
        <v>24.700417999999999</v>
      </c>
      <c r="C35" s="37">
        <v>7.0000000000000001E-3</v>
      </c>
      <c r="D35" s="14"/>
      <c r="E35" s="14"/>
      <c r="F35" s="14"/>
      <c r="G35" s="14"/>
    </row>
    <row r="36" spans="1:7" ht="10.5" customHeight="1" x14ac:dyDescent="0.2">
      <c r="A36" s="14" t="s">
        <v>100</v>
      </c>
      <c r="B36" s="38">
        <v>24.640315000000001</v>
      </c>
      <c r="C36" s="37">
        <v>7.0000000000000001E-3</v>
      </c>
      <c r="D36" s="14"/>
      <c r="E36" s="14"/>
      <c r="F36" s="14"/>
      <c r="G36" s="14"/>
    </row>
    <row r="37" spans="1:7" ht="10.5" customHeight="1" x14ac:dyDescent="0.2">
      <c r="A37" s="14" t="s">
        <v>101</v>
      </c>
      <c r="B37" s="38">
        <v>18.987888000000002</v>
      </c>
      <c r="C37" s="37">
        <v>6.0000000000000001E-3</v>
      </c>
      <c r="D37" s="14"/>
      <c r="E37" s="14"/>
      <c r="F37" s="14"/>
      <c r="G37" s="14"/>
    </row>
    <row r="38" spans="1:7" ht="10.5" customHeight="1" x14ac:dyDescent="0.2">
      <c r="A38" s="14" t="s">
        <v>102</v>
      </c>
      <c r="B38" s="38">
        <v>18.679779</v>
      </c>
      <c r="C38" s="37">
        <v>5.0000000000000001E-3</v>
      </c>
      <c r="D38" s="14"/>
      <c r="E38" s="14"/>
      <c r="F38" s="14"/>
      <c r="G38" s="14"/>
    </row>
    <row r="39" spans="1:7" ht="10.5" customHeight="1" x14ac:dyDescent="0.2">
      <c r="A39" s="14" t="s">
        <v>103</v>
      </c>
      <c r="B39" s="38">
        <v>18.057351000000001</v>
      </c>
      <c r="C39" s="37">
        <v>5.0000000000000001E-3</v>
      </c>
      <c r="D39" s="14"/>
      <c r="E39" s="14"/>
      <c r="F39" s="14"/>
      <c r="G39" s="14"/>
    </row>
    <row r="40" spans="1:7" ht="10.5" customHeight="1" x14ac:dyDescent="0.2">
      <c r="A40" s="14" t="s">
        <v>104</v>
      </c>
      <c r="B40" s="38">
        <v>17.977888</v>
      </c>
      <c r="C40" s="37">
        <v>5.0000000000000001E-3</v>
      </c>
      <c r="D40" s="14"/>
      <c r="E40" s="14"/>
      <c r="F40" s="14"/>
      <c r="G40" s="14"/>
    </row>
    <row r="41" spans="1:7" ht="10.5" customHeight="1" x14ac:dyDescent="0.2">
      <c r="A41" s="14" t="s">
        <v>105</v>
      </c>
      <c r="B41" s="38">
        <v>17.585999999999999</v>
      </c>
      <c r="C41" s="37">
        <v>5.0000000000000001E-3</v>
      </c>
      <c r="D41" s="14"/>
      <c r="E41" s="14"/>
      <c r="F41" s="14"/>
      <c r="G41" s="14"/>
    </row>
    <row r="42" spans="1:7" ht="10.5" customHeight="1" x14ac:dyDescent="0.2">
      <c r="A42" s="14" t="s">
        <v>106</v>
      </c>
      <c r="B42" s="38">
        <v>17.506822</v>
      </c>
      <c r="C42" s="37">
        <v>5.0000000000000001E-3</v>
      </c>
      <c r="D42" s="14"/>
      <c r="E42" s="14"/>
      <c r="F42" s="14"/>
      <c r="G42" s="14"/>
    </row>
    <row r="43" spans="1:7" ht="10.5" customHeight="1" x14ac:dyDescent="0.2">
      <c r="A43" s="14" t="s">
        <v>107</v>
      </c>
      <c r="B43" s="38">
        <v>17.150098</v>
      </c>
      <c r="C43" s="37">
        <v>5.0000000000000001E-3</v>
      </c>
      <c r="D43" s="14"/>
      <c r="E43" s="14"/>
      <c r="F43" s="14"/>
      <c r="G43" s="14"/>
    </row>
    <row r="44" spans="1:7" ht="10.5" customHeight="1" x14ac:dyDescent="0.2">
      <c r="A44" s="20" t="s">
        <v>108</v>
      </c>
      <c r="B44" s="39">
        <v>2106.3391069999998</v>
      </c>
      <c r="C44" s="40">
        <v>0.61899999999999999</v>
      </c>
      <c r="D44" s="14"/>
      <c r="E44" s="14"/>
      <c r="F44" s="14"/>
      <c r="G44" s="14"/>
    </row>
    <row r="45" spans="1:7" ht="11.25" customHeight="1" x14ac:dyDescent="0.2">
      <c r="A45" s="41" t="s">
        <v>109</v>
      </c>
      <c r="B45" s="42">
        <v>3402.7990989999998</v>
      </c>
      <c r="C45" s="43">
        <v>1</v>
      </c>
      <c r="D45" s="14"/>
      <c r="E45" s="14"/>
      <c r="F45" s="14"/>
      <c r="G45" s="14"/>
    </row>
    <row r="46" spans="1:7" ht="9" customHeight="1" x14ac:dyDescent="0.2">
      <c r="A46" s="563" t="s">
        <v>110</v>
      </c>
      <c r="B46" s="563" t="s">
        <v>0</v>
      </c>
      <c r="C46" s="563" t="s">
        <v>0</v>
      </c>
      <c r="D46" s="14"/>
      <c r="E46" s="14"/>
      <c r="F46" s="14"/>
      <c r="G46" s="14"/>
    </row>
    <row r="47" spans="1:7" ht="9" customHeight="1" x14ac:dyDescent="0.2">
      <c r="A47" s="560" t="s">
        <v>111</v>
      </c>
      <c r="B47" s="560" t="s">
        <v>0</v>
      </c>
      <c r="C47" s="560" t="s">
        <v>0</v>
      </c>
      <c r="D47" s="14"/>
      <c r="E47" s="14"/>
      <c r="F47" s="14"/>
      <c r="G47" s="14"/>
    </row>
    <row r="48" spans="1:7" ht="9" customHeight="1" x14ac:dyDescent="0.2">
      <c r="A48" s="560" t="s">
        <v>112</v>
      </c>
      <c r="B48" s="560" t="s">
        <v>0</v>
      </c>
      <c r="C48" s="560" t="s">
        <v>0</v>
      </c>
      <c r="D48" s="14"/>
      <c r="E48" s="14"/>
      <c r="F48" s="14"/>
      <c r="G48" s="14"/>
    </row>
    <row r="49" spans="1:7" ht="18.75" customHeight="1" x14ac:dyDescent="0.2">
      <c r="A49" s="564" t="s">
        <v>113</v>
      </c>
      <c r="B49" s="564" t="s">
        <v>0</v>
      </c>
      <c r="C49" s="564" t="s">
        <v>0</v>
      </c>
      <c r="D49" s="560"/>
      <c r="E49" s="560" t="s">
        <v>0</v>
      </c>
      <c r="F49" s="14"/>
      <c r="G49" s="14"/>
    </row>
  </sheetData>
  <mergeCells count="12">
    <mergeCell ref="A1:C1"/>
    <mergeCell ref="E1:G1"/>
    <mergeCell ref="A2:G2"/>
    <mergeCell ref="B3:C3"/>
    <mergeCell ref="D3:E3"/>
    <mergeCell ref="F3:G3"/>
    <mergeCell ref="D49:E49"/>
    <mergeCell ref="A17:C17"/>
    <mergeCell ref="A46:C46"/>
    <mergeCell ref="A47:C47"/>
    <mergeCell ref="A48:C48"/>
    <mergeCell ref="A49:C49"/>
  </mergeCells>
  <pageMargins left="0.5" right="0.5" top="0.5" bottom="0.5" header="0.31496062992126" footer="0.31496062992126"/>
  <pageSetup paperSize="9" orientation="portrait"/>
  <headerFooter>
    <oddFooter>&amp;C_x000D_&amp;1#&amp;"Aptos"&amp;10&amp;K000000 Confidential</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6E2E6B-F53C-454F-8F35-8EFC35273602}">
  <dimension ref="A1:L66"/>
  <sheetViews>
    <sheetView workbookViewId="0">
      <selection sqref="A1:D1"/>
    </sheetView>
  </sheetViews>
  <sheetFormatPr defaultRowHeight="12.75" x14ac:dyDescent="0.2"/>
  <cols>
    <col min="1" max="1" width="30.85546875" customWidth="1"/>
    <col min="2" max="2" width="9.5703125" customWidth="1"/>
    <col min="3" max="3" width="5.85546875" customWidth="1"/>
    <col min="4" max="4" width="6.42578125" customWidth="1"/>
    <col min="5" max="6" width="6.28515625" customWidth="1"/>
    <col min="7" max="7" width="6.42578125" customWidth="1"/>
    <col min="8" max="9" width="6" customWidth="1"/>
    <col min="10" max="10" width="6.28515625" customWidth="1"/>
    <col min="11" max="11" width="6.42578125" customWidth="1"/>
    <col min="12" max="12" width="6.140625" customWidth="1"/>
  </cols>
  <sheetData>
    <row r="1" spans="1:12" ht="11.25" customHeight="1" x14ac:dyDescent="0.2">
      <c r="A1" s="578" t="s">
        <v>114</v>
      </c>
      <c r="B1" s="578" t="s">
        <v>0</v>
      </c>
      <c r="C1" s="578" t="s">
        <v>0</v>
      </c>
      <c r="D1" s="578" t="s">
        <v>0</v>
      </c>
      <c r="E1" s="44"/>
      <c r="F1" s="44"/>
      <c r="G1" s="44"/>
      <c r="H1" s="44"/>
      <c r="I1" s="579"/>
      <c r="J1" s="579" t="s">
        <v>0</v>
      </c>
      <c r="K1" s="579" t="s">
        <v>0</v>
      </c>
      <c r="L1" s="579" t="s">
        <v>0</v>
      </c>
    </row>
    <row r="2" spans="1:12" ht="21.75" customHeight="1" x14ac:dyDescent="0.35">
      <c r="A2" s="561" t="s">
        <v>115</v>
      </c>
      <c r="B2" s="561" t="s">
        <v>0</v>
      </c>
      <c r="C2" s="561" t="s">
        <v>0</v>
      </c>
      <c r="D2" s="561" t="s">
        <v>0</v>
      </c>
      <c r="E2" s="561" t="s">
        <v>0</v>
      </c>
      <c r="F2" s="561" t="s">
        <v>0</v>
      </c>
      <c r="G2" s="561" t="s">
        <v>0</v>
      </c>
      <c r="H2" s="561" t="s">
        <v>0</v>
      </c>
      <c r="I2" s="561" t="s">
        <v>0</v>
      </c>
      <c r="J2" s="561" t="s">
        <v>0</v>
      </c>
      <c r="K2" s="561" t="s">
        <v>0</v>
      </c>
      <c r="L2" s="561" t="s">
        <v>0</v>
      </c>
    </row>
    <row r="3" spans="1:12" ht="26.25" customHeight="1" x14ac:dyDescent="0.2">
      <c r="A3" s="45" t="s">
        <v>116</v>
      </c>
      <c r="B3" s="580" t="s">
        <v>117</v>
      </c>
      <c r="C3" s="580" t="s">
        <v>0</v>
      </c>
      <c r="D3" s="2">
        <v>2025</v>
      </c>
      <c r="E3" s="2">
        <v>2024</v>
      </c>
      <c r="F3" s="2">
        <v>2023</v>
      </c>
      <c r="G3" s="2">
        <v>2022</v>
      </c>
      <c r="H3" s="2" t="s">
        <v>118</v>
      </c>
      <c r="I3" s="2">
        <v>2020</v>
      </c>
      <c r="J3" s="2" t="s">
        <v>119</v>
      </c>
      <c r="K3" s="2">
        <v>2018</v>
      </c>
      <c r="L3" s="2">
        <v>2017</v>
      </c>
    </row>
    <row r="4" spans="1:12" ht="9.75" customHeight="1" x14ac:dyDescent="0.2">
      <c r="A4" s="9" t="s">
        <v>120</v>
      </c>
      <c r="B4" s="46"/>
      <c r="C4" s="46">
        <v>5337</v>
      </c>
      <c r="D4" s="46">
        <v>7167</v>
      </c>
      <c r="E4" s="46">
        <v>7594</v>
      </c>
      <c r="F4" s="46">
        <v>7451</v>
      </c>
      <c r="G4" s="46">
        <v>5664</v>
      </c>
      <c r="H4" s="46">
        <v>4925</v>
      </c>
      <c r="I4" s="46">
        <v>4515</v>
      </c>
      <c r="J4" s="46">
        <v>4318</v>
      </c>
      <c r="K4" s="46">
        <v>4491</v>
      </c>
      <c r="L4" s="46">
        <v>4888</v>
      </c>
    </row>
    <row r="5" spans="1:12" ht="9.75" customHeight="1" x14ac:dyDescent="0.2">
      <c r="A5" s="14" t="s">
        <v>121</v>
      </c>
      <c r="B5" s="14"/>
      <c r="C5" s="47">
        <v>2602</v>
      </c>
      <c r="D5" s="47">
        <v>3249</v>
      </c>
      <c r="E5" s="47">
        <v>3157</v>
      </c>
      <c r="F5" s="47">
        <v>3021</v>
      </c>
      <c r="G5" s="47">
        <v>3186</v>
      </c>
      <c r="H5" s="47">
        <v>3495</v>
      </c>
      <c r="I5" s="47">
        <v>2959</v>
      </c>
      <c r="J5" s="47">
        <v>3011</v>
      </c>
      <c r="K5" s="47">
        <v>2993</v>
      </c>
      <c r="L5" s="47">
        <v>3369</v>
      </c>
    </row>
    <row r="6" spans="1:12" ht="9.75" customHeight="1" x14ac:dyDescent="0.2">
      <c r="A6" s="14" t="s">
        <v>122</v>
      </c>
      <c r="B6" s="14"/>
      <c r="C6" s="47">
        <v>226</v>
      </c>
      <c r="D6" s="47">
        <v>242</v>
      </c>
      <c r="E6" s="47">
        <v>253</v>
      </c>
      <c r="F6" s="47">
        <v>217</v>
      </c>
      <c r="G6" s="47">
        <v>173</v>
      </c>
      <c r="H6" s="47" t="s">
        <v>123</v>
      </c>
      <c r="I6" s="47" t="s">
        <v>123</v>
      </c>
      <c r="J6" s="47" t="s">
        <v>123</v>
      </c>
      <c r="K6" s="47" t="s">
        <v>123</v>
      </c>
      <c r="L6" s="47" t="s">
        <v>123</v>
      </c>
    </row>
    <row r="7" spans="1:12" ht="9.75" customHeight="1" x14ac:dyDescent="0.2">
      <c r="A7" s="14" t="s">
        <v>124</v>
      </c>
      <c r="B7" s="14"/>
      <c r="C7" s="47">
        <v>705</v>
      </c>
      <c r="D7" s="47">
        <v>1045</v>
      </c>
      <c r="E7" s="47">
        <v>1023</v>
      </c>
      <c r="F7" s="47">
        <v>1014</v>
      </c>
      <c r="G7" s="47">
        <v>623</v>
      </c>
      <c r="H7" s="47">
        <v>1119</v>
      </c>
      <c r="I7" s="47">
        <v>900</v>
      </c>
      <c r="J7" s="47">
        <v>1012</v>
      </c>
      <c r="K7" s="47">
        <v>1088</v>
      </c>
      <c r="L7" s="47">
        <v>1328</v>
      </c>
    </row>
    <row r="8" spans="1:12" ht="9.75" customHeight="1" x14ac:dyDescent="0.2">
      <c r="A8" s="14" t="s">
        <v>125</v>
      </c>
      <c r="B8" s="14"/>
      <c r="C8" s="47">
        <v>6</v>
      </c>
      <c r="D8" s="47">
        <v>-2</v>
      </c>
      <c r="E8" s="47">
        <v>10</v>
      </c>
      <c r="F8" s="47">
        <v>-3</v>
      </c>
      <c r="G8" s="47">
        <v>-8</v>
      </c>
      <c r="H8" s="47">
        <v>-6</v>
      </c>
      <c r="I8" s="47">
        <v>-1</v>
      </c>
      <c r="J8" s="47">
        <v>50</v>
      </c>
      <c r="K8" s="47">
        <v>124</v>
      </c>
      <c r="L8" s="47">
        <v>23</v>
      </c>
    </row>
    <row r="9" spans="1:12" ht="9.75" customHeight="1" x14ac:dyDescent="0.2">
      <c r="A9" s="14" t="s">
        <v>126</v>
      </c>
      <c r="B9" s="14"/>
      <c r="C9" s="47">
        <v>34</v>
      </c>
      <c r="D9" s="47">
        <v>42</v>
      </c>
      <c r="E9" s="47">
        <v>47</v>
      </c>
      <c r="F9" s="47">
        <v>43</v>
      </c>
      <c r="G9" s="47">
        <v>83</v>
      </c>
      <c r="H9" s="47">
        <v>87</v>
      </c>
      <c r="I9" s="47">
        <v>93</v>
      </c>
      <c r="J9" s="47">
        <v>232</v>
      </c>
      <c r="K9" s="47">
        <v>476</v>
      </c>
      <c r="L9" s="47">
        <v>83</v>
      </c>
    </row>
    <row r="10" spans="1:12" ht="9.75" customHeight="1" x14ac:dyDescent="0.2">
      <c r="A10" s="48" t="s">
        <v>127</v>
      </c>
      <c r="B10" s="48"/>
      <c r="C10" s="49">
        <v>8910</v>
      </c>
      <c r="D10" s="49">
        <v>11743</v>
      </c>
      <c r="E10" s="49">
        <v>12084</v>
      </c>
      <c r="F10" s="49">
        <v>11743</v>
      </c>
      <c r="G10" s="49">
        <v>9721</v>
      </c>
      <c r="H10" s="49">
        <v>9620</v>
      </c>
      <c r="I10" s="49">
        <v>8466</v>
      </c>
      <c r="J10" s="49">
        <v>8623</v>
      </c>
      <c r="K10" s="49">
        <v>9172</v>
      </c>
      <c r="L10" s="49">
        <v>9691</v>
      </c>
    </row>
    <row r="11" spans="1:12" ht="9.75" customHeight="1" x14ac:dyDescent="0.2">
      <c r="A11" s="14" t="s">
        <v>128</v>
      </c>
      <c r="B11" s="14"/>
      <c r="C11" s="47">
        <v>-2610</v>
      </c>
      <c r="D11" s="47">
        <v>-3234</v>
      </c>
      <c r="E11" s="47">
        <v>-3106</v>
      </c>
      <c r="F11" s="47">
        <v>-2908</v>
      </c>
      <c r="G11" s="47">
        <v>-2793</v>
      </c>
      <c r="H11" s="47">
        <v>-2759</v>
      </c>
      <c r="I11" s="47">
        <v>-2752</v>
      </c>
      <c r="J11" s="47">
        <v>-3017</v>
      </c>
      <c r="K11" s="47">
        <v>-2998</v>
      </c>
      <c r="L11" s="47">
        <v>-3212</v>
      </c>
    </row>
    <row r="12" spans="1:12" ht="9.75" customHeight="1" x14ac:dyDescent="0.2">
      <c r="A12" s="14" t="s">
        <v>129</v>
      </c>
      <c r="B12" s="14"/>
      <c r="C12" s="47">
        <v>-1089</v>
      </c>
      <c r="D12" s="47">
        <v>-1441</v>
      </c>
      <c r="E12" s="47">
        <v>-1530</v>
      </c>
      <c r="F12" s="47">
        <v>-1206</v>
      </c>
      <c r="G12" s="47">
        <v>-1108</v>
      </c>
      <c r="H12" s="47">
        <v>-1002</v>
      </c>
      <c r="I12" s="47">
        <v>-1084</v>
      </c>
      <c r="J12" s="47">
        <v>-1428</v>
      </c>
      <c r="K12" s="47">
        <v>-1399</v>
      </c>
      <c r="L12" s="47">
        <v>-1622</v>
      </c>
    </row>
    <row r="13" spans="1:12" ht="9.75" customHeight="1" x14ac:dyDescent="0.2">
      <c r="A13" s="572" t="s">
        <v>130</v>
      </c>
      <c r="B13" s="572" t="s">
        <v>0</v>
      </c>
      <c r="C13" s="47">
        <v>-484</v>
      </c>
      <c r="D13" s="47">
        <v>-614</v>
      </c>
      <c r="E13" s="47">
        <v>-577</v>
      </c>
      <c r="F13" s="47">
        <v>-808</v>
      </c>
      <c r="G13" s="47">
        <v>-611</v>
      </c>
      <c r="H13" s="47">
        <v>-664</v>
      </c>
      <c r="I13" s="47">
        <v>-605</v>
      </c>
      <c r="J13" s="47">
        <v>-1330</v>
      </c>
      <c r="K13" s="47">
        <v>-482</v>
      </c>
      <c r="L13" s="47">
        <v>-268</v>
      </c>
    </row>
    <row r="14" spans="1:12" ht="9.75" customHeight="1" x14ac:dyDescent="0.2">
      <c r="A14" s="573" t="s">
        <v>131</v>
      </c>
      <c r="B14" s="573" t="s">
        <v>0</v>
      </c>
      <c r="C14" s="49">
        <v>-4085</v>
      </c>
      <c r="D14" s="49">
        <v>-5289</v>
      </c>
      <c r="E14" s="49">
        <v>-5213</v>
      </c>
      <c r="F14" s="49">
        <v>-4922</v>
      </c>
      <c r="G14" s="49">
        <v>-4512</v>
      </c>
      <c r="H14" s="49">
        <v>-4425</v>
      </c>
      <c r="I14" s="49">
        <v>-4441</v>
      </c>
      <c r="J14" s="49">
        <v>-5775</v>
      </c>
      <c r="K14" s="49">
        <v>-4879</v>
      </c>
      <c r="L14" s="49">
        <v>-5102</v>
      </c>
    </row>
    <row r="15" spans="1:12" ht="9.75" customHeight="1" x14ac:dyDescent="0.2">
      <c r="A15" s="14" t="s">
        <v>132</v>
      </c>
      <c r="B15" s="14"/>
      <c r="C15" s="47">
        <v>-98</v>
      </c>
      <c r="D15" s="47">
        <v>-116</v>
      </c>
      <c r="E15" s="47">
        <v>-117</v>
      </c>
      <c r="F15" s="47">
        <v>-316</v>
      </c>
      <c r="G15" s="47">
        <v>-322</v>
      </c>
      <c r="H15" s="47">
        <v>-224</v>
      </c>
      <c r="I15" s="47">
        <v>-202</v>
      </c>
      <c r="J15" s="47">
        <v>-211</v>
      </c>
      <c r="K15" s="47">
        <v>-167</v>
      </c>
      <c r="L15" s="47">
        <v>-222</v>
      </c>
    </row>
    <row r="16" spans="1:12" ht="9.75" customHeight="1" x14ac:dyDescent="0.2">
      <c r="A16" s="48" t="s">
        <v>133</v>
      </c>
      <c r="B16" s="48"/>
      <c r="C16" s="49">
        <v>-4183</v>
      </c>
      <c r="D16" s="49">
        <v>-5405</v>
      </c>
      <c r="E16" s="49">
        <v>-5330</v>
      </c>
      <c r="F16" s="49">
        <v>-5238</v>
      </c>
      <c r="G16" s="49">
        <v>-4834</v>
      </c>
      <c r="H16" s="49">
        <v>-4649</v>
      </c>
      <c r="I16" s="49">
        <v>-4643</v>
      </c>
      <c r="J16" s="49">
        <v>-5986</v>
      </c>
      <c r="K16" s="49">
        <v>-5046</v>
      </c>
      <c r="L16" s="49">
        <v>-5324</v>
      </c>
    </row>
    <row r="17" spans="1:12" ht="9.75" customHeight="1" x14ac:dyDescent="0.2">
      <c r="A17" s="48" t="s">
        <v>134</v>
      </c>
      <c r="B17" s="48"/>
      <c r="C17" s="49">
        <v>4629</v>
      </c>
      <c r="D17" s="49">
        <v>6338</v>
      </c>
      <c r="E17" s="49">
        <v>6754</v>
      </c>
      <c r="F17" s="49">
        <v>6505</v>
      </c>
      <c r="G17" s="49">
        <v>4887</v>
      </c>
      <c r="H17" s="49">
        <v>4971</v>
      </c>
      <c r="I17" s="49">
        <v>3823</v>
      </c>
      <c r="J17" s="49">
        <v>2637</v>
      </c>
      <c r="K17" s="49">
        <v>4126</v>
      </c>
      <c r="L17" s="49">
        <v>4367</v>
      </c>
    </row>
    <row r="18" spans="1:12" ht="9.75" customHeight="1" x14ac:dyDescent="0.2">
      <c r="A18" s="14" t="s">
        <v>135</v>
      </c>
      <c r="B18" s="14"/>
      <c r="C18" s="47">
        <v>-36</v>
      </c>
      <c r="D18" s="47">
        <v>-22</v>
      </c>
      <c r="E18" s="47">
        <v>-206</v>
      </c>
      <c r="F18" s="47">
        <v>-167</v>
      </c>
      <c r="G18" s="47">
        <v>-125</v>
      </c>
      <c r="H18" s="47">
        <v>-35</v>
      </c>
      <c r="I18" s="47">
        <v>-860</v>
      </c>
      <c r="J18" s="47">
        <v>-524</v>
      </c>
      <c r="K18" s="47">
        <v>-173</v>
      </c>
      <c r="L18" s="47">
        <v>-369</v>
      </c>
    </row>
    <row r="19" spans="1:12" ht="9.75" customHeight="1" x14ac:dyDescent="0.2">
      <c r="A19" s="48" t="s">
        <v>136</v>
      </c>
      <c r="B19" s="48"/>
      <c r="C19" s="49">
        <v>4593</v>
      </c>
      <c r="D19" s="49">
        <v>6316</v>
      </c>
      <c r="E19" s="49">
        <v>6548</v>
      </c>
      <c r="F19" s="49">
        <v>6338</v>
      </c>
      <c r="G19" s="49">
        <v>4762</v>
      </c>
      <c r="H19" s="49">
        <v>4936</v>
      </c>
      <c r="I19" s="49">
        <v>2963</v>
      </c>
      <c r="J19" s="49">
        <v>2113</v>
      </c>
      <c r="K19" s="49">
        <v>3953</v>
      </c>
      <c r="L19" s="49">
        <v>3998</v>
      </c>
    </row>
    <row r="20" spans="1:12" ht="9.75" customHeight="1" x14ac:dyDescent="0.2">
      <c r="A20" s="14" t="s">
        <v>137</v>
      </c>
      <c r="B20" s="14"/>
      <c r="C20" s="47">
        <v>-1080</v>
      </c>
      <c r="D20" s="47">
        <v>-1476</v>
      </c>
      <c r="E20" s="47">
        <v>-1489</v>
      </c>
      <c r="F20" s="47">
        <v>-1404</v>
      </c>
      <c r="G20" s="47">
        <v>-1175</v>
      </c>
      <c r="H20" s="47">
        <v>-1105</v>
      </c>
      <c r="I20" s="47">
        <v>-698</v>
      </c>
      <c r="J20" s="47">
        <v>-571</v>
      </c>
      <c r="K20" s="47">
        <v>-872</v>
      </c>
      <c r="L20" s="47">
        <v>-950</v>
      </c>
    </row>
    <row r="21" spans="1:12" ht="9.75" customHeight="1" x14ac:dyDescent="0.2">
      <c r="A21" s="48" t="s">
        <v>138</v>
      </c>
      <c r="B21" s="48"/>
      <c r="C21" s="49">
        <v>3513</v>
      </c>
      <c r="D21" s="50">
        <v>4840</v>
      </c>
      <c r="E21" s="50">
        <v>5059</v>
      </c>
      <c r="F21" s="50">
        <v>4934</v>
      </c>
      <c r="G21" s="50">
        <v>3587</v>
      </c>
      <c r="H21" s="50">
        <v>3831</v>
      </c>
      <c r="I21" s="50">
        <v>2265</v>
      </c>
      <c r="J21" s="50">
        <v>1542</v>
      </c>
      <c r="K21" s="50">
        <v>3081</v>
      </c>
      <c r="L21" s="50">
        <v>3048</v>
      </c>
    </row>
    <row r="22" spans="1:12" ht="9.75" customHeight="1" x14ac:dyDescent="0.2">
      <c r="A22" s="574" t="s">
        <v>139</v>
      </c>
      <c r="B22" s="574" t="s">
        <v>0</v>
      </c>
      <c r="C22" s="51">
        <v>3657</v>
      </c>
      <c r="D22" s="51">
        <v>4840</v>
      </c>
      <c r="E22" s="51">
        <v>5059</v>
      </c>
      <c r="F22" s="51">
        <v>4934</v>
      </c>
      <c r="G22" s="51">
        <v>4187</v>
      </c>
      <c r="H22" s="51">
        <v>3831</v>
      </c>
      <c r="I22" s="51">
        <v>2265</v>
      </c>
      <c r="J22" s="51">
        <v>2502</v>
      </c>
      <c r="K22" s="51">
        <v>2694</v>
      </c>
      <c r="L22" s="51">
        <v>3048</v>
      </c>
    </row>
    <row r="23" spans="1:12" ht="9.75" customHeight="1" x14ac:dyDescent="0.2">
      <c r="A23" s="575"/>
      <c r="B23" s="576" t="s">
        <v>0</v>
      </c>
      <c r="C23" s="576" t="s">
        <v>0</v>
      </c>
      <c r="D23" s="576" t="s">
        <v>0</v>
      </c>
      <c r="E23" s="576" t="s">
        <v>0</v>
      </c>
      <c r="F23" s="576" t="s">
        <v>0</v>
      </c>
      <c r="G23" s="576" t="s">
        <v>0</v>
      </c>
      <c r="H23" s="576" t="s">
        <v>0</v>
      </c>
      <c r="I23" s="576" t="s">
        <v>0</v>
      </c>
      <c r="J23" s="576" t="s">
        <v>0</v>
      </c>
      <c r="K23" s="576" t="s">
        <v>0</v>
      </c>
      <c r="L23" s="576" t="s">
        <v>0</v>
      </c>
    </row>
    <row r="24" spans="1:12" ht="18.75" customHeight="1" x14ac:dyDescent="0.35">
      <c r="A24" s="561" t="s">
        <v>140</v>
      </c>
      <c r="B24" s="561" t="s">
        <v>0</v>
      </c>
      <c r="C24" s="561" t="s">
        <v>0</v>
      </c>
      <c r="D24" s="561" t="s">
        <v>0</v>
      </c>
      <c r="E24" s="561" t="s">
        <v>0</v>
      </c>
      <c r="F24" s="561" t="s">
        <v>0</v>
      </c>
      <c r="G24" s="561" t="s">
        <v>0</v>
      </c>
      <c r="H24" s="561" t="s">
        <v>0</v>
      </c>
      <c r="I24" s="561" t="s">
        <v>0</v>
      </c>
      <c r="J24" s="561" t="s">
        <v>0</v>
      </c>
      <c r="K24" s="561" t="s">
        <v>0</v>
      </c>
      <c r="L24" s="561" t="s">
        <v>0</v>
      </c>
    </row>
    <row r="25" spans="1:12" ht="12.75" customHeight="1" x14ac:dyDescent="0.2">
      <c r="A25" s="52"/>
      <c r="B25" s="577" t="s">
        <v>117</v>
      </c>
      <c r="C25" s="577" t="s">
        <v>0</v>
      </c>
      <c r="D25" s="53">
        <v>2025</v>
      </c>
      <c r="E25" s="53">
        <v>2024</v>
      </c>
      <c r="F25" s="53">
        <v>2023</v>
      </c>
      <c r="G25" s="53">
        <v>2022</v>
      </c>
      <c r="H25" s="53" t="s">
        <v>118</v>
      </c>
      <c r="I25" s="53">
        <v>2020</v>
      </c>
      <c r="J25" s="53" t="s">
        <v>119</v>
      </c>
      <c r="K25" s="53">
        <v>2018</v>
      </c>
      <c r="L25" s="53">
        <v>2017</v>
      </c>
    </row>
    <row r="26" spans="1:12" ht="9.75" customHeight="1" x14ac:dyDescent="0.2">
      <c r="A26" s="9" t="s">
        <v>141</v>
      </c>
      <c r="B26" s="9"/>
      <c r="C26" s="54">
        <v>1.03</v>
      </c>
      <c r="D26" s="54">
        <v>1.39</v>
      </c>
      <c r="E26" s="54">
        <v>1.44</v>
      </c>
      <c r="F26" s="54">
        <v>1.37</v>
      </c>
      <c r="G26" s="54">
        <v>0.94</v>
      </c>
      <c r="H26" s="54">
        <v>0.95</v>
      </c>
      <c r="I26" s="54">
        <v>0.55000000000000004</v>
      </c>
      <c r="J26" s="54">
        <v>0.38</v>
      </c>
      <c r="K26" s="54">
        <v>0.76</v>
      </c>
      <c r="L26" s="54">
        <v>0.75</v>
      </c>
    </row>
    <row r="27" spans="1:12" ht="9.75" customHeight="1" x14ac:dyDescent="0.2">
      <c r="A27" s="14" t="s">
        <v>142</v>
      </c>
      <c r="B27" s="14"/>
      <c r="C27" s="55">
        <v>0.35</v>
      </c>
      <c r="D27" s="55">
        <v>1.39</v>
      </c>
      <c r="E27" s="55">
        <v>1.44</v>
      </c>
      <c r="F27" s="55">
        <v>1.37</v>
      </c>
      <c r="G27" s="55">
        <v>1.1000000000000001</v>
      </c>
      <c r="H27" s="55" t="s">
        <v>143</v>
      </c>
      <c r="I27" s="55" t="s">
        <v>144</v>
      </c>
      <c r="J27" s="55" t="s">
        <v>145</v>
      </c>
      <c r="K27" s="55" t="s">
        <v>146</v>
      </c>
      <c r="L27" s="55" t="s">
        <v>147</v>
      </c>
    </row>
    <row r="28" spans="1:12" ht="9.75" customHeight="1" x14ac:dyDescent="0.2">
      <c r="A28" s="14" t="s">
        <v>148</v>
      </c>
      <c r="B28" s="14"/>
      <c r="C28" s="55">
        <v>17.48</v>
      </c>
      <c r="D28" s="55">
        <v>16.09</v>
      </c>
      <c r="E28" s="55">
        <v>10.5</v>
      </c>
      <c r="F28" s="55">
        <v>11.23</v>
      </c>
      <c r="G28" s="55" t="s">
        <v>149</v>
      </c>
      <c r="H28" s="55">
        <v>10.79</v>
      </c>
      <c r="I28" s="55">
        <v>6.67</v>
      </c>
      <c r="J28" s="55">
        <v>7.24</v>
      </c>
      <c r="K28" s="55">
        <v>7.3</v>
      </c>
      <c r="L28" s="55">
        <v>10.09</v>
      </c>
    </row>
    <row r="29" spans="1:12" ht="9.75" customHeight="1" x14ac:dyDescent="0.2">
      <c r="A29" s="572" t="s">
        <v>150</v>
      </c>
      <c r="B29" s="572" t="s">
        <v>0</v>
      </c>
      <c r="C29" s="56">
        <v>0.34</v>
      </c>
      <c r="D29" s="56">
        <v>0.96</v>
      </c>
      <c r="E29" s="56">
        <v>0.94</v>
      </c>
      <c r="F29" s="56">
        <v>0.92</v>
      </c>
      <c r="G29" s="56">
        <v>0.8</v>
      </c>
      <c r="H29" s="56">
        <v>0.69</v>
      </c>
      <c r="I29" s="56">
        <v>0.39</v>
      </c>
      <c r="J29" s="56">
        <v>0.4</v>
      </c>
      <c r="K29" s="56">
        <v>0.69</v>
      </c>
      <c r="L29" s="56">
        <v>0.68</v>
      </c>
    </row>
    <row r="30" spans="1:12" ht="9.75" customHeight="1" x14ac:dyDescent="0.2">
      <c r="A30" s="14" t="s">
        <v>151</v>
      </c>
      <c r="B30" s="14"/>
      <c r="C30" s="56">
        <v>9.2100000000000009</v>
      </c>
      <c r="D30" s="56">
        <v>9.4700000000000006</v>
      </c>
      <c r="E30" s="56">
        <v>9.3000000000000007</v>
      </c>
      <c r="F30" s="56">
        <v>8.86</v>
      </c>
      <c r="G30" s="56">
        <v>8.4600000000000009</v>
      </c>
      <c r="H30" s="56">
        <v>8.51</v>
      </c>
      <c r="I30" s="56">
        <v>8.35</v>
      </c>
      <c r="J30" s="56">
        <v>7.8</v>
      </c>
      <c r="K30" s="56">
        <v>8.15</v>
      </c>
      <c r="L30" s="56">
        <v>8.2100000000000009</v>
      </c>
    </row>
    <row r="31" spans="1:12" ht="9.75" customHeight="1" x14ac:dyDescent="0.2">
      <c r="A31" s="14" t="s">
        <v>152</v>
      </c>
      <c r="B31" s="14"/>
      <c r="C31" s="47">
        <v>3403</v>
      </c>
      <c r="D31" s="47">
        <v>3434</v>
      </c>
      <c r="E31" s="47">
        <v>3503</v>
      </c>
      <c r="F31" s="47">
        <v>3528</v>
      </c>
      <c r="G31" s="47">
        <v>3654</v>
      </c>
      <c r="H31" s="47">
        <v>3966</v>
      </c>
      <c r="I31" s="47">
        <v>4050</v>
      </c>
      <c r="J31" s="47">
        <v>4050</v>
      </c>
      <c r="K31" s="47">
        <v>4050</v>
      </c>
      <c r="L31" s="47">
        <v>4050</v>
      </c>
    </row>
    <row r="32" spans="1:12" ht="9.75" customHeight="1" x14ac:dyDescent="0.2">
      <c r="A32" s="572" t="s">
        <v>153</v>
      </c>
      <c r="B32" s="572" t="s">
        <v>0</v>
      </c>
      <c r="C32" s="47">
        <v>3402</v>
      </c>
      <c r="D32" s="47">
        <v>3458</v>
      </c>
      <c r="E32" s="47">
        <v>3505</v>
      </c>
      <c r="F32" s="47">
        <v>3579</v>
      </c>
      <c r="G32" s="47">
        <v>3782</v>
      </c>
      <c r="H32" s="47">
        <v>4025</v>
      </c>
      <c r="I32" s="47">
        <v>4039</v>
      </c>
      <c r="J32" s="47">
        <v>4035</v>
      </c>
      <c r="K32" s="47">
        <v>4037</v>
      </c>
      <c r="L32" s="47">
        <v>4039</v>
      </c>
    </row>
    <row r="33" spans="1:12" ht="9.75" customHeight="1" x14ac:dyDescent="0.2">
      <c r="A33" s="14" t="s">
        <v>154</v>
      </c>
      <c r="B33" s="14"/>
      <c r="C33" s="57">
        <v>14.9</v>
      </c>
      <c r="D33" s="57">
        <v>15.5</v>
      </c>
      <c r="E33" s="57">
        <v>16.7</v>
      </c>
      <c r="F33" s="57">
        <v>16.899999999999999</v>
      </c>
      <c r="G33" s="57">
        <v>11.8</v>
      </c>
      <c r="H33" s="57">
        <v>11.2</v>
      </c>
      <c r="I33" s="57">
        <v>7.1</v>
      </c>
      <c r="J33" s="57">
        <v>5</v>
      </c>
      <c r="K33" s="57">
        <v>9.6999999999999993</v>
      </c>
      <c r="L33" s="57">
        <v>9.5</v>
      </c>
    </row>
    <row r="34" spans="1:12" ht="9.75" customHeight="1" x14ac:dyDescent="0.2">
      <c r="A34" s="14" t="s">
        <v>155</v>
      </c>
      <c r="B34" s="14"/>
      <c r="C34" s="57">
        <v>17.2</v>
      </c>
      <c r="D34" s="57">
        <v>17.8</v>
      </c>
      <c r="E34" s="57">
        <v>19.2</v>
      </c>
      <c r="F34" s="57">
        <v>19.399999999999999</v>
      </c>
      <c r="G34" s="57">
        <v>13.6</v>
      </c>
      <c r="H34" s="57">
        <v>12.6</v>
      </c>
      <c r="I34" s="57">
        <v>8.1</v>
      </c>
      <c r="J34" s="57">
        <v>5.7</v>
      </c>
      <c r="K34" s="57">
        <v>11.2</v>
      </c>
      <c r="L34" s="57">
        <v>10.8</v>
      </c>
    </row>
    <row r="35" spans="1:12" ht="11.25" customHeight="1" x14ac:dyDescent="0.2">
      <c r="A35" s="571" t="s">
        <v>156</v>
      </c>
      <c r="B35" s="571" t="s">
        <v>0</v>
      </c>
      <c r="C35" s="57">
        <v>44.963173190109352</v>
      </c>
      <c r="D35" s="58">
        <v>45</v>
      </c>
      <c r="E35" s="58">
        <v>43.1</v>
      </c>
      <c r="F35" s="58">
        <v>41.9</v>
      </c>
      <c r="G35" s="58">
        <v>44</v>
      </c>
      <c r="H35" s="58">
        <v>46</v>
      </c>
      <c r="I35" s="58">
        <v>52.5</v>
      </c>
      <c r="J35" s="58">
        <v>55.7</v>
      </c>
      <c r="K35" s="58">
        <v>54.6</v>
      </c>
      <c r="L35" s="58">
        <v>52.5</v>
      </c>
    </row>
    <row r="36" spans="1:12" ht="9.75" customHeight="1" x14ac:dyDescent="0.2">
      <c r="A36" s="14" t="s">
        <v>157</v>
      </c>
      <c r="B36" s="14"/>
      <c r="C36" s="59">
        <v>2</v>
      </c>
      <c r="D36" s="60">
        <v>1</v>
      </c>
      <c r="E36" s="60">
        <v>7</v>
      </c>
      <c r="F36" s="60">
        <v>7</v>
      </c>
      <c r="G36" s="60">
        <v>4</v>
      </c>
      <c r="H36" s="60">
        <v>4</v>
      </c>
      <c r="I36" s="60">
        <v>35</v>
      </c>
      <c r="J36" s="60">
        <v>22</v>
      </c>
      <c r="K36" s="60">
        <v>7</v>
      </c>
      <c r="L36" s="60">
        <v>12</v>
      </c>
    </row>
    <row r="37" spans="1:12" ht="9.75" customHeight="1" x14ac:dyDescent="0.2">
      <c r="A37" s="572" t="s">
        <v>158</v>
      </c>
      <c r="B37" s="572" t="s">
        <v>0</v>
      </c>
      <c r="C37" s="59">
        <v>1</v>
      </c>
      <c r="D37" s="60">
        <v>1</v>
      </c>
      <c r="E37" s="60">
        <v>6</v>
      </c>
      <c r="F37" s="60">
        <v>5</v>
      </c>
      <c r="G37" s="60">
        <v>4</v>
      </c>
      <c r="H37" s="60">
        <v>1</v>
      </c>
      <c r="I37" s="60">
        <v>26</v>
      </c>
      <c r="J37" s="60">
        <v>18</v>
      </c>
      <c r="K37" s="60">
        <v>7</v>
      </c>
      <c r="L37" s="60">
        <v>12</v>
      </c>
    </row>
    <row r="38" spans="1:12" ht="10.5" customHeight="1" x14ac:dyDescent="0.2">
      <c r="A38" s="571" t="s">
        <v>159</v>
      </c>
      <c r="B38" s="571" t="s">
        <v>0</v>
      </c>
      <c r="C38" s="61">
        <v>1</v>
      </c>
      <c r="D38" s="62">
        <v>1</v>
      </c>
      <c r="E38" s="62">
        <v>6</v>
      </c>
      <c r="F38" s="62">
        <v>5</v>
      </c>
      <c r="G38" s="62">
        <v>1.4093695616163904</v>
      </c>
      <c r="H38" s="62">
        <v>1</v>
      </c>
      <c r="I38" s="62">
        <v>26</v>
      </c>
      <c r="J38" s="62">
        <v>8</v>
      </c>
      <c r="K38" s="62">
        <v>7</v>
      </c>
      <c r="L38" s="62">
        <v>12</v>
      </c>
    </row>
    <row r="39" spans="1:12" ht="12" customHeight="1" x14ac:dyDescent="0.2">
      <c r="A39" s="571" t="s">
        <v>160</v>
      </c>
      <c r="B39" s="571" t="s">
        <v>0</v>
      </c>
      <c r="C39" s="63">
        <v>15.8</v>
      </c>
      <c r="D39" s="58">
        <v>15.7</v>
      </c>
      <c r="E39" s="58">
        <v>15.8</v>
      </c>
      <c r="F39" s="58">
        <v>17</v>
      </c>
      <c r="G39" s="58">
        <v>16.399999999999999</v>
      </c>
      <c r="H39" s="58">
        <v>17</v>
      </c>
      <c r="I39" s="58">
        <v>17.100000000000001</v>
      </c>
      <c r="J39" s="58">
        <v>16.3</v>
      </c>
      <c r="K39" s="58">
        <v>15.5</v>
      </c>
      <c r="L39" s="58">
        <v>19.5</v>
      </c>
    </row>
    <row r="40" spans="1:12" ht="9.75" customHeight="1" x14ac:dyDescent="0.2">
      <c r="A40" s="572" t="s">
        <v>161</v>
      </c>
      <c r="B40" s="572" t="s">
        <v>0</v>
      </c>
      <c r="C40" s="63">
        <v>17.7</v>
      </c>
      <c r="D40" s="58">
        <v>18.399999999999999</v>
      </c>
      <c r="E40" s="58">
        <v>18.399999999999999</v>
      </c>
      <c r="F40" s="58">
        <v>19.399999999999999</v>
      </c>
      <c r="G40" s="58">
        <v>18.7</v>
      </c>
      <c r="H40" s="58">
        <v>19.100000000000001</v>
      </c>
      <c r="I40" s="58">
        <v>18.7</v>
      </c>
      <c r="J40" s="58">
        <v>18.3</v>
      </c>
      <c r="K40" s="58">
        <v>17.3</v>
      </c>
      <c r="L40" s="58">
        <v>22.3</v>
      </c>
    </row>
    <row r="41" spans="1:12" ht="9.75" customHeight="1" x14ac:dyDescent="0.2">
      <c r="A41" s="572" t="s">
        <v>162</v>
      </c>
      <c r="B41" s="572" t="s">
        <v>0</v>
      </c>
      <c r="C41" s="63">
        <v>20.3</v>
      </c>
      <c r="D41" s="58">
        <v>21.2</v>
      </c>
      <c r="E41" s="58">
        <v>21</v>
      </c>
      <c r="F41" s="58">
        <v>22.2</v>
      </c>
      <c r="G41" s="58">
        <v>20.8</v>
      </c>
      <c r="H41" s="58">
        <v>21.2</v>
      </c>
      <c r="I41" s="58">
        <v>20.5</v>
      </c>
      <c r="J41" s="58">
        <v>20.8</v>
      </c>
      <c r="K41" s="58">
        <v>19.899999999999999</v>
      </c>
      <c r="L41" s="58">
        <v>25.2</v>
      </c>
    </row>
    <row r="42" spans="1:12" ht="9.75" customHeight="1" x14ac:dyDescent="0.2">
      <c r="A42" s="14" t="s">
        <v>163</v>
      </c>
      <c r="B42" s="14"/>
      <c r="C42" s="47">
        <v>29004.459915920899</v>
      </c>
      <c r="D42" s="47">
        <v>29379</v>
      </c>
      <c r="E42" s="47">
        <v>28683</v>
      </c>
      <c r="F42" s="47">
        <v>26845</v>
      </c>
      <c r="G42" s="47">
        <v>27154</v>
      </c>
      <c r="H42" s="47">
        <v>29012</v>
      </c>
      <c r="I42" s="47">
        <v>29141</v>
      </c>
      <c r="J42" s="47">
        <v>27518</v>
      </c>
      <c r="K42" s="47">
        <v>26984</v>
      </c>
      <c r="L42" s="47">
        <v>28008</v>
      </c>
    </row>
    <row r="43" spans="1:12" ht="9.75" customHeight="1" x14ac:dyDescent="0.2">
      <c r="A43" s="572" t="s">
        <v>164</v>
      </c>
      <c r="B43" s="572" t="s">
        <v>0</v>
      </c>
      <c r="C43" s="61">
        <v>163.90147087033199</v>
      </c>
      <c r="D43" s="62">
        <v>160</v>
      </c>
      <c r="E43" s="62">
        <v>155.9</v>
      </c>
      <c r="F43" s="62">
        <v>139</v>
      </c>
      <c r="G43" s="62">
        <v>145.30000000000001</v>
      </c>
      <c r="H43" s="62">
        <v>152</v>
      </c>
      <c r="I43" s="62">
        <v>155</v>
      </c>
      <c r="J43" s="62">
        <v>150</v>
      </c>
      <c r="K43" s="62">
        <v>156</v>
      </c>
      <c r="L43" s="62">
        <v>126</v>
      </c>
    </row>
    <row r="44" spans="1:12" ht="9.75" customHeight="1" x14ac:dyDescent="0.2">
      <c r="A44" s="572" t="s">
        <v>165</v>
      </c>
      <c r="B44" s="572" t="s">
        <v>0</v>
      </c>
      <c r="C44" s="47" t="s">
        <v>123</v>
      </c>
      <c r="D44" s="47" t="s">
        <v>123</v>
      </c>
      <c r="E44" s="47" t="s">
        <v>123</v>
      </c>
      <c r="F44" s="47" t="s">
        <v>123</v>
      </c>
      <c r="G44" s="47" t="s">
        <v>123</v>
      </c>
      <c r="H44" s="47" t="s">
        <v>123</v>
      </c>
      <c r="I44" s="47" t="s">
        <v>123</v>
      </c>
      <c r="J44" s="47" t="s">
        <v>123</v>
      </c>
      <c r="K44" s="47" t="s">
        <v>123</v>
      </c>
      <c r="L44" s="47">
        <v>202</v>
      </c>
    </row>
    <row r="45" spans="1:12" ht="9.75" customHeight="1" x14ac:dyDescent="0.2">
      <c r="A45" s="14" t="s">
        <v>166</v>
      </c>
      <c r="B45" s="14"/>
      <c r="C45" s="47">
        <v>28375.53</v>
      </c>
      <c r="D45" s="47">
        <v>28989</v>
      </c>
      <c r="E45" s="47">
        <v>30156.95</v>
      </c>
      <c r="F45" s="47">
        <v>29153</v>
      </c>
      <c r="G45" s="47">
        <v>28268.35</v>
      </c>
      <c r="H45" s="47">
        <v>26894</v>
      </c>
      <c r="I45" s="47">
        <v>28051</v>
      </c>
      <c r="J45" s="47">
        <v>29000</v>
      </c>
      <c r="K45" s="47">
        <v>28990</v>
      </c>
      <c r="L45" s="47">
        <v>30399</v>
      </c>
    </row>
    <row r="46" spans="1:12" ht="9.75" customHeight="1" x14ac:dyDescent="0.2">
      <c r="A46" s="14" t="s">
        <v>167</v>
      </c>
      <c r="B46" s="14"/>
      <c r="C46" s="64">
        <v>31.290378</v>
      </c>
      <c r="D46" s="65">
        <v>32.4</v>
      </c>
      <c r="E46" s="65">
        <v>32.436408999999998</v>
      </c>
      <c r="F46" s="65">
        <v>31.225000000000001</v>
      </c>
      <c r="G46" s="65">
        <v>30.844000000000001</v>
      </c>
      <c r="H46" s="65">
        <v>32.9</v>
      </c>
      <c r="I46" s="65">
        <v>33.74</v>
      </c>
      <c r="J46" s="65">
        <v>31.527999999999999</v>
      </c>
      <c r="K46" s="65">
        <v>32.901000000000003</v>
      </c>
      <c r="L46" s="65">
        <v>33.316000000000003</v>
      </c>
    </row>
    <row r="47" spans="1:12" ht="9.75" customHeight="1" x14ac:dyDescent="0.2">
      <c r="A47" s="14" t="s">
        <v>168</v>
      </c>
      <c r="B47" s="14"/>
      <c r="C47" s="66">
        <v>31.48</v>
      </c>
      <c r="D47" s="65">
        <v>31.2</v>
      </c>
      <c r="E47" s="65">
        <v>30.128</v>
      </c>
      <c r="F47" s="65">
        <v>29.152999999999999</v>
      </c>
      <c r="G47" s="65">
        <v>30.268000000000001</v>
      </c>
      <c r="H47" s="65">
        <v>33.988999999999997</v>
      </c>
      <c r="I47" s="65">
        <v>31.358000000000001</v>
      </c>
      <c r="J47" s="65">
        <v>30.719000000000001</v>
      </c>
      <c r="K47" s="65">
        <v>31.582000000000001</v>
      </c>
      <c r="L47" s="65">
        <v>31.911000000000001</v>
      </c>
    </row>
    <row r="48" spans="1:12" ht="9.75" customHeight="1" x14ac:dyDescent="0.2">
      <c r="A48" s="14" t="s">
        <v>169</v>
      </c>
      <c r="B48" s="14"/>
      <c r="C48" s="67">
        <v>1.55</v>
      </c>
      <c r="D48" s="68">
        <v>1.62</v>
      </c>
      <c r="E48" s="68">
        <v>1.78</v>
      </c>
      <c r="F48" s="68">
        <v>1.72</v>
      </c>
      <c r="G48" s="68">
        <v>1.25</v>
      </c>
      <c r="H48" s="68">
        <v>1.1399999999999999</v>
      </c>
      <c r="I48" s="68">
        <v>1.1100000000000001</v>
      </c>
      <c r="J48" s="68">
        <v>1.0900000000000001</v>
      </c>
      <c r="K48" s="68" t="s">
        <v>170</v>
      </c>
      <c r="L48" s="68" t="s">
        <v>171</v>
      </c>
    </row>
    <row r="49" spans="1:12" ht="9.75" customHeight="1" x14ac:dyDescent="0.2">
      <c r="A49" s="69" t="s">
        <v>172</v>
      </c>
      <c r="B49" s="20"/>
      <c r="C49" s="70">
        <v>509.4</v>
      </c>
      <c r="D49" s="71">
        <v>472.6</v>
      </c>
      <c r="E49" s="71">
        <v>423.1</v>
      </c>
      <c r="F49" s="71">
        <v>378.5</v>
      </c>
      <c r="G49" s="71">
        <v>358.85475533217402</v>
      </c>
      <c r="H49" s="71">
        <v>411.3</v>
      </c>
      <c r="I49" s="71">
        <v>351.4</v>
      </c>
      <c r="J49" s="71">
        <v>324.10000000000002</v>
      </c>
      <c r="K49" s="71">
        <v>280.10000000000002</v>
      </c>
      <c r="L49" s="71">
        <v>330.4</v>
      </c>
    </row>
    <row r="50" spans="1:12" ht="9" customHeight="1" x14ac:dyDescent="0.2">
      <c r="A50" s="570" t="s">
        <v>173</v>
      </c>
      <c r="B50" s="570" t="s">
        <v>0</v>
      </c>
      <c r="C50" s="570" t="s">
        <v>0</v>
      </c>
      <c r="D50" s="570" t="s">
        <v>0</v>
      </c>
      <c r="E50" s="570" t="s">
        <v>0</v>
      </c>
      <c r="F50" s="570" t="s">
        <v>0</v>
      </c>
      <c r="G50" s="570" t="s">
        <v>0</v>
      </c>
      <c r="H50" s="570" t="s">
        <v>0</v>
      </c>
      <c r="I50" s="570" t="s">
        <v>0</v>
      </c>
      <c r="J50" s="570" t="s">
        <v>0</v>
      </c>
      <c r="K50" s="570" t="s">
        <v>0</v>
      </c>
      <c r="L50" s="570" t="s">
        <v>0</v>
      </c>
    </row>
    <row r="51" spans="1:12" ht="9" customHeight="1" x14ac:dyDescent="0.2">
      <c r="A51" s="568" t="s">
        <v>174</v>
      </c>
      <c r="B51" s="568" t="s">
        <v>0</v>
      </c>
      <c r="C51" s="568" t="s">
        <v>0</v>
      </c>
      <c r="D51" s="568" t="s">
        <v>0</v>
      </c>
      <c r="E51" s="568" t="s">
        <v>0</v>
      </c>
      <c r="F51" s="568" t="s">
        <v>0</v>
      </c>
      <c r="G51" s="568" t="s">
        <v>0</v>
      </c>
      <c r="H51" s="568" t="s">
        <v>0</v>
      </c>
      <c r="I51" s="568" t="s">
        <v>0</v>
      </c>
      <c r="J51" s="568" t="s">
        <v>0</v>
      </c>
      <c r="K51" s="568" t="s">
        <v>0</v>
      </c>
      <c r="L51" s="568" t="s">
        <v>0</v>
      </c>
    </row>
    <row r="52" spans="1:12" ht="9" customHeight="1" x14ac:dyDescent="0.2">
      <c r="A52" s="568" t="s">
        <v>175</v>
      </c>
      <c r="B52" s="568" t="s">
        <v>0</v>
      </c>
      <c r="C52" s="568" t="s">
        <v>0</v>
      </c>
      <c r="D52" s="568" t="s">
        <v>0</v>
      </c>
      <c r="E52" s="568" t="s">
        <v>0</v>
      </c>
      <c r="F52" s="568" t="s">
        <v>0</v>
      </c>
      <c r="G52" s="568" t="s">
        <v>0</v>
      </c>
      <c r="H52" s="568" t="s">
        <v>0</v>
      </c>
      <c r="I52" s="568" t="s">
        <v>0</v>
      </c>
      <c r="J52" s="568" t="s">
        <v>0</v>
      </c>
      <c r="K52" s="568" t="s">
        <v>0</v>
      </c>
      <c r="L52" s="568" t="s">
        <v>0</v>
      </c>
    </row>
    <row r="53" spans="1:12" ht="9" customHeight="1" x14ac:dyDescent="0.2">
      <c r="A53" s="568" t="s">
        <v>176</v>
      </c>
      <c r="B53" s="568" t="s">
        <v>0</v>
      </c>
      <c r="C53" s="568" t="s">
        <v>0</v>
      </c>
      <c r="D53" s="568" t="s">
        <v>0</v>
      </c>
      <c r="E53" s="568" t="s">
        <v>0</v>
      </c>
      <c r="F53" s="568" t="s">
        <v>0</v>
      </c>
      <c r="G53" s="568" t="s">
        <v>0</v>
      </c>
      <c r="H53" s="568" t="s">
        <v>0</v>
      </c>
      <c r="I53" s="568" t="s">
        <v>0</v>
      </c>
      <c r="J53" s="568" t="s">
        <v>0</v>
      </c>
      <c r="K53" s="568" t="s">
        <v>0</v>
      </c>
      <c r="L53" s="568" t="s">
        <v>0</v>
      </c>
    </row>
    <row r="54" spans="1:12" ht="9" customHeight="1" x14ac:dyDescent="0.2">
      <c r="A54" s="568" t="s">
        <v>177</v>
      </c>
      <c r="B54" s="568" t="s">
        <v>0</v>
      </c>
      <c r="C54" s="568" t="s">
        <v>0</v>
      </c>
      <c r="D54" s="568" t="s">
        <v>0</v>
      </c>
      <c r="E54" s="568" t="s">
        <v>0</v>
      </c>
      <c r="F54" s="568" t="s">
        <v>0</v>
      </c>
      <c r="G54" s="568" t="s">
        <v>0</v>
      </c>
      <c r="H54" s="568" t="s">
        <v>0</v>
      </c>
      <c r="I54" s="568" t="s">
        <v>0</v>
      </c>
      <c r="J54" s="568" t="s">
        <v>0</v>
      </c>
      <c r="K54" s="568" t="s">
        <v>0</v>
      </c>
      <c r="L54" s="568" t="s">
        <v>0</v>
      </c>
    </row>
    <row r="55" spans="1:12" ht="9" customHeight="1" x14ac:dyDescent="0.2">
      <c r="A55" s="568" t="s">
        <v>178</v>
      </c>
      <c r="B55" s="568" t="s">
        <v>0</v>
      </c>
      <c r="C55" s="568" t="s">
        <v>0</v>
      </c>
      <c r="D55" s="568" t="s">
        <v>0</v>
      </c>
      <c r="E55" s="568" t="s">
        <v>0</v>
      </c>
      <c r="F55" s="568" t="s">
        <v>0</v>
      </c>
      <c r="G55" s="568" t="s">
        <v>0</v>
      </c>
      <c r="H55" s="568" t="s">
        <v>0</v>
      </c>
      <c r="I55" s="568" t="s">
        <v>0</v>
      </c>
      <c r="J55" s="568" t="s">
        <v>0</v>
      </c>
      <c r="K55" s="568" t="s">
        <v>0</v>
      </c>
      <c r="L55" s="568" t="s">
        <v>0</v>
      </c>
    </row>
    <row r="56" spans="1:12" ht="9" customHeight="1" x14ac:dyDescent="0.2">
      <c r="A56" s="568" t="s">
        <v>179</v>
      </c>
      <c r="B56" s="568" t="s">
        <v>0</v>
      </c>
      <c r="C56" s="568" t="s">
        <v>0</v>
      </c>
      <c r="D56" s="568" t="s">
        <v>0</v>
      </c>
      <c r="E56" s="568" t="s">
        <v>0</v>
      </c>
      <c r="F56" s="568" t="s">
        <v>0</v>
      </c>
      <c r="G56" s="568" t="s">
        <v>0</v>
      </c>
      <c r="H56" s="568" t="s">
        <v>0</v>
      </c>
      <c r="I56" s="568" t="s">
        <v>0</v>
      </c>
      <c r="J56" s="568" t="s">
        <v>0</v>
      </c>
      <c r="K56" s="568" t="s">
        <v>0</v>
      </c>
      <c r="L56" s="568" t="s">
        <v>0</v>
      </c>
    </row>
    <row r="57" spans="1:12" ht="9" customHeight="1" x14ac:dyDescent="0.2">
      <c r="A57" s="568" t="s">
        <v>180</v>
      </c>
      <c r="B57" s="568" t="s">
        <v>0</v>
      </c>
      <c r="C57" s="568" t="s">
        <v>0</v>
      </c>
      <c r="D57" s="568" t="s">
        <v>0</v>
      </c>
      <c r="E57" s="568" t="s">
        <v>0</v>
      </c>
      <c r="F57" s="568" t="s">
        <v>0</v>
      </c>
      <c r="G57" s="568" t="s">
        <v>0</v>
      </c>
      <c r="H57" s="568" t="s">
        <v>0</v>
      </c>
      <c r="I57" s="568" t="s">
        <v>0</v>
      </c>
      <c r="J57" s="568" t="s">
        <v>0</v>
      </c>
      <c r="K57" s="568" t="s">
        <v>0</v>
      </c>
      <c r="L57" s="568" t="s">
        <v>0</v>
      </c>
    </row>
    <row r="58" spans="1:12" ht="9" customHeight="1" x14ac:dyDescent="0.2">
      <c r="A58" s="568" t="s">
        <v>181</v>
      </c>
      <c r="B58" s="568" t="s">
        <v>0</v>
      </c>
      <c r="C58" s="568" t="s">
        <v>0</v>
      </c>
      <c r="D58" s="568" t="s">
        <v>0</v>
      </c>
      <c r="E58" s="568" t="s">
        <v>0</v>
      </c>
      <c r="F58" s="568" t="s">
        <v>0</v>
      </c>
      <c r="G58" s="568" t="s">
        <v>0</v>
      </c>
      <c r="H58" s="568" t="s">
        <v>0</v>
      </c>
      <c r="I58" s="568" t="s">
        <v>0</v>
      </c>
      <c r="J58" s="568" t="s">
        <v>0</v>
      </c>
      <c r="K58" s="568" t="s">
        <v>0</v>
      </c>
      <c r="L58" s="568" t="s">
        <v>0</v>
      </c>
    </row>
    <row r="59" spans="1:12" ht="9" customHeight="1" x14ac:dyDescent="0.2">
      <c r="A59" s="568" t="s">
        <v>182</v>
      </c>
      <c r="B59" s="568" t="s">
        <v>0</v>
      </c>
      <c r="C59" s="568" t="s">
        <v>0</v>
      </c>
      <c r="D59" s="568" t="s">
        <v>0</v>
      </c>
      <c r="E59" s="568" t="s">
        <v>0</v>
      </c>
      <c r="F59" s="568" t="s">
        <v>0</v>
      </c>
      <c r="G59" s="568" t="s">
        <v>0</v>
      </c>
      <c r="H59" s="568" t="s">
        <v>0</v>
      </c>
      <c r="I59" s="568" t="s">
        <v>0</v>
      </c>
      <c r="J59" s="568" t="s">
        <v>0</v>
      </c>
      <c r="K59" s="568" t="s">
        <v>0</v>
      </c>
      <c r="L59" s="568" t="s">
        <v>0</v>
      </c>
    </row>
    <row r="60" spans="1:12" ht="9" customHeight="1" x14ac:dyDescent="0.2">
      <c r="A60" s="569" t="s">
        <v>183</v>
      </c>
      <c r="B60" s="568" t="s">
        <v>0</v>
      </c>
      <c r="C60" s="568" t="s">
        <v>0</v>
      </c>
      <c r="D60" s="568" t="s">
        <v>0</v>
      </c>
      <c r="E60" s="568" t="s">
        <v>0</v>
      </c>
      <c r="F60" s="568" t="s">
        <v>0</v>
      </c>
      <c r="G60" s="568" t="s">
        <v>0</v>
      </c>
      <c r="H60" s="568" t="s">
        <v>0</v>
      </c>
      <c r="I60" s="568" t="s">
        <v>0</v>
      </c>
      <c r="J60" s="568" t="s">
        <v>0</v>
      </c>
      <c r="K60" s="568" t="s">
        <v>0</v>
      </c>
      <c r="L60" s="568" t="s">
        <v>0</v>
      </c>
    </row>
    <row r="61" spans="1:12" ht="9" customHeight="1" x14ac:dyDescent="0.2">
      <c r="A61" s="568" t="s">
        <v>2171</v>
      </c>
      <c r="B61" s="568" t="s">
        <v>0</v>
      </c>
      <c r="C61" s="568" t="s">
        <v>0</v>
      </c>
      <c r="D61" s="568" t="s">
        <v>0</v>
      </c>
      <c r="E61" s="568" t="s">
        <v>0</v>
      </c>
      <c r="F61" s="568" t="s">
        <v>0</v>
      </c>
      <c r="G61" s="568" t="s">
        <v>0</v>
      </c>
      <c r="H61" s="568" t="s">
        <v>0</v>
      </c>
      <c r="I61" s="568" t="s">
        <v>0</v>
      </c>
      <c r="J61" s="568" t="s">
        <v>0</v>
      </c>
      <c r="K61" s="568" t="s">
        <v>0</v>
      </c>
      <c r="L61" s="568" t="s">
        <v>0</v>
      </c>
    </row>
    <row r="62" spans="1:12" ht="9" customHeight="1" x14ac:dyDescent="0.2">
      <c r="A62" s="569" t="s">
        <v>184</v>
      </c>
      <c r="B62" s="569" t="s">
        <v>0</v>
      </c>
      <c r="C62" s="569" t="s">
        <v>0</v>
      </c>
      <c r="D62" s="569" t="s">
        <v>0</v>
      </c>
      <c r="E62" s="569" t="s">
        <v>0</v>
      </c>
      <c r="F62" s="569" t="s">
        <v>0</v>
      </c>
      <c r="G62" s="569" t="s">
        <v>0</v>
      </c>
      <c r="H62" s="569" t="s">
        <v>0</v>
      </c>
      <c r="I62" s="569" t="s">
        <v>0</v>
      </c>
      <c r="J62" s="569" t="s">
        <v>0</v>
      </c>
      <c r="K62" s="569" t="s">
        <v>0</v>
      </c>
      <c r="L62" s="72"/>
    </row>
    <row r="63" spans="1:12" ht="9" customHeight="1" x14ac:dyDescent="0.2">
      <c r="A63" s="568" t="s">
        <v>185</v>
      </c>
      <c r="B63" s="568" t="s">
        <v>0</v>
      </c>
      <c r="C63" s="568" t="s">
        <v>0</v>
      </c>
      <c r="D63" s="568" t="s">
        <v>0</v>
      </c>
      <c r="E63" s="568" t="s">
        <v>0</v>
      </c>
      <c r="F63" s="568" t="s">
        <v>0</v>
      </c>
      <c r="G63" s="568" t="s">
        <v>0</v>
      </c>
      <c r="H63" s="568" t="s">
        <v>0</v>
      </c>
      <c r="I63" s="568" t="s">
        <v>0</v>
      </c>
      <c r="J63" s="568" t="s">
        <v>0</v>
      </c>
      <c r="K63" s="568" t="s">
        <v>0</v>
      </c>
      <c r="L63" s="568" t="s">
        <v>0</v>
      </c>
    </row>
    <row r="64" spans="1:12" ht="9" customHeight="1" x14ac:dyDescent="0.2">
      <c r="A64" s="569"/>
      <c r="B64" s="569" t="s">
        <v>0</v>
      </c>
      <c r="C64" s="569" t="s">
        <v>0</v>
      </c>
      <c r="D64" s="569" t="s">
        <v>0</v>
      </c>
      <c r="E64" s="569" t="s">
        <v>0</v>
      </c>
      <c r="F64" s="569" t="s">
        <v>0</v>
      </c>
      <c r="G64" s="569" t="s">
        <v>0</v>
      </c>
      <c r="H64" s="569" t="s">
        <v>0</v>
      </c>
      <c r="I64" s="569" t="s">
        <v>0</v>
      </c>
      <c r="J64" s="569" t="s">
        <v>0</v>
      </c>
      <c r="K64" s="569" t="s">
        <v>0</v>
      </c>
      <c r="L64" s="72"/>
    </row>
    <row r="65" spans="1:12" ht="8.25" customHeight="1" x14ac:dyDescent="0.2">
      <c r="A65" s="568"/>
      <c r="B65" s="568" t="s">
        <v>0</v>
      </c>
      <c r="C65" s="568" t="s">
        <v>0</v>
      </c>
      <c r="D65" s="568" t="s">
        <v>0</v>
      </c>
      <c r="E65" s="568" t="s">
        <v>0</v>
      </c>
      <c r="F65" s="568" t="s">
        <v>0</v>
      </c>
      <c r="G65" s="568" t="s">
        <v>0</v>
      </c>
      <c r="H65" s="568" t="s">
        <v>0</v>
      </c>
      <c r="I65" s="568" t="s">
        <v>0</v>
      </c>
      <c r="J65" s="568" t="s">
        <v>0</v>
      </c>
      <c r="K65" s="568" t="s">
        <v>0</v>
      </c>
      <c r="L65" s="568" t="s">
        <v>0</v>
      </c>
    </row>
    <row r="66" spans="1:12" ht="9" customHeight="1" x14ac:dyDescent="0.2">
      <c r="A66" s="568"/>
      <c r="B66" s="568" t="s">
        <v>0</v>
      </c>
      <c r="C66" s="568" t="s">
        <v>0</v>
      </c>
      <c r="D66" s="568" t="s">
        <v>0</v>
      </c>
      <c r="E66" s="568" t="s">
        <v>0</v>
      </c>
      <c r="F66" s="568" t="s">
        <v>0</v>
      </c>
      <c r="G66" s="568" t="s">
        <v>0</v>
      </c>
      <c r="H66" s="568" t="s">
        <v>0</v>
      </c>
      <c r="I66" s="568" t="s">
        <v>0</v>
      </c>
      <c r="J66" s="568" t="s">
        <v>0</v>
      </c>
      <c r="K66" s="568" t="s">
        <v>0</v>
      </c>
      <c r="L66" s="568" t="s">
        <v>0</v>
      </c>
    </row>
  </sheetData>
  <mergeCells count="37">
    <mergeCell ref="A1:D1"/>
    <mergeCell ref="I1:L1"/>
    <mergeCell ref="A2:L2"/>
    <mergeCell ref="B3:C3"/>
    <mergeCell ref="A13:B13"/>
    <mergeCell ref="A14:B14"/>
    <mergeCell ref="A22:B22"/>
    <mergeCell ref="A23:L23"/>
    <mergeCell ref="A24:L24"/>
    <mergeCell ref="B25:C25"/>
    <mergeCell ref="A29:B29"/>
    <mergeCell ref="A32:B32"/>
    <mergeCell ref="A35:B35"/>
    <mergeCell ref="A37:B37"/>
    <mergeCell ref="A38:B38"/>
    <mergeCell ref="A39:B39"/>
    <mergeCell ref="A40:B40"/>
    <mergeCell ref="A41:B41"/>
    <mergeCell ref="A43:B43"/>
    <mergeCell ref="A44:B44"/>
    <mergeCell ref="A50:L50"/>
    <mergeCell ref="A51:L51"/>
    <mergeCell ref="A52:L52"/>
    <mergeCell ref="A53:L53"/>
    <mergeCell ref="A54:L54"/>
    <mergeCell ref="A55:L55"/>
    <mergeCell ref="A56:L56"/>
    <mergeCell ref="A57:L57"/>
    <mergeCell ref="A58:L58"/>
    <mergeCell ref="A59:L59"/>
    <mergeCell ref="A65:L65"/>
    <mergeCell ref="A66:L66"/>
    <mergeCell ref="A60:L60"/>
    <mergeCell ref="A61:L61"/>
    <mergeCell ref="A62:K62"/>
    <mergeCell ref="A63:L63"/>
    <mergeCell ref="A64:K64"/>
  </mergeCells>
  <pageMargins left="0.5" right="0.5" top="0.5" bottom="0.5" header="0.31496062992126" footer="0.31496062992126"/>
  <pageSetup paperSize="9" orientation="portrait"/>
  <headerFooter>
    <oddFooter>&amp;C_x000D_&amp;1#&amp;"Aptos"&amp;10&amp;K000000 Confidential</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BAAAD9-8807-4A59-A936-11CBCF274A71}">
  <dimension ref="A1:K56"/>
  <sheetViews>
    <sheetView workbookViewId="0">
      <selection sqref="A1:D1"/>
    </sheetView>
  </sheetViews>
  <sheetFormatPr defaultRowHeight="12.75" x14ac:dyDescent="0.2"/>
  <cols>
    <col min="1" max="1" width="35.85546875" customWidth="1"/>
    <col min="2" max="2" width="6.85546875" customWidth="1"/>
    <col min="3" max="11" width="6.5703125" customWidth="1"/>
  </cols>
  <sheetData>
    <row r="1" spans="1:11" ht="11.25" customHeight="1" x14ac:dyDescent="0.2">
      <c r="A1" s="581" t="s">
        <v>186</v>
      </c>
      <c r="B1" s="581" t="s">
        <v>0</v>
      </c>
      <c r="C1" s="581" t="s">
        <v>0</v>
      </c>
      <c r="D1" s="581" t="s">
        <v>0</v>
      </c>
      <c r="E1" s="44"/>
      <c r="F1" s="44"/>
      <c r="G1" s="44"/>
      <c r="H1" s="582"/>
      <c r="I1" s="582" t="s">
        <v>0</v>
      </c>
      <c r="J1" s="582" t="s">
        <v>0</v>
      </c>
      <c r="K1" s="582" t="s">
        <v>0</v>
      </c>
    </row>
    <row r="2" spans="1:11" ht="28.5" customHeight="1" x14ac:dyDescent="0.35">
      <c r="A2" s="561" t="s">
        <v>187</v>
      </c>
      <c r="B2" s="561" t="s">
        <v>0</v>
      </c>
      <c r="C2" s="561" t="s">
        <v>0</v>
      </c>
      <c r="D2" s="561" t="s">
        <v>0</v>
      </c>
      <c r="E2" s="561" t="s">
        <v>0</v>
      </c>
      <c r="F2" s="561" t="s">
        <v>0</v>
      </c>
      <c r="G2" s="561" t="s">
        <v>0</v>
      </c>
      <c r="H2" s="561" t="s">
        <v>0</v>
      </c>
      <c r="I2" s="561" t="s">
        <v>0</v>
      </c>
      <c r="J2" s="561" t="s">
        <v>0</v>
      </c>
      <c r="K2" s="561" t="s">
        <v>0</v>
      </c>
    </row>
    <row r="3" spans="1:11" ht="10.5" customHeight="1" x14ac:dyDescent="0.2">
      <c r="A3" s="74"/>
      <c r="B3" s="75"/>
      <c r="C3" s="76"/>
      <c r="D3" s="76"/>
      <c r="E3" s="76"/>
      <c r="F3" s="76"/>
      <c r="G3" s="76"/>
      <c r="H3" s="76"/>
      <c r="I3" s="76"/>
      <c r="J3" s="76"/>
      <c r="K3" s="77"/>
    </row>
    <row r="4" spans="1:11" ht="10.5" customHeight="1" x14ac:dyDescent="0.2">
      <c r="A4" s="45" t="s">
        <v>188</v>
      </c>
      <c r="B4" s="2">
        <v>2026</v>
      </c>
      <c r="C4" s="2">
        <v>2025</v>
      </c>
      <c r="D4" s="2">
        <v>2024</v>
      </c>
      <c r="E4" s="2">
        <v>2023</v>
      </c>
      <c r="F4" s="2">
        <v>2022</v>
      </c>
      <c r="G4" s="2">
        <v>2021</v>
      </c>
      <c r="H4" s="2">
        <v>2020</v>
      </c>
      <c r="I4" s="2">
        <v>2019</v>
      </c>
      <c r="J4" s="2">
        <v>2018</v>
      </c>
      <c r="K4" s="2">
        <v>2017</v>
      </c>
    </row>
    <row r="5" spans="1:11" ht="10.5" customHeight="1" x14ac:dyDescent="0.2">
      <c r="A5" s="78" t="s">
        <v>189</v>
      </c>
      <c r="B5" s="79"/>
      <c r="C5" s="53"/>
      <c r="D5" s="53"/>
      <c r="E5" s="53"/>
      <c r="F5" s="53"/>
      <c r="G5" s="53"/>
      <c r="H5" s="53"/>
      <c r="I5" s="53"/>
      <c r="J5" s="53"/>
      <c r="K5" s="53"/>
    </row>
    <row r="6" spans="1:11" ht="9.75" customHeight="1" x14ac:dyDescent="0.2">
      <c r="A6" s="9" t="s">
        <v>190</v>
      </c>
      <c r="B6" s="80">
        <v>43626</v>
      </c>
      <c r="C6" s="80">
        <v>38206</v>
      </c>
      <c r="D6" s="80">
        <v>46562</v>
      </c>
      <c r="E6" s="80">
        <v>50622</v>
      </c>
      <c r="F6" s="80">
        <v>61815</v>
      </c>
      <c r="G6" s="80">
        <v>47495</v>
      </c>
      <c r="H6" s="80">
        <v>32955</v>
      </c>
      <c r="I6" s="80">
        <v>35509</v>
      </c>
      <c r="J6" s="80">
        <v>41578</v>
      </c>
      <c r="K6" s="80">
        <v>43081</v>
      </c>
    </row>
    <row r="7" spans="1:11" ht="9.75" customHeight="1" x14ac:dyDescent="0.2">
      <c r="A7" s="14" t="s">
        <v>191</v>
      </c>
      <c r="B7" s="81">
        <v>1591</v>
      </c>
      <c r="C7" s="81">
        <v>6947</v>
      </c>
      <c r="D7" s="81">
        <v>4075</v>
      </c>
      <c r="E7" s="81">
        <v>1909</v>
      </c>
      <c r="F7" s="81">
        <v>885</v>
      </c>
      <c r="G7" s="81">
        <v>409</v>
      </c>
      <c r="H7" s="81">
        <v>3123</v>
      </c>
      <c r="I7" s="81">
        <v>9207</v>
      </c>
      <c r="J7" s="81">
        <v>7642</v>
      </c>
      <c r="K7" s="81">
        <v>4796</v>
      </c>
    </row>
    <row r="8" spans="1:11" ht="9.75" customHeight="1" x14ac:dyDescent="0.2">
      <c r="A8" s="14" t="s">
        <v>192</v>
      </c>
      <c r="B8" s="81">
        <v>4912</v>
      </c>
      <c r="C8" s="81">
        <v>4038</v>
      </c>
      <c r="D8" s="81">
        <v>2950</v>
      </c>
      <c r="E8" s="81">
        <v>2363</v>
      </c>
      <c r="F8" s="81">
        <v>4561</v>
      </c>
      <c r="G8" s="81">
        <v>1983</v>
      </c>
      <c r="H8" s="81">
        <v>3123</v>
      </c>
      <c r="I8" s="81">
        <v>8519</v>
      </c>
      <c r="J8" s="81">
        <v>11320</v>
      </c>
      <c r="K8" s="81">
        <v>8592</v>
      </c>
    </row>
    <row r="9" spans="1:11" ht="9.75" customHeight="1" x14ac:dyDescent="0.2">
      <c r="A9" s="14" t="s">
        <v>193</v>
      </c>
      <c r="B9" s="81">
        <v>399563</v>
      </c>
      <c r="C9" s="81">
        <v>381871</v>
      </c>
      <c r="D9" s="81">
        <v>357588</v>
      </c>
      <c r="E9" s="81">
        <v>344828</v>
      </c>
      <c r="F9" s="81">
        <v>345743</v>
      </c>
      <c r="G9" s="81">
        <v>345050</v>
      </c>
      <c r="H9" s="81">
        <v>329765</v>
      </c>
      <c r="I9" s="81">
        <v>323091</v>
      </c>
      <c r="J9" s="81">
        <v>308304</v>
      </c>
      <c r="K9" s="81">
        <v>310158</v>
      </c>
    </row>
    <row r="10" spans="1:11" ht="9.75" customHeight="1" x14ac:dyDescent="0.2">
      <c r="A10" s="14" t="s">
        <v>194</v>
      </c>
      <c r="B10" s="81">
        <v>89325</v>
      </c>
      <c r="C10" s="81">
        <v>79872</v>
      </c>
      <c r="D10" s="81">
        <v>73464</v>
      </c>
      <c r="E10" s="81">
        <v>68000</v>
      </c>
      <c r="F10" s="81">
        <v>68226</v>
      </c>
      <c r="G10" s="81">
        <v>65051</v>
      </c>
      <c r="H10" s="81">
        <v>66304</v>
      </c>
      <c r="I10" s="81">
        <v>72081</v>
      </c>
      <c r="J10" s="81">
        <v>83790</v>
      </c>
      <c r="K10" s="81">
        <v>81783</v>
      </c>
    </row>
    <row r="11" spans="1:11" ht="9.75" customHeight="1" x14ac:dyDescent="0.2">
      <c r="A11" s="14" t="s">
        <v>195</v>
      </c>
      <c r="B11" s="81">
        <v>42825</v>
      </c>
      <c r="C11" s="81">
        <v>39587</v>
      </c>
      <c r="D11" s="81">
        <v>35388</v>
      </c>
      <c r="E11" s="81">
        <v>22158</v>
      </c>
      <c r="F11" s="81">
        <v>16099</v>
      </c>
      <c r="G11" s="81">
        <v>15217</v>
      </c>
      <c r="H11" s="81">
        <v>12649</v>
      </c>
      <c r="I11" s="81">
        <v>14184</v>
      </c>
      <c r="J11" s="81">
        <v>12452</v>
      </c>
      <c r="K11" s="81">
        <v>17180</v>
      </c>
    </row>
    <row r="12" spans="1:11" ht="18.75" customHeight="1" x14ac:dyDescent="0.2">
      <c r="A12" s="82" t="s">
        <v>196</v>
      </c>
      <c r="B12" s="81">
        <v>82331</v>
      </c>
      <c r="C12" s="81">
        <v>70677</v>
      </c>
      <c r="D12" s="81">
        <v>60879</v>
      </c>
      <c r="E12" s="81">
        <v>50531</v>
      </c>
      <c r="F12" s="81">
        <v>43639</v>
      </c>
      <c r="G12" s="81">
        <v>46912</v>
      </c>
      <c r="H12" s="81">
        <v>36484</v>
      </c>
      <c r="I12" s="81">
        <v>30799</v>
      </c>
      <c r="J12" s="81">
        <v>24583</v>
      </c>
      <c r="K12" s="81">
        <v>25879</v>
      </c>
    </row>
    <row r="13" spans="1:11" ht="9.75" customHeight="1" x14ac:dyDescent="0.2">
      <c r="A13" s="14" t="s">
        <v>197</v>
      </c>
      <c r="B13" s="81">
        <v>21900</v>
      </c>
      <c r="C13" s="81">
        <v>17633</v>
      </c>
      <c r="D13" s="81">
        <v>25211</v>
      </c>
      <c r="E13" s="81">
        <v>26525</v>
      </c>
      <c r="F13" s="81">
        <v>36578</v>
      </c>
      <c r="G13" s="81">
        <v>30200</v>
      </c>
      <c r="H13" s="81">
        <v>44770</v>
      </c>
      <c r="I13" s="81">
        <v>39111</v>
      </c>
      <c r="J13" s="81">
        <v>37025</v>
      </c>
      <c r="K13" s="81">
        <v>46111</v>
      </c>
    </row>
    <row r="14" spans="1:11" ht="18.75" customHeight="1" x14ac:dyDescent="0.2">
      <c r="A14" s="82" t="s">
        <v>198</v>
      </c>
      <c r="B14" s="81">
        <v>-369</v>
      </c>
      <c r="C14" s="81">
        <v>-158</v>
      </c>
      <c r="D14" s="81">
        <v>-243</v>
      </c>
      <c r="E14" s="81">
        <v>-871</v>
      </c>
      <c r="F14" s="81">
        <v>-2116</v>
      </c>
      <c r="G14" s="81">
        <v>-65</v>
      </c>
      <c r="H14" s="81">
        <v>359</v>
      </c>
      <c r="I14" s="81">
        <v>217</v>
      </c>
      <c r="J14" s="81">
        <v>169</v>
      </c>
      <c r="K14" s="81">
        <v>163</v>
      </c>
    </row>
    <row r="15" spans="1:11" ht="18.75" customHeight="1" x14ac:dyDescent="0.2">
      <c r="A15" s="82" t="s">
        <v>199</v>
      </c>
      <c r="B15" s="81">
        <v>429</v>
      </c>
      <c r="C15" s="81">
        <v>462</v>
      </c>
      <c r="D15" s="81">
        <v>482</v>
      </c>
      <c r="E15" s="81">
        <v>481</v>
      </c>
      <c r="F15" s="81">
        <v>509</v>
      </c>
      <c r="G15" s="81">
        <v>207</v>
      </c>
      <c r="H15" s="81">
        <v>555</v>
      </c>
      <c r="I15" s="81">
        <v>572</v>
      </c>
      <c r="J15" s="81">
        <v>1601</v>
      </c>
      <c r="K15" s="81">
        <v>1235</v>
      </c>
    </row>
    <row r="16" spans="1:11" ht="9.75" customHeight="1" x14ac:dyDescent="0.2">
      <c r="A16" s="14" t="s">
        <v>200</v>
      </c>
      <c r="B16" s="81">
        <v>4207</v>
      </c>
      <c r="C16" s="81">
        <v>4088</v>
      </c>
      <c r="D16" s="81">
        <v>3882</v>
      </c>
      <c r="E16" s="81">
        <v>3826</v>
      </c>
      <c r="F16" s="81">
        <v>4005</v>
      </c>
      <c r="G16" s="81">
        <v>3784</v>
      </c>
      <c r="H16" s="81">
        <v>3771</v>
      </c>
      <c r="I16" s="81">
        <v>3695</v>
      </c>
      <c r="J16" s="81">
        <v>4035</v>
      </c>
      <c r="K16" s="81">
        <v>3983</v>
      </c>
    </row>
    <row r="17" spans="1:11" ht="9.75" customHeight="1" x14ac:dyDescent="0.2">
      <c r="A17" s="14" t="s">
        <v>201</v>
      </c>
      <c r="B17" s="81">
        <v>1476</v>
      </c>
      <c r="C17" s="81">
        <v>1564</v>
      </c>
      <c r="D17" s="81">
        <v>1661</v>
      </c>
      <c r="E17" s="81">
        <v>1653</v>
      </c>
      <c r="F17" s="81">
        <v>1673</v>
      </c>
      <c r="G17" s="81">
        <v>1745</v>
      </c>
      <c r="H17" s="81">
        <v>1931</v>
      </c>
      <c r="I17" s="81">
        <v>2002</v>
      </c>
      <c r="J17" s="81">
        <v>546</v>
      </c>
      <c r="K17" s="81">
        <v>624</v>
      </c>
    </row>
    <row r="18" spans="1:11" ht="9.75" customHeight="1" x14ac:dyDescent="0.2">
      <c r="A18" s="14" t="s">
        <v>202</v>
      </c>
      <c r="B18" s="81">
        <v>2313</v>
      </c>
      <c r="C18" s="81">
        <v>2215</v>
      </c>
      <c r="D18" s="81">
        <v>2132</v>
      </c>
      <c r="E18" s="81">
        <v>2199</v>
      </c>
      <c r="F18" s="81">
        <v>2288</v>
      </c>
      <c r="G18" s="81">
        <v>1764</v>
      </c>
      <c r="H18" s="81">
        <v>1535</v>
      </c>
      <c r="I18" s="81">
        <v>1585</v>
      </c>
      <c r="J18" s="81">
        <v>1607</v>
      </c>
      <c r="K18" s="81">
        <v>1448</v>
      </c>
    </row>
    <row r="19" spans="1:11" ht="9.75" customHeight="1" x14ac:dyDescent="0.2">
      <c r="A19" s="14" t="s">
        <v>203</v>
      </c>
      <c r="B19" s="81">
        <v>171</v>
      </c>
      <c r="C19" s="81">
        <v>180</v>
      </c>
      <c r="D19" s="81">
        <v>206</v>
      </c>
      <c r="E19" s="81">
        <v>254</v>
      </c>
      <c r="F19" s="81">
        <v>299</v>
      </c>
      <c r="G19" s="81">
        <v>218</v>
      </c>
      <c r="H19" s="81">
        <v>406</v>
      </c>
      <c r="I19" s="81">
        <v>487</v>
      </c>
      <c r="J19" s="81">
        <v>164</v>
      </c>
      <c r="K19" s="81">
        <v>118</v>
      </c>
    </row>
    <row r="20" spans="1:11" ht="9.75" customHeight="1" x14ac:dyDescent="0.2">
      <c r="A20" s="14" t="s">
        <v>204</v>
      </c>
      <c r="B20" s="81">
        <v>194</v>
      </c>
      <c r="C20" s="81">
        <v>383</v>
      </c>
      <c r="D20" s="81">
        <v>364</v>
      </c>
      <c r="E20" s="81">
        <v>217</v>
      </c>
      <c r="F20" s="81">
        <v>211</v>
      </c>
      <c r="G20" s="81">
        <v>272</v>
      </c>
      <c r="H20" s="81">
        <v>300</v>
      </c>
      <c r="I20" s="81">
        <v>362</v>
      </c>
      <c r="J20" s="81">
        <v>284</v>
      </c>
      <c r="K20" s="81">
        <v>121</v>
      </c>
    </row>
    <row r="21" spans="1:11" ht="9.75" customHeight="1" x14ac:dyDescent="0.2">
      <c r="A21" s="14" t="s">
        <v>205</v>
      </c>
      <c r="B21" s="81">
        <v>432</v>
      </c>
      <c r="C21" s="81">
        <v>334</v>
      </c>
      <c r="D21" s="81">
        <v>360</v>
      </c>
      <c r="E21" s="81">
        <v>225</v>
      </c>
      <c r="F21" s="81">
        <v>165</v>
      </c>
      <c r="G21" s="81">
        <v>221</v>
      </c>
      <c r="H21" s="81">
        <v>144</v>
      </c>
      <c r="I21" s="81">
        <v>173</v>
      </c>
      <c r="J21" s="81">
        <v>246</v>
      </c>
      <c r="K21" s="81">
        <v>250</v>
      </c>
    </row>
    <row r="22" spans="1:11" ht="9.75" customHeight="1" x14ac:dyDescent="0.2">
      <c r="A22" s="14" t="s">
        <v>206</v>
      </c>
      <c r="B22" s="81">
        <v>8805</v>
      </c>
      <c r="C22" s="81">
        <v>5619</v>
      </c>
      <c r="D22" s="81">
        <v>7168</v>
      </c>
      <c r="E22" s="81">
        <v>8921</v>
      </c>
      <c r="F22" s="81">
        <v>9364</v>
      </c>
      <c r="G22" s="81">
        <v>8830</v>
      </c>
      <c r="H22" s="81">
        <v>13349</v>
      </c>
      <c r="I22" s="81">
        <v>12543</v>
      </c>
      <c r="J22" s="81">
        <v>14749</v>
      </c>
      <c r="K22" s="81">
        <v>12441</v>
      </c>
    </row>
    <row r="23" spans="1:11" ht="9.75" customHeight="1" x14ac:dyDescent="0.2">
      <c r="A23" s="14" t="s">
        <v>207</v>
      </c>
      <c r="B23" s="81">
        <v>900</v>
      </c>
      <c r="C23" s="81">
        <v>832</v>
      </c>
      <c r="D23" s="81">
        <v>1131</v>
      </c>
      <c r="E23" s="81">
        <v>755</v>
      </c>
      <c r="F23" s="81">
        <v>785</v>
      </c>
      <c r="G23" s="81">
        <v>880</v>
      </c>
      <c r="H23" s="81">
        <v>637</v>
      </c>
      <c r="I23" s="81">
        <v>711</v>
      </c>
      <c r="J23" s="81">
        <v>1313</v>
      </c>
      <c r="K23" s="81">
        <v>1463</v>
      </c>
    </row>
    <row r="24" spans="1:11" ht="9.75" customHeight="1" x14ac:dyDescent="0.2">
      <c r="A24" s="14" t="s">
        <v>208</v>
      </c>
      <c r="B24" s="81" t="s">
        <v>209</v>
      </c>
      <c r="C24" s="81" t="s">
        <v>209</v>
      </c>
      <c r="D24" s="81">
        <v>95</v>
      </c>
      <c r="E24" s="81">
        <v>106</v>
      </c>
      <c r="F24" s="81" t="s">
        <v>210</v>
      </c>
      <c r="G24" s="81">
        <v>180</v>
      </c>
      <c r="H24" s="81" t="s">
        <v>210</v>
      </c>
      <c r="I24" s="81" t="s">
        <v>210</v>
      </c>
      <c r="J24" s="81" t="s">
        <v>210</v>
      </c>
      <c r="K24" s="81">
        <v>22186</v>
      </c>
    </row>
    <row r="25" spans="1:11" ht="9.75" customHeight="1" x14ac:dyDescent="0.2">
      <c r="A25" s="48" t="s">
        <v>211</v>
      </c>
      <c r="B25" s="83">
        <v>704631</v>
      </c>
      <c r="C25" s="83">
        <v>654350</v>
      </c>
      <c r="D25" s="83">
        <v>623355</v>
      </c>
      <c r="E25" s="83">
        <v>584702</v>
      </c>
      <c r="F25" s="83">
        <v>594729</v>
      </c>
      <c r="G25" s="83">
        <v>570353</v>
      </c>
      <c r="H25" s="83">
        <v>552160</v>
      </c>
      <c r="I25" s="83">
        <v>554848</v>
      </c>
      <c r="J25" s="83">
        <v>551408</v>
      </c>
      <c r="K25" s="83">
        <v>581612</v>
      </c>
    </row>
    <row r="26" spans="1:11" ht="10.5" customHeight="1" x14ac:dyDescent="0.2">
      <c r="A26" s="84"/>
      <c r="B26" s="85"/>
      <c r="C26" s="86"/>
      <c r="D26" s="87"/>
      <c r="E26" s="87"/>
      <c r="F26" s="87"/>
      <c r="G26" s="87"/>
      <c r="H26" s="87"/>
      <c r="I26" s="88"/>
      <c r="J26" s="88"/>
      <c r="K26" s="88"/>
    </row>
    <row r="27" spans="1:11" ht="10.5" customHeight="1" x14ac:dyDescent="0.2">
      <c r="A27" s="45" t="s">
        <v>212</v>
      </c>
      <c r="B27" s="89"/>
      <c r="C27" s="2"/>
      <c r="D27" s="2"/>
      <c r="E27" s="2"/>
      <c r="F27" s="2"/>
      <c r="G27" s="2"/>
      <c r="H27" s="2"/>
      <c r="I27" s="2"/>
      <c r="J27" s="2"/>
      <c r="K27" s="2"/>
    </row>
    <row r="28" spans="1:11" ht="9.75" customHeight="1" x14ac:dyDescent="0.2">
      <c r="A28" s="9" t="s">
        <v>213</v>
      </c>
      <c r="B28" s="80">
        <v>38209</v>
      </c>
      <c r="C28" s="80">
        <v>34131</v>
      </c>
      <c r="D28" s="80">
        <v>28775</v>
      </c>
      <c r="E28" s="80">
        <v>29504</v>
      </c>
      <c r="F28" s="80">
        <v>32869</v>
      </c>
      <c r="G28" s="80">
        <v>26961</v>
      </c>
      <c r="H28" s="80">
        <v>23939</v>
      </c>
      <c r="I28" s="80">
        <v>32304</v>
      </c>
      <c r="J28" s="80">
        <v>42419</v>
      </c>
      <c r="K28" s="80">
        <v>39983</v>
      </c>
    </row>
    <row r="29" spans="1:11" ht="9.75" customHeight="1" x14ac:dyDescent="0.2">
      <c r="A29" s="14" t="s">
        <v>214</v>
      </c>
      <c r="B29" s="81">
        <v>258992</v>
      </c>
      <c r="C29" s="81">
        <v>242874</v>
      </c>
      <c r="D29" s="81">
        <v>232435</v>
      </c>
      <c r="E29" s="81">
        <v>210062</v>
      </c>
      <c r="F29" s="81">
        <v>217464</v>
      </c>
      <c r="G29" s="81">
        <v>205801</v>
      </c>
      <c r="H29" s="81">
        <v>183431</v>
      </c>
      <c r="I29" s="81">
        <v>168725</v>
      </c>
      <c r="J29" s="81">
        <v>164958</v>
      </c>
      <c r="K29" s="81">
        <v>172434</v>
      </c>
    </row>
    <row r="30" spans="1:11" ht="18" customHeight="1" x14ac:dyDescent="0.2">
      <c r="A30" s="82" t="s">
        <v>215</v>
      </c>
      <c r="B30" s="81">
        <v>83239</v>
      </c>
      <c r="C30" s="81">
        <v>71611</v>
      </c>
      <c r="D30" s="81">
        <v>61713</v>
      </c>
      <c r="E30" s="81">
        <v>51573</v>
      </c>
      <c r="F30" s="81">
        <v>44770</v>
      </c>
      <c r="G30" s="81">
        <v>48201</v>
      </c>
      <c r="H30" s="81">
        <v>37534</v>
      </c>
      <c r="I30" s="81">
        <v>31859</v>
      </c>
      <c r="J30" s="81">
        <v>25653</v>
      </c>
      <c r="K30" s="81">
        <v>26333</v>
      </c>
    </row>
    <row r="31" spans="1:11" ht="9.75" customHeight="1" x14ac:dyDescent="0.2">
      <c r="A31" s="14" t="s">
        <v>216</v>
      </c>
      <c r="B31" s="81">
        <v>35669</v>
      </c>
      <c r="C31" s="81">
        <v>33097</v>
      </c>
      <c r="D31" s="81">
        <v>30351</v>
      </c>
      <c r="E31" s="81">
        <v>27568</v>
      </c>
      <c r="F31" s="81">
        <v>26110</v>
      </c>
      <c r="G31" s="81">
        <v>19595</v>
      </c>
      <c r="H31" s="81">
        <v>18178</v>
      </c>
      <c r="I31" s="81">
        <v>19246</v>
      </c>
      <c r="J31" s="81">
        <v>18230</v>
      </c>
      <c r="K31" s="81">
        <v>19412</v>
      </c>
    </row>
    <row r="32" spans="1:11" ht="9.75" customHeight="1" x14ac:dyDescent="0.2">
      <c r="A32" s="14" t="s">
        <v>217</v>
      </c>
      <c r="B32" s="81">
        <v>208867</v>
      </c>
      <c r="C32" s="81">
        <v>196276</v>
      </c>
      <c r="D32" s="81">
        <v>188136</v>
      </c>
      <c r="E32" s="81">
        <v>182548</v>
      </c>
      <c r="F32" s="81">
        <v>179803</v>
      </c>
      <c r="G32" s="81">
        <v>176365</v>
      </c>
      <c r="H32" s="81">
        <v>174309</v>
      </c>
      <c r="I32" s="81">
        <v>193726</v>
      </c>
      <c r="J32" s="81">
        <v>190422</v>
      </c>
      <c r="K32" s="81">
        <v>179114</v>
      </c>
    </row>
    <row r="33" spans="1:11" ht="9.75" customHeight="1" x14ac:dyDescent="0.2">
      <c r="A33" s="14" t="s">
        <v>197</v>
      </c>
      <c r="B33" s="81">
        <v>21813</v>
      </c>
      <c r="C33" s="81">
        <v>18078</v>
      </c>
      <c r="D33" s="81">
        <v>25034</v>
      </c>
      <c r="E33" s="81">
        <v>30794</v>
      </c>
      <c r="F33" s="81">
        <v>40102</v>
      </c>
      <c r="G33" s="81">
        <v>31485</v>
      </c>
      <c r="H33" s="81">
        <v>47033</v>
      </c>
      <c r="I33" s="81">
        <v>42047</v>
      </c>
      <c r="J33" s="81">
        <v>39547</v>
      </c>
      <c r="K33" s="81">
        <v>42713</v>
      </c>
    </row>
    <row r="34" spans="1:11" ht="17.25" customHeight="1" x14ac:dyDescent="0.2">
      <c r="A34" s="82" t="s">
        <v>198</v>
      </c>
      <c r="B34" s="81">
        <v>-1303</v>
      </c>
      <c r="C34" s="81">
        <v>-567</v>
      </c>
      <c r="D34" s="81">
        <v>-458</v>
      </c>
      <c r="E34" s="81">
        <v>-869</v>
      </c>
      <c r="F34" s="81">
        <v>-2175</v>
      </c>
      <c r="G34" s="81">
        <v>101</v>
      </c>
      <c r="H34" s="81">
        <v>2608</v>
      </c>
      <c r="I34" s="81">
        <v>2018</v>
      </c>
      <c r="J34" s="81">
        <v>1273</v>
      </c>
      <c r="K34" s="81">
        <v>1450</v>
      </c>
    </row>
    <row r="35" spans="1:11" ht="9.75" customHeight="1" x14ac:dyDescent="0.2">
      <c r="A35" s="82" t="s">
        <v>218</v>
      </c>
      <c r="B35" s="81">
        <v>715</v>
      </c>
      <c r="C35" s="81">
        <v>672</v>
      </c>
      <c r="D35" s="81">
        <v>208</v>
      </c>
      <c r="E35" s="81">
        <v>413</v>
      </c>
      <c r="F35" s="81">
        <v>303</v>
      </c>
      <c r="G35" s="81">
        <v>354</v>
      </c>
      <c r="H35" s="81">
        <v>305</v>
      </c>
      <c r="I35" s="81">
        <v>742</v>
      </c>
      <c r="J35" s="81">
        <v>414</v>
      </c>
      <c r="K35" s="81">
        <v>389</v>
      </c>
    </row>
    <row r="36" spans="1:11" ht="9.75" customHeight="1" x14ac:dyDescent="0.2">
      <c r="A36" s="14" t="s">
        <v>219</v>
      </c>
      <c r="B36" s="81">
        <v>17174</v>
      </c>
      <c r="C36" s="81">
        <v>14406</v>
      </c>
      <c r="D36" s="81">
        <v>14196</v>
      </c>
      <c r="E36" s="81">
        <v>13727</v>
      </c>
      <c r="F36" s="81">
        <v>16771</v>
      </c>
      <c r="G36" s="81">
        <v>18485</v>
      </c>
      <c r="H36" s="81">
        <v>21341</v>
      </c>
      <c r="I36" s="81">
        <v>19868</v>
      </c>
      <c r="J36" s="81">
        <v>23315</v>
      </c>
      <c r="K36" s="81">
        <v>28515</v>
      </c>
    </row>
    <row r="37" spans="1:11" ht="9.75" customHeight="1" x14ac:dyDescent="0.2">
      <c r="A37" s="82" t="s">
        <v>220</v>
      </c>
      <c r="B37" s="81">
        <v>1389</v>
      </c>
      <c r="C37" s="81">
        <v>1298</v>
      </c>
      <c r="D37" s="81">
        <v>1638</v>
      </c>
      <c r="E37" s="81">
        <v>1274</v>
      </c>
      <c r="F37" s="81">
        <v>1224</v>
      </c>
      <c r="G37" s="81">
        <v>1334</v>
      </c>
      <c r="H37" s="81">
        <v>1404</v>
      </c>
      <c r="I37" s="81">
        <v>1476</v>
      </c>
      <c r="J37" s="81">
        <v>1696</v>
      </c>
      <c r="K37" s="81">
        <v>1603</v>
      </c>
    </row>
    <row r="38" spans="1:11" ht="9.75" customHeight="1" x14ac:dyDescent="0.2">
      <c r="A38" s="82" t="s">
        <v>221</v>
      </c>
      <c r="B38" s="81">
        <v>483</v>
      </c>
      <c r="C38" s="81">
        <v>601</v>
      </c>
      <c r="D38" s="81">
        <v>813</v>
      </c>
      <c r="E38" s="81">
        <v>505</v>
      </c>
      <c r="F38" s="81">
        <v>594</v>
      </c>
      <c r="G38" s="81">
        <v>535</v>
      </c>
      <c r="H38" s="81">
        <v>436</v>
      </c>
      <c r="I38" s="81">
        <v>481</v>
      </c>
      <c r="J38" s="81">
        <v>706</v>
      </c>
      <c r="K38" s="81">
        <v>722</v>
      </c>
    </row>
    <row r="39" spans="1:11" ht="9.75" customHeight="1" x14ac:dyDescent="0.2">
      <c r="A39" s="14" t="s">
        <v>222</v>
      </c>
      <c r="B39" s="81">
        <v>417</v>
      </c>
      <c r="C39" s="81">
        <v>348</v>
      </c>
      <c r="D39" s="81">
        <v>396</v>
      </c>
      <c r="E39" s="81">
        <v>371</v>
      </c>
      <c r="F39" s="81">
        <v>351</v>
      </c>
      <c r="G39" s="81">
        <v>414</v>
      </c>
      <c r="H39" s="81">
        <v>596</v>
      </c>
      <c r="I39" s="81">
        <v>570</v>
      </c>
      <c r="J39" s="81">
        <v>321</v>
      </c>
      <c r="K39" s="81">
        <v>329</v>
      </c>
    </row>
    <row r="40" spans="1:11" ht="9.75" customHeight="1" x14ac:dyDescent="0.2">
      <c r="A40" s="14" t="s">
        <v>223</v>
      </c>
      <c r="B40" s="81">
        <v>300</v>
      </c>
      <c r="C40" s="81">
        <v>296</v>
      </c>
      <c r="D40" s="81">
        <v>272</v>
      </c>
      <c r="E40" s="81">
        <v>287</v>
      </c>
      <c r="F40" s="81">
        <v>298</v>
      </c>
      <c r="G40" s="81">
        <v>369</v>
      </c>
      <c r="H40" s="81">
        <v>365</v>
      </c>
      <c r="I40" s="81">
        <v>439</v>
      </c>
      <c r="J40" s="81">
        <v>398</v>
      </c>
      <c r="K40" s="81">
        <v>281</v>
      </c>
    </row>
    <row r="41" spans="1:11" ht="9.75" customHeight="1" x14ac:dyDescent="0.2">
      <c r="A41" s="14" t="s">
        <v>224</v>
      </c>
      <c r="B41" s="81">
        <v>7377</v>
      </c>
      <c r="C41" s="81">
        <v>8810</v>
      </c>
      <c r="D41" s="81">
        <v>7410</v>
      </c>
      <c r="E41" s="81">
        <v>5720</v>
      </c>
      <c r="F41" s="81">
        <v>5401</v>
      </c>
      <c r="G41" s="81">
        <v>6850</v>
      </c>
      <c r="H41" s="81">
        <v>6941</v>
      </c>
      <c r="I41" s="81">
        <v>9819</v>
      </c>
      <c r="J41" s="81">
        <v>9155</v>
      </c>
      <c r="K41" s="81">
        <v>8987</v>
      </c>
    </row>
    <row r="42" spans="1:11" ht="9.75" customHeight="1" x14ac:dyDescent="0.2">
      <c r="A42" s="14" t="s">
        <v>225</v>
      </c>
      <c r="B42" s="81" t="s">
        <v>210</v>
      </c>
      <c r="C42" s="81" t="s">
        <v>210</v>
      </c>
      <c r="D42" s="81" t="s">
        <v>210</v>
      </c>
      <c r="E42" s="81" t="s">
        <v>210</v>
      </c>
      <c r="F42" s="81" t="s">
        <v>210</v>
      </c>
      <c r="G42" s="81" t="s">
        <v>210</v>
      </c>
      <c r="H42" s="81" t="s">
        <v>210</v>
      </c>
      <c r="I42" s="81" t="s">
        <v>210</v>
      </c>
      <c r="J42" s="81" t="s">
        <v>210</v>
      </c>
      <c r="K42" s="81">
        <v>26031</v>
      </c>
    </row>
    <row r="43" spans="1:11" ht="9.75" customHeight="1" x14ac:dyDescent="0.2">
      <c r="A43" s="48" t="s">
        <v>226</v>
      </c>
      <c r="B43" s="90">
        <v>673341</v>
      </c>
      <c r="C43" s="90">
        <v>621931</v>
      </c>
      <c r="D43" s="90">
        <v>590919</v>
      </c>
      <c r="E43" s="90">
        <v>553477</v>
      </c>
      <c r="F43" s="90">
        <v>563885</v>
      </c>
      <c r="G43" s="90">
        <v>536850</v>
      </c>
      <c r="H43" s="90">
        <v>518420</v>
      </c>
      <c r="I43" s="90">
        <v>523320</v>
      </c>
      <c r="J43" s="90">
        <v>518507</v>
      </c>
      <c r="K43" s="90">
        <v>548296</v>
      </c>
    </row>
    <row r="44" spans="1:11" ht="9.75" customHeight="1" x14ac:dyDescent="0.2">
      <c r="A44" s="91"/>
      <c r="B44" s="92"/>
      <c r="C44" s="93"/>
      <c r="D44" s="93"/>
      <c r="E44" s="93"/>
      <c r="F44" s="93"/>
      <c r="G44" s="93"/>
      <c r="H44" s="93"/>
      <c r="I44" s="93"/>
      <c r="J44" s="93"/>
      <c r="K44" s="93"/>
    </row>
    <row r="45" spans="1:11" ht="10.5" customHeight="1" x14ac:dyDescent="0.2">
      <c r="A45" s="45" t="s">
        <v>227</v>
      </c>
      <c r="B45" s="89"/>
      <c r="C45" s="94"/>
      <c r="D45" s="94"/>
      <c r="E45" s="94"/>
      <c r="F45" s="94"/>
      <c r="G45" s="94"/>
      <c r="H45" s="94"/>
      <c r="I45" s="94"/>
      <c r="J45" s="94"/>
      <c r="K45" s="94"/>
    </row>
    <row r="46" spans="1:11" ht="9" customHeight="1" x14ac:dyDescent="0.2">
      <c r="A46" s="9" t="s">
        <v>228</v>
      </c>
      <c r="B46" s="80" t="s">
        <v>210</v>
      </c>
      <c r="C46" s="80" t="s">
        <v>210</v>
      </c>
      <c r="D46" s="80">
        <v>750</v>
      </c>
      <c r="E46" s="80">
        <v>750</v>
      </c>
      <c r="F46" s="80">
        <v>748</v>
      </c>
      <c r="G46" s="80">
        <v>750</v>
      </c>
      <c r="H46" s="80">
        <v>748</v>
      </c>
      <c r="I46" s="80">
        <v>748</v>
      </c>
      <c r="J46" s="80">
        <v>750</v>
      </c>
      <c r="K46" s="80">
        <v>750</v>
      </c>
    </row>
    <row r="47" spans="1:11" ht="9" customHeight="1" x14ac:dyDescent="0.2">
      <c r="A47" s="14" t="s">
        <v>229</v>
      </c>
      <c r="B47" s="81" t="s">
        <v>210</v>
      </c>
      <c r="C47" s="81" t="s">
        <v>210</v>
      </c>
      <c r="D47" s="81" t="s">
        <v>210</v>
      </c>
      <c r="E47" s="81" t="s">
        <v>210</v>
      </c>
      <c r="F47" s="81" t="s">
        <v>210</v>
      </c>
      <c r="G47" s="81">
        <v>9</v>
      </c>
      <c r="H47" s="81">
        <v>9</v>
      </c>
      <c r="I47" s="81">
        <v>40</v>
      </c>
      <c r="J47" s="81">
        <v>6</v>
      </c>
      <c r="K47" s="81">
        <v>168</v>
      </c>
    </row>
    <row r="48" spans="1:11" ht="9" customHeight="1" x14ac:dyDescent="0.2">
      <c r="A48" s="14" t="s">
        <v>230</v>
      </c>
      <c r="B48" s="81">
        <v>4050</v>
      </c>
      <c r="C48" s="81">
        <v>4050</v>
      </c>
      <c r="D48" s="81">
        <v>4050</v>
      </c>
      <c r="E48" s="81">
        <v>4050</v>
      </c>
      <c r="F48" s="81">
        <v>4050</v>
      </c>
      <c r="G48" s="81">
        <v>4050</v>
      </c>
      <c r="H48" s="81">
        <v>4050</v>
      </c>
      <c r="I48" s="81">
        <v>4050</v>
      </c>
      <c r="J48" s="81">
        <v>4050</v>
      </c>
      <c r="K48" s="81">
        <v>4050</v>
      </c>
    </row>
    <row r="49" spans="1:11" ht="9" customHeight="1" x14ac:dyDescent="0.2">
      <c r="A49" s="14" t="s">
        <v>231</v>
      </c>
      <c r="B49" s="81" t="s">
        <v>210</v>
      </c>
      <c r="C49" s="81" t="s">
        <v>210</v>
      </c>
      <c r="D49" s="81" t="s">
        <v>210</v>
      </c>
      <c r="E49" s="81" t="s">
        <v>210</v>
      </c>
      <c r="F49" s="81" t="s">
        <v>210</v>
      </c>
      <c r="G49" s="81" t="s">
        <v>210</v>
      </c>
      <c r="H49" s="81" t="s">
        <v>210</v>
      </c>
      <c r="I49" s="81" t="s">
        <v>210</v>
      </c>
      <c r="J49" s="81" t="s">
        <v>210</v>
      </c>
      <c r="K49" s="81">
        <v>1080</v>
      </c>
    </row>
    <row r="50" spans="1:11" ht="9" customHeight="1" x14ac:dyDescent="0.2">
      <c r="A50" s="14" t="s">
        <v>232</v>
      </c>
      <c r="B50" s="81">
        <v>1068</v>
      </c>
      <c r="C50" s="81">
        <v>1077</v>
      </c>
      <c r="D50" s="81">
        <v>1053</v>
      </c>
      <c r="E50" s="81">
        <v>1063</v>
      </c>
      <c r="F50" s="81">
        <v>1082</v>
      </c>
      <c r="G50" s="81">
        <v>1090</v>
      </c>
      <c r="H50" s="81">
        <v>1063</v>
      </c>
      <c r="I50" s="81">
        <v>1080</v>
      </c>
      <c r="J50" s="81">
        <v>1080</v>
      </c>
      <c r="K50" s="81" t="s">
        <v>210</v>
      </c>
    </row>
    <row r="51" spans="1:11" ht="9" customHeight="1" x14ac:dyDescent="0.2">
      <c r="A51" s="14" t="s">
        <v>233</v>
      </c>
      <c r="B51" s="81">
        <v>-2308</v>
      </c>
      <c r="C51" s="81">
        <v>-2550</v>
      </c>
      <c r="D51" s="81">
        <v>-2591</v>
      </c>
      <c r="E51" s="81">
        <v>-2345</v>
      </c>
      <c r="F51" s="81">
        <v>-1963</v>
      </c>
      <c r="G51" s="81">
        <v>-1801</v>
      </c>
      <c r="H51" s="81">
        <v>-2067</v>
      </c>
      <c r="I51" s="81">
        <v>-2062</v>
      </c>
      <c r="J51" s="81">
        <v>-1876</v>
      </c>
      <c r="K51" s="81">
        <v>-1543</v>
      </c>
    </row>
    <row r="52" spans="1:11" ht="9" customHeight="1" x14ac:dyDescent="0.2">
      <c r="A52" s="14" t="s">
        <v>234</v>
      </c>
      <c r="B52" s="81">
        <v>28480</v>
      </c>
      <c r="C52" s="81">
        <v>29842</v>
      </c>
      <c r="D52" s="81">
        <v>29174</v>
      </c>
      <c r="E52" s="81">
        <v>27707</v>
      </c>
      <c r="F52" s="81">
        <v>26927</v>
      </c>
      <c r="G52" s="81">
        <v>29405</v>
      </c>
      <c r="H52" s="81">
        <v>29937</v>
      </c>
      <c r="I52" s="81">
        <v>27672</v>
      </c>
      <c r="J52" s="81">
        <v>28891</v>
      </c>
      <c r="K52" s="81">
        <v>28811</v>
      </c>
    </row>
    <row r="53" spans="1:11" ht="11.25" customHeight="1" x14ac:dyDescent="0.2">
      <c r="A53" s="48" t="s">
        <v>235</v>
      </c>
      <c r="B53" s="83">
        <v>31290</v>
      </c>
      <c r="C53" s="83">
        <v>32419</v>
      </c>
      <c r="D53" s="83">
        <v>32436</v>
      </c>
      <c r="E53" s="83">
        <v>31225</v>
      </c>
      <c r="F53" s="83">
        <v>30844</v>
      </c>
      <c r="G53" s="83">
        <v>33503</v>
      </c>
      <c r="H53" s="83">
        <v>33740</v>
      </c>
      <c r="I53" s="83">
        <v>31528</v>
      </c>
      <c r="J53" s="83">
        <v>32901</v>
      </c>
      <c r="K53" s="83">
        <v>33316</v>
      </c>
    </row>
    <row r="54" spans="1:11" ht="12" customHeight="1" x14ac:dyDescent="0.2">
      <c r="A54" s="95" t="s">
        <v>236</v>
      </c>
      <c r="B54" s="96">
        <v>704631</v>
      </c>
      <c r="C54" s="96">
        <v>654350</v>
      </c>
      <c r="D54" s="96">
        <v>623355</v>
      </c>
      <c r="E54" s="96">
        <v>584702</v>
      </c>
      <c r="F54" s="96">
        <v>594729</v>
      </c>
      <c r="G54" s="96">
        <v>570353</v>
      </c>
      <c r="H54" s="96">
        <v>552160</v>
      </c>
      <c r="I54" s="96">
        <v>554848</v>
      </c>
      <c r="J54" s="96">
        <v>551408</v>
      </c>
      <c r="K54" s="96">
        <v>581612</v>
      </c>
    </row>
    <row r="55" spans="1:11" ht="9.75" customHeight="1" x14ac:dyDescent="0.2">
      <c r="A55" s="583" t="s">
        <v>237</v>
      </c>
      <c r="B55" s="584" t="s">
        <v>0</v>
      </c>
      <c r="C55" s="584" t="s">
        <v>0</v>
      </c>
      <c r="D55" s="584" t="s">
        <v>0</v>
      </c>
      <c r="E55" s="584" t="s">
        <v>0</v>
      </c>
      <c r="F55" s="584" t="s">
        <v>0</v>
      </c>
      <c r="G55" s="584" t="s">
        <v>0</v>
      </c>
      <c r="H55" s="584" t="s">
        <v>0</v>
      </c>
      <c r="I55" s="584" t="s">
        <v>0</v>
      </c>
      <c r="J55" s="584" t="s">
        <v>0</v>
      </c>
      <c r="K55" s="584" t="s">
        <v>0</v>
      </c>
    </row>
    <row r="56" spans="1:11" ht="9.75" customHeight="1" x14ac:dyDescent="0.2">
      <c r="A56" s="569" t="s">
        <v>238</v>
      </c>
      <c r="B56" s="569" t="s">
        <v>0</v>
      </c>
      <c r="C56" s="569" t="s">
        <v>0</v>
      </c>
      <c r="D56" s="569" t="s">
        <v>0</v>
      </c>
      <c r="E56" s="569" t="s">
        <v>0</v>
      </c>
      <c r="F56" s="569" t="s">
        <v>0</v>
      </c>
      <c r="G56" s="569" t="s">
        <v>0</v>
      </c>
      <c r="H56" s="569" t="s">
        <v>0</v>
      </c>
      <c r="I56" s="569" t="s">
        <v>0</v>
      </c>
      <c r="J56" s="569" t="s">
        <v>0</v>
      </c>
      <c r="K56" s="569" t="s">
        <v>0</v>
      </c>
    </row>
  </sheetData>
  <mergeCells count="5">
    <mergeCell ref="A1:D1"/>
    <mergeCell ref="H1:K1"/>
    <mergeCell ref="A2:K2"/>
    <mergeCell ref="A55:K55"/>
    <mergeCell ref="A56:K56"/>
  </mergeCells>
  <pageMargins left="0.5" right="0.5" top="0.5" bottom="0.5" header="0.31496062992126" footer="0.31496062992126"/>
  <pageSetup paperSize="9" orientation="portrait"/>
  <headerFooter>
    <oddFooter>&amp;C_x000D_&amp;1#&amp;"Aptos"&amp;10&amp;K000000 Confidential</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E9BB54-CAB6-45EE-A6F3-A45ABAB23626}">
  <dimension ref="A1:M55"/>
  <sheetViews>
    <sheetView workbookViewId="0">
      <selection sqref="A1:D1"/>
    </sheetView>
  </sheetViews>
  <sheetFormatPr defaultRowHeight="12.75" x14ac:dyDescent="0.2"/>
  <cols>
    <col min="1" max="1" width="38.140625" customWidth="1"/>
    <col min="2" max="13" width="5.28515625" customWidth="1"/>
  </cols>
  <sheetData>
    <row r="1" spans="1:13" ht="10.5" customHeight="1" x14ac:dyDescent="0.2">
      <c r="A1" s="581" t="s">
        <v>239</v>
      </c>
      <c r="B1" s="581" t="s">
        <v>0</v>
      </c>
      <c r="C1" s="581" t="s">
        <v>0</v>
      </c>
      <c r="D1" s="581" t="s">
        <v>0</v>
      </c>
      <c r="E1" s="44"/>
      <c r="F1" s="44"/>
      <c r="G1" s="44"/>
      <c r="H1" s="44"/>
      <c r="I1" s="44"/>
      <c r="J1" s="582"/>
      <c r="K1" s="582" t="s">
        <v>0</v>
      </c>
      <c r="L1" s="582" t="s">
        <v>0</v>
      </c>
      <c r="M1" s="582" t="s">
        <v>0</v>
      </c>
    </row>
    <row r="2" spans="1:13" ht="28.5" customHeight="1" x14ac:dyDescent="0.35">
      <c r="A2" s="561" t="s">
        <v>240</v>
      </c>
      <c r="B2" s="561" t="s">
        <v>0</v>
      </c>
      <c r="C2" s="561" t="s">
        <v>0</v>
      </c>
      <c r="D2" s="561" t="s">
        <v>0</v>
      </c>
      <c r="E2" s="561" t="s">
        <v>0</v>
      </c>
      <c r="F2" s="561" t="s">
        <v>0</v>
      </c>
      <c r="G2" s="561" t="s">
        <v>0</v>
      </c>
      <c r="H2" s="561" t="s">
        <v>0</v>
      </c>
      <c r="I2" s="561" t="s">
        <v>0</v>
      </c>
      <c r="J2" s="561" t="s">
        <v>0</v>
      </c>
      <c r="K2" s="561" t="s">
        <v>0</v>
      </c>
      <c r="L2" s="561" t="s">
        <v>0</v>
      </c>
      <c r="M2" s="561" t="s">
        <v>0</v>
      </c>
    </row>
    <row r="3" spans="1:13" ht="12.75" customHeight="1" x14ac:dyDescent="0.2">
      <c r="A3" s="78" t="s">
        <v>241</v>
      </c>
      <c r="B3" s="97" t="s">
        <v>242</v>
      </c>
      <c r="C3" s="53" t="s">
        <v>243</v>
      </c>
      <c r="D3" s="53" t="s">
        <v>244</v>
      </c>
      <c r="E3" s="53" t="s">
        <v>245</v>
      </c>
      <c r="F3" s="53" t="s">
        <v>246</v>
      </c>
      <c r="G3" s="53" t="s">
        <v>247</v>
      </c>
      <c r="H3" s="53" t="s">
        <v>248</v>
      </c>
      <c r="I3" s="53" t="s">
        <v>249</v>
      </c>
      <c r="J3" s="53" t="s">
        <v>250</v>
      </c>
      <c r="K3" s="53" t="s">
        <v>251</v>
      </c>
      <c r="L3" s="53" t="s">
        <v>252</v>
      </c>
      <c r="M3" s="53" t="s">
        <v>253</v>
      </c>
    </row>
    <row r="4" spans="1:13" ht="9.75" customHeight="1" x14ac:dyDescent="0.2">
      <c r="A4" s="9" t="s">
        <v>254</v>
      </c>
      <c r="B4" s="80">
        <v>1799</v>
      </c>
      <c r="C4" s="80">
        <v>1779</v>
      </c>
      <c r="D4" s="80">
        <v>1759</v>
      </c>
      <c r="E4" s="80">
        <v>1765</v>
      </c>
      <c r="F4" s="80">
        <v>1775</v>
      </c>
      <c r="G4" s="80">
        <v>1798</v>
      </c>
      <c r="H4" s="80">
        <v>1829</v>
      </c>
      <c r="I4" s="80">
        <v>1854</v>
      </c>
      <c r="J4" s="80">
        <v>1882</v>
      </c>
      <c r="K4" s="80">
        <v>1904</v>
      </c>
      <c r="L4" s="80">
        <v>1954</v>
      </c>
      <c r="M4" s="80">
        <v>1946</v>
      </c>
    </row>
    <row r="5" spans="1:13" ht="9.75" customHeight="1" x14ac:dyDescent="0.2">
      <c r="A5" s="14" t="s">
        <v>255</v>
      </c>
      <c r="B5" s="81">
        <v>880</v>
      </c>
      <c r="C5" s="81">
        <v>880</v>
      </c>
      <c r="D5" s="81">
        <v>842</v>
      </c>
      <c r="E5" s="81">
        <v>853</v>
      </c>
      <c r="F5" s="81">
        <v>811</v>
      </c>
      <c r="G5" s="81">
        <v>792</v>
      </c>
      <c r="H5" s="81">
        <v>793</v>
      </c>
      <c r="I5" s="81">
        <v>825</v>
      </c>
      <c r="J5" s="81">
        <v>774</v>
      </c>
      <c r="K5" s="81">
        <v>795</v>
      </c>
      <c r="L5" s="81">
        <v>763</v>
      </c>
      <c r="M5" s="81">
        <v>763</v>
      </c>
    </row>
    <row r="6" spans="1:13" ht="9.75" customHeight="1" x14ac:dyDescent="0.2">
      <c r="A6" s="14" t="s">
        <v>256</v>
      </c>
      <c r="B6" s="81">
        <v>79</v>
      </c>
      <c r="C6" s="81">
        <v>78</v>
      </c>
      <c r="D6" s="81">
        <v>69</v>
      </c>
      <c r="E6" s="81">
        <v>64</v>
      </c>
      <c r="F6" s="81">
        <v>66</v>
      </c>
      <c r="G6" s="81">
        <v>58</v>
      </c>
      <c r="H6" s="81">
        <v>54</v>
      </c>
      <c r="I6" s="81">
        <v>69</v>
      </c>
      <c r="J6" s="81">
        <v>60</v>
      </c>
      <c r="K6" s="81">
        <v>63</v>
      </c>
      <c r="L6" s="81">
        <v>61</v>
      </c>
      <c r="M6" s="81">
        <v>40</v>
      </c>
    </row>
    <row r="7" spans="1:13" ht="9.75" customHeight="1" x14ac:dyDescent="0.2">
      <c r="A7" s="14" t="s">
        <v>257</v>
      </c>
      <c r="B7" s="81">
        <v>198</v>
      </c>
      <c r="C7" s="81">
        <v>281</v>
      </c>
      <c r="D7" s="81">
        <v>226</v>
      </c>
      <c r="E7" s="81">
        <v>257</v>
      </c>
      <c r="F7" s="81">
        <v>245</v>
      </c>
      <c r="G7" s="81">
        <v>254</v>
      </c>
      <c r="H7" s="81">
        <v>289</v>
      </c>
      <c r="I7" s="81">
        <v>201</v>
      </c>
      <c r="J7" s="81">
        <v>284</v>
      </c>
      <c r="K7" s="81">
        <v>247</v>
      </c>
      <c r="L7" s="81">
        <v>291</v>
      </c>
      <c r="M7" s="81">
        <v>154</v>
      </c>
    </row>
    <row r="8" spans="1:13" ht="9.75" customHeight="1" x14ac:dyDescent="0.2">
      <c r="A8" s="14" t="s">
        <v>258</v>
      </c>
      <c r="B8" s="81">
        <v>3</v>
      </c>
      <c r="C8" s="81">
        <v>2</v>
      </c>
      <c r="D8" s="81">
        <v>1</v>
      </c>
      <c r="E8" s="81">
        <v>1</v>
      </c>
      <c r="F8" s="81">
        <v>1</v>
      </c>
      <c r="G8" s="81">
        <v>-1</v>
      </c>
      <c r="H8" s="81">
        <v>-3</v>
      </c>
      <c r="I8" s="81">
        <v>-3</v>
      </c>
      <c r="J8" s="81">
        <v>4</v>
      </c>
      <c r="K8" s="81">
        <v>2</v>
      </c>
      <c r="L8" s="81">
        <v>7</v>
      </c>
      <c r="M8" s="81">
        <v>2</v>
      </c>
    </row>
    <row r="9" spans="1:13" ht="9.75" customHeight="1" x14ac:dyDescent="0.2">
      <c r="A9" s="14" t="s">
        <v>259</v>
      </c>
      <c r="B9" s="81">
        <v>9</v>
      </c>
      <c r="C9" s="81">
        <v>12</v>
      </c>
      <c r="D9" s="81">
        <v>13</v>
      </c>
      <c r="E9" s="81">
        <v>8</v>
      </c>
      <c r="F9" s="81">
        <v>12</v>
      </c>
      <c r="G9" s="81">
        <v>10</v>
      </c>
      <c r="H9" s="81">
        <v>12</v>
      </c>
      <c r="I9" s="81">
        <v>9</v>
      </c>
      <c r="J9" s="81">
        <v>10</v>
      </c>
      <c r="K9" s="81">
        <v>19</v>
      </c>
      <c r="L9" s="81">
        <v>9</v>
      </c>
      <c r="M9" s="81">
        <v>10</v>
      </c>
    </row>
    <row r="10" spans="1:13" ht="9.75" customHeight="1" x14ac:dyDescent="0.2">
      <c r="A10" s="48" t="s">
        <v>260</v>
      </c>
      <c r="B10" s="50">
        <v>2968</v>
      </c>
      <c r="C10" s="50">
        <v>3032</v>
      </c>
      <c r="D10" s="50">
        <v>2910</v>
      </c>
      <c r="E10" s="50">
        <v>2948</v>
      </c>
      <c r="F10" s="50">
        <v>2910</v>
      </c>
      <c r="G10" s="50">
        <v>2911</v>
      </c>
      <c r="H10" s="50">
        <v>2974</v>
      </c>
      <c r="I10" s="50">
        <v>2955</v>
      </c>
      <c r="J10" s="50">
        <v>3014</v>
      </c>
      <c r="K10" s="50">
        <v>3030</v>
      </c>
      <c r="L10" s="50">
        <v>3085</v>
      </c>
      <c r="M10" s="50">
        <v>2915</v>
      </c>
    </row>
    <row r="11" spans="1:13" ht="9.75" customHeight="1" x14ac:dyDescent="0.2">
      <c r="A11" s="14" t="s">
        <v>261</v>
      </c>
      <c r="B11" s="81">
        <v>-813</v>
      </c>
      <c r="C11" s="81">
        <v>-818</v>
      </c>
      <c r="D11" s="81">
        <v>-979</v>
      </c>
      <c r="E11" s="81">
        <v>-827</v>
      </c>
      <c r="F11" s="81">
        <v>-806</v>
      </c>
      <c r="G11" s="81">
        <v>-809</v>
      </c>
      <c r="H11" s="81">
        <v>-792</v>
      </c>
      <c r="I11" s="81">
        <v>-817</v>
      </c>
      <c r="J11" s="81">
        <v>-779</v>
      </c>
      <c r="K11" s="81">
        <v>-761</v>
      </c>
      <c r="L11" s="81">
        <v>-749</v>
      </c>
      <c r="M11" s="81">
        <v>-735</v>
      </c>
    </row>
    <row r="12" spans="1:13" ht="9.75" customHeight="1" x14ac:dyDescent="0.2">
      <c r="A12" s="14" t="s">
        <v>262</v>
      </c>
      <c r="B12" s="81">
        <v>-357</v>
      </c>
      <c r="C12" s="81">
        <v>-356</v>
      </c>
      <c r="D12" s="81">
        <v>-376</v>
      </c>
      <c r="E12" s="81">
        <v>-375</v>
      </c>
      <c r="F12" s="81">
        <v>-353</v>
      </c>
      <c r="G12" s="81">
        <v>-354</v>
      </c>
      <c r="H12" s="81">
        <v>-359</v>
      </c>
      <c r="I12" s="81">
        <v>-451</v>
      </c>
      <c r="J12" s="81">
        <v>-380</v>
      </c>
      <c r="K12" s="81">
        <v>-361</v>
      </c>
      <c r="L12" s="81">
        <v>-338</v>
      </c>
      <c r="M12" s="81">
        <v>-323</v>
      </c>
    </row>
    <row r="13" spans="1:13" ht="9.75" customHeight="1" x14ac:dyDescent="0.2">
      <c r="A13" s="14" t="s">
        <v>263</v>
      </c>
      <c r="B13" s="81">
        <v>-165</v>
      </c>
      <c r="C13" s="81">
        <v>-161</v>
      </c>
      <c r="D13" s="81">
        <v>-158</v>
      </c>
      <c r="E13" s="81">
        <v>-160</v>
      </c>
      <c r="F13" s="81">
        <v>-154</v>
      </c>
      <c r="G13" s="81">
        <v>-151</v>
      </c>
      <c r="H13" s="81">
        <v>-149</v>
      </c>
      <c r="I13" s="81">
        <v>-148</v>
      </c>
      <c r="J13" s="81">
        <v>-152</v>
      </c>
      <c r="K13" s="81">
        <v>-138</v>
      </c>
      <c r="L13" s="81">
        <v>-139</v>
      </c>
      <c r="M13" s="81">
        <v>-339</v>
      </c>
    </row>
    <row r="14" spans="1:13" ht="9.75" customHeight="1" x14ac:dyDescent="0.2">
      <c r="A14" s="48" t="s">
        <v>264</v>
      </c>
      <c r="B14" s="50">
        <v>-1335</v>
      </c>
      <c r="C14" s="50">
        <v>-1335</v>
      </c>
      <c r="D14" s="50">
        <v>-1513</v>
      </c>
      <c r="E14" s="50">
        <v>-1362</v>
      </c>
      <c r="F14" s="50">
        <v>-1313</v>
      </c>
      <c r="G14" s="50">
        <v>-1314</v>
      </c>
      <c r="H14" s="50">
        <v>-1300</v>
      </c>
      <c r="I14" s="50">
        <v>-1416</v>
      </c>
      <c r="J14" s="50">
        <v>-1311</v>
      </c>
      <c r="K14" s="50">
        <v>-1260</v>
      </c>
      <c r="L14" s="50">
        <v>-1226</v>
      </c>
      <c r="M14" s="50">
        <v>-1397</v>
      </c>
    </row>
    <row r="15" spans="1:13" ht="9.75" customHeight="1" x14ac:dyDescent="0.2">
      <c r="A15" s="14" t="s">
        <v>265</v>
      </c>
      <c r="B15" s="81">
        <v>-18</v>
      </c>
      <c r="C15" s="81">
        <v>-28</v>
      </c>
      <c r="D15" s="81">
        <v>-52</v>
      </c>
      <c r="E15" s="81">
        <v>-24</v>
      </c>
      <c r="F15" s="81">
        <v>-19</v>
      </c>
      <c r="G15" s="81">
        <v>-19</v>
      </c>
      <c r="H15" s="81">
        <v>-54</v>
      </c>
      <c r="I15" s="81">
        <v>-18</v>
      </c>
      <c r="J15" s="81">
        <v>-18</v>
      </c>
      <c r="K15" s="81">
        <v>-18</v>
      </c>
      <c r="L15" s="81">
        <v>-63</v>
      </c>
      <c r="M15" s="81">
        <v>-20</v>
      </c>
    </row>
    <row r="16" spans="1:13" ht="9.75" customHeight="1" x14ac:dyDescent="0.2">
      <c r="A16" s="48" t="s">
        <v>266</v>
      </c>
      <c r="B16" s="50">
        <v>-1353</v>
      </c>
      <c r="C16" s="50">
        <v>-1363</v>
      </c>
      <c r="D16" s="50">
        <v>-1565</v>
      </c>
      <c r="E16" s="50">
        <v>-1386</v>
      </c>
      <c r="F16" s="50">
        <v>-1332</v>
      </c>
      <c r="G16" s="50">
        <v>-1333</v>
      </c>
      <c r="H16" s="50">
        <v>-1354</v>
      </c>
      <c r="I16" s="50">
        <v>-1434</v>
      </c>
      <c r="J16" s="50">
        <v>-1329</v>
      </c>
      <c r="K16" s="50">
        <v>-1278</v>
      </c>
      <c r="L16" s="50">
        <v>-1289</v>
      </c>
      <c r="M16" s="50">
        <v>-1417</v>
      </c>
    </row>
    <row r="17" spans="1:13" ht="9.75" customHeight="1" x14ac:dyDescent="0.2">
      <c r="A17" s="48" t="s">
        <v>267</v>
      </c>
      <c r="B17" s="50">
        <v>1615</v>
      </c>
      <c r="C17" s="50">
        <v>1669</v>
      </c>
      <c r="D17" s="50">
        <v>1345</v>
      </c>
      <c r="E17" s="50">
        <v>1562</v>
      </c>
      <c r="F17" s="50">
        <v>1578</v>
      </c>
      <c r="G17" s="50">
        <v>1578</v>
      </c>
      <c r="H17" s="50">
        <v>1620</v>
      </c>
      <c r="I17" s="50">
        <v>1521</v>
      </c>
      <c r="J17" s="50">
        <v>1685</v>
      </c>
      <c r="K17" s="50">
        <v>1752</v>
      </c>
      <c r="L17" s="50">
        <v>1796</v>
      </c>
      <c r="M17" s="50">
        <v>1498</v>
      </c>
    </row>
    <row r="18" spans="1:13" ht="9.75" customHeight="1" x14ac:dyDescent="0.2">
      <c r="A18" s="35" t="s">
        <v>268</v>
      </c>
      <c r="B18" s="81">
        <v>-74</v>
      </c>
      <c r="C18" s="81">
        <v>-61</v>
      </c>
      <c r="D18" s="81">
        <v>99</v>
      </c>
      <c r="E18" s="81">
        <v>-49</v>
      </c>
      <c r="F18" s="81">
        <v>19</v>
      </c>
      <c r="G18" s="81">
        <v>21</v>
      </c>
      <c r="H18" s="81">
        <v>-13</v>
      </c>
      <c r="I18" s="81">
        <v>-54</v>
      </c>
      <c r="J18" s="81">
        <v>-51</v>
      </c>
      <c r="K18" s="81">
        <v>-68</v>
      </c>
      <c r="L18" s="81">
        <v>-33</v>
      </c>
      <c r="M18" s="81">
        <v>-83</v>
      </c>
    </row>
    <row r="19" spans="1:13" ht="9.75" customHeight="1" x14ac:dyDescent="0.2">
      <c r="A19" s="48" t="s">
        <v>269</v>
      </c>
      <c r="B19" s="50">
        <v>1541</v>
      </c>
      <c r="C19" s="50">
        <v>1608</v>
      </c>
      <c r="D19" s="50">
        <v>1444</v>
      </c>
      <c r="E19" s="50">
        <v>1513</v>
      </c>
      <c r="F19" s="50">
        <v>1597</v>
      </c>
      <c r="G19" s="50">
        <v>1599</v>
      </c>
      <c r="H19" s="50">
        <v>1607</v>
      </c>
      <c r="I19" s="50">
        <v>1467</v>
      </c>
      <c r="J19" s="50">
        <v>1634</v>
      </c>
      <c r="K19" s="50">
        <v>1684</v>
      </c>
      <c r="L19" s="50">
        <v>1763</v>
      </c>
      <c r="M19" s="50">
        <v>1415</v>
      </c>
    </row>
    <row r="20" spans="1:13" ht="9.75" customHeight="1" x14ac:dyDescent="0.2">
      <c r="A20" s="14" t="s">
        <v>270</v>
      </c>
      <c r="B20" s="60">
        <v>-360</v>
      </c>
      <c r="C20" s="60">
        <v>-376</v>
      </c>
      <c r="D20" s="60">
        <v>-344</v>
      </c>
      <c r="E20" s="60">
        <v>-356</v>
      </c>
      <c r="F20" s="60">
        <v>-369</v>
      </c>
      <c r="G20" s="60">
        <v>-378</v>
      </c>
      <c r="H20" s="60">
        <v>-373</v>
      </c>
      <c r="I20" s="60">
        <v>-338</v>
      </c>
      <c r="J20" s="60">
        <v>-368</v>
      </c>
      <c r="K20" s="60">
        <v>-381</v>
      </c>
      <c r="L20" s="60">
        <v>-402</v>
      </c>
      <c r="M20" s="60">
        <v>-309</v>
      </c>
    </row>
    <row r="21" spans="1:13" ht="9.75" customHeight="1" x14ac:dyDescent="0.2">
      <c r="A21" s="48" t="s">
        <v>271</v>
      </c>
      <c r="B21" s="50">
        <v>1181</v>
      </c>
      <c r="C21" s="50">
        <v>1232</v>
      </c>
      <c r="D21" s="50">
        <v>1100</v>
      </c>
      <c r="E21" s="50">
        <v>1157</v>
      </c>
      <c r="F21" s="50">
        <v>1228</v>
      </c>
      <c r="G21" s="50">
        <v>1221</v>
      </c>
      <c r="H21" s="50">
        <v>1234</v>
      </c>
      <c r="I21" s="50">
        <v>1129</v>
      </c>
      <c r="J21" s="50">
        <v>1266</v>
      </c>
      <c r="K21" s="50">
        <v>1303</v>
      </c>
      <c r="L21" s="50">
        <v>1361</v>
      </c>
      <c r="M21" s="50">
        <v>1106</v>
      </c>
    </row>
    <row r="22" spans="1:13" ht="9.75" customHeight="1" x14ac:dyDescent="0.2">
      <c r="A22" s="95" t="s">
        <v>272</v>
      </c>
      <c r="B22" s="96">
        <v>1181</v>
      </c>
      <c r="C22" s="96">
        <v>1232</v>
      </c>
      <c r="D22" s="96">
        <v>1244</v>
      </c>
      <c r="E22" s="96">
        <v>1157</v>
      </c>
      <c r="F22" s="96">
        <v>1228</v>
      </c>
      <c r="G22" s="96">
        <v>1221</v>
      </c>
      <c r="H22" s="96">
        <v>1234</v>
      </c>
      <c r="I22" s="96">
        <v>1129</v>
      </c>
      <c r="J22" s="96">
        <v>1266</v>
      </c>
      <c r="K22" s="96">
        <v>1303</v>
      </c>
      <c r="L22" s="96">
        <v>1361</v>
      </c>
      <c r="M22" s="96">
        <v>1106</v>
      </c>
    </row>
    <row r="23" spans="1:13" ht="28.5" customHeight="1" x14ac:dyDescent="0.35">
      <c r="A23" s="590" t="s">
        <v>273</v>
      </c>
      <c r="B23" s="590" t="s">
        <v>0</v>
      </c>
      <c r="C23" s="590" t="s">
        <v>0</v>
      </c>
      <c r="D23" s="590" t="s">
        <v>0</v>
      </c>
      <c r="E23" s="590" t="s">
        <v>0</v>
      </c>
      <c r="F23" s="590" t="s">
        <v>0</v>
      </c>
      <c r="G23" s="590" t="s">
        <v>0</v>
      </c>
      <c r="H23" s="590" t="s">
        <v>0</v>
      </c>
      <c r="I23" s="590" t="s">
        <v>0</v>
      </c>
      <c r="J23" s="590" t="s">
        <v>0</v>
      </c>
      <c r="K23" s="590" t="s">
        <v>0</v>
      </c>
      <c r="L23" s="590" t="s">
        <v>0</v>
      </c>
      <c r="M23" s="590" t="s">
        <v>0</v>
      </c>
    </row>
    <row r="24" spans="1:13" ht="13.5" customHeight="1" x14ac:dyDescent="0.2">
      <c r="A24" s="52"/>
      <c r="B24" s="97" t="s">
        <v>242</v>
      </c>
      <c r="C24" s="97" t="s">
        <v>243</v>
      </c>
      <c r="D24" s="97" t="s">
        <v>244</v>
      </c>
      <c r="E24" s="97" t="s">
        <v>245</v>
      </c>
      <c r="F24" s="97" t="s">
        <v>246</v>
      </c>
      <c r="G24" s="97" t="s">
        <v>247</v>
      </c>
      <c r="H24" s="97" t="s">
        <v>248</v>
      </c>
      <c r="I24" s="97" t="s">
        <v>249</v>
      </c>
      <c r="J24" s="97" t="s">
        <v>250</v>
      </c>
      <c r="K24" s="97" t="s">
        <v>251</v>
      </c>
      <c r="L24" s="97" t="s">
        <v>252</v>
      </c>
      <c r="M24" s="97" t="s">
        <v>253</v>
      </c>
    </row>
    <row r="25" spans="1:13" ht="9.75" customHeight="1" x14ac:dyDescent="0.2">
      <c r="A25" s="32" t="s">
        <v>274</v>
      </c>
      <c r="B25" s="98">
        <v>0.35</v>
      </c>
      <c r="C25" s="98">
        <v>0.36</v>
      </c>
      <c r="D25" s="98">
        <v>0.32</v>
      </c>
      <c r="E25" s="98">
        <v>0.34</v>
      </c>
      <c r="F25" s="98">
        <v>0.36</v>
      </c>
      <c r="G25" s="98">
        <v>0.35</v>
      </c>
      <c r="H25" s="98">
        <v>0.35</v>
      </c>
      <c r="I25" s="98">
        <v>0.32</v>
      </c>
      <c r="J25" s="98">
        <v>0.36</v>
      </c>
      <c r="K25" s="98">
        <v>0.37</v>
      </c>
      <c r="L25" s="98">
        <v>0.38</v>
      </c>
      <c r="M25" s="98">
        <v>0.31</v>
      </c>
    </row>
    <row r="26" spans="1:13" ht="9.75" customHeight="1" x14ac:dyDescent="0.2">
      <c r="A26" s="35" t="s">
        <v>275</v>
      </c>
      <c r="B26" s="99">
        <v>17.48</v>
      </c>
      <c r="C26" s="99">
        <v>16.600000000000001</v>
      </c>
      <c r="D26" s="99">
        <v>14.68</v>
      </c>
      <c r="E26" s="99">
        <v>16.09</v>
      </c>
      <c r="F26" s="99">
        <v>13.98</v>
      </c>
      <c r="G26" s="99">
        <v>12.61</v>
      </c>
      <c r="H26" s="99">
        <v>11.77</v>
      </c>
      <c r="I26" s="99">
        <v>10.5</v>
      </c>
      <c r="J26" s="99">
        <v>10.59</v>
      </c>
      <c r="K26" s="99">
        <v>11.12</v>
      </c>
      <c r="L26" s="99">
        <v>10.47</v>
      </c>
      <c r="M26" s="99">
        <v>11.23</v>
      </c>
    </row>
    <row r="27" spans="1:13" ht="9.75" customHeight="1" x14ac:dyDescent="0.2">
      <c r="A27" s="35" t="s">
        <v>276</v>
      </c>
      <c r="B27" s="99">
        <v>9.2100000000000009</v>
      </c>
      <c r="C27" s="99">
        <v>9.17</v>
      </c>
      <c r="D27" s="99">
        <v>8.85</v>
      </c>
      <c r="E27" s="99">
        <v>9.4700000000000006</v>
      </c>
      <c r="F27" s="99">
        <v>9.16</v>
      </c>
      <c r="G27" s="99">
        <v>8.7799999999999994</v>
      </c>
      <c r="H27" s="99">
        <v>8.5500000000000007</v>
      </c>
      <c r="I27" s="99">
        <v>9.3000000000000007</v>
      </c>
      <c r="J27" s="99">
        <v>8.98</v>
      </c>
      <c r="K27" s="99">
        <v>8.67</v>
      </c>
      <c r="L27" s="99">
        <v>8.25</v>
      </c>
      <c r="M27" s="99">
        <v>8.86</v>
      </c>
    </row>
    <row r="28" spans="1:13" ht="9.75" customHeight="1" x14ac:dyDescent="0.2">
      <c r="A28" s="35" t="s">
        <v>277</v>
      </c>
      <c r="B28" s="81">
        <v>3403</v>
      </c>
      <c r="C28" s="81">
        <v>3403</v>
      </c>
      <c r="D28" s="81">
        <v>3412</v>
      </c>
      <c r="E28" s="81">
        <v>3434</v>
      </c>
      <c r="F28" s="81">
        <v>3451</v>
      </c>
      <c r="G28" s="81">
        <v>3470</v>
      </c>
      <c r="H28" s="81">
        <v>3491</v>
      </c>
      <c r="I28" s="81">
        <v>3503</v>
      </c>
      <c r="J28" s="81">
        <v>3506</v>
      </c>
      <c r="K28" s="81">
        <v>3506</v>
      </c>
      <c r="L28" s="81">
        <v>3506</v>
      </c>
      <c r="M28" s="81">
        <v>3528</v>
      </c>
    </row>
    <row r="29" spans="1:13" ht="9.75" customHeight="1" x14ac:dyDescent="0.2">
      <c r="A29" s="35" t="s">
        <v>278</v>
      </c>
      <c r="B29" s="81">
        <v>3396</v>
      </c>
      <c r="C29" s="81">
        <v>3398</v>
      </c>
      <c r="D29" s="81">
        <v>3411</v>
      </c>
      <c r="E29" s="81">
        <v>3433</v>
      </c>
      <c r="F29" s="81">
        <v>3451</v>
      </c>
      <c r="G29" s="81">
        <v>3467</v>
      </c>
      <c r="H29" s="81">
        <v>3483</v>
      </c>
      <c r="I29" s="81">
        <v>3493</v>
      </c>
      <c r="J29" s="81">
        <v>3503</v>
      </c>
      <c r="K29" s="81">
        <v>3502</v>
      </c>
      <c r="L29" s="81">
        <v>3508</v>
      </c>
      <c r="M29" s="81">
        <v>3534</v>
      </c>
    </row>
    <row r="30" spans="1:13" ht="9.75" customHeight="1" x14ac:dyDescent="0.2">
      <c r="A30" s="35" t="s">
        <v>154</v>
      </c>
      <c r="B30" s="100">
        <v>15.3</v>
      </c>
      <c r="C30" s="100">
        <v>16</v>
      </c>
      <c r="D30" s="100">
        <v>13.4</v>
      </c>
      <c r="E30" s="100">
        <v>14.5</v>
      </c>
      <c r="F30" s="100">
        <v>15.9</v>
      </c>
      <c r="G30" s="100">
        <v>16.3</v>
      </c>
      <c r="H30" s="100">
        <v>15.4</v>
      </c>
      <c r="I30" s="100">
        <v>14.4</v>
      </c>
      <c r="J30" s="100">
        <v>16.8</v>
      </c>
      <c r="K30" s="100">
        <v>18</v>
      </c>
      <c r="L30" s="100">
        <v>17.8</v>
      </c>
      <c r="M30" s="100">
        <v>14.7</v>
      </c>
    </row>
    <row r="31" spans="1:13" ht="10.5" customHeight="1" x14ac:dyDescent="0.2">
      <c r="A31" s="101" t="s">
        <v>279</v>
      </c>
      <c r="B31" s="100">
        <v>15.1</v>
      </c>
      <c r="C31" s="100">
        <v>15.9</v>
      </c>
      <c r="D31" s="100">
        <v>15.4</v>
      </c>
      <c r="E31" s="100">
        <v>14.4</v>
      </c>
      <c r="F31" s="100">
        <v>15.8</v>
      </c>
      <c r="G31" s="100">
        <v>16.2</v>
      </c>
      <c r="H31" s="100">
        <v>15.7</v>
      </c>
      <c r="I31" s="100">
        <v>14.3</v>
      </c>
      <c r="J31" s="100">
        <v>16.7</v>
      </c>
      <c r="K31" s="100">
        <v>17.899999999999999</v>
      </c>
      <c r="L31" s="100">
        <v>18.100000000000001</v>
      </c>
      <c r="M31" s="100">
        <v>14.1</v>
      </c>
    </row>
    <row r="32" spans="1:13" ht="10.5" customHeight="1" x14ac:dyDescent="0.2">
      <c r="A32" s="35" t="s">
        <v>155</v>
      </c>
      <c r="B32" s="100">
        <v>17.7</v>
      </c>
      <c r="C32" s="100">
        <v>18.5</v>
      </c>
      <c r="D32" s="100">
        <v>15.4</v>
      </c>
      <c r="E32" s="100">
        <v>16.600000000000001</v>
      </c>
      <c r="F32" s="100">
        <v>18.3</v>
      </c>
      <c r="G32" s="100">
        <v>18.8</v>
      </c>
      <c r="H32" s="100">
        <v>17.600000000000001</v>
      </c>
      <c r="I32" s="100">
        <v>16.5</v>
      </c>
      <c r="J32" s="100">
        <v>19.2</v>
      </c>
      <c r="K32" s="100">
        <v>20.8</v>
      </c>
      <c r="L32" s="100">
        <v>20.3</v>
      </c>
      <c r="M32" s="100">
        <v>16.899999999999999</v>
      </c>
    </row>
    <row r="33" spans="1:13" ht="9.75" customHeight="1" x14ac:dyDescent="0.2">
      <c r="A33" s="101" t="s">
        <v>280</v>
      </c>
      <c r="B33" s="100">
        <v>44.963173190109352</v>
      </c>
      <c r="C33" s="100">
        <v>44</v>
      </c>
      <c r="D33" s="100">
        <v>45.5</v>
      </c>
      <c r="E33" s="100">
        <v>46.2</v>
      </c>
      <c r="F33" s="100">
        <v>45.131839638687438</v>
      </c>
      <c r="G33" s="100">
        <v>45.1</v>
      </c>
      <c r="H33" s="100">
        <v>43.7</v>
      </c>
      <c r="I33" s="100">
        <v>47.913683087743614</v>
      </c>
      <c r="J33" s="100">
        <v>43.5</v>
      </c>
      <c r="K33" s="100">
        <v>41.59017884487438</v>
      </c>
      <c r="L33" s="100">
        <v>39.700000000000003</v>
      </c>
      <c r="M33" s="100">
        <v>47.9</v>
      </c>
    </row>
    <row r="34" spans="1:13" ht="9.75" customHeight="1" x14ac:dyDescent="0.2">
      <c r="A34" s="35" t="s">
        <v>281</v>
      </c>
      <c r="B34" s="81">
        <v>9</v>
      </c>
      <c r="C34" s="81">
        <v>8</v>
      </c>
      <c r="D34" s="81">
        <v>-11</v>
      </c>
      <c r="E34" s="81">
        <v>6</v>
      </c>
      <c r="F34" s="81">
        <v>-3</v>
      </c>
      <c r="G34" s="81">
        <v>-3</v>
      </c>
      <c r="H34" s="81">
        <v>3</v>
      </c>
      <c r="I34" s="81">
        <v>8</v>
      </c>
      <c r="J34" s="81">
        <v>8</v>
      </c>
      <c r="K34" s="81">
        <v>9</v>
      </c>
      <c r="L34" s="81">
        <v>4</v>
      </c>
      <c r="M34" s="81">
        <v>14</v>
      </c>
    </row>
    <row r="35" spans="1:13" ht="9.75" customHeight="1" x14ac:dyDescent="0.2">
      <c r="A35" s="35" t="s">
        <v>282</v>
      </c>
      <c r="B35" s="81">
        <v>7</v>
      </c>
      <c r="C35" s="81">
        <v>6</v>
      </c>
      <c r="D35" s="81">
        <v>-10</v>
      </c>
      <c r="E35" s="81">
        <v>5</v>
      </c>
      <c r="F35" s="81">
        <v>-2</v>
      </c>
      <c r="G35" s="81">
        <v>-2</v>
      </c>
      <c r="H35" s="81">
        <v>1</v>
      </c>
      <c r="I35" s="81">
        <v>6</v>
      </c>
      <c r="J35" s="81">
        <v>6</v>
      </c>
      <c r="K35" s="81">
        <v>8</v>
      </c>
      <c r="L35" s="81">
        <v>4</v>
      </c>
      <c r="M35" s="81">
        <v>10</v>
      </c>
    </row>
    <row r="36" spans="1:13" ht="9.75" customHeight="1" x14ac:dyDescent="0.2">
      <c r="A36" s="101" t="s">
        <v>283</v>
      </c>
      <c r="B36" s="100">
        <v>15.8</v>
      </c>
      <c r="C36" s="100">
        <v>15.7</v>
      </c>
      <c r="D36" s="100">
        <v>15.7</v>
      </c>
      <c r="E36" s="100">
        <v>15.7</v>
      </c>
      <c r="F36" s="100">
        <v>15.9</v>
      </c>
      <c r="G36" s="100">
        <v>15.6</v>
      </c>
      <c r="H36" s="100">
        <v>15.7</v>
      </c>
      <c r="I36" s="100">
        <v>15.8</v>
      </c>
      <c r="J36" s="100">
        <v>15.8</v>
      </c>
      <c r="K36" s="100">
        <v>17.5</v>
      </c>
      <c r="L36" s="100">
        <v>17.2</v>
      </c>
      <c r="M36" s="100">
        <v>17</v>
      </c>
    </row>
    <row r="37" spans="1:13" ht="9.75" customHeight="1" x14ac:dyDescent="0.2">
      <c r="A37" s="35" t="s">
        <v>284</v>
      </c>
      <c r="B37" s="100">
        <v>17.7</v>
      </c>
      <c r="C37" s="100">
        <v>17.7</v>
      </c>
      <c r="D37" s="100">
        <v>17.7</v>
      </c>
      <c r="E37" s="100">
        <v>18.399999999999999</v>
      </c>
      <c r="F37" s="100">
        <v>18.5</v>
      </c>
      <c r="G37" s="100">
        <v>17.5</v>
      </c>
      <c r="H37" s="100">
        <v>17.600000000000001</v>
      </c>
      <c r="I37" s="100">
        <v>18.399999999999999</v>
      </c>
      <c r="J37" s="100">
        <v>18.399999999999999</v>
      </c>
      <c r="K37" s="100">
        <v>19.8</v>
      </c>
      <c r="L37" s="100">
        <v>19.5</v>
      </c>
      <c r="M37" s="100">
        <v>19.399999999999999</v>
      </c>
    </row>
    <row r="38" spans="1:13" ht="9.75" customHeight="1" x14ac:dyDescent="0.2">
      <c r="A38" s="35" t="s">
        <v>285</v>
      </c>
      <c r="B38" s="100">
        <v>20.3</v>
      </c>
      <c r="C38" s="100">
        <v>20.9</v>
      </c>
      <c r="D38" s="100">
        <v>20.399999999999999</v>
      </c>
      <c r="E38" s="100">
        <v>21.2</v>
      </c>
      <c r="F38" s="100">
        <v>21.1</v>
      </c>
      <c r="G38" s="100">
        <v>20</v>
      </c>
      <c r="H38" s="100">
        <v>20.2</v>
      </c>
      <c r="I38" s="100">
        <v>21</v>
      </c>
      <c r="J38" s="100">
        <v>20.9</v>
      </c>
      <c r="K38" s="100">
        <v>23</v>
      </c>
      <c r="L38" s="100">
        <v>22.4</v>
      </c>
      <c r="M38" s="100">
        <v>22.2</v>
      </c>
    </row>
    <row r="39" spans="1:13" ht="9.75" customHeight="1" x14ac:dyDescent="0.2">
      <c r="A39" s="35" t="s">
        <v>286</v>
      </c>
      <c r="B39" s="81">
        <v>29004.459915920899</v>
      </c>
      <c r="C39" s="81">
        <v>28692</v>
      </c>
      <c r="D39" s="81">
        <v>28611</v>
      </c>
      <c r="E39" s="81">
        <v>29379</v>
      </c>
      <c r="F39" s="81">
        <v>29352.699999999997</v>
      </c>
      <c r="G39" s="81">
        <v>27678</v>
      </c>
      <c r="H39" s="81">
        <v>28120.899999999998</v>
      </c>
      <c r="I39" s="81">
        <v>28683</v>
      </c>
      <c r="J39" s="81">
        <v>28225</v>
      </c>
      <c r="K39" s="81">
        <v>27602.399999999998</v>
      </c>
      <c r="L39" s="81">
        <v>27061</v>
      </c>
      <c r="M39" s="81">
        <v>26845</v>
      </c>
    </row>
    <row r="40" spans="1:13" ht="9.75" customHeight="1" x14ac:dyDescent="0.2">
      <c r="A40" s="35" t="s">
        <v>287</v>
      </c>
      <c r="B40" s="100">
        <v>163.90147087033199</v>
      </c>
      <c r="C40" s="100">
        <v>162.5</v>
      </c>
      <c r="D40" s="100">
        <v>162.1</v>
      </c>
      <c r="E40" s="100">
        <v>159.69999999999999</v>
      </c>
      <c r="F40" s="100">
        <v>158.4</v>
      </c>
      <c r="G40" s="100">
        <v>158.57599999999999</v>
      </c>
      <c r="H40" s="100">
        <v>159.685</v>
      </c>
      <c r="I40" s="100">
        <v>155.85</v>
      </c>
      <c r="J40" s="100">
        <v>153.691</v>
      </c>
      <c r="K40" s="100">
        <v>139.333</v>
      </c>
      <c r="L40" s="100">
        <v>138.57900000000001</v>
      </c>
      <c r="M40" s="100">
        <v>138.71899999999999</v>
      </c>
    </row>
    <row r="41" spans="1:13" ht="9.75" customHeight="1" x14ac:dyDescent="0.2">
      <c r="A41" s="35" t="s">
        <v>288</v>
      </c>
      <c r="B41" s="81">
        <v>28375.53</v>
      </c>
      <c r="C41" s="81">
        <v>28412</v>
      </c>
      <c r="D41" s="81">
        <v>28747</v>
      </c>
      <c r="E41" s="81">
        <v>28989</v>
      </c>
      <c r="F41" s="81">
        <v>29386.39</v>
      </c>
      <c r="G41" s="81">
        <v>29844</v>
      </c>
      <c r="H41" s="81">
        <v>30342.71</v>
      </c>
      <c r="I41" s="81">
        <v>30156.95</v>
      </c>
      <c r="J41" s="81">
        <v>29895</v>
      </c>
      <c r="K41" s="81">
        <v>29680.31</v>
      </c>
      <c r="L41" s="81">
        <v>29478</v>
      </c>
      <c r="M41" s="81">
        <v>29153</v>
      </c>
    </row>
    <row r="42" spans="1:13" ht="9.75" customHeight="1" x14ac:dyDescent="0.2">
      <c r="A42" s="35" t="s">
        <v>289</v>
      </c>
      <c r="B42" s="100">
        <v>31.290378</v>
      </c>
      <c r="C42" s="100">
        <v>31.1</v>
      </c>
      <c r="D42" s="100">
        <v>30.1</v>
      </c>
      <c r="E42" s="100">
        <v>32.4</v>
      </c>
      <c r="F42" s="100">
        <v>31.519629999999999</v>
      </c>
      <c r="G42" s="100">
        <v>30.4</v>
      </c>
      <c r="H42" s="100">
        <v>29.746062999999999</v>
      </c>
      <c r="I42" s="100">
        <v>32.436408999999998</v>
      </c>
      <c r="J42" s="100">
        <v>31.5</v>
      </c>
      <c r="K42" s="100">
        <v>30.356180999999999</v>
      </c>
      <c r="L42" s="100">
        <v>28.9</v>
      </c>
      <c r="M42" s="100">
        <v>31.225000000000001</v>
      </c>
    </row>
    <row r="43" spans="1:13" ht="9.75" customHeight="1" x14ac:dyDescent="0.2">
      <c r="A43" s="35" t="s">
        <v>290</v>
      </c>
      <c r="B43" s="100">
        <v>30.9</v>
      </c>
      <c r="C43" s="100">
        <v>30.8</v>
      </c>
      <c r="D43" s="100">
        <v>32.700000000000003</v>
      </c>
      <c r="E43" s="100">
        <v>32</v>
      </c>
      <c r="F43" s="100">
        <v>30.9</v>
      </c>
      <c r="G43" s="100">
        <v>30</v>
      </c>
      <c r="H43" s="100">
        <v>31.9</v>
      </c>
      <c r="I43" s="100">
        <v>31.149000000000001</v>
      </c>
      <c r="J43" s="100">
        <v>30.1</v>
      </c>
      <c r="K43" s="100">
        <v>28.8</v>
      </c>
      <c r="L43" s="100">
        <v>30.5</v>
      </c>
      <c r="M43" s="100">
        <v>29.908000000000001</v>
      </c>
    </row>
    <row r="44" spans="1:13" ht="9.75" customHeight="1" x14ac:dyDescent="0.2">
      <c r="A44" s="101" t="s">
        <v>169</v>
      </c>
      <c r="B44" s="99">
        <v>1.53</v>
      </c>
      <c r="C44" s="99">
        <v>1.54</v>
      </c>
      <c r="D44" s="99">
        <v>1.57</v>
      </c>
      <c r="E44" s="99">
        <v>1.57</v>
      </c>
      <c r="F44" s="99">
        <v>1.59</v>
      </c>
      <c r="G44" s="99">
        <v>1.63</v>
      </c>
      <c r="H44" s="99">
        <v>1.7</v>
      </c>
      <c r="I44" s="99">
        <v>1.73</v>
      </c>
      <c r="J44" s="99">
        <v>1.77</v>
      </c>
      <c r="K44" s="99">
        <v>1.83</v>
      </c>
      <c r="L44" s="99">
        <v>1.83</v>
      </c>
      <c r="M44" s="99">
        <v>1.83</v>
      </c>
    </row>
    <row r="45" spans="1:13" ht="9.75" customHeight="1" x14ac:dyDescent="0.2">
      <c r="A45" s="69" t="s">
        <v>291</v>
      </c>
      <c r="B45" s="102">
        <v>509.4</v>
      </c>
      <c r="C45" s="102">
        <v>504.7</v>
      </c>
      <c r="D45" s="102">
        <v>464.3</v>
      </c>
      <c r="E45" s="102">
        <v>472.6</v>
      </c>
      <c r="F45" s="102">
        <v>452.4</v>
      </c>
      <c r="G45" s="102">
        <v>434.9</v>
      </c>
      <c r="H45" s="102">
        <v>425.4</v>
      </c>
      <c r="I45" s="102">
        <v>423.1</v>
      </c>
      <c r="J45" s="102">
        <v>419</v>
      </c>
      <c r="K45" s="102">
        <v>404.9</v>
      </c>
      <c r="L45" s="102">
        <v>397</v>
      </c>
      <c r="M45" s="102">
        <v>378.5</v>
      </c>
    </row>
    <row r="46" spans="1:13" ht="9" customHeight="1" x14ac:dyDescent="0.2">
      <c r="A46" s="591" t="s">
        <v>292</v>
      </c>
      <c r="B46" s="591" t="s">
        <v>0</v>
      </c>
      <c r="C46" s="591" t="s">
        <v>0</v>
      </c>
      <c r="D46" s="591" t="s">
        <v>0</v>
      </c>
      <c r="E46" s="591" t="s">
        <v>0</v>
      </c>
      <c r="F46" s="591" t="s">
        <v>0</v>
      </c>
      <c r="G46" s="591" t="s">
        <v>0</v>
      </c>
      <c r="H46" s="591" t="s">
        <v>0</v>
      </c>
      <c r="I46" s="591" t="s">
        <v>0</v>
      </c>
      <c r="J46" s="591" t="s">
        <v>0</v>
      </c>
      <c r="K46" s="591" t="s">
        <v>0</v>
      </c>
      <c r="L46" s="591" t="s">
        <v>0</v>
      </c>
      <c r="M46" s="591" t="s">
        <v>0</v>
      </c>
    </row>
    <row r="47" spans="1:13" ht="8.25" customHeight="1" x14ac:dyDescent="0.2">
      <c r="A47" s="103" t="s">
        <v>293</v>
      </c>
      <c r="B47" s="104"/>
      <c r="C47" s="104"/>
      <c r="D47" s="104"/>
      <c r="E47" s="104"/>
      <c r="F47" s="104"/>
      <c r="G47" s="104"/>
      <c r="H47" s="104"/>
      <c r="I47" s="104"/>
      <c r="J47" s="104"/>
      <c r="K47" s="104"/>
      <c r="L47" s="104"/>
      <c r="M47" s="104"/>
    </row>
    <row r="48" spans="1:13" ht="8.25" customHeight="1" x14ac:dyDescent="0.2">
      <c r="A48" s="587" t="s">
        <v>294</v>
      </c>
      <c r="B48" s="588" t="s">
        <v>0</v>
      </c>
      <c r="C48" s="104"/>
      <c r="D48" s="104"/>
      <c r="E48" s="104"/>
      <c r="F48" s="104"/>
      <c r="G48" s="104"/>
      <c r="H48" s="104"/>
      <c r="I48" s="104"/>
      <c r="J48" s="104"/>
      <c r="K48" s="104"/>
      <c r="L48" s="104"/>
      <c r="M48" s="104"/>
    </row>
    <row r="49" spans="1:13" ht="9" customHeight="1" x14ac:dyDescent="0.25">
      <c r="A49" s="585" t="s">
        <v>295</v>
      </c>
      <c r="B49" s="589" t="s">
        <v>0</v>
      </c>
      <c r="C49" s="589" t="s">
        <v>0</v>
      </c>
      <c r="D49" s="589" t="s">
        <v>0</v>
      </c>
      <c r="E49" s="589" t="s">
        <v>0</v>
      </c>
      <c r="F49" s="589" t="s">
        <v>0</v>
      </c>
      <c r="G49" s="589" t="s">
        <v>0</v>
      </c>
      <c r="H49" s="589" t="s">
        <v>0</v>
      </c>
      <c r="I49" s="589" t="s">
        <v>0</v>
      </c>
      <c r="J49" s="589" t="s">
        <v>0</v>
      </c>
      <c r="K49" s="589" t="s">
        <v>0</v>
      </c>
      <c r="L49" s="589" t="s">
        <v>0</v>
      </c>
      <c r="M49" s="589" t="s">
        <v>0</v>
      </c>
    </row>
    <row r="50" spans="1:13" ht="13.5" x14ac:dyDescent="0.25">
      <c r="A50" s="585" t="s">
        <v>296</v>
      </c>
      <c r="B50" s="589" t="s">
        <v>0</v>
      </c>
      <c r="C50" s="589" t="s">
        <v>0</v>
      </c>
      <c r="D50" s="589" t="s">
        <v>0</v>
      </c>
      <c r="E50" s="589" t="s">
        <v>0</v>
      </c>
      <c r="F50" s="589" t="s">
        <v>0</v>
      </c>
      <c r="G50" s="589" t="s">
        <v>0</v>
      </c>
      <c r="H50" s="589" t="s">
        <v>0</v>
      </c>
      <c r="I50" s="589" t="s">
        <v>0</v>
      </c>
      <c r="J50" s="589" t="s">
        <v>0</v>
      </c>
      <c r="K50" s="589" t="s">
        <v>0</v>
      </c>
      <c r="L50" s="589" t="s">
        <v>0</v>
      </c>
      <c r="M50" s="589" t="s">
        <v>0</v>
      </c>
    </row>
    <row r="51" spans="1:13" x14ac:dyDescent="0.2">
      <c r="A51" s="569" t="s">
        <v>2170</v>
      </c>
      <c r="B51" s="569" t="s">
        <v>0</v>
      </c>
      <c r="C51" s="569" t="s">
        <v>0</v>
      </c>
      <c r="D51" s="569" t="s">
        <v>0</v>
      </c>
      <c r="E51" s="569" t="s">
        <v>0</v>
      </c>
      <c r="F51" s="569" t="s">
        <v>0</v>
      </c>
      <c r="G51" s="569" t="s">
        <v>0</v>
      </c>
      <c r="H51" s="569" t="s">
        <v>0</v>
      </c>
      <c r="I51" s="569" t="s">
        <v>0</v>
      </c>
      <c r="J51" s="569" t="s">
        <v>0</v>
      </c>
      <c r="K51" s="569" t="s">
        <v>0</v>
      </c>
      <c r="L51" s="569" t="s">
        <v>0</v>
      </c>
      <c r="M51" s="569" t="s">
        <v>0</v>
      </c>
    </row>
    <row r="52" spans="1:13" x14ac:dyDescent="0.2">
      <c r="A52" s="585" t="s">
        <v>297</v>
      </c>
      <c r="B52" s="586" t="s">
        <v>0</v>
      </c>
      <c r="C52" s="586" t="s">
        <v>0</v>
      </c>
      <c r="D52" s="586" t="s">
        <v>0</v>
      </c>
      <c r="E52" s="586" t="s">
        <v>0</v>
      </c>
      <c r="F52" s="586" t="s">
        <v>0</v>
      </c>
      <c r="G52" s="586" t="s">
        <v>0</v>
      </c>
      <c r="H52" s="586" t="s">
        <v>0</v>
      </c>
      <c r="I52" s="586" t="s">
        <v>0</v>
      </c>
      <c r="J52" s="586" t="s">
        <v>0</v>
      </c>
      <c r="K52" s="586" t="s">
        <v>0</v>
      </c>
      <c r="L52" s="586" t="s">
        <v>0</v>
      </c>
      <c r="M52" s="586" t="s">
        <v>0</v>
      </c>
    </row>
    <row r="53" spans="1:13" ht="9" customHeight="1" x14ac:dyDescent="0.2">
      <c r="A53" s="585" t="s">
        <v>298</v>
      </c>
      <c r="B53" s="586" t="s">
        <v>0</v>
      </c>
      <c r="C53" s="586" t="s">
        <v>0</v>
      </c>
      <c r="D53" s="586" t="s">
        <v>0</v>
      </c>
      <c r="E53" s="586" t="s">
        <v>0</v>
      </c>
      <c r="F53" s="586" t="s">
        <v>0</v>
      </c>
      <c r="G53" s="586" t="s">
        <v>0</v>
      </c>
      <c r="H53" s="586" t="s">
        <v>0</v>
      </c>
      <c r="I53" s="586" t="s">
        <v>0</v>
      </c>
      <c r="J53" s="586" t="s">
        <v>0</v>
      </c>
      <c r="K53" s="586" t="s">
        <v>0</v>
      </c>
      <c r="L53" s="586" t="s">
        <v>0</v>
      </c>
      <c r="M53" s="586" t="s">
        <v>0</v>
      </c>
    </row>
    <row r="54" spans="1:13" ht="9" customHeight="1" x14ac:dyDescent="0.2">
      <c r="A54" s="568" t="s">
        <v>299</v>
      </c>
      <c r="B54" s="568" t="s">
        <v>0</v>
      </c>
      <c r="C54" s="568" t="s">
        <v>0</v>
      </c>
      <c r="D54" s="568" t="s">
        <v>0</v>
      </c>
      <c r="E54" s="568" t="s">
        <v>0</v>
      </c>
      <c r="F54" s="568" t="s">
        <v>0</v>
      </c>
      <c r="G54" s="568" t="s">
        <v>0</v>
      </c>
      <c r="H54" s="568" t="s">
        <v>0</v>
      </c>
      <c r="I54" s="568" t="s">
        <v>0</v>
      </c>
      <c r="J54" s="568" t="s">
        <v>0</v>
      </c>
      <c r="K54" s="568" t="s">
        <v>0</v>
      </c>
      <c r="L54" s="568" t="s">
        <v>0</v>
      </c>
      <c r="M54" s="568" t="s">
        <v>0</v>
      </c>
    </row>
    <row r="55" spans="1:13" ht="15" customHeight="1" x14ac:dyDescent="0.2">
      <c r="A55" s="568"/>
      <c r="B55" s="568" t="s">
        <v>0</v>
      </c>
      <c r="C55" s="568" t="s">
        <v>0</v>
      </c>
      <c r="D55" s="568" t="s">
        <v>0</v>
      </c>
      <c r="E55" s="568" t="s">
        <v>0</v>
      </c>
      <c r="F55" s="568" t="s">
        <v>0</v>
      </c>
      <c r="G55" s="568" t="s">
        <v>0</v>
      </c>
      <c r="H55" s="568" t="s">
        <v>0</v>
      </c>
      <c r="I55" s="568" t="s">
        <v>0</v>
      </c>
      <c r="J55" s="568" t="s">
        <v>0</v>
      </c>
      <c r="K55" s="568" t="s">
        <v>0</v>
      </c>
      <c r="L55" s="568" t="s">
        <v>0</v>
      </c>
      <c r="M55" s="568" t="s">
        <v>0</v>
      </c>
    </row>
  </sheetData>
  <mergeCells count="13">
    <mergeCell ref="A1:D1"/>
    <mergeCell ref="J1:M1"/>
    <mergeCell ref="A2:M2"/>
    <mergeCell ref="A23:M23"/>
    <mergeCell ref="A46:M46"/>
    <mergeCell ref="A53:M53"/>
    <mergeCell ref="A54:M54"/>
    <mergeCell ref="A55:M55"/>
    <mergeCell ref="A48:B48"/>
    <mergeCell ref="A49:M49"/>
    <mergeCell ref="A50:M50"/>
    <mergeCell ref="A51:M51"/>
    <mergeCell ref="A52:M52"/>
  </mergeCells>
  <pageMargins left="0.5" right="0.5" top="0.5" bottom="0.5" header="0.31496062992126" footer="0.31496062992126"/>
  <pageSetup paperSize="9" orientation="portrait"/>
  <headerFooter>
    <oddFooter>&amp;C_x000D_&amp;1#&amp;"Aptos"&amp;10&amp;K000000 Confidential</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13B72C-D0E9-4DBE-8B42-6605C0C1722A}">
  <dimension ref="A1:M54"/>
  <sheetViews>
    <sheetView workbookViewId="0">
      <selection sqref="A1:D1"/>
    </sheetView>
  </sheetViews>
  <sheetFormatPr defaultRowHeight="12.75" x14ac:dyDescent="0.2"/>
  <cols>
    <col min="1" max="1" width="29.5703125" customWidth="1"/>
    <col min="2" max="3" width="6.5703125" bestFit="1" customWidth="1"/>
    <col min="4" max="7" width="6.85546875" bestFit="1" customWidth="1"/>
    <col min="8" max="8" width="6.5703125" bestFit="1" customWidth="1"/>
    <col min="9" max="9" width="6.85546875" bestFit="1" customWidth="1"/>
    <col min="10" max="10" width="6.5703125" bestFit="1" customWidth="1"/>
    <col min="11" max="13" width="6.85546875" bestFit="1" customWidth="1"/>
  </cols>
  <sheetData>
    <row r="1" spans="1:13" ht="11.25" customHeight="1" x14ac:dyDescent="0.2">
      <c r="A1" s="581" t="s">
        <v>300</v>
      </c>
      <c r="B1" s="581" t="s">
        <v>0</v>
      </c>
      <c r="C1" s="581" t="s">
        <v>0</v>
      </c>
      <c r="D1" s="581" t="s">
        <v>0</v>
      </c>
      <c r="E1" s="44"/>
      <c r="F1" s="44"/>
      <c r="G1" s="44"/>
      <c r="H1" s="44"/>
      <c r="I1" s="44"/>
      <c r="J1" s="582"/>
      <c r="K1" s="582" t="s">
        <v>0</v>
      </c>
      <c r="L1" s="582" t="s">
        <v>0</v>
      </c>
      <c r="M1" s="582" t="s">
        <v>0</v>
      </c>
    </row>
    <row r="2" spans="1:13" ht="28.5" customHeight="1" x14ac:dyDescent="0.35">
      <c r="A2" s="561" t="s">
        <v>301</v>
      </c>
      <c r="B2" s="561" t="s">
        <v>0</v>
      </c>
      <c r="C2" s="561" t="s">
        <v>0</v>
      </c>
      <c r="D2" s="561" t="s">
        <v>0</v>
      </c>
      <c r="E2" s="561" t="s">
        <v>0</v>
      </c>
      <c r="F2" s="561" t="s">
        <v>0</v>
      </c>
      <c r="G2" s="561" t="s">
        <v>0</v>
      </c>
      <c r="H2" s="561" t="s">
        <v>0</v>
      </c>
      <c r="I2" s="561" t="s">
        <v>0</v>
      </c>
      <c r="J2" s="561" t="s">
        <v>0</v>
      </c>
      <c r="K2" s="561" t="s">
        <v>0</v>
      </c>
      <c r="L2" s="561" t="s">
        <v>0</v>
      </c>
      <c r="M2" s="561" t="s">
        <v>0</v>
      </c>
    </row>
    <row r="3" spans="1:13" ht="10.5" customHeight="1" x14ac:dyDescent="0.2">
      <c r="A3" s="74"/>
      <c r="B3" s="76"/>
      <c r="C3" s="76"/>
      <c r="D3" s="76"/>
      <c r="E3" s="76"/>
      <c r="F3" s="76"/>
      <c r="G3" s="76"/>
      <c r="H3" s="76"/>
      <c r="I3" s="76"/>
      <c r="J3" s="76"/>
      <c r="K3" s="76"/>
      <c r="L3" s="76"/>
      <c r="M3" s="77"/>
    </row>
    <row r="4" spans="1:13" ht="10.5" customHeight="1" x14ac:dyDescent="0.2">
      <c r="A4" s="45" t="s">
        <v>302</v>
      </c>
      <c r="B4" s="89" t="s">
        <v>303</v>
      </c>
      <c r="C4" s="2" t="s">
        <v>304</v>
      </c>
      <c r="D4" s="2" t="s">
        <v>305</v>
      </c>
      <c r="E4" s="2" t="s">
        <v>306</v>
      </c>
      <c r="F4" s="2" t="s">
        <v>307</v>
      </c>
      <c r="G4" s="2" t="s">
        <v>308</v>
      </c>
      <c r="H4" s="2" t="s">
        <v>309</v>
      </c>
      <c r="I4" s="2" t="s">
        <v>310</v>
      </c>
      <c r="J4" s="2" t="s">
        <v>311</v>
      </c>
      <c r="K4" s="2" t="s">
        <v>312</v>
      </c>
      <c r="L4" s="2" t="s">
        <v>313</v>
      </c>
      <c r="M4" s="2" t="s">
        <v>314</v>
      </c>
    </row>
    <row r="5" spans="1:13" ht="10.5" customHeight="1" x14ac:dyDescent="0.2">
      <c r="A5" s="78" t="s">
        <v>315</v>
      </c>
      <c r="B5" s="79"/>
      <c r="C5" s="53"/>
      <c r="D5" s="53"/>
      <c r="E5" s="53"/>
      <c r="F5" s="53"/>
      <c r="G5" s="53"/>
      <c r="H5" s="53"/>
      <c r="I5" s="53"/>
      <c r="J5" s="53"/>
      <c r="K5" s="53"/>
      <c r="L5" s="53"/>
      <c r="M5" s="53"/>
    </row>
    <row r="6" spans="1:13" ht="9.75" customHeight="1" x14ac:dyDescent="0.2">
      <c r="A6" s="9" t="s">
        <v>316</v>
      </c>
      <c r="B6" s="80">
        <v>43626</v>
      </c>
      <c r="C6" s="80">
        <v>44594</v>
      </c>
      <c r="D6" s="80">
        <v>36270</v>
      </c>
      <c r="E6" s="80">
        <v>38206</v>
      </c>
      <c r="F6" s="80">
        <v>37006</v>
      </c>
      <c r="G6" s="80">
        <v>40909</v>
      </c>
      <c r="H6" s="80">
        <v>45320</v>
      </c>
      <c r="I6" s="80">
        <v>46562</v>
      </c>
      <c r="J6" s="80">
        <v>51232</v>
      </c>
      <c r="K6" s="80">
        <v>43310</v>
      </c>
      <c r="L6" s="80">
        <v>42891</v>
      </c>
      <c r="M6" s="80">
        <v>50622</v>
      </c>
    </row>
    <row r="7" spans="1:13" ht="9.75" customHeight="1" x14ac:dyDescent="0.2">
      <c r="A7" s="14" t="s">
        <v>317</v>
      </c>
      <c r="B7" s="81">
        <v>1591</v>
      </c>
      <c r="C7" s="81">
        <v>2539</v>
      </c>
      <c r="D7" s="81">
        <v>6648</v>
      </c>
      <c r="E7" s="81">
        <v>6947</v>
      </c>
      <c r="F7" s="81">
        <v>1471</v>
      </c>
      <c r="G7" s="81">
        <v>3128</v>
      </c>
      <c r="H7" s="81">
        <v>2964</v>
      </c>
      <c r="I7" s="81">
        <v>4075</v>
      </c>
      <c r="J7" s="81">
        <v>2079</v>
      </c>
      <c r="K7" s="81">
        <v>1198</v>
      </c>
      <c r="L7" s="81">
        <v>2842</v>
      </c>
      <c r="M7" s="81">
        <v>1909</v>
      </c>
    </row>
    <row r="8" spans="1:13" ht="9.75" customHeight="1" x14ac:dyDescent="0.2">
      <c r="A8" s="14" t="s">
        <v>318</v>
      </c>
      <c r="B8" s="81">
        <v>4912</v>
      </c>
      <c r="C8" s="81">
        <v>4147</v>
      </c>
      <c r="D8" s="81">
        <v>3235</v>
      </c>
      <c r="E8" s="81">
        <v>4038</v>
      </c>
      <c r="F8" s="81">
        <v>7094</v>
      </c>
      <c r="G8" s="81">
        <v>6159</v>
      </c>
      <c r="H8" s="81">
        <v>5350</v>
      </c>
      <c r="I8" s="81">
        <v>2950</v>
      </c>
      <c r="J8" s="81">
        <v>6511</v>
      </c>
      <c r="K8" s="81">
        <v>7135</v>
      </c>
      <c r="L8" s="81">
        <v>7595</v>
      </c>
      <c r="M8" s="81">
        <v>2363</v>
      </c>
    </row>
    <row r="9" spans="1:13" ht="9.75" customHeight="1" x14ac:dyDescent="0.2">
      <c r="A9" s="14" t="s">
        <v>319</v>
      </c>
      <c r="B9" s="81">
        <v>399563</v>
      </c>
      <c r="C9" s="81">
        <v>395586</v>
      </c>
      <c r="D9" s="81">
        <v>390229</v>
      </c>
      <c r="E9" s="81">
        <v>381871</v>
      </c>
      <c r="F9" s="81">
        <v>375343</v>
      </c>
      <c r="G9" s="81">
        <v>367954</v>
      </c>
      <c r="H9" s="81">
        <v>366774</v>
      </c>
      <c r="I9" s="81">
        <v>357588</v>
      </c>
      <c r="J9" s="81">
        <v>348896</v>
      </c>
      <c r="K9" s="81">
        <v>346894</v>
      </c>
      <c r="L9" s="81">
        <v>346216</v>
      </c>
      <c r="M9" s="81">
        <v>344828</v>
      </c>
    </row>
    <row r="10" spans="1:13" ht="9.75" customHeight="1" x14ac:dyDescent="0.2">
      <c r="A10" s="14" t="s">
        <v>320</v>
      </c>
      <c r="B10" s="81">
        <v>89325</v>
      </c>
      <c r="C10" s="81">
        <v>94711</v>
      </c>
      <c r="D10" s="81">
        <v>88663</v>
      </c>
      <c r="E10" s="81">
        <v>79872</v>
      </c>
      <c r="F10" s="81">
        <v>80267</v>
      </c>
      <c r="G10" s="81">
        <v>80178</v>
      </c>
      <c r="H10" s="81">
        <v>82705</v>
      </c>
      <c r="I10" s="81">
        <v>73464</v>
      </c>
      <c r="J10" s="81">
        <v>69809</v>
      </c>
      <c r="K10" s="81">
        <v>76803</v>
      </c>
      <c r="L10" s="81">
        <v>75680</v>
      </c>
      <c r="M10" s="81">
        <v>68000</v>
      </c>
    </row>
    <row r="11" spans="1:13" ht="9.75" customHeight="1" x14ac:dyDescent="0.2">
      <c r="A11" s="14" t="s">
        <v>321</v>
      </c>
      <c r="B11" s="81">
        <v>42825</v>
      </c>
      <c r="C11" s="81">
        <v>45627</v>
      </c>
      <c r="D11" s="81">
        <v>39757</v>
      </c>
      <c r="E11" s="81">
        <v>39587</v>
      </c>
      <c r="F11" s="81">
        <v>39044</v>
      </c>
      <c r="G11" s="81">
        <v>36876</v>
      </c>
      <c r="H11" s="81">
        <v>36914</v>
      </c>
      <c r="I11" s="81">
        <v>35388</v>
      </c>
      <c r="J11" s="81">
        <v>37779</v>
      </c>
      <c r="K11" s="81">
        <v>35249</v>
      </c>
      <c r="L11" s="81">
        <v>32838</v>
      </c>
      <c r="M11" s="81">
        <v>22158</v>
      </c>
    </row>
    <row r="12" spans="1:13" ht="18.75" customHeight="1" x14ac:dyDescent="0.2">
      <c r="A12" s="82" t="s">
        <v>322</v>
      </c>
      <c r="B12" s="81">
        <v>82331</v>
      </c>
      <c r="C12" s="81">
        <v>79931</v>
      </c>
      <c r="D12" s="81">
        <v>70822</v>
      </c>
      <c r="E12" s="81">
        <v>70677</v>
      </c>
      <c r="F12" s="81">
        <v>66998</v>
      </c>
      <c r="G12" s="81">
        <v>62745</v>
      </c>
      <c r="H12" s="81">
        <v>60476</v>
      </c>
      <c r="I12" s="81">
        <v>60879</v>
      </c>
      <c r="J12" s="81">
        <v>58696</v>
      </c>
      <c r="K12" s="81">
        <v>56861</v>
      </c>
      <c r="L12" s="81">
        <v>53930</v>
      </c>
      <c r="M12" s="81">
        <v>50531</v>
      </c>
    </row>
    <row r="13" spans="1:13" ht="9.75" customHeight="1" x14ac:dyDescent="0.2">
      <c r="A13" s="14" t="s">
        <v>323</v>
      </c>
      <c r="B13" s="81">
        <v>21900</v>
      </c>
      <c r="C13" s="81">
        <v>21389</v>
      </c>
      <c r="D13" s="81">
        <v>20450</v>
      </c>
      <c r="E13" s="81">
        <v>17633</v>
      </c>
      <c r="F13" s="81">
        <v>17641</v>
      </c>
      <c r="G13" s="81">
        <v>21770</v>
      </c>
      <c r="H13" s="81">
        <v>21737</v>
      </c>
      <c r="I13" s="81">
        <v>25211</v>
      </c>
      <c r="J13" s="81">
        <v>22210</v>
      </c>
      <c r="K13" s="81">
        <v>22602</v>
      </c>
      <c r="L13" s="81">
        <v>25767</v>
      </c>
      <c r="M13" s="81">
        <v>26525</v>
      </c>
    </row>
    <row r="14" spans="1:13" ht="18.75" customHeight="1" x14ac:dyDescent="0.2">
      <c r="A14" s="82" t="s">
        <v>324</v>
      </c>
      <c r="B14" s="81">
        <v>-369</v>
      </c>
      <c r="C14" s="81">
        <v>-167</v>
      </c>
      <c r="D14" s="81">
        <v>-304</v>
      </c>
      <c r="E14" s="81">
        <v>-158</v>
      </c>
      <c r="F14" s="81">
        <v>-136</v>
      </c>
      <c r="G14" s="81">
        <v>-80</v>
      </c>
      <c r="H14" s="81">
        <v>-226</v>
      </c>
      <c r="I14" s="81">
        <v>-243</v>
      </c>
      <c r="J14" s="81">
        <v>-265</v>
      </c>
      <c r="K14" s="81">
        <v>-723</v>
      </c>
      <c r="L14" s="81">
        <v>-876</v>
      </c>
      <c r="M14" s="81">
        <v>-871</v>
      </c>
    </row>
    <row r="15" spans="1:13" ht="18.75" customHeight="1" x14ac:dyDescent="0.2">
      <c r="A15" s="82" t="s">
        <v>325</v>
      </c>
      <c r="B15" s="81">
        <v>429</v>
      </c>
      <c r="C15" s="81">
        <v>431</v>
      </c>
      <c r="D15" s="81">
        <v>454</v>
      </c>
      <c r="E15" s="81">
        <v>462</v>
      </c>
      <c r="F15" s="81">
        <v>445</v>
      </c>
      <c r="G15" s="81">
        <v>439</v>
      </c>
      <c r="H15" s="81">
        <v>534</v>
      </c>
      <c r="I15" s="81">
        <v>482</v>
      </c>
      <c r="J15" s="81">
        <v>477</v>
      </c>
      <c r="K15" s="81">
        <v>469</v>
      </c>
      <c r="L15" s="81">
        <v>459</v>
      </c>
      <c r="M15" s="81">
        <v>481</v>
      </c>
    </row>
    <row r="16" spans="1:13" ht="9.75" customHeight="1" x14ac:dyDescent="0.2">
      <c r="A16" s="14" t="s">
        <v>326</v>
      </c>
      <c r="B16" s="81">
        <v>4207</v>
      </c>
      <c r="C16" s="81">
        <v>4180</v>
      </c>
      <c r="D16" s="81">
        <v>4163</v>
      </c>
      <c r="E16" s="81">
        <v>4088</v>
      </c>
      <c r="F16" s="81">
        <v>4058</v>
      </c>
      <c r="G16" s="81">
        <v>4012</v>
      </c>
      <c r="H16" s="81">
        <v>4016</v>
      </c>
      <c r="I16" s="81">
        <v>3882</v>
      </c>
      <c r="J16" s="81">
        <v>3840</v>
      </c>
      <c r="K16" s="81">
        <v>3840</v>
      </c>
      <c r="L16" s="81">
        <v>3785</v>
      </c>
      <c r="M16" s="81">
        <v>3826</v>
      </c>
    </row>
    <row r="17" spans="1:13" ht="9.75" customHeight="1" x14ac:dyDescent="0.2">
      <c r="A17" s="14" t="s">
        <v>327</v>
      </c>
      <c r="B17" s="81">
        <v>1476</v>
      </c>
      <c r="C17" s="81">
        <v>1507</v>
      </c>
      <c r="D17" s="81">
        <v>1545</v>
      </c>
      <c r="E17" s="81">
        <v>1564</v>
      </c>
      <c r="F17" s="81">
        <v>1593</v>
      </c>
      <c r="G17" s="81">
        <v>1618</v>
      </c>
      <c r="H17" s="81">
        <v>1657</v>
      </c>
      <c r="I17" s="81">
        <v>1661</v>
      </c>
      <c r="J17" s="81">
        <v>1580</v>
      </c>
      <c r="K17" s="81">
        <v>1611</v>
      </c>
      <c r="L17" s="81">
        <v>1615</v>
      </c>
      <c r="M17" s="81">
        <v>1653</v>
      </c>
    </row>
    <row r="18" spans="1:13" ht="9.75" customHeight="1" x14ac:dyDescent="0.2">
      <c r="A18" s="14" t="s">
        <v>328</v>
      </c>
      <c r="B18" s="81">
        <v>2313</v>
      </c>
      <c r="C18" s="81">
        <v>2283</v>
      </c>
      <c r="D18" s="81">
        <v>2269</v>
      </c>
      <c r="E18" s="81">
        <v>2215</v>
      </c>
      <c r="F18" s="81">
        <v>2206</v>
      </c>
      <c r="G18" s="81">
        <v>2111</v>
      </c>
      <c r="H18" s="81">
        <v>2176</v>
      </c>
      <c r="I18" s="81">
        <v>2132</v>
      </c>
      <c r="J18" s="81">
        <v>2122</v>
      </c>
      <c r="K18" s="81">
        <v>2151</v>
      </c>
      <c r="L18" s="81">
        <v>2134</v>
      </c>
      <c r="M18" s="81">
        <v>2199</v>
      </c>
    </row>
    <row r="19" spans="1:13" ht="9.75" customHeight="1" x14ac:dyDescent="0.2">
      <c r="A19" s="14" t="s">
        <v>329</v>
      </c>
      <c r="B19" s="81">
        <v>171</v>
      </c>
      <c r="C19" s="81">
        <v>183</v>
      </c>
      <c r="D19" s="81">
        <v>196</v>
      </c>
      <c r="E19" s="81">
        <v>180</v>
      </c>
      <c r="F19" s="81">
        <v>218</v>
      </c>
      <c r="G19" s="81">
        <v>220</v>
      </c>
      <c r="H19" s="81">
        <v>248</v>
      </c>
      <c r="I19" s="81">
        <v>206</v>
      </c>
      <c r="J19" s="81">
        <v>220</v>
      </c>
      <c r="K19" s="81">
        <v>236</v>
      </c>
      <c r="L19" s="81">
        <v>235</v>
      </c>
      <c r="M19" s="81">
        <v>254</v>
      </c>
    </row>
    <row r="20" spans="1:13" ht="9.75" customHeight="1" x14ac:dyDescent="0.2">
      <c r="A20" s="14" t="s">
        <v>330</v>
      </c>
      <c r="B20" s="81">
        <v>194</v>
      </c>
      <c r="C20" s="81">
        <v>194</v>
      </c>
      <c r="D20" s="81">
        <v>259</v>
      </c>
      <c r="E20" s="81">
        <v>383</v>
      </c>
      <c r="F20" s="81">
        <v>270</v>
      </c>
      <c r="G20" s="81">
        <v>251</v>
      </c>
      <c r="H20" s="81">
        <v>267</v>
      </c>
      <c r="I20" s="81">
        <v>364</v>
      </c>
      <c r="J20" s="81">
        <v>302</v>
      </c>
      <c r="K20" s="81">
        <v>283</v>
      </c>
      <c r="L20" s="81">
        <v>221</v>
      </c>
      <c r="M20" s="81">
        <v>217</v>
      </c>
    </row>
    <row r="21" spans="1:13" ht="9.75" customHeight="1" x14ac:dyDescent="0.2">
      <c r="A21" s="14" t="s">
        <v>331</v>
      </c>
      <c r="B21" s="81">
        <v>432</v>
      </c>
      <c r="C21" s="81">
        <v>375</v>
      </c>
      <c r="D21" s="81">
        <v>389</v>
      </c>
      <c r="E21" s="81">
        <v>334</v>
      </c>
      <c r="F21" s="81">
        <v>343</v>
      </c>
      <c r="G21" s="81">
        <v>311</v>
      </c>
      <c r="H21" s="81">
        <v>344</v>
      </c>
      <c r="I21" s="81">
        <v>360</v>
      </c>
      <c r="J21" s="81">
        <v>329</v>
      </c>
      <c r="K21" s="81">
        <v>297</v>
      </c>
      <c r="L21" s="81">
        <v>314</v>
      </c>
      <c r="M21" s="81">
        <v>225</v>
      </c>
    </row>
    <row r="22" spans="1:13" ht="9.75" customHeight="1" x14ac:dyDescent="0.2">
      <c r="A22" s="14" t="s">
        <v>332</v>
      </c>
      <c r="B22" s="81">
        <v>8805</v>
      </c>
      <c r="C22" s="81">
        <v>13945</v>
      </c>
      <c r="D22" s="81">
        <v>13060</v>
      </c>
      <c r="E22" s="81">
        <v>5619</v>
      </c>
      <c r="F22" s="81">
        <v>12935</v>
      </c>
      <c r="G22" s="81">
        <v>7420</v>
      </c>
      <c r="H22" s="81">
        <v>9205</v>
      </c>
      <c r="I22" s="81">
        <v>7168</v>
      </c>
      <c r="J22" s="81">
        <v>10265</v>
      </c>
      <c r="K22" s="81">
        <v>7458</v>
      </c>
      <c r="L22" s="81">
        <v>8310</v>
      </c>
      <c r="M22" s="81">
        <v>8921</v>
      </c>
    </row>
    <row r="23" spans="1:13" ht="9.75" customHeight="1" x14ac:dyDescent="0.2">
      <c r="A23" s="14" t="s">
        <v>333</v>
      </c>
      <c r="B23" s="81">
        <v>900</v>
      </c>
      <c r="C23" s="81">
        <v>939</v>
      </c>
      <c r="D23" s="81">
        <v>902</v>
      </c>
      <c r="E23" s="81">
        <v>832</v>
      </c>
      <c r="F23" s="81">
        <v>773</v>
      </c>
      <c r="G23" s="81">
        <v>787</v>
      </c>
      <c r="H23" s="81">
        <v>867</v>
      </c>
      <c r="I23" s="81">
        <v>1131</v>
      </c>
      <c r="J23" s="81">
        <v>1209</v>
      </c>
      <c r="K23" s="81">
        <v>1028</v>
      </c>
      <c r="L23" s="81">
        <v>846</v>
      </c>
      <c r="M23" s="81">
        <v>755</v>
      </c>
    </row>
    <row r="24" spans="1:13" ht="9.75" customHeight="1" x14ac:dyDescent="0.2">
      <c r="A24" s="14" t="s">
        <v>334</v>
      </c>
      <c r="B24" s="81" t="s">
        <v>335</v>
      </c>
      <c r="C24" s="81" t="s">
        <v>335</v>
      </c>
      <c r="D24" s="81" t="s">
        <v>335</v>
      </c>
      <c r="E24" s="81" t="s">
        <v>335</v>
      </c>
      <c r="F24" s="81" t="s">
        <v>335</v>
      </c>
      <c r="G24" s="81" t="s">
        <v>335</v>
      </c>
      <c r="H24" s="81">
        <v>42</v>
      </c>
      <c r="I24" s="81">
        <v>95</v>
      </c>
      <c r="J24" s="81">
        <v>124</v>
      </c>
      <c r="K24" s="81">
        <v>126</v>
      </c>
      <c r="L24" s="81">
        <v>102</v>
      </c>
      <c r="M24" s="81">
        <v>106</v>
      </c>
    </row>
    <row r="25" spans="1:13" ht="9.75" customHeight="1" x14ac:dyDescent="0.2">
      <c r="A25" s="95" t="s">
        <v>336</v>
      </c>
      <c r="B25" s="105">
        <v>704631</v>
      </c>
      <c r="C25" s="105">
        <v>712394</v>
      </c>
      <c r="D25" s="105">
        <v>679007</v>
      </c>
      <c r="E25" s="105">
        <v>654350</v>
      </c>
      <c r="F25" s="105">
        <v>647569</v>
      </c>
      <c r="G25" s="105">
        <v>636808</v>
      </c>
      <c r="H25" s="105">
        <v>641370</v>
      </c>
      <c r="I25" s="105">
        <v>623355</v>
      </c>
      <c r="J25" s="105">
        <v>617415</v>
      </c>
      <c r="K25" s="105">
        <v>606828</v>
      </c>
      <c r="L25" s="105">
        <v>604904</v>
      </c>
      <c r="M25" s="105">
        <v>584702</v>
      </c>
    </row>
    <row r="26" spans="1:13" ht="10.5" customHeight="1" x14ac:dyDescent="0.2">
      <c r="A26" s="106"/>
      <c r="B26" s="107"/>
      <c r="C26" s="108"/>
      <c r="D26" s="109"/>
      <c r="E26" s="109"/>
      <c r="F26" s="109"/>
      <c r="G26" s="109"/>
      <c r="H26" s="109"/>
      <c r="I26" s="109"/>
      <c r="J26" s="109"/>
      <c r="K26" s="110"/>
      <c r="L26" s="110"/>
      <c r="M26" s="110"/>
    </row>
    <row r="27" spans="1:13" ht="10.5" customHeight="1" x14ac:dyDescent="0.2">
      <c r="A27" s="45" t="s">
        <v>337</v>
      </c>
      <c r="B27" s="89"/>
      <c r="C27" s="2"/>
      <c r="D27" s="2"/>
      <c r="E27" s="2"/>
      <c r="F27" s="2"/>
      <c r="G27" s="2"/>
      <c r="H27" s="2"/>
      <c r="I27" s="2"/>
      <c r="J27" s="2"/>
      <c r="K27" s="2"/>
      <c r="L27" s="2"/>
      <c r="M27" s="2"/>
    </row>
    <row r="28" spans="1:13" ht="9.75" customHeight="1" x14ac:dyDescent="0.2">
      <c r="A28" s="9" t="s">
        <v>338</v>
      </c>
      <c r="B28" s="80">
        <v>38209</v>
      </c>
      <c r="C28" s="80">
        <v>39821</v>
      </c>
      <c r="D28" s="80">
        <v>39527</v>
      </c>
      <c r="E28" s="80">
        <v>34131</v>
      </c>
      <c r="F28" s="80">
        <v>48094</v>
      </c>
      <c r="G28" s="80">
        <v>30107</v>
      </c>
      <c r="H28" s="80">
        <v>35497</v>
      </c>
      <c r="I28" s="80">
        <v>28775</v>
      </c>
      <c r="J28" s="80">
        <v>34630</v>
      </c>
      <c r="K28" s="80">
        <v>33167</v>
      </c>
      <c r="L28" s="80">
        <v>33427</v>
      </c>
      <c r="M28" s="80">
        <v>29504</v>
      </c>
    </row>
    <row r="29" spans="1:13" ht="9.75" customHeight="1" x14ac:dyDescent="0.2">
      <c r="A29" s="14" t="s">
        <v>339</v>
      </c>
      <c r="B29" s="81">
        <v>258992</v>
      </c>
      <c r="C29" s="81">
        <v>255730</v>
      </c>
      <c r="D29" s="81">
        <v>241181</v>
      </c>
      <c r="E29" s="81">
        <v>242874</v>
      </c>
      <c r="F29" s="81">
        <v>225970</v>
      </c>
      <c r="G29" s="81">
        <v>237206</v>
      </c>
      <c r="H29" s="81">
        <v>239983</v>
      </c>
      <c r="I29" s="81">
        <v>232435</v>
      </c>
      <c r="J29" s="81">
        <v>222064</v>
      </c>
      <c r="K29" s="81">
        <v>223825</v>
      </c>
      <c r="L29" s="81">
        <v>215950</v>
      </c>
      <c r="M29" s="81">
        <v>210062</v>
      </c>
    </row>
    <row r="30" spans="1:13" ht="18" customHeight="1" x14ac:dyDescent="0.2">
      <c r="A30" s="82" t="s">
        <v>340</v>
      </c>
      <c r="B30" s="81">
        <v>83239</v>
      </c>
      <c r="C30" s="81">
        <v>81058</v>
      </c>
      <c r="D30" s="81">
        <v>72145</v>
      </c>
      <c r="E30" s="81">
        <v>71611</v>
      </c>
      <c r="F30" s="81">
        <v>68044</v>
      </c>
      <c r="G30" s="81">
        <v>63834</v>
      </c>
      <c r="H30" s="81">
        <v>61535</v>
      </c>
      <c r="I30" s="81">
        <v>61713</v>
      </c>
      <c r="J30" s="81">
        <v>59450</v>
      </c>
      <c r="K30" s="81">
        <v>57578</v>
      </c>
      <c r="L30" s="81">
        <v>54801</v>
      </c>
      <c r="M30" s="81">
        <v>51573</v>
      </c>
    </row>
    <row r="31" spans="1:13" ht="9.75" customHeight="1" x14ac:dyDescent="0.2">
      <c r="A31" s="14" t="s">
        <v>341</v>
      </c>
      <c r="B31" s="81">
        <v>35669</v>
      </c>
      <c r="C31" s="81">
        <v>35535</v>
      </c>
      <c r="D31" s="81">
        <v>32757</v>
      </c>
      <c r="E31" s="81">
        <v>33097</v>
      </c>
      <c r="F31" s="81">
        <v>32244</v>
      </c>
      <c r="G31" s="81">
        <v>31319</v>
      </c>
      <c r="H31" s="81">
        <v>30329</v>
      </c>
      <c r="I31" s="81">
        <v>30351</v>
      </c>
      <c r="J31" s="81">
        <v>29878</v>
      </c>
      <c r="K31" s="81">
        <v>29256</v>
      </c>
      <c r="L31" s="81">
        <v>28514</v>
      </c>
      <c r="M31" s="81">
        <v>27568</v>
      </c>
    </row>
    <row r="32" spans="1:13" ht="9.75" customHeight="1" x14ac:dyDescent="0.2">
      <c r="A32" s="14" t="s">
        <v>342</v>
      </c>
      <c r="B32" s="81">
        <v>208867</v>
      </c>
      <c r="C32" s="81">
        <v>211399</v>
      </c>
      <c r="D32" s="81">
        <v>204118</v>
      </c>
      <c r="E32" s="81">
        <v>196276</v>
      </c>
      <c r="F32" s="81">
        <v>190799</v>
      </c>
      <c r="G32" s="81">
        <v>193430</v>
      </c>
      <c r="H32" s="81">
        <v>194872</v>
      </c>
      <c r="I32" s="81">
        <v>188136</v>
      </c>
      <c r="J32" s="81">
        <v>188943</v>
      </c>
      <c r="K32" s="81">
        <v>185113</v>
      </c>
      <c r="L32" s="81">
        <v>190224</v>
      </c>
      <c r="M32" s="81">
        <v>182548</v>
      </c>
    </row>
    <row r="33" spans="1:13" ht="9.75" customHeight="1" x14ac:dyDescent="0.2">
      <c r="A33" s="14" t="s">
        <v>323</v>
      </c>
      <c r="B33" s="81">
        <v>21813</v>
      </c>
      <c r="C33" s="81">
        <v>20672</v>
      </c>
      <c r="D33" s="81">
        <v>19519</v>
      </c>
      <c r="E33" s="81">
        <v>18078</v>
      </c>
      <c r="F33" s="81">
        <v>18310</v>
      </c>
      <c r="G33" s="81">
        <v>21704</v>
      </c>
      <c r="H33" s="81">
        <v>23135</v>
      </c>
      <c r="I33" s="81">
        <v>25034</v>
      </c>
      <c r="J33" s="81">
        <v>23004</v>
      </c>
      <c r="K33" s="81">
        <v>24228</v>
      </c>
      <c r="L33" s="81">
        <v>26232</v>
      </c>
      <c r="M33" s="81">
        <v>30794</v>
      </c>
    </row>
    <row r="34" spans="1:13" ht="17.25" customHeight="1" x14ac:dyDescent="0.2">
      <c r="A34" s="82" t="s">
        <v>324</v>
      </c>
      <c r="B34" s="81">
        <v>-1303</v>
      </c>
      <c r="C34" s="81">
        <v>-595</v>
      </c>
      <c r="D34" s="81">
        <v>-859</v>
      </c>
      <c r="E34" s="81">
        <v>-567</v>
      </c>
      <c r="F34" s="81">
        <v>-428</v>
      </c>
      <c r="G34" s="81">
        <v>-304</v>
      </c>
      <c r="H34" s="81">
        <v>-523</v>
      </c>
      <c r="I34" s="81">
        <v>-458</v>
      </c>
      <c r="J34" s="81">
        <v>-356</v>
      </c>
      <c r="K34" s="81">
        <v>-1035</v>
      </c>
      <c r="L34" s="81">
        <v>-1024</v>
      </c>
      <c r="M34" s="81">
        <v>-869</v>
      </c>
    </row>
    <row r="35" spans="1:13" ht="9.75" customHeight="1" x14ac:dyDescent="0.2">
      <c r="A35" s="82" t="s">
        <v>343</v>
      </c>
      <c r="B35" s="81">
        <v>715</v>
      </c>
      <c r="C35" s="81">
        <v>444</v>
      </c>
      <c r="D35" s="81">
        <v>749</v>
      </c>
      <c r="E35" s="81">
        <v>672</v>
      </c>
      <c r="F35" s="81">
        <v>806</v>
      </c>
      <c r="G35" s="81">
        <v>304</v>
      </c>
      <c r="H35" s="81">
        <v>204</v>
      </c>
      <c r="I35" s="81">
        <v>208</v>
      </c>
      <c r="J35" s="81">
        <v>432</v>
      </c>
      <c r="K35" s="81">
        <v>298</v>
      </c>
      <c r="L35" s="81">
        <v>411</v>
      </c>
      <c r="M35" s="81">
        <v>413</v>
      </c>
    </row>
    <row r="36" spans="1:13" ht="9.75" customHeight="1" x14ac:dyDescent="0.2">
      <c r="A36" s="14" t="s">
        <v>344</v>
      </c>
      <c r="B36" s="81">
        <v>17174</v>
      </c>
      <c r="C36" s="81">
        <v>26228</v>
      </c>
      <c r="D36" s="81">
        <v>29056</v>
      </c>
      <c r="E36" s="81">
        <v>14406</v>
      </c>
      <c r="F36" s="81">
        <v>21356</v>
      </c>
      <c r="G36" s="81">
        <v>18969</v>
      </c>
      <c r="H36" s="81">
        <v>16064</v>
      </c>
      <c r="I36" s="81">
        <v>14196</v>
      </c>
      <c r="J36" s="81">
        <v>17975</v>
      </c>
      <c r="K36" s="81">
        <v>15131</v>
      </c>
      <c r="L36" s="81">
        <v>19105</v>
      </c>
      <c r="M36" s="81">
        <v>13727</v>
      </c>
    </row>
    <row r="37" spans="1:13" ht="9.75" customHeight="1" x14ac:dyDescent="0.2">
      <c r="A37" s="82" t="s">
        <v>345</v>
      </c>
      <c r="B37" s="81">
        <v>1389</v>
      </c>
      <c r="C37" s="81">
        <v>1183</v>
      </c>
      <c r="D37" s="81">
        <v>1782</v>
      </c>
      <c r="E37" s="81">
        <v>1298</v>
      </c>
      <c r="F37" s="81">
        <v>1297</v>
      </c>
      <c r="G37" s="81">
        <v>1220</v>
      </c>
      <c r="H37" s="81">
        <v>1566</v>
      </c>
      <c r="I37" s="81">
        <v>1638</v>
      </c>
      <c r="J37" s="81">
        <v>1644</v>
      </c>
      <c r="K37" s="81">
        <v>1407</v>
      </c>
      <c r="L37" s="81">
        <v>1456</v>
      </c>
      <c r="M37" s="81">
        <v>1274</v>
      </c>
    </row>
    <row r="38" spans="1:13" ht="9.75" customHeight="1" x14ac:dyDescent="0.2">
      <c r="A38" s="82" t="s">
        <v>346</v>
      </c>
      <c r="B38" s="81">
        <v>483</v>
      </c>
      <c r="C38" s="81">
        <v>556</v>
      </c>
      <c r="D38" s="81">
        <v>454</v>
      </c>
      <c r="E38" s="81">
        <v>601</v>
      </c>
      <c r="F38" s="81">
        <v>568</v>
      </c>
      <c r="G38" s="81">
        <v>879</v>
      </c>
      <c r="H38" s="81">
        <v>927</v>
      </c>
      <c r="I38" s="81">
        <v>813</v>
      </c>
      <c r="J38" s="81">
        <v>729</v>
      </c>
      <c r="K38" s="81">
        <v>680</v>
      </c>
      <c r="L38" s="81">
        <v>603</v>
      </c>
      <c r="M38" s="81">
        <v>505</v>
      </c>
    </row>
    <row r="39" spans="1:13" ht="9.75" customHeight="1" x14ac:dyDescent="0.2">
      <c r="A39" s="14" t="s">
        <v>347</v>
      </c>
      <c r="B39" s="81">
        <v>417</v>
      </c>
      <c r="C39" s="81">
        <v>419</v>
      </c>
      <c r="D39" s="81">
        <v>448</v>
      </c>
      <c r="E39" s="81">
        <v>348</v>
      </c>
      <c r="F39" s="81">
        <v>363</v>
      </c>
      <c r="G39" s="81">
        <v>374</v>
      </c>
      <c r="H39" s="81">
        <v>417</v>
      </c>
      <c r="I39" s="81">
        <v>396</v>
      </c>
      <c r="J39" s="81">
        <v>330</v>
      </c>
      <c r="K39" s="81">
        <v>349</v>
      </c>
      <c r="L39" s="81">
        <v>367</v>
      </c>
      <c r="M39" s="81">
        <v>371</v>
      </c>
    </row>
    <row r="40" spans="1:13" ht="9.75" customHeight="1" x14ac:dyDescent="0.2">
      <c r="A40" s="14" t="s">
        <v>348</v>
      </c>
      <c r="B40" s="81">
        <v>300</v>
      </c>
      <c r="C40" s="81">
        <v>306</v>
      </c>
      <c r="D40" s="81">
        <v>295</v>
      </c>
      <c r="E40" s="81">
        <v>296</v>
      </c>
      <c r="F40" s="81">
        <v>284</v>
      </c>
      <c r="G40" s="81">
        <v>284</v>
      </c>
      <c r="H40" s="81">
        <v>282</v>
      </c>
      <c r="I40" s="81">
        <v>272</v>
      </c>
      <c r="J40" s="81">
        <v>247</v>
      </c>
      <c r="K40" s="81">
        <v>259</v>
      </c>
      <c r="L40" s="81">
        <v>255</v>
      </c>
      <c r="M40" s="81">
        <v>287</v>
      </c>
    </row>
    <row r="41" spans="1:13" ht="9.75" customHeight="1" x14ac:dyDescent="0.2">
      <c r="A41" s="14" t="s">
        <v>349</v>
      </c>
      <c r="B41" s="81">
        <v>7377</v>
      </c>
      <c r="C41" s="81">
        <v>8494</v>
      </c>
      <c r="D41" s="81">
        <v>7743</v>
      </c>
      <c r="E41" s="81">
        <v>8810</v>
      </c>
      <c r="F41" s="81">
        <v>8342</v>
      </c>
      <c r="G41" s="81">
        <v>7115</v>
      </c>
      <c r="H41" s="81">
        <v>7336</v>
      </c>
      <c r="I41" s="81">
        <v>7410</v>
      </c>
      <c r="J41" s="81">
        <v>6991</v>
      </c>
      <c r="K41" s="81">
        <v>6216</v>
      </c>
      <c r="L41" s="81">
        <v>5689</v>
      </c>
      <c r="M41" s="81">
        <v>5720</v>
      </c>
    </row>
    <row r="42" spans="1:13" ht="9.75" customHeight="1" x14ac:dyDescent="0.2">
      <c r="A42" s="95" t="s">
        <v>350</v>
      </c>
      <c r="B42" s="105">
        <v>673341</v>
      </c>
      <c r="C42" s="105">
        <v>681250</v>
      </c>
      <c r="D42" s="105">
        <v>648915</v>
      </c>
      <c r="E42" s="105">
        <v>621931</v>
      </c>
      <c r="F42" s="105">
        <v>616049</v>
      </c>
      <c r="G42" s="105">
        <v>606441</v>
      </c>
      <c r="H42" s="105">
        <v>611624</v>
      </c>
      <c r="I42" s="105">
        <v>590919</v>
      </c>
      <c r="J42" s="105">
        <v>585961</v>
      </c>
      <c r="K42" s="105">
        <v>576472</v>
      </c>
      <c r="L42" s="105">
        <v>576010</v>
      </c>
      <c r="M42" s="105">
        <v>553477</v>
      </c>
    </row>
    <row r="43" spans="1:13" ht="9.75" customHeight="1" x14ac:dyDescent="0.2">
      <c r="A43" s="111"/>
      <c r="B43" s="112"/>
      <c r="C43" s="112"/>
      <c r="D43" s="112"/>
      <c r="E43" s="112"/>
      <c r="F43" s="112"/>
      <c r="G43" s="112"/>
      <c r="H43" s="112"/>
      <c r="I43" s="112"/>
      <c r="J43" s="112"/>
      <c r="K43" s="77"/>
      <c r="L43" s="77"/>
      <c r="M43" s="77"/>
    </row>
    <row r="44" spans="1:13" ht="10.5" customHeight="1" x14ac:dyDescent="0.2">
      <c r="A44" s="45" t="s">
        <v>351</v>
      </c>
      <c r="B44" s="89"/>
      <c r="C44" s="2"/>
      <c r="D44" s="2"/>
      <c r="E44" s="2"/>
      <c r="F44" s="2"/>
      <c r="G44" s="2"/>
      <c r="H44" s="2"/>
      <c r="I44" s="2"/>
      <c r="J44" s="2"/>
      <c r="K44" s="2"/>
      <c r="L44" s="2"/>
      <c r="M44" s="2"/>
    </row>
    <row r="45" spans="1:13" ht="9" customHeight="1" x14ac:dyDescent="0.2">
      <c r="A45" s="9" t="s">
        <v>352</v>
      </c>
      <c r="B45" s="80" t="s">
        <v>353</v>
      </c>
      <c r="C45" s="80" t="s">
        <v>353</v>
      </c>
      <c r="D45" s="80" t="s">
        <v>353</v>
      </c>
      <c r="E45" s="80" t="s">
        <v>353</v>
      </c>
      <c r="F45" s="80" t="s">
        <v>353</v>
      </c>
      <c r="G45" s="80" t="s">
        <v>353</v>
      </c>
      <c r="H45" s="80" t="s">
        <v>353</v>
      </c>
      <c r="I45" s="80">
        <v>750</v>
      </c>
      <c r="J45" s="80">
        <v>750</v>
      </c>
      <c r="K45" s="80">
        <v>749</v>
      </c>
      <c r="L45" s="80">
        <v>750</v>
      </c>
      <c r="M45" s="80">
        <v>750</v>
      </c>
    </row>
    <row r="46" spans="1:13" ht="9" customHeight="1" x14ac:dyDescent="0.2">
      <c r="A46" s="14" t="s">
        <v>354</v>
      </c>
      <c r="B46" s="81" t="s">
        <v>353</v>
      </c>
      <c r="C46" s="81" t="s">
        <v>353</v>
      </c>
      <c r="D46" s="81" t="s">
        <v>353</v>
      </c>
      <c r="E46" s="81" t="s">
        <v>353</v>
      </c>
      <c r="F46" s="81" t="s">
        <v>353</v>
      </c>
      <c r="G46" s="81" t="s">
        <v>353</v>
      </c>
      <c r="H46" s="81" t="s">
        <v>353</v>
      </c>
      <c r="I46" s="81" t="s">
        <v>353</v>
      </c>
      <c r="J46" s="81" t="s">
        <v>353</v>
      </c>
      <c r="K46" s="81" t="s">
        <v>353</v>
      </c>
      <c r="L46" s="81" t="s">
        <v>353</v>
      </c>
      <c r="M46" s="81" t="s">
        <v>353</v>
      </c>
    </row>
    <row r="47" spans="1:13" ht="9" customHeight="1" x14ac:dyDescent="0.2">
      <c r="A47" s="14" t="s">
        <v>355</v>
      </c>
      <c r="B47" s="81">
        <v>4050</v>
      </c>
      <c r="C47" s="81">
        <v>4050</v>
      </c>
      <c r="D47" s="81">
        <v>4050</v>
      </c>
      <c r="E47" s="81">
        <v>4050</v>
      </c>
      <c r="F47" s="81">
        <v>4050</v>
      </c>
      <c r="G47" s="81">
        <v>4050</v>
      </c>
      <c r="H47" s="81">
        <v>4050</v>
      </c>
      <c r="I47" s="81">
        <v>4050</v>
      </c>
      <c r="J47" s="81">
        <v>4050</v>
      </c>
      <c r="K47" s="81">
        <v>4050</v>
      </c>
      <c r="L47" s="81">
        <v>4050</v>
      </c>
      <c r="M47" s="81">
        <v>4050</v>
      </c>
    </row>
    <row r="48" spans="1:13" ht="9" customHeight="1" x14ac:dyDescent="0.2">
      <c r="A48" s="14" t="s">
        <v>356</v>
      </c>
      <c r="B48" s="81">
        <v>1068</v>
      </c>
      <c r="C48" s="81">
        <v>1063</v>
      </c>
      <c r="D48" s="81">
        <v>1062</v>
      </c>
      <c r="E48" s="81">
        <v>1077</v>
      </c>
      <c r="F48" s="81">
        <v>1071</v>
      </c>
      <c r="G48" s="81">
        <v>1076</v>
      </c>
      <c r="H48" s="81">
        <v>1058</v>
      </c>
      <c r="I48" s="81">
        <v>1053</v>
      </c>
      <c r="J48" s="81">
        <v>1053</v>
      </c>
      <c r="K48" s="81">
        <v>1053</v>
      </c>
      <c r="L48" s="81">
        <v>1059</v>
      </c>
      <c r="M48" s="81">
        <v>1063</v>
      </c>
    </row>
    <row r="49" spans="1:13" ht="9" customHeight="1" x14ac:dyDescent="0.2">
      <c r="A49" s="14" t="s">
        <v>357</v>
      </c>
      <c r="B49" s="81">
        <v>-2308</v>
      </c>
      <c r="C49" s="81">
        <v>-2417</v>
      </c>
      <c r="D49" s="81">
        <v>-2323</v>
      </c>
      <c r="E49" s="81">
        <v>-2550</v>
      </c>
      <c r="F49" s="81">
        <v>-2571</v>
      </c>
      <c r="G49" s="81">
        <v>-2710</v>
      </c>
      <c r="H49" s="81">
        <v>-2319</v>
      </c>
      <c r="I49" s="81">
        <v>-2591</v>
      </c>
      <c r="J49" s="81">
        <v>-2581</v>
      </c>
      <c r="K49" s="81">
        <v>-2408</v>
      </c>
      <c r="L49" s="81">
        <v>-2572</v>
      </c>
      <c r="M49" s="81">
        <v>-2345</v>
      </c>
    </row>
    <row r="50" spans="1:13" ht="9" customHeight="1" x14ac:dyDescent="0.2">
      <c r="A50" s="14" t="s">
        <v>358</v>
      </c>
      <c r="B50" s="81">
        <v>28480</v>
      </c>
      <c r="C50" s="81">
        <v>28448</v>
      </c>
      <c r="D50" s="81">
        <v>27303</v>
      </c>
      <c r="E50" s="81">
        <v>29842</v>
      </c>
      <c r="F50" s="81">
        <v>28970</v>
      </c>
      <c r="G50" s="81">
        <v>27951</v>
      </c>
      <c r="H50" s="81">
        <v>26957</v>
      </c>
      <c r="I50" s="81">
        <v>29174</v>
      </c>
      <c r="J50" s="81">
        <v>28182</v>
      </c>
      <c r="K50" s="81">
        <v>26912</v>
      </c>
      <c r="L50" s="81">
        <v>25607</v>
      </c>
      <c r="M50" s="81">
        <v>27707</v>
      </c>
    </row>
    <row r="51" spans="1:13" ht="11.25" customHeight="1" x14ac:dyDescent="0.2">
      <c r="A51" s="95" t="s">
        <v>359</v>
      </c>
      <c r="B51" s="96">
        <v>31290</v>
      </c>
      <c r="C51" s="96">
        <v>31144</v>
      </c>
      <c r="D51" s="96">
        <v>30092</v>
      </c>
      <c r="E51" s="96">
        <v>32419</v>
      </c>
      <c r="F51" s="96">
        <v>31520</v>
      </c>
      <c r="G51" s="96">
        <v>30367</v>
      </c>
      <c r="H51" s="96">
        <v>29746</v>
      </c>
      <c r="I51" s="96">
        <v>32436</v>
      </c>
      <c r="J51" s="96">
        <v>31454</v>
      </c>
      <c r="K51" s="96">
        <v>30356</v>
      </c>
      <c r="L51" s="96">
        <v>28894</v>
      </c>
      <c r="M51" s="96">
        <v>31225</v>
      </c>
    </row>
    <row r="52" spans="1:13" ht="11.25" customHeight="1" x14ac:dyDescent="0.2">
      <c r="A52" s="41" t="s">
        <v>360</v>
      </c>
      <c r="B52" s="113">
        <v>704631</v>
      </c>
      <c r="C52" s="113">
        <v>712394</v>
      </c>
      <c r="D52" s="113">
        <v>679007</v>
      </c>
      <c r="E52" s="113">
        <v>654350</v>
      </c>
      <c r="F52" s="113">
        <v>647569</v>
      </c>
      <c r="G52" s="113">
        <v>636808</v>
      </c>
      <c r="H52" s="113">
        <v>641370</v>
      </c>
      <c r="I52" s="113">
        <v>623355</v>
      </c>
      <c r="J52" s="113">
        <v>617415</v>
      </c>
      <c r="K52" s="113">
        <v>606828</v>
      </c>
      <c r="L52" s="113">
        <v>604904</v>
      </c>
      <c r="M52" s="113">
        <v>584702</v>
      </c>
    </row>
    <row r="53" spans="1:13" ht="10.5" customHeight="1" x14ac:dyDescent="0.2">
      <c r="A53" s="592" t="s">
        <v>361</v>
      </c>
      <c r="B53" s="593" t="s">
        <v>0</v>
      </c>
      <c r="C53" s="593" t="s">
        <v>0</v>
      </c>
      <c r="D53" s="593" t="s">
        <v>0</v>
      </c>
      <c r="E53" s="593" t="s">
        <v>0</v>
      </c>
      <c r="F53" s="593" t="s">
        <v>0</v>
      </c>
      <c r="G53" s="593" t="s">
        <v>0</v>
      </c>
      <c r="H53" s="593" t="s">
        <v>0</v>
      </c>
      <c r="I53" s="593" t="s">
        <v>0</v>
      </c>
      <c r="J53" s="593" t="s">
        <v>0</v>
      </c>
      <c r="K53" s="593" t="s">
        <v>0</v>
      </c>
      <c r="L53" s="593" t="s">
        <v>0</v>
      </c>
      <c r="M53" s="593" t="s">
        <v>0</v>
      </c>
    </row>
    <row r="54" spans="1:13" ht="10.5" customHeight="1" x14ac:dyDescent="0.2">
      <c r="A54" s="594" t="s">
        <v>362</v>
      </c>
      <c r="B54" s="595" t="s">
        <v>0</v>
      </c>
      <c r="C54" s="595" t="s">
        <v>0</v>
      </c>
      <c r="D54" s="595" t="s">
        <v>0</v>
      </c>
      <c r="E54" s="595" t="s">
        <v>0</v>
      </c>
      <c r="F54" s="595" t="s">
        <v>0</v>
      </c>
      <c r="G54" s="595" t="s">
        <v>0</v>
      </c>
      <c r="H54" s="595" t="s">
        <v>0</v>
      </c>
      <c r="I54" s="595" t="s">
        <v>0</v>
      </c>
      <c r="J54" s="595" t="s">
        <v>0</v>
      </c>
      <c r="K54" s="595" t="s">
        <v>0</v>
      </c>
      <c r="L54" s="595" t="s">
        <v>0</v>
      </c>
      <c r="M54" s="595" t="s">
        <v>0</v>
      </c>
    </row>
  </sheetData>
  <mergeCells count="5">
    <mergeCell ref="A1:D1"/>
    <mergeCell ref="J1:M1"/>
    <mergeCell ref="A2:M2"/>
    <mergeCell ref="A53:M53"/>
    <mergeCell ref="A54:M54"/>
  </mergeCells>
  <pageMargins left="0.5" right="0.5" top="0.5" bottom="0.5" header="0.31496062992126" footer="0.31496062992126"/>
  <pageSetup paperSize="9" orientation="portrait"/>
  <headerFooter>
    <oddFooter>&amp;C_x000D_&amp;1#&amp;"Aptos"&amp;10&amp;K000000 Confidential</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EE7BB2-30B8-40BB-8BC1-13E11B8B57A5}">
  <dimension ref="A1:G75"/>
  <sheetViews>
    <sheetView workbookViewId="0">
      <selection sqref="A1:C1"/>
    </sheetView>
  </sheetViews>
  <sheetFormatPr defaultRowHeight="12.75" x14ac:dyDescent="0.2"/>
  <cols>
    <col min="1" max="1" width="34" customWidth="1"/>
    <col min="2" max="7" width="11.28515625" customWidth="1"/>
  </cols>
  <sheetData>
    <row r="1" spans="1:7" ht="10.5" customHeight="1" x14ac:dyDescent="0.2">
      <c r="A1" s="581" t="s">
        <v>363</v>
      </c>
      <c r="B1" s="581" t="s">
        <v>0</v>
      </c>
      <c r="C1" s="581" t="s">
        <v>0</v>
      </c>
      <c r="D1" s="44"/>
      <c r="E1" s="582"/>
      <c r="F1" s="582" t="s">
        <v>0</v>
      </c>
      <c r="G1" s="582" t="s">
        <v>0</v>
      </c>
    </row>
    <row r="2" spans="1:7" ht="27" customHeight="1" x14ac:dyDescent="0.35">
      <c r="A2" s="561" t="s">
        <v>364</v>
      </c>
      <c r="B2" s="561" t="s">
        <v>0</v>
      </c>
      <c r="C2" s="561" t="s">
        <v>0</v>
      </c>
      <c r="D2" s="561" t="s">
        <v>0</v>
      </c>
      <c r="E2" s="561" t="s">
        <v>0</v>
      </c>
      <c r="F2" s="561" t="s">
        <v>0</v>
      </c>
      <c r="G2" s="561" t="s">
        <v>0</v>
      </c>
    </row>
    <row r="3" spans="1:7" ht="9.9499999999999993" customHeight="1" x14ac:dyDescent="0.2">
      <c r="A3" s="114" t="s">
        <v>365</v>
      </c>
      <c r="B3" s="114"/>
      <c r="C3" s="114"/>
      <c r="D3" s="114"/>
      <c r="E3" s="114"/>
      <c r="F3" s="114"/>
      <c r="G3" s="598" t="s">
        <v>366</v>
      </c>
    </row>
    <row r="4" spans="1:7" ht="9.9499999999999993" customHeight="1" x14ac:dyDescent="0.2">
      <c r="A4" s="45" t="s">
        <v>367</v>
      </c>
      <c r="B4" s="115" t="s">
        <v>368</v>
      </c>
      <c r="C4" s="115" t="s">
        <v>369</v>
      </c>
      <c r="D4" s="115" t="s">
        <v>370</v>
      </c>
      <c r="E4" s="115" t="s">
        <v>371</v>
      </c>
      <c r="F4" s="115" t="s">
        <v>372</v>
      </c>
      <c r="G4" s="597" t="s">
        <v>0</v>
      </c>
    </row>
    <row r="5" spans="1:7" ht="9.9499999999999993" customHeight="1" x14ac:dyDescent="0.2">
      <c r="A5" s="116" t="s">
        <v>373</v>
      </c>
      <c r="B5" s="117">
        <v>1779</v>
      </c>
      <c r="C5" s="117">
        <v>1759</v>
      </c>
      <c r="D5" s="117">
        <v>1765</v>
      </c>
      <c r="E5" s="117">
        <v>1775</v>
      </c>
      <c r="F5" s="117">
        <v>1798</v>
      </c>
      <c r="G5" s="117">
        <v>5402</v>
      </c>
    </row>
    <row r="6" spans="1:7" ht="9.9499999999999993" customHeight="1" x14ac:dyDescent="0.2">
      <c r="A6" s="48" t="s">
        <v>374</v>
      </c>
      <c r="B6" s="118">
        <v>15</v>
      </c>
      <c r="C6" s="118">
        <v>-36</v>
      </c>
      <c r="D6" s="118">
        <v>-23</v>
      </c>
      <c r="E6" s="118">
        <v>-56</v>
      </c>
      <c r="F6" s="118">
        <v>-88</v>
      </c>
      <c r="G6" s="118">
        <v>-583</v>
      </c>
    </row>
    <row r="7" spans="1:7" ht="9" customHeight="1" x14ac:dyDescent="0.2">
      <c r="A7" s="18" t="s">
        <v>375</v>
      </c>
      <c r="B7" s="25">
        <v>-29</v>
      </c>
      <c r="C7" s="25">
        <v>-39</v>
      </c>
      <c r="D7" s="25">
        <v>-20</v>
      </c>
      <c r="E7" s="25">
        <v>-31</v>
      </c>
      <c r="F7" s="25">
        <v>-19</v>
      </c>
      <c r="G7" s="25">
        <v>-319</v>
      </c>
    </row>
    <row r="8" spans="1:7" ht="9" customHeight="1" x14ac:dyDescent="0.2">
      <c r="A8" s="18" t="s">
        <v>376</v>
      </c>
      <c r="B8" s="25">
        <v>37</v>
      </c>
      <c r="C8" s="25">
        <v>5</v>
      </c>
      <c r="D8" s="25">
        <v>2</v>
      </c>
      <c r="E8" s="25">
        <v>-18</v>
      </c>
      <c r="F8" s="25">
        <v>-50</v>
      </c>
      <c r="G8" s="25">
        <v>-168</v>
      </c>
    </row>
    <row r="9" spans="1:7" ht="9" customHeight="1" x14ac:dyDescent="0.2">
      <c r="A9" s="18" t="s">
        <v>377</v>
      </c>
      <c r="B9" s="25">
        <v>-7</v>
      </c>
      <c r="C9" s="25">
        <v>3</v>
      </c>
      <c r="D9" s="25">
        <v>-2</v>
      </c>
      <c r="E9" s="25">
        <v>-7</v>
      </c>
      <c r="F9" s="25">
        <v>-9</v>
      </c>
      <c r="G9" s="25">
        <v>-42</v>
      </c>
    </row>
    <row r="10" spans="1:7" ht="9" customHeight="1" x14ac:dyDescent="0.2">
      <c r="A10" s="18" t="s">
        <v>378</v>
      </c>
      <c r="B10" s="25">
        <v>14</v>
      </c>
      <c r="C10" s="25">
        <v>-5</v>
      </c>
      <c r="D10" s="25">
        <v>-3</v>
      </c>
      <c r="E10" s="25" t="s">
        <v>379</v>
      </c>
      <c r="F10" s="25">
        <v>-10</v>
      </c>
      <c r="G10" s="25">
        <v>-54</v>
      </c>
    </row>
    <row r="11" spans="1:7" ht="9.9499999999999993" customHeight="1" x14ac:dyDescent="0.2">
      <c r="A11" s="48" t="s">
        <v>380</v>
      </c>
      <c r="B11" s="118">
        <v>20</v>
      </c>
      <c r="C11" s="118">
        <v>28</v>
      </c>
      <c r="D11" s="118">
        <v>13</v>
      </c>
      <c r="E11" s="118">
        <v>14</v>
      </c>
      <c r="F11" s="118">
        <v>20</v>
      </c>
      <c r="G11" s="118">
        <v>235</v>
      </c>
    </row>
    <row r="12" spans="1:7" ht="9" customHeight="1" x14ac:dyDescent="0.2">
      <c r="A12" s="18" t="s">
        <v>381</v>
      </c>
      <c r="B12" s="25">
        <v>13</v>
      </c>
      <c r="C12" s="25">
        <v>18</v>
      </c>
      <c r="D12" s="25">
        <v>11</v>
      </c>
      <c r="E12" s="25">
        <v>11</v>
      </c>
      <c r="F12" s="25">
        <v>14</v>
      </c>
      <c r="G12" s="25">
        <v>167</v>
      </c>
    </row>
    <row r="13" spans="1:7" ht="9" customHeight="1" x14ac:dyDescent="0.2">
      <c r="A13" s="18" t="s">
        <v>382</v>
      </c>
      <c r="B13" s="25">
        <v>7</v>
      </c>
      <c r="C13" s="25">
        <v>10</v>
      </c>
      <c r="D13" s="25">
        <v>2</v>
      </c>
      <c r="E13" s="25">
        <v>3</v>
      </c>
      <c r="F13" s="25">
        <v>6</v>
      </c>
      <c r="G13" s="25">
        <v>68</v>
      </c>
    </row>
    <row r="14" spans="1:7" ht="9" customHeight="1" x14ac:dyDescent="0.2">
      <c r="A14" s="14" t="s">
        <v>383</v>
      </c>
      <c r="B14" s="25">
        <v>19</v>
      </c>
      <c r="C14" s="25">
        <v>19</v>
      </c>
      <c r="D14" s="25">
        <v>-38</v>
      </c>
      <c r="E14" s="25" t="s">
        <v>379</v>
      </c>
      <c r="F14" s="25">
        <v>21</v>
      </c>
      <c r="G14" s="25" t="s">
        <v>379</v>
      </c>
    </row>
    <row r="15" spans="1:7" ht="9" customHeight="1" x14ac:dyDescent="0.2">
      <c r="A15" s="14" t="s">
        <v>384</v>
      </c>
      <c r="B15" s="25">
        <v>-34</v>
      </c>
      <c r="C15" s="25">
        <v>9</v>
      </c>
      <c r="D15" s="25">
        <v>42</v>
      </c>
      <c r="E15" s="25">
        <v>32</v>
      </c>
      <c r="F15" s="25">
        <v>24</v>
      </c>
      <c r="G15" s="25">
        <v>283</v>
      </c>
    </row>
    <row r="16" spans="1:7" ht="9" customHeight="1" x14ac:dyDescent="0.2">
      <c r="A16" s="18" t="s">
        <v>385</v>
      </c>
      <c r="B16" s="25">
        <v>-12</v>
      </c>
      <c r="C16" s="25">
        <v>13</v>
      </c>
      <c r="D16" s="25">
        <v>39</v>
      </c>
      <c r="E16" s="25">
        <v>15</v>
      </c>
      <c r="F16" s="25">
        <v>-12</v>
      </c>
      <c r="G16" s="25">
        <v>155</v>
      </c>
    </row>
    <row r="17" spans="1:7" ht="9" customHeight="1" x14ac:dyDescent="0.2">
      <c r="A17" s="18" t="s">
        <v>386</v>
      </c>
      <c r="B17" s="25">
        <v>-11</v>
      </c>
      <c r="C17" s="25">
        <v>-9</v>
      </c>
      <c r="D17" s="25">
        <v>6</v>
      </c>
      <c r="E17" s="25">
        <v>9</v>
      </c>
      <c r="F17" s="25">
        <v>21</v>
      </c>
      <c r="G17" s="25">
        <v>79</v>
      </c>
    </row>
    <row r="18" spans="1:7" ht="9.9499999999999993" customHeight="1" x14ac:dyDescent="0.2">
      <c r="A18" s="95" t="s">
        <v>387</v>
      </c>
      <c r="B18" s="119">
        <v>1799</v>
      </c>
      <c r="C18" s="119">
        <v>1779</v>
      </c>
      <c r="D18" s="119">
        <v>1759</v>
      </c>
      <c r="E18" s="119">
        <v>1765</v>
      </c>
      <c r="F18" s="119">
        <v>1775</v>
      </c>
      <c r="G18" s="119">
        <v>5337</v>
      </c>
    </row>
    <row r="19" spans="1:7" ht="4.5" customHeight="1" x14ac:dyDescent="0.2">
      <c r="A19" s="106"/>
      <c r="B19" s="107"/>
      <c r="C19" s="108"/>
      <c r="D19" s="109"/>
      <c r="E19" s="109"/>
      <c r="F19" s="109"/>
      <c r="G19" s="109"/>
    </row>
    <row r="20" spans="1:7" ht="9.9499999999999993" customHeight="1" x14ac:dyDescent="0.2">
      <c r="A20" s="120" t="s">
        <v>388</v>
      </c>
      <c r="B20" s="120"/>
      <c r="C20" s="120"/>
      <c r="D20" s="120"/>
      <c r="E20" s="120"/>
      <c r="F20" s="120"/>
      <c r="G20" s="596" t="s">
        <v>366</v>
      </c>
    </row>
    <row r="21" spans="1:7" ht="9.9499999999999993" customHeight="1" x14ac:dyDescent="0.2">
      <c r="A21" s="45" t="s">
        <v>367</v>
      </c>
      <c r="B21" s="115" t="s">
        <v>368</v>
      </c>
      <c r="C21" s="115" t="s">
        <v>369</v>
      </c>
      <c r="D21" s="115" t="s">
        <v>370</v>
      </c>
      <c r="E21" s="115" t="s">
        <v>371</v>
      </c>
      <c r="F21" s="115" t="s">
        <v>372</v>
      </c>
      <c r="G21" s="597" t="s">
        <v>0</v>
      </c>
    </row>
    <row r="22" spans="1:7" ht="9.9499999999999993" customHeight="1" x14ac:dyDescent="0.2">
      <c r="A22" s="116" t="s">
        <v>373</v>
      </c>
      <c r="B22" s="117">
        <v>763</v>
      </c>
      <c r="C22" s="117">
        <v>763</v>
      </c>
      <c r="D22" s="117">
        <v>781</v>
      </c>
      <c r="E22" s="117">
        <v>797</v>
      </c>
      <c r="F22" s="117">
        <v>828</v>
      </c>
      <c r="G22" s="117">
        <v>2471</v>
      </c>
    </row>
    <row r="23" spans="1:7" ht="9.9499999999999993" customHeight="1" x14ac:dyDescent="0.2">
      <c r="A23" s="48" t="s">
        <v>374</v>
      </c>
      <c r="B23" s="118">
        <v>12</v>
      </c>
      <c r="C23" s="118">
        <v>-18</v>
      </c>
      <c r="D23" s="118">
        <v>-14</v>
      </c>
      <c r="E23" s="118">
        <v>-22</v>
      </c>
      <c r="F23" s="118">
        <v>-45</v>
      </c>
      <c r="G23" s="118">
        <v>-272</v>
      </c>
    </row>
    <row r="24" spans="1:7" ht="9" customHeight="1" x14ac:dyDescent="0.2">
      <c r="A24" s="18" t="s">
        <v>375</v>
      </c>
      <c r="B24" s="25">
        <v>-18</v>
      </c>
      <c r="C24" s="25">
        <v>-26</v>
      </c>
      <c r="D24" s="25">
        <v>-17</v>
      </c>
      <c r="E24" s="25">
        <v>-14</v>
      </c>
      <c r="F24" s="25">
        <v>-14</v>
      </c>
      <c r="G24" s="25">
        <v>-200</v>
      </c>
    </row>
    <row r="25" spans="1:7" ht="9" customHeight="1" x14ac:dyDescent="0.2">
      <c r="A25" s="18" t="s">
        <v>376</v>
      </c>
      <c r="B25" s="25">
        <v>30</v>
      </c>
      <c r="C25" s="25">
        <v>8</v>
      </c>
      <c r="D25" s="25">
        <v>3</v>
      </c>
      <c r="E25" s="25">
        <v>-8</v>
      </c>
      <c r="F25" s="25">
        <v>-31</v>
      </c>
      <c r="G25" s="25">
        <v>-72</v>
      </c>
    </row>
    <row r="26" spans="1:7" ht="9.9499999999999993" customHeight="1" x14ac:dyDescent="0.2">
      <c r="A26" s="48" t="s">
        <v>380</v>
      </c>
      <c r="B26" s="118">
        <v>6</v>
      </c>
      <c r="C26" s="118">
        <v>8</v>
      </c>
      <c r="D26" s="118">
        <v>2</v>
      </c>
      <c r="E26" s="118">
        <v>3</v>
      </c>
      <c r="F26" s="118">
        <v>7</v>
      </c>
      <c r="G26" s="118">
        <v>56</v>
      </c>
    </row>
    <row r="27" spans="1:7" ht="9" customHeight="1" x14ac:dyDescent="0.2">
      <c r="A27" s="18" t="s">
        <v>381</v>
      </c>
      <c r="B27" s="25">
        <v>2</v>
      </c>
      <c r="C27" s="25">
        <v>1</v>
      </c>
      <c r="D27" s="25">
        <v>1</v>
      </c>
      <c r="E27" s="25">
        <v>2</v>
      </c>
      <c r="F27" s="25">
        <v>2</v>
      </c>
      <c r="G27" s="25">
        <v>14</v>
      </c>
    </row>
    <row r="28" spans="1:7" ht="9" customHeight="1" x14ac:dyDescent="0.2">
      <c r="A28" s="18" t="s">
        <v>382</v>
      </c>
      <c r="B28" s="25">
        <v>4</v>
      </c>
      <c r="C28" s="25">
        <v>7</v>
      </c>
      <c r="D28" s="25">
        <v>1</v>
      </c>
      <c r="E28" s="25">
        <v>1</v>
      </c>
      <c r="F28" s="25">
        <v>5</v>
      </c>
      <c r="G28" s="25">
        <v>42</v>
      </c>
    </row>
    <row r="29" spans="1:7" ht="9" customHeight="1" x14ac:dyDescent="0.2">
      <c r="A29" s="14" t="s">
        <v>383</v>
      </c>
      <c r="B29" s="25">
        <v>8</v>
      </c>
      <c r="C29" s="25">
        <v>8</v>
      </c>
      <c r="D29" s="25">
        <v>-16</v>
      </c>
      <c r="E29" s="25" t="s">
        <v>379</v>
      </c>
      <c r="F29" s="25">
        <v>9</v>
      </c>
      <c r="G29" s="25" t="s">
        <v>379</v>
      </c>
    </row>
    <row r="30" spans="1:7" ht="9" customHeight="1" x14ac:dyDescent="0.2">
      <c r="A30" s="14" t="s">
        <v>384</v>
      </c>
      <c r="B30" s="25">
        <v>-9</v>
      </c>
      <c r="C30" s="25">
        <v>2</v>
      </c>
      <c r="D30" s="25">
        <v>10</v>
      </c>
      <c r="E30" s="25">
        <v>3</v>
      </c>
      <c r="F30" s="25">
        <v>-2</v>
      </c>
      <c r="G30" s="25">
        <v>51</v>
      </c>
    </row>
    <row r="31" spans="1:7" ht="9" customHeight="1" x14ac:dyDescent="0.2">
      <c r="A31" s="18" t="s">
        <v>385</v>
      </c>
      <c r="B31" s="25">
        <v>-4</v>
      </c>
      <c r="C31" s="25" t="s">
        <v>379</v>
      </c>
      <c r="D31" s="25">
        <v>9</v>
      </c>
      <c r="E31" s="25">
        <v>4</v>
      </c>
      <c r="F31" s="25">
        <v>-6</v>
      </c>
      <c r="G31" s="25">
        <v>31</v>
      </c>
    </row>
    <row r="32" spans="1:7" ht="9.9499999999999993" customHeight="1" x14ac:dyDescent="0.2">
      <c r="A32" s="95" t="s">
        <v>387</v>
      </c>
      <c r="B32" s="119">
        <v>780</v>
      </c>
      <c r="C32" s="119">
        <v>763</v>
      </c>
      <c r="D32" s="119">
        <v>763</v>
      </c>
      <c r="E32" s="119">
        <v>781</v>
      </c>
      <c r="F32" s="119">
        <v>797</v>
      </c>
      <c r="G32" s="119">
        <v>2306</v>
      </c>
    </row>
    <row r="33" spans="1:7" ht="4.5" customHeight="1" x14ac:dyDescent="0.2">
      <c r="A33" s="106"/>
      <c r="B33" s="107"/>
      <c r="C33" s="108"/>
      <c r="D33" s="109"/>
      <c r="E33" s="109"/>
      <c r="F33" s="109"/>
      <c r="G33" s="109"/>
    </row>
    <row r="34" spans="1:7" ht="9.9499999999999993" customHeight="1" x14ac:dyDescent="0.2">
      <c r="A34" s="120" t="s">
        <v>389</v>
      </c>
      <c r="B34" s="120"/>
      <c r="C34" s="120"/>
      <c r="D34" s="120"/>
      <c r="E34" s="120"/>
      <c r="F34" s="120"/>
      <c r="G34" s="596" t="s">
        <v>366</v>
      </c>
    </row>
    <row r="35" spans="1:7" ht="9.9499999999999993" customHeight="1" x14ac:dyDescent="0.2">
      <c r="A35" s="45" t="s">
        <v>367</v>
      </c>
      <c r="B35" s="115" t="s">
        <v>368</v>
      </c>
      <c r="C35" s="115" t="s">
        <v>369</v>
      </c>
      <c r="D35" s="115" t="s">
        <v>370</v>
      </c>
      <c r="E35" s="115" t="s">
        <v>371</v>
      </c>
      <c r="F35" s="115" t="s">
        <v>372</v>
      </c>
      <c r="G35" s="597" t="s">
        <v>0</v>
      </c>
    </row>
    <row r="36" spans="1:7" ht="9.9499999999999993" customHeight="1" x14ac:dyDescent="0.2">
      <c r="A36" s="116" t="s">
        <v>373</v>
      </c>
      <c r="B36" s="117">
        <v>72</v>
      </c>
      <c r="C36" s="117">
        <v>72</v>
      </c>
      <c r="D36" s="117">
        <v>68</v>
      </c>
      <c r="E36" s="117">
        <v>71</v>
      </c>
      <c r="F36" s="117">
        <v>74</v>
      </c>
      <c r="G36" s="117">
        <v>223</v>
      </c>
    </row>
    <row r="37" spans="1:7" ht="9.9499999999999993" customHeight="1" x14ac:dyDescent="0.2">
      <c r="A37" s="48" t="s">
        <v>374</v>
      </c>
      <c r="B37" s="118">
        <v>2</v>
      </c>
      <c r="C37" s="118">
        <v>-1</v>
      </c>
      <c r="D37" s="118">
        <v>-1</v>
      </c>
      <c r="E37" s="118">
        <v>-1</v>
      </c>
      <c r="F37" s="118">
        <v>-2</v>
      </c>
      <c r="G37" s="118">
        <v>-16</v>
      </c>
    </row>
    <row r="38" spans="1:7" ht="9" customHeight="1" x14ac:dyDescent="0.2">
      <c r="A38" s="18" t="s">
        <v>375</v>
      </c>
      <c r="B38" s="25">
        <v>-1</v>
      </c>
      <c r="C38" s="25">
        <v>-2</v>
      </c>
      <c r="D38" s="25">
        <v>-1</v>
      </c>
      <c r="E38" s="25">
        <v>-1</v>
      </c>
      <c r="F38" s="25" t="s">
        <v>379</v>
      </c>
      <c r="G38" s="25">
        <v>-12</v>
      </c>
    </row>
    <row r="39" spans="1:7" ht="9" customHeight="1" x14ac:dyDescent="0.2">
      <c r="A39" s="18" t="s">
        <v>376</v>
      </c>
      <c r="B39" s="25">
        <v>3</v>
      </c>
      <c r="C39" s="25">
        <v>1</v>
      </c>
      <c r="D39" s="25" t="s">
        <v>379</v>
      </c>
      <c r="E39" s="25" t="s">
        <v>379</v>
      </c>
      <c r="F39" s="25">
        <v>-2</v>
      </c>
      <c r="G39" s="25">
        <v>-4</v>
      </c>
    </row>
    <row r="40" spans="1:7" ht="9.9499999999999993" customHeight="1" x14ac:dyDescent="0.2">
      <c r="A40" s="48" t="s">
        <v>380</v>
      </c>
      <c r="B40" s="118">
        <v>1</v>
      </c>
      <c r="C40" s="118">
        <v>1</v>
      </c>
      <c r="D40" s="118">
        <v>1</v>
      </c>
      <c r="E40" s="118" t="s">
        <v>390</v>
      </c>
      <c r="F40" s="118">
        <v>-1</v>
      </c>
      <c r="G40" s="118">
        <v>8</v>
      </c>
    </row>
    <row r="41" spans="1:7" ht="9" customHeight="1" x14ac:dyDescent="0.2">
      <c r="A41" s="18" t="s">
        <v>381</v>
      </c>
      <c r="B41" s="25">
        <v>1</v>
      </c>
      <c r="C41" s="25" t="s">
        <v>379</v>
      </c>
      <c r="D41" s="25" t="s">
        <v>379</v>
      </c>
      <c r="E41" s="25" t="s">
        <v>379</v>
      </c>
      <c r="F41" s="25" t="s">
        <v>379</v>
      </c>
      <c r="G41" s="25">
        <v>4</v>
      </c>
    </row>
    <row r="42" spans="1:7" ht="9" customHeight="1" x14ac:dyDescent="0.2">
      <c r="A42" s="18" t="s">
        <v>382</v>
      </c>
      <c r="B42" s="25" t="s">
        <v>379</v>
      </c>
      <c r="C42" s="25">
        <v>1</v>
      </c>
      <c r="D42" s="25">
        <v>1</v>
      </c>
      <c r="E42" s="25" t="s">
        <v>379</v>
      </c>
      <c r="F42" s="25">
        <v>-1</v>
      </c>
      <c r="G42" s="25">
        <v>4</v>
      </c>
    </row>
    <row r="43" spans="1:7" ht="9" customHeight="1" x14ac:dyDescent="0.2">
      <c r="A43" s="14" t="s">
        <v>383</v>
      </c>
      <c r="B43" s="25">
        <v>1</v>
      </c>
      <c r="C43" s="25">
        <v>1</v>
      </c>
      <c r="D43" s="25">
        <v>-2</v>
      </c>
      <c r="E43" s="25" t="s">
        <v>379</v>
      </c>
      <c r="F43" s="25">
        <v>1</v>
      </c>
      <c r="G43" s="25" t="s">
        <v>379</v>
      </c>
    </row>
    <row r="44" spans="1:7" ht="9" customHeight="1" x14ac:dyDescent="0.2">
      <c r="A44" s="14" t="s">
        <v>384</v>
      </c>
      <c r="B44" s="25">
        <v>-2</v>
      </c>
      <c r="C44" s="25">
        <v>-1</v>
      </c>
      <c r="D44" s="25">
        <v>6</v>
      </c>
      <c r="E44" s="25">
        <v>-2</v>
      </c>
      <c r="F44" s="25">
        <v>-1</v>
      </c>
      <c r="G44" s="25">
        <v>3</v>
      </c>
    </row>
    <row r="45" spans="1:7" ht="9" customHeight="1" x14ac:dyDescent="0.2">
      <c r="A45" s="18" t="s">
        <v>385</v>
      </c>
      <c r="B45" s="25" t="s">
        <v>379</v>
      </c>
      <c r="C45" s="25" t="s">
        <v>379</v>
      </c>
      <c r="D45" s="25">
        <v>1</v>
      </c>
      <c r="E45" s="25" t="s">
        <v>379</v>
      </c>
      <c r="F45" s="25" t="s">
        <v>379</v>
      </c>
      <c r="G45" s="25">
        <v>3</v>
      </c>
    </row>
    <row r="46" spans="1:7" ht="9.9499999999999993" customHeight="1" x14ac:dyDescent="0.2">
      <c r="A46" s="95" t="s">
        <v>387</v>
      </c>
      <c r="B46" s="119">
        <v>74</v>
      </c>
      <c r="C46" s="119">
        <v>72</v>
      </c>
      <c r="D46" s="119">
        <v>72</v>
      </c>
      <c r="E46" s="119">
        <v>68</v>
      </c>
      <c r="F46" s="119">
        <v>71</v>
      </c>
      <c r="G46" s="119">
        <v>218</v>
      </c>
    </row>
    <row r="47" spans="1:7" ht="4.5" customHeight="1" x14ac:dyDescent="0.2">
      <c r="A47" s="106"/>
      <c r="B47" s="107"/>
      <c r="C47" s="108"/>
      <c r="D47" s="109"/>
      <c r="E47" s="109"/>
      <c r="F47" s="109"/>
      <c r="G47" s="109"/>
    </row>
    <row r="48" spans="1:7" ht="9.9499999999999993" customHeight="1" x14ac:dyDescent="0.2">
      <c r="A48" s="120" t="s">
        <v>391</v>
      </c>
      <c r="B48" s="120"/>
      <c r="C48" s="120"/>
      <c r="D48" s="120"/>
      <c r="E48" s="120"/>
      <c r="F48" s="120"/>
      <c r="G48" s="596" t="s">
        <v>366</v>
      </c>
    </row>
    <row r="49" spans="1:7" ht="9.9499999999999993" customHeight="1" x14ac:dyDescent="0.2">
      <c r="A49" s="45" t="s">
        <v>367</v>
      </c>
      <c r="B49" s="115" t="s">
        <v>368</v>
      </c>
      <c r="C49" s="115" t="s">
        <v>369</v>
      </c>
      <c r="D49" s="115" t="s">
        <v>370</v>
      </c>
      <c r="E49" s="115" t="s">
        <v>371</v>
      </c>
      <c r="F49" s="115" t="s">
        <v>372</v>
      </c>
      <c r="G49" s="597" t="s">
        <v>0</v>
      </c>
    </row>
    <row r="50" spans="1:7" ht="9.9499999999999993" customHeight="1" x14ac:dyDescent="0.2">
      <c r="A50" s="116" t="s">
        <v>373</v>
      </c>
      <c r="B50" s="117">
        <v>538</v>
      </c>
      <c r="C50" s="117">
        <v>525</v>
      </c>
      <c r="D50" s="117">
        <v>527</v>
      </c>
      <c r="E50" s="117">
        <v>526</v>
      </c>
      <c r="F50" s="117">
        <v>536</v>
      </c>
      <c r="G50" s="117">
        <v>1608</v>
      </c>
    </row>
    <row r="51" spans="1:7" ht="9.9499999999999993" customHeight="1" x14ac:dyDescent="0.2">
      <c r="A51" s="48" t="s">
        <v>374</v>
      </c>
      <c r="B51" s="118">
        <v>2</v>
      </c>
      <c r="C51" s="118">
        <v>-10</v>
      </c>
      <c r="D51" s="118">
        <v>-3</v>
      </c>
      <c r="E51" s="118">
        <v>-15</v>
      </c>
      <c r="F51" s="118">
        <v>-23</v>
      </c>
      <c r="G51" s="118">
        <v>-140</v>
      </c>
    </row>
    <row r="52" spans="1:7" ht="9" customHeight="1" x14ac:dyDescent="0.2">
      <c r="A52" s="18" t="s">
        <v>375</v>
      </c>
      <c r="B52" s="25">
        <v>-5</v>
      </c>
      <c r="C52" s="25">
        <v>-7</v>
      </c>
      <c r="D52" s="25">
        <v>-4</v>
      </c>
      <c r="E52" s="25">
        <v>-9</v>
      </c>
      <c r="F52" s="25">
        <v>-7</v>
      </c>
      <c r="G52" s="25">
        <v>-74</v>
      </c>
    </row>
    <row r="53" spans="1:7" ht="9" customHeight="1" x14ac:dyDescent="0.2">
      <c r="A53" s="18" t="s">
        <v>376</v>
      </c>
      <c r="B53" s="25">
        <v>7</v>
      </c>
      <c r="C53" s="25">
        <v>-3</v>
      </c>
      <c r="D53" s="25">
        <v>1</v>
      </c>
      <c r="E53" s="25">
        <v>-6</v>
      </c>
      <c r="F53" s="25">
        <v>-16</v>
      </c>
      <c r="G53" s="25">
        <v>-66</v>
      </c>
    </row>
    <row r="54" spans="1:7" ht="9.9499999999999993" customHeight="1" x14ac:dyDescent="0.2">
      <c r="A54" s="48" t="s">
        <v>380</v>
      </c>
      <c r="B54" s="118">
        <v>4</v>
      </c>
      <c r="C54" s="118">
        <v>10</v>
      </c>
      <c r="D54" s="118">
        <v>4</v>
      </c>
      <c r="E54" s="118">
        <v>5</v>
      </c>
      <c r="F54" s="118">
        <v>10</v>
      </c>
      <c r="G54" s="118">
        <v>84</v>
      </c>
    </row>
    <row r="55" spans="1:7" ht="9" customHeight="1" x14ac:dyDescent="0.2">
      <c r="A55" s="18" t="s">
        <v>381</v>
      </c>
      <c r="B55" s="25">
        <v>3</v>
      </c>
      <c r="C55" s="25">
        <v>7</v>
      </c>
      <c r="D55" s="25">
        <v>5</v>
      </c>
      <c r="E55" s="25">
        <v>3</v>
      </c>
      <c r="F55" s="25">
        <v>7</v>
      </c>
      <c r="G55" s="25">
        <v>66</v>
      </c>
    </row>
    <row r="56" spans="1:7" ht="9" customHeight="1" x14ac:dyDescent="0.2">
      <c r="A56" s="18" t="s">
        <v>382</v>
      </c>
      <c r="B56" s="25">
        <v>1</v>
      </c>
      <c r="C56" s="25">
        <v>3</v>
      </c>
      <c r="D56" s="25">
        <v>-1</v>
      </c>
      <c r="E56" s="25">
        <v>2</v>
      </c>
      <c r="F56" s="25">
        <v>3</v>
      </c>
      <c r="G56" s="25">
        <v>18</v>
      </c>
    </row>
    <row r="57" spans="1:7" ht="9" customHeight="1" x14ac:dyDescent="0.2">
      <c r="A57" s="14" t="s">
        <v>383</v>
      </c>
      <c r="B57" s="25">
        <v>6</v>
      </c>
      <c r="C57" s="25">
        <v>6</v>
      </c>
      <c r="D57" s="25">
        <v>-12</v>
      </c>
      <c r="E57" s="25" t="s">
        <v>379</v>
      </c>
      <c r="F57" s="25">
        <v>7</v>
      </c>
      <c r="G57" s="25" t="s">
        <v>379</v>
      </c>
    </row>
    <row r="58" spans="1:7" ht="9" customHeight="1" x14ac:dyDescent="0.2">
      <c r="A58" s="14" t="s">
        <v>384</v>
      </c>
      <c r="B58" s="25">
        <v>4</v>
      </c>
      <c r="C58" s="25">
        <v>7</v>
      </c>
      <c r="D58" s="25">
        <v>9</v>
      </c>
      <c r="E58" s="25">
        <v>11</v>
      </c>
      <c r="F58" s="25">
        <v>-4</v>
      </c>
      <c r="G58" s="25">
        <v>65</v>
      </c>
    </row>
    <row r="59" spans="1:7" ht="9" customHeight="1" x14ac:dyDescent="0.2">
      <c r="A59" s="18" t="s">
        <v>385</v>
      </c>
      <c r="B59" s="25">
        <v>-2</v>
      </c>
      <c r="C59" s="25">
        <v>3</v>
      </c>
      <c r="D59" s="25">
        <v>8</v>
      </c>
      <c r="E59" s="25">
        <v>3</v>
      </c>
      <c r="F59" s="25">
        <v>-4</v>
      </c>
      <c r="G59" s="25">
        <v>32</v>
      </c>
    </row>
    <row r="60" spans="1:7" ht="9.9499999999999993" customHeight="1" x14ac:dyDescent="0.2">
      <c r="A60" s="95" t="s">
        <v>387</v>
      </c>
      <c r="B60" s="119">
        <v>554</v>
      </c>
      <c r="C60" s="119">
        <v>538</v>
      </c>
      <c r="D60" s="119">
        <v>525</v>
      </c>
      <c r="E60" s="119">
        <v>527</v>
      </c>
      <c r="F60" s="119">
        <v>526</v>
      </c>
      <c r="G60" s="119">
        <v>1617</v>
      </c>
    </row>
    <row r="61" spans="1:7" ht="4.5" customHeight="1" x14ac:dyDescent="0.2">
      <c r="A61" s="106"/>
      <c r="B61" s="107"/>
      <c r="C61" s="108"/>
      <c r="D61" s="109"/>
      <c r="E61" s="109"/>
      <c r="F61" s="109"/>
      <c r="G61" s="109"/>
    </row>
    <row r="62" spans="1:7" ht="9.9499999999999993" customHeight="1" x14ac:dyDescent="0.2">
      <c r="A62" s="120" t="s">
        <v>392</v>
      </c>
      <c r="B62" s="120"/>
      <c r="C62" s="120"/>
      <c r="D62" s="120"/>
      <c r="E62" s="120"/>
      <c r="F62" s="120"/>
      <c r="G62" s="596" t="s">
        <v>366</v>
      </c>
    </row>
    <row r="63" spans="1:7" ht="9.9499999999999993" customHeight="1" x14ac:dyDescent="0.2">
      <c r="A63" s="45" t="s">
        <v>367</v>
      </c>
      <c r="B63" s="115" t="s">
        <v>368</v>
      </c>
      <c r="C63" s="115" t="s">
        <v>369</v>
      </c>
      <c r="D63" s="115" t="s">
        <v>370</v>
      </c>
      <c r="E63" s="115" t="s">
        <v>371</v>
      </c>
      <c r="F63" s="115" t="s">
        <v>372</v>
      </c>
      <c r="G63" s="597" t="s">
        <v>0</v>
      </c>
    </row>
    <row r="64" spans="1:7" ht="9.9499999999999993" customHeight="1" x14ac:dyDescent="0.2">
      <c r="A64" s="116" t="s">
        <v>373</v>
      </c>
      <c r="B64" s="117">
        <v>338</v>
      </c>
      <c r="C64" s="117">
        <v>326</v>
      </c>
      <c r="D64" s="117">
        <v>317</v>
      </c>
      <c r="E64" s="117">
        <v>326</v>
      </c>
      <c r="F64" s="117">
        <v>318</v>
      </c>
      <c r="G64" s="117">
        <v>978</v>
      </c>
    </row>
    <row r="65" spans="1:7" ht="9.9499999999999993" customHeight="1" x14ac:dyDescent="0.2">
      <c r="A65" s="48" t="s">
        <v>374</v>
      </c>
      <c r="B65" s="118">
        <v>-8</v>
      </c>
      <c r="C65" s="118">
        <v>-5</v>
      </c>
      <c r="D65" s="118" t="s">
        <v>390</v>
      </c>
      <c r="E65" s="118">
        <v>-11</v>
      </c>
      <c r="F65" s="118">
        <v>1</v>
      </c>
      <c r="G65" s="118">
        <v>-59</v>
      </c>
    </row>
    <row r="66" spans="1:7" ht="9" customHeight="1" x14ac:dyDescent="0.2">
      <c r="A66" s="18" t="s">
        <v>375</v>
      </c>
      <c r="B66" s="25">
        <v>-5</v>
      </c>
      <c r="C66" s="25">
        <v>-4</v>
      </c>
      <c r="D66" s="25">
        <v>2</v>
      </c>
      <c r="E66" s="25">
        <v>-7</v>
      </c>
      <c r="F66" s="25">
        <v>2</v>
      </c>
      <c r="G66" s="25">
        <v>-33</v>
      </c>
    </row>
    <row r="67" spans="1:7" ht="9" customHeight="1" x14ac:dyDescent="0.2">
      <c r="A67" s="18" t="s">
        <v>376</v>
      </c>
      <c r="B67" s="25">
        <v>-3</v>
      </c>
      <c r="C67" s="25">
        <v>-1</v>
      </c>
      <c r="D67" s="25">
        <v>-2</v>
      </c>
      <c r="E67" s="25">
        <v>-4</v>
      </c>
      <c r="F67" s="25">
        <v>-1</v>
      </c>
      <c r="G67" s="25">
        <v>-26</v>
      </c>
    </row>
    <row r="68" spans="1:7" ht="9.9499999999999993" customHeight="1" x14ac:dyDescent="0.2">
      <c r="A68" s="48" t="s">
        <v>380</v>
      </c>
      <c r="B68" s="118">
        <v>9</v>
      </c>
      <c r="C68" s="118">
        <v>9</v>
      </c>
      <c r="D68" s="118">
        <v>6</v>
      </c>
      <c r="E68" s="118">
        <v>6</v>
      </c>
      <c r="F68" s="118">
        <v>4</v>
      </c>
      <c r="G68" s="118">
        <v>87</v>
      </c>
    </row>
    <row r="69" spans="1:7" ht="9" customHeight="1" x14ac:dyDescent="0.2">
      <c r="A69" s="18" t="s">
        <v>381</v>
      </c>
      <c r="B69" s="25">
        <v>7</v>
      </c>
      <c r="C69" s="25">
        <v>10</v>
      </c>
      <c r="D69" s="25">
        <v>5</v>
      </c>
      <c r="E69" s="25">
        <v>6</v>
      </c>
      <c r="F69" s="25">
        <v>5</v>
      </c>
      <c r="G69" s="25">
        <v>83</v>
      </c>
    </row>
    <row r="70" spans="1:7" ht="9" customHeight="1" x14ac:dyDescent="0.2">
      <c r="A70" s="18" t="s">
        <v>382</v>
      </c>
      <c r="B70" s="25">
        <v>2</v>
      </c>
      <c r="C70" s="25">
        <v>-1</v>
      </c>
      <c r="D70" s="25">
        <v>1</v>
      </c>
      <c r="E70" s="25" t="s">
        <v>379</v>
      </c>
      <c r="F70" s="25">
        <v>-1</v>
      </c>
      <c r="G70" s="25">
        <v>4</v>
      </c>
    </row>
    <row r="71" spans="1:7" ht="9" customHeight="1" x14ac:dyDescent="0.2">
      <c r="A71" s="14" t="s">
        <v>383</v>
      </c>
      <c r="B71" s="25">
        <v>4</v>
      </c>
      <c r="C71" s="25">
        <v>4</v>
      </c>
      <c r="D71" s="25">
        <v>-8</v>
      </c>
      <c r="E71" s="25" t="s">
        <v>379</v>
      </c>
      <c r="F71" s="25">
        <v>4</v>
      </c>
      <c r="G71" s="25" t="s">
        <v>379</v>
      </c>
    </row>
    <row r="72" spans="1:7" ht="9" customHeight="1" x14ac:dyDescent="0.2">
      <c r="A72" s="14" t="s">
        <v>384</v>
      </c>
      <c r="B72" s="25">
        <v>7</v>
      </c>
      <c r="C72" s="25">
        <v>4</v>
      </c>
      <c r="D72" s="25">
        <v>11</v>
      </c>
      <c r="E72" s="25">
        <v>-4</v>
      </c>
      <c r="F72" s="25">
        <v>-1</v>
      </c>
      <c r="G72" s="25">
        <v>8</v>
      </c>
    </row>
    <row r="73" spans="1:7" ht="9" customHeight="1" x14ac:dyDescent="0.2">
      <c r="A73" s="18" t="s">
        <v>385</v>
      </c>
      <c r="B73" s="25">
        <v>-2</v>
      </c>
      <c r="C73" s="25" t="s">
        <v>379</v>
      </c>
      <c r="D73" s="25">
        <v>5</v>
      </c>
      <c r="E73" s="25">
        <v>2</v>
      </c>
      <c r="F73" s="25">
        <v>-3</v>
      </c>
      <c r="G73" s="25">
        <v>16</v>
      </c>
    </row>
    <row r="74" spans="1:7" ht="9.9499999999999993" customHeight="1" x14ac:dyDescent="0.2">
      <c r="A74" s="95" t="s">
        <v>387</v>
      </c>
      <c r="B74" s="119">
        <v>350</v>
      </c>
      <c r="C74" s="119">
        <v>338</v>
      </c>
      <c r="D74" s="119">
        <v>326</v>
      </c>
      <c r="E74" s="119">
        <v>317</v>
      </c>
      <c r="F74" s="119">
        <v>326</v>
      </c>
      <c r="G74" s="119">
        <v>1014</v>
      </c>
    </row>
    <row r="75" spans="1:7" ht="5.25" customHeight="1" x14ac:dyDescent="0.2">
      <c r="A75" s="106"/>
      <c r="B75" s="107"/>
      <c r="C75" s="108"/>
      <c r="D75" s="109"/>
      <c r="E75" s="109"/>
      <c r="F75" s="109"/>
      <c r="G75" s="109"/>
    </row>
  </sheetData>
  <mergeCells count="8">
    <mergeCell ref="G34:G35"/>
    <mergeCell ref="G48:G49"/>
    <mergeCell ref="G62:G63"/>
    <mergeCell ref="A1:C1"/>
    <mergeCell ref="E1:G1"/>
    <mergeCell ref="A2:G2"/>
    <mergeCell ref="G3:G4"/>
    <mergeCell ref="G20:G21"/>
  </mergeCells>
  <pageMargins left="0.5" right="0.5" top="0.5" bottom="0.5" header="0.31496062992126" footer="0.31496062992126"/>
  <pageSetup paperSize="9" orientation="portrait"/>
  <headerFooter>
    <oddFooter>&amp;C_x000D_&amp;1#&amp;"Aptos"&amp;10&amp;K000000 Confidential</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76D2B1-53DB-47F4-90F3-DC3CF1F86BB6}">
  <dimension ref="A1:M33"/>
  <sheetViews>
    <sheetView workbookViewId="0">
      <selection sqref="A1:D1"/>
    </sheetView>
  </sheetViews>
  <sheetFormatPr defaultRowHeight="12.75" x14ac:dyDescent="0.2"/>
  <cols>
    <col min="1" max="1" width="35.85546875" customWidth="1"/>
    <col min="2" max="2" width="5.5703125" customWidth="1"/>
    <col min="3" max="5" width="5.42578125" customWidth="1"/>
    <col min="6" max="6" width="5.5703125" customWidth="1"/>
    <col min="7" max="9" width="5.42578125" customWidth="1"/>
    <col min="10" max="10" width="5.5703125" customWidth="1"/>
    <col min="11" max="13" width="5.42578125" customWidth="1"/>
  </cols>
  <sheetData>
    <row r="1" spans="1:13" ht="11.25" customHeight="1" x14ac:dyDescent="0.2">
      <c r="A1" s="581" t="s">
        <v>393</v>
      </c>
      <c r="B1" s="581" t="s">
        <v>0</v>
      </c>
      <c r="C1" s="581" t="s">
        <v>0</v>
      </c>
      <c r="D1" s="581" t="s">
        <v>0</v>
      </c>
      <c r="E1" s="44"/>
      <c r="F1" s="44"/>
      <c r="G1" s="44"/>
      <c r="H1" s="44"/>
      <c r="I1" s="44"/>
      <c r="J1" s="582"/>
      <c r="K1" s="582" t="s">
        <v>0</v>
      </c>
      <c r="L1" s="582" t="s">
        <v>0</v>
      </c>
      <c r="M1" s="582" t="s">
        <v>0</v>
      </c>
    </row>
    <row r="2" spans="1:13" ht="29.25" customHeight="1" x14ac:dyDescent="0.35">
      <c r="A2" s="561" t="s">
        <v>394</v>
      </c>
      <c r="B2" s="561" t="s">
        <v>0</v>
      </c>
      <c r="C2" s="561" t="s">
        <v>0</v>
      </c>
      <c r="D2" s="561" t="s">
        <v>0</v>
      </c>
      <c r="E2" s="561" t="s">
        <v>0</v>
      </c>
      <c r="F2" s="561" t="s">
        <v>0</v>
      </c>
      <c r="G2" s="561" t="s">
        <v>0</v>
      </c>
      <c r="H2" s="561" t="s">
        <v>0</v>
      </c>
      <c r="I2" s="561" t="s">
        <v>0</v>
      </c>
      <c r="J2" s="561" t="s">
        <v>0</v>
      </c>
      <c r="K2" s="561" t="s">
        <v>0</v>
      </c>
      <c r="L2" s="561" t="s">
        <v>0</v>
      </c>
      <c r="M2" s="561" t="s">
        <v>0</v>
      </c>
    </row>
    <row r="3" spans="1:13" ht="18.75" customHeight="1" x14ac:dyDescent="0.2">
      <c r="A3" s="78" t="s">
        <v>395</v>
      </c>
      <c r="B3" s="97" t="s">
        <v>396</v>
      </c>
      <c r="C3" s="53" t="s">
        <v>397</v>
      </c>
      <c r="D3" s="53" t="s">
        <v>398</v>
      </c>
      <c r="E3" s="53" t="s">
        <v>399</v>
      </c>
      <c r="F3" s="53" t="s">
        <v>400</v>
      </c>
      <c r="G3" s="53" t="s">
        <v>401</v>
      </c>
      <c r="H3" s="53" t="s">
        <v>402</v>
      </c>
      <c r="I3" s="53" t="s">
        <v>403</v>
      </c>
      <c r="J3" s="53" t="s">
        <v>404</v>
      </c>
      <c r="K3" s="53" t="s">
        <v>405</v>
      </c>
      <c r="L3" s="53" t="s">
        <v>406</v>
      </c>
      <c r="M3" s="53" t="s">
        <v>407</v>
      </c>
    </row>
    <row r="4" spans="1:13" ht="10.5" customHeight="1" x14ac:dyDescent="0.2">
      <c r="A4" s="9" t="s">
        <v>408</v>
      </c>
      <c r="B4" s="122">
        <v>552</v>
      </c>
      <c r="C4" s="122">
        <v>529</v>
      </c>
      <c r="D4" s="122">
        <v>504</v>
      </c>
      <c r="E4" s="122">
        <v>517</v>
      </c>
      <c r="F4" s="122">
        <v>484</v>
      </c>
      <c r="G4" s="122">
        <v>463</v>
      </c>
      <c r="H4" s="122">
        <v>478</v>
      </c>
      <c r="I4" s="122">
        <v>497</v>
      </c>
      <c r="J4" s="122">
        <v>469</v>
      </c>
      <c r="K4" s="122">
        <v>462</v>
      </c>
      <c r="L4" s="122">
        <v>453</v>
      </c>
      <c r="M4" s="122">
        <v>443</v>
      </c>
    </row>
    <row r="5" spans="1:13" ht="10.5" customHeight="1" x14ac:dyDescent="0.2">
      <c r="A5" s="14" t="s">
        <v>409</v>
      </c>
      <c r="B5" s="15">
        <v>5</v>
      </c>
      <c r="C5" s="15">
        <v>4</v>
      </c>
      <c r="D5" s="15">
        <v>5</v>
      </c>
      <c r="E5" s="15">
        <v>5</v>
      </c>
      <c r="F5" s="15">
        <v>4</v>
      </c>
      <c r="G5" s="15">
        <v>5</v>
      </c>
      <c r="H5" s="15">
        <v>5</v>
      </c>
      <c r="I5" s="15">
        <v>4</v>
      </c>
      <c r="J5" s="15">
        <v>5</v>
      </c>
      <c r="K5" s="15">
        <v>5</v>
      </c>
      <c r="L5" s="15">
        <v>6</v>
      </c>
      <c r="M5" s="15">
        <v>6</v>
      </c>
    </row>
    <row r="6" spans="1:13" ht="10.5" customHeight="1" x14ac:dyDescent="0.2">
      <c r="A6" s="14" t="s">
        <v>410</v>
      </c>
      <c r="B6" s="15">
        <v>-4</v>
      </c>
      <c r="C6" s="15">
        <v>6</v>
      </c>
      <c r="D6" s="15">
        <v>-6</v>
      </c>
      <c r="E6" s="15">
        <v>6</v>
      </c>
      <c r="F6" s="15">
        <v>-5</v>
      </c>
      <c r="G6" s="15">
        <v>7</v>
      </c>
      <c r="H6" s="15">
        <v>-3</v>
      </c>
      <c r="I6" s="15">
        <v>8</v>
      </c>
      <c r="J6" s="15">
        <v>2</v>
      </c>
      <c r="K6" s="15">
        <v>7</v>
      </c>
      <c r="L6" s="15">
        <v>-5</v>
      </c>
      <c r="M6" s="15">
        <v>5</v>
      </c>
    </row>
    <row r="7" spans="1:13" ht="10.5" customHeight="1" x14ac:dyDescent="0.2">
      <c r="A7" s="14" t="s">
        <v>411</v>
      </c>
      <c r="B7" s="15">
        <v>45</v>
      </c>
      <c r="C7" s="15">
        <v>58</v>
      </c>
      <c r="D7" s="15">
        <v>57</v>
      </c>
      <c r="E7" s="15">
        <v>53</v>
      </c>
      <c r="F7" s="15">
        <v>47</v>
      </c>
      <c r="G7" s="15">
        <v>48</v>
      </c>
      <c r="H7" s="15">
        <v>53</v>
      </c>
      <c r="I7" s="15">
        <v>56</v>
      </c>
      <c r="J7" s="15">
        <v>37</v>
      </c>
      <c r="K7" s="15">
        <v>65</v>
      </c>
      <c r="L7" s="15">
        <v>51</v>
      </c>
      <c r="M7" s="15">
        <v>56</v>
      </c>
    </row>
    <row r="8" spans="1:13" ht="10.5" customHeight="1" x14ac:dyDescent="0.2">
      <c r="A8" s="14" t="s">
        <v>412</v>
      </c>
      <c r="B8" s="15">
        <v>163</v>
      </c>
      <c r="C8" s="15">
        <v>158</v>
      </c>
      <c r="D8" s="15">
        <v>156</v>
      </c>
      <c r="E8" s="15">
        <v>153</v>
      </c>
      <c r="F8" s="15">
        <v>157</v>
      </c>
      <c r="G8" s="15">
        <v>151</v>
      </c>
      <c r="H8" s="15">
        <v>147</v>
      </c>
      <c r="I8" s="15">
        <v>147</v>
      </c>
      <c r="J8" s="15">
        <v>150</v>
      </c>
      <c r="K8" s="15">
        <v>146</v>
      </c>
      <c r="L8" s="15">
        <v>140</v>
      </c>
      <c r="M8" s="15">
        <v>133</v>
      </c>
    </row>
    <row r="9" spans="1:13" ht="10.5" customHeight="1" x14ac:dyDescent="0.2">
      <c r="A9" s="14" t="s">
        <v>413</v>
      </c>
      <c r="B9" s="15">
        <v>113</v>
      </c>
      <c r="C9" s="15">
        <v>118</v>
      </c>
      <c r="D9" s="15">
        <v>117</v>
      </c>
      <c r="E9" s="15">
        <v>118</v>
      </c>
      <c r="F9" s="15">
        <v>120</v>
      </c>
      <c r="G9" s="15">
        <v>116</v>
      </c>
      <c r="H9" s="15">
        <v>106</v>
      </c>
      <c r="I9" s="15">
        <v>110</v>
      </c>
      <c r="J9" s="15">
        <v>105</v>
      </c>
      <c r="K9" s="15">
        <v>107</v>
      </c>
      <c r="L9" s="15">
        <v>107</v>
      </c>
      <c r="M9" s="15">
        <v>113</v>
      </c>
    </row>
    <row r="10" spans="1:13" ht="10.5" customHeight="1" x14ac:dyDescent="0.2">
      <c r="A10" s="14" t="s">
        <v>414</v>
      </c>
      <c r="B10" s="15">
        <v>13</v>
      </c>
      <c r="C10" s="15">
        <v>16</v>
      </c>
      <c r="D10" s="15">
        <v>10</v>
      </c>
      <c r="E10" s="15">
        <v>7</v>
      </c>
      <c r="F10" s="15">
        <v>9</v>
      </c>
      <c r="G10" s="15">
        <v>8</v>
      </c>
      <c r="H10" s="15">
        <v>9</v>
      </c>
      <c r="I10" s="15">
        <v>11</v>
      </c>
      <c r="J10" s="15">
        <v>12</v>
      </c>
      <c r="K10" s="15">
        <v>4</v>
      </c>
      <c r="L10" s="15">
        <v>10</v>
      </c>
      <c r="M10" s="15">
        <v>8</v>
      </c>
    </row>
    <row r="11" spans="1:13" ht="10.5" customHeight="1" x14ac:dyDescent="0.2">
      <c r="A11" s="14" t="s">
        <v>415</v>
      </c>
      <c r="B11" s="15">
        <v>-7</v>
      </c>
      <c r="C11" s="15">
        <v>-9</v>
      </c>
      <c r="D11" s="15">
        <v>-1</v>
      </c>
      <c r="E11" s="15">
        <v>-6</v>
      </c>
      <c r="F11" s="15">
        <v>-5</v>
      </c>
      <c r="G11" s="15">
        <v>-6</v>
      </c>
      <c r="H11" s="15">
        <v>-2</v>
      </c>
      <c r="I11" s="15">
        <v>-8</v>
      </c>
      <c r="J11" s="15">
        <v>-6</v>
      </c>
      <c r="K11" s="15">
        <v>-1</v>
      </c>
      <c r="L11" s="15">
        <v>1</v>
      </c>
      <c r="M11" s="15">
        <v>-1</v>
      </c>
    </row>
    <row r="12" spans="1:13" ht="9.75" customHeight="1" x14ac:dyDescent="0.2">
      <c r="A12" s="95" t="s">
        <v>416</v>
      </c>
      <c r="B12" s="123">
        <v>880</v>
      </c>
      <c r="C12" s="123">
        <v>880</v>
      </c>
      <c r="D12" s="123">
        <v>842</v>
      </c>
      <c r="E12" s="123">
        <v>853</v>
      </c>
      <c r="F12" s="123">
        <v>811</v>
      </c>
      <c r="G12" s="123">
        <v>792</v>
      </c>
      <c r="H12" s="123">
        <v>793</v>
      </c>
      <c r="I12" s="123">
        <v>825</v>
      </c>
      <c r="J12" s="123">
        <v>774</v>
      </c>
      <c r="K12" s="123">
        <v>795</v>
      </c>
      <c r="L12" s="123">
        <v>763</v>
      </c>
      <c r="M12" s="123">
        <v>763</v>
      </c>
    </row>
    <row r="13" spans="1:13" ht="28.5" customHeight="1" x14ac:dyDescent="0.35">
      <c r="A13" s="561" t="s">
        <v>417</v>
      </c>
      <c r="B13" s="561" t="s">
        <v>0</v>
      </c>
      <c r="C13" s="561" t="s">
        <v>0</v>
      </c>
      <c r="D13" s="561" t="s">
        <v>0</v>
      </c>
      <c r="E13" s="561" t="s">
        <v>0</v>
      </c>
      <c r="F13" s="561" t="s">
        <v>0</v>
      </c>
      <c r="G13" s="561" t="s">
        <v>0</v>
      </c>
      <c r="H13" s="561" t="s">
        <v>0</v>
      </c>
      <c r="I13" s="561" t="s">
        <v>0</v>
      </c>
      <c r="J13" s="561" t="s">
        <v>0</v>
      </c>
      <c r="K13" s="561" t="s">
        <v>0</v>
      </c>
      <c r="L13" s="561" t="s">
        <v>0</v>
      </c>
      <c r="M13" s="561" t="s">
        <v>0</v>
      </c>
    </row>
    <row r="14" spans="1:13" ht="18" customHeight="1" x14ac:dyDescent="0.2">
      <c r="A14" s="78" t="s">
        <v>395</v>
      </c>
      <c r="B14" s="97" t="s">
        <v>396</v>
      </c>
      <c r="C14" s="97" t="s">
        <v>397</v>
      </c>
      <c r="D14" s="97" t="s">
        <v>398</v>
      </c>
      <c r="E14" s="97" t="s">
        <v>399</v>
      </c>
      <c r="F14" s="97" t="s">
        <v>400</v>
      </c>
      <c r="G14" s="97" t="s">
        <v>401</v>
      </c>
      <c r="H14" s="97" t="s">
        <v>402</v>
      </c>
      <c r="I14" s="97" t="s">
        <v>403</v>
      </c>
      <c r="J14" s="97" t="s">
        <v>404</v>
      </c>
      <c r="K14" s="97" t="s">
        <v>405</v>
      </c>
      <c r="L14" s="97" t="s">
        <v>406</v>
      </c>
      <c r="M14" s="97" t="s">
        <v>407</v>
      </c>
    </row>
    <row r="15" spans="1:13" ht="9.75" customHeight="1" x14ac:dyDescent="0.2">
      <c r="A15" s="124" t="s">
        <v>418</v>
      </c>
      <c r="B15" s="122">
        <v>189</v>
      </c>
      <c r="C15" s="122">
        <v>174</v>
      </c>
      <c r="D15" s="122">
        <v>179</v>
      </c>
      <c r="E15" s="122">
        <v>201</v>
      </c>
      <c r="F15" s="122">
        <v>171</v>
      </c>
      <c r="G15" s="122">
        <v>166</v>
      </c>
      <c r="H15" s="122">
        <v>170</v>
      </c>
      <c r="I15" s="122">
        <v>170</v>
      </c>
      <c r="J15" s="122">
        <v>161</v>
      </c>
      <c r="K15" s="122">
        <v>164</v>
      </c>
      <c r="L15" s="122">
        <v>157</v>
      </c>
      <c r="M15" s="122">
        <v>152</v>
      </c>
    </row>
    <row r="16" spans="1:13" ht="9.75" customHeight="1" x14ac:dyDescent="0.2">
      <c r="A16" s="125" t="s">
        <v>419</v>
      </c>
      <c r="B16" s="15">
        <v>-104</v>
      </c>
      <c r="C16" s="15">
        <v>-98</v>
      </c>
      <c r="D16" s="15">
        <v>-116</v>
      </c>
      <c r="E16" s="15">
        <v>-127</v>
      </c>
      <c r="F16" s="15">
        <v>-107</v>
      </c>
      <c r="G16" s="15">
        <v>-112</v>
      </c>
      <c r="H16" s="15">
        <v>-114</v>
      </c>
      <c r="I16" s="15">
        <v>-104</v>
      </c>
      <c r="J16" s="15">
        <v>-106</v>
      </c>
      <c r="K16" s="15">
        <v>-99</v>
      </c>
      <c r="L16" s="15">
        <v>-93</v>
      </c>
      <c r="M16" s="15">
        <v>-119</v>
      </c>
    </row>
    <row r="17" spans="1:13" ht="9.75" customHeight="1" x14ac:dyDescent="0.2">
      <c r="A17" s="126" t="s">
        <v>420</v>
      </c>
      <c r="B17" s="15">
        <v>-1</v>
      </c>
      <c r="C17" s="15">
        <v>-2</v>
      </c>
      <c r="D17" s="15">
        <v>-3</v>
      </c>
      <c r="E17" s="15">
        <v>-3</v>
      </c>
      <c r="F17" s="15" t="s">
        <v>421</v>
      </c>
      <c r="G17" s="15">
        <v>-2</v>
      </c>
      <c r="H17" s="15">
        <v>-1</v>
      </c>
      <c r="I17" s="15" t="s">
        <v>421</v>
      </c>
      <c r="J17" s="15">
        <v>-1</v>
      </c>
      <c r="K17" s="15">
        <v>-4</v>
      </c>
      <c r="L17" s="15">
        <v>-1</v>
      </c>
      <c r="M17" s="15">
        <v>1</v>
      </c>
    </row>
    <row r="18" spans="1:13" ht="9.75" customHeight="1" x14ac:dyDescent="0.2">
      <c r="A18" s="48" t="s">
        <v>422</v>
      </c>
      <c r="B18" s="127">
        <v>84</v>
      </c>
      <c r="C18" s="127">
        <v>74</v>
      </c>
      <c r="D18" s="127">
        <v>60</v>
      </c>
      <c r="E18" s="127">
        <v>71</v>
      </c>
      <c r="F18" s="127">
        <v>64</v>
      </c>
      <c r="G18" s="127">
        <v>52</v>
      </c>
      <c r="H18" s="127">
        <v>55</v>
      </c>
      <c r="I18" s="127">
        <v>66</v>
      </c>
      <c r="J18" s="127">
        <v>54</v>
      </c>
      <c r="K18" s="127">
        <v>61</v>
      </c>
      <c r="L18" s="127">
        <v>63</v>
      </c>
      <c r="M18" s="127">
        <v>34</v>
      </c>
    </row>
    <row r="19" spans="1:13" ht="4.5" customHeight="1" x14ac:dyDescent="0.2">
      <c r="A19" s="91"/>
      <c r="B19" s="128"/>
      <c r="C19" s="128"/>
      <c r="D19" s="128"/>
      <c r="E19" s="128"/>
      <c r="F19" s="128"/>
      <c r="G19" s="128"/>
      <c r="H19" s="128"/>
      <c r="I19" s="128"/>
      <c r="J19" s="128"/>
      <c r="K19" s="128"/>
      <c r="L19" s="128"/>
      <c r="M19" s="128"/>
    </row>
    <row r="20" spans="1:13" ht="9.75" customHeight="1" x14ac:dyDescent="0.2">
      <c r="A20" s="126" t="s">
        <v>423</v>
      </c>
      <c r="B20" s="15">
        <v>-162</v>
      </c>
      <c r="C20" s="15">
        <v>-2863</v>
      </c>
      <c r="D20" s="15">
        <v>697</v>
      </c>
      <c r="E20" s="15">
        <v>-780</v>
      </c>
      <c r="F20" s="15">
        <v>-853</v>
      </c>
      <c r="G20" s="15">
        <v>-1171</v>
      </c>
      <c r="H20" s="15">
        <v>505</v>
      </c>
      <c r="I20" s="15">
        <v>-345</v>
      </c>
      <c r="J20" s="15">
        <v>-621</v>
      </c>
      <c r="K20" s="15">
        <v>469</v>
      </c>
      <c r="L20" s="15">
        <v>-1141</v>
      </c>
      <c r="M20" s="15">
        <v>-1250</v>
      </c>
    </row>
    <row r="21" spans="1:13" ht="9.75" customHeight="1" x14ac:dyDescent="0.2">
      <c r="A21" s="125" t="s">
        <v>424</v>
      </c>
      <c r="B21" s="15">
        <v>157</v>
      </c>
      <c r="C21" s="15">
        <v>2867</v>
      </c>
      <c r="D21" s="15">
        <v>-688</v>
      </c>
      <c r="E21" s="15">
        <v>773</v>
      </c>
      <c r="F21" s="15">
        <v>855</v>
      </c>
      <c r="G21" s="15">
        <v>1177</v>
      </c>
      <c r="H21" s="15">
        <v>-506</v>
      </c>
      <c r="I21" s="15">
        <v>348</v>
      </c>
      <c r="J21" s="15">
        <v>627</v>
      </c>
      <c r="K21" s="15">
        <v>-467</v>
      </c>
      <c r="L21" s="15">
        <v>1139</v>
      </c>
      <c r="M21" s="15">
        <v>1256</v>
      </c>
    </row>
    <row r="22" spans="1:13" ht="9.75" customHeight="1" x14ac:dyDescent="0.2">
      <c r="A22" s="48" t="s">
        <v>425</v>
      </c>
      <c r="B22" s="127">
        <v>-5</v>
      </c>
      <c r="C22" s="127">
        <v>4</v>
      </c>
      <c r="D22" s="127">
        <v>9</v>
      </c>
      <c r="E22" s="127">
        <v>-7</v>
      </c>
      <c r="F22" s="127">
        <v>2</v>
      </c>
      <c r="G22" s="127">
        <v>6</v>
      </c>
      <c r="H22" s="127">
        <v>-1</v>
      </c>
      <c r="I22" s="127">
        <v>3</v>
      </c>
      <c r="J22" s="127">
        <v>6</v>
      </c>
      <c r="K22" s="127">
        <v>2</v>
      </c>
      <c r="L22" s="127">
        <v>-2</v>
      </c>
      <c r="M22" s="127">
        <v>6</v>
      </c>
    </row>
    <row r="23" spans="1:13" ht="4.5" customHeight="1" x14ac:dyDescent="0.2">
      <c r="A23" s="91"/>
      <c r="B23" s="128"/>
      <c r="C23" s="128"/>
      <c r="D23" s="128"/>
      <c r="E23" s="128"/>
      <c r="F23" s="128"/>
      <c r="G23" s="128"/>
      <c r="H23" s="128"/>
      <c r="I23" s="128"/>
      <c r="J23" s="128"/>
      <c r="K23" s="128"/>
      <c r="L23" s="128"/>
      <c r="M23" s="128"/>
    </row>
    <row r="24" spans="1:13" ht="9.75" customHeight="1" x14ac:dyDescent="0.2">
      <c r="A24" s="95" t="s">
        <v>416</v>
      </c>
      <c r="B24" s="123">
        <v>79</v>
      </c>
      <c r="C24" s="123">
        <v>78</v>
      </c>
      <c r="D24" s="123">
        <v>69</v>
      </c>
      <c r="E24" s="123">
        <v>64</v>
      </c>
      <c r="F24" s="123">
        <v>66</v>
      </c>
      <c r="G24" s="123">
        <v>58</v>
      </c>
      <c r="H24" s="123">
        <v>54</v>
      </c>
      <c r="I24" s="123">
        <v>69</v>
      </c>
      <c r="J24" s="123">
        <v>60</v>
      </c>
      <c r="K24" s="123">
        <v>63</v>
      </c>
      <c r="L24" s="123">
        <v>61</v>
      </c>
      <c r="M24" s="123">
        <v>40</v>
      </c>
    </row>
    <row r="25" spans="1:13" ht="28.5" customHeight="1" x14ac:dyDescent="0.35">
      <c r="A25" s="561" t="s">
        <v>426</v>
      </c>
      <c r="B25" s="561" t="s">
        <v>0</v>
      </c>
      <c r="C25" s="561" t="s">
        <v>0</v>
      </c>
      <c r="D25" s="561" t="s">
        <v>0</v>
      </c>
      <c r="E25" s="561" t="s">
        <v>0</v>
      </c>
      <c r="F25" s="561" t="s">
        <v>0</v>
      </c>
      <c r="G25" s="561" t="s">
        <v>0</v>
      </c>
      <c r="H25" s="561" t="s">
        <v>0</v>
      </c>
      <c r="I25" s="561" t="s">
        <v>0</v>
      </c>
      <c r="J25" s="561" t="s">
        <v>0</v>
      </c>
      <c r="K25" s="561" t="s">
        <v>0</v>
      </c>
      <c r="L25" s="561" t="s">
        <v>0</v>
      </c>
      <c r="M25" s="561" t="s">
        <v>0</v>
      </c>
    </row>
    <row r="26" spans="1:13" ht="18" customHeight="1" x14ac:dyDescent="0.2">
      <c r="A26" s="78" t="s">
        <v>395</v>
      </c>
      <c r="B26" s="97" t="s">
        <v>396</v>
      </c>
      <c r="C26" s="97" t="s">
        <v>397</v>
      </c>
      <c r="D26" s="97" t="s">
        <v>398</v>
      </c>
      <c r="E26" s="97" t="s">
        <v>399</v>
      </c>
      <c r="F26" s="97" t="s">
        <v>400</v>
      </c>
      <c r="G26" s="97" t="s">
        <v>401</v>
      </c>
      <c r="H26" s="97" t="s">
        <v>402</v>
      </c>
      <c r="I26" s="97" t="s">
        <v>403</v>
      </c>
      <c r="J26" s="97" t="s">
        <v>404</v>
      </c>
      <c r="K26" s="97" t="s">
        <v>405</v>
      </c>
      <c r="L26" s="97" t="s">
        <v>406</v>
      </c>
      <c r="M26" s="97" t="s">
        <v>407</v>
      </c>
    </row>
    <row r="27" spans="1:13" ht="10.5" customHeight="1" x14ac:dyDescent="0.2">
      <c r="A27" s="124" t="s">
        <v>427</v>
      </c>
      <c r="B27" s="129">
        <v>79</v>
      </c>
      <c r="C27" s="129">
        <v>26</v>
      </c>
      <c r="D27" s="129">
        <v>9</v>
      </c>
      <c r="E27" s="129">
        <v>144</v>
      </c>
      <c r="F27" s="129">
        <v>211</v>
      </c>
      <c r="G27" s="129">
        <v>-35</v>
      </c>
      <c r="H27" s="129">
        <v>33</v>
      </c>
      <c r="I27" s="129">
        <v>146</v>
      </c>
      <c r="J27" s="129">
        <v>272</v>
      </c>
      <c r="K27" s="129">
        <v>42</v>
      </c>
      <c r="L27" s="129">
        <v>69</v>
      </c>
      <c r="M27" s="129">
        <v>93</v>
      </c>
    </row>
    <row r="28" spans="1:13" ht="12.75" customHeight="1" x14ac:dyDescent="0.2">
      <c r="A28" s="125" t="s">
        <v>428</v>
      </c>
      <c r="B28" s="130">
        <v>156</v>
      </c>
      <c r="C28" s="130">
        <v>216</v>
      </c>
      <c r="D28" s="131">
        <v>275</v>
      </c>
      <c r="E28" s="131">
        <v>76</v>
      </c>
      <c r="F28" s="131">
        <v>30</v>
      </c>
      <c r="G28" s="131">
        <v>321</v>
      </c>
      <c r="H28" s="131">
        <v>257</v>
      </c>
      <c r="I28" s="131">
        <v>255</v>
      </c>
      <c r="J28" s="131">
        <v>48</v>
      </c>
      <c r="K28" s="131">
        <v>185</v>
      </c>
      <c r="L28" s="131">
        <v>207</v>
      </c>
      <c r="M28" s="131">
        <v>-24</v>
      </c>
    </row>
    <row r="29" spans="1:13" ht="18.75" customHeight="1" x14ac:dyDescent="0.2">
      <c r="A29" s="125" t="s">
        <v>429</v>
      </c>
      <c r="B29" s="130">
        <v>-25</v>
      </c>
      <c r="C29" s="130">
        <v>34</v>
      </c>
      <c r="D29" s="131">
        <v>-59</v>
      </c>
      <c r="E29" s="131">
        <v>38</v>
      </c>
      <c r="F29" s="131">
        <v>7</v>
      </c>
      <c r="G29" s="131">
        <v>-37</v>
      </c>
      <c r="H29" s="131">
        <v>-4</v>
      </c>
      <c r="I29" s="131">
        <v>-193</v>
      </c>
      <c r="J29" s="131">
        <v>-55</v>
      </c>
      <c r="K29" s="131">
        <v>17</v>
      </c>
      <c r="L29" s="131">
        <v>11</v>
      </c>
      <c r="M29" s="131">
        <v>86</v>
      </c>
    </row>
    <row r="30" spans="1:13" ht="10.5" customHeight="1" x14ac:dyDescent="0.2">
      <c r="A30" s="126" t="s">
        <v>430</v>
      </c>
      <c r="B30" s="130">
        <v>-12</v>
      </c>
      <c r="C30" s="130">
        <v>5</v>
      </c>
      <c r="D30" s="131">
        <v>1</v>
      </c>
      <c r="E30" s="131">
        <v>-1</v>
      </c>
      <c r="F30" s="131">
        <v>-3</v>
      </c>
      <c r="G30" s="131">
        <v>5</v>
      </c>
      <c r="H30" s="131">
        <v>3</v>
      </c>
      <c r="I30" s="131">
        <v>-7</v>
      </c>
      <c r="J30" s="131">
        <v>19</v>
      </c>
      <c r="K30" s="131">
        <v>3</v>
      </c>
      <c r="L30" s="131">
        <v>4</v>
      </c>
      <c r="M30" s="131">
        <v>-1</v>
      </c>
    </row>
    <row r="31" spans="1:13" ht="10.5" customHeight="1" x14ac:dyDescent="0.2">
      <c r="A31" s="95" t="s">
        <v>416</v>
      </c>
      <c r="B31" s="123">
        <v>198</v>
      </c>
      <c r="C31" s="123">
        <v>281</v>
      </c>
      <c r="D31" s="123">
        <v>226</v>
      </c>
      <c r="E31" s="123">
        <v>257</v>
      </c>
      <c r="F31" s="123">
        <v>245</v>
      </c>
      <c r="G31" s="123">
        <v>254</v>
      </c>
      <c r="H31" s="123">
        <v>289</v>
      </c>
      <c r="I31" s="123">
        <v>201</v>
      </c>
      <c r="J31" s="123">
        <v>284</v>
      </c>
      <c r="K31" s="123">
        <v>247</v>
      </c>
      <c r="L31" s="123">
        <v>291</v>
      </c>
      <c r="M31" s="123">
        <v>154</v>
      </c>
    </row>
    <row r="32" spans="1:13" ht="8.25" customHeight="1" x14ac:dyDescent="0.2">
      <c r="A32" s="599" t="s">
        <v>431</v>
      </c>
      <c r="B32" s="599" t="s">
        <v>0</v>
      </c>
      <c r="C32" s="599" t="s">
        <v>0</v>
      </c>
      <c r="D32" s="599" t="s">
        <v>0</v>
      </c>
      <c r="E32" s="599" t="s">
        <v>0</v>
      </c>
      <c r="F32" s="599" t="s">
        <v>0</v>
      </c>
      <c r="G32" s="599" t="s">
        <v>0</v>
      </c>
      <c r="H32" s="599" t="s">
        <v>0</v>
      </c>
      <c r="I32" s="599" t="s">
        <v>0</v>
      </c>
      <c r="J32" s="599" t="s">
        <v>0</v>
      </c>
      <c r="K32" s="599" t="s">
        <v>0</v>
      </c>
      <c r="L32" s="599" t="s">
        <v>0</v>
      </c>
      <c r="M32" s="599" t="s">
        <v>0</v>
      </c>
    </row>
    <row r="33" spans="1:13" ht="8.25" customHeight="1" x14ac:dyDescent="0.2">
      <c r="A33" s="599" t="s">
        <v>432</v>
      </c>
      <c r="B33" s="599" t="s">
        <v>0</v>
      </c>
      <c r="C33" s="599" t="s">
        <v>0</v>
      </c>
      <c r="D33" s="599" t="s">
        <v>0</v>
      </c>
      <c r="E33" s="599" t="s">
        <v>0</v>
      </c>
      <c r="F33" s="599" t="s">
        <v>0</v>
      </c>
      <c r="G33" s="599" t="s">
        <v>0</v>
      </c>
      <c r="H33" s="599" t="s">
        <v>0</v>
      </c>
      <c r="I33" s="599" t="s">
        <v>0</v>
      </c>
      <c r="J33" s="599" t="s">
        <v>0</v>
      </c>
      <c r="K33" s="599" t="s">
        <v>0</v>
      </c>
      <c r="L33" s="599" t="s">
        <v>0</v>
      </c>
      <c r="M33" s="599" t="s">
        <v>0</v>
      </c>
    </row>
  </sheetData>
  <mergeCells count="7">
    <mergeCell ref="A32:M32"/>
    <mergeCell ref="A33:M33"/>
    <mergeCell ref="A1:D1"/>
    <mergeCell ref="J1:M1"/>
    <mergeCell ref="A2:M2"/>
    <mergeCell ref="A13:M13"/>
    <mergeCell ref="A25:M25"/>
  </mergeCells>
  <pageMargins left="0.5" right="0.5" top="0.5" bottom="0.5" header="0.31496062992126" footer="0.31496062992126"/>
  <pageSetup paperSize="9" orientation="portrait"/>
  <headerFooter>
    <oddFooter>&amp;C_x000D_&amp;1#&amp;"Aptos"&amp;10&amp;K000000 Confidential</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180D1B-7DC5-4684-990C-DEB786964405}">
  <dimension ref="A1:M35"/>
  <sheetViews>
    <sheetView workbookViewId="0">
      <selection sqref="A1:D1"/>
    </sheetView>
  </sheetViews>
  <sheetFormatPr defaultRowHeight="12.75" x14ac:dyDescent="0.2"/>
  <cols>
    <col min="1" max="1" width="35.85546875" customWidth="1"/>
    <col min="2" max="2" width="5.5703125" customWidth="1"/>
    <col min="3" max="5" width="5.42578125" customWidth="1"/>
    <col min="6" max="6" width="5.5703125" customWidth="1"/>
    <col min="7" max="9" width="5.42578125" customWidth="1"/>
    <col min="10" max="10" width="5.5703125" customWidth="1"/>
    <col min="11" max="13" width="5.42578125" customWidth="1"/>
  </cols>
  <sheetData>
    <row r="1" spans="1:13" ht="11.25" customHeight="1" x14ac:dyDescent="0.2">
      <c r="A1" s="581" t="s">
        <v>433</v>
      </c>
      <c r="B1" s="581" t="s">
        <v>0</v>
      </c>
      <c r="C1" s="581" t="s">
        <v>0</v>
      </c>
      <c r="D1" s="581" t="s">
        <v>0</v>
      </c>
      <c r="E1" s="44"/>
      <c r="F1" s="44"/>
      <c r="G1" s="44"/>
      <c r="H1" s="44"/>
      <c r="I1" s="44"/>
      <c r="J1" s="582"/>
      <c r="K1" s="582" t="s">
        <v>0</v>
      </c>
      <c r="L1" s="582" t="s">
        <v>0</v>
      </c>
      <c r="M1" s="582" t="s">
        <v>0</v>
      </c>
    </row>
    <row r="2" spans="1:13" ht="29.25" customHeight="1" x14ac:dyDescent="0.35">
      <c r="A2" s="561" t="s">
        <v>434</v>
      </c>
      <c r="B2" s="561" t="s">
        <v>0</v>
      </c>
      <c r="C2" s="561" t="s">
        <v>0</v>
      </c>
      <c r="D2" s="561" t="s">
        <v>0</v>
      </c>
      <c r="E2" s="561" t="s">
        <v>0</v>
      </c>
      <c r="F2" s="561" t="s">
        <v>0</v>
      </c>
      <c r="G2" s="561" t="s">
        <v>0</v>
      </c>
      <c r="H2" s="561" t="s">
        <v>0</v>
      </c>
      <c r="I2" s="561" t="s">
        <v>0</v>
      </c>
      <c r="J2" s="561" t="s">
        <v>0</v>
      </c>
      <c r="K2" s="561" t="s">
        <v>0</v>
      </c>
      <c r="L2" s="561" t="s">
        <v>0</v>
      </c>
      <c r="M2" s="561" t="s">
        <v>0</v>
      </c>
    </row>
    <row r="3" spans="1:13" ht="18.75" customHeight="1" x14ac:dyDescent="0.2">
      <c r="A3" s="78" t="s">
        <v>435</v>
      </c>
      <c r="B3" s="97" t="s">
        <v>436</v>
      </c>
      <c r="C3" s="53" t="s">
        <v>437</v>
      </c>
      <c r="D3" s="53" t="s">
        <v>438</v>
      </c>
      <c r="E3" s="53" t="s">
        <v>439</v>
      </c>
      <c r="F3" s="53" t="s">
        <v>440</v>
      </c>
      <c r="G3" s="53" t="s">
        <v>441</v>
      </c>
      <c r="H3" s="53" t="s">
        <v>442</v>
      </c>
      <c r="I3" s="53" t="s">
        <v>443</v>
      </c>
      <c r="J3" s="53" t="s">
        <v>444</v>
      </c>
      <c r="K3" s="53" t="s">
        <v>445</v>
      </c>
      <c r="L3" s="53" t="s">
        <v>446</v>
      </c>
      <c r="M3" s="53" t="s">
        <v>447</v>
      </c>
    </row>
    <row r="4" spans="1:13" ht="9.75" customHeight="1" x14ac:dyDescent="0.2">
      <c r="A4" s="124" t="s">
        <v>448</v>
      </c>
      <c r="B4" s="122">
        <v>-204</v>
      </c>
      <c r="C4" s="122">
        <v>-202</v>
      </c>
      <c r="D4" s="122">
        <v>-199</v>
      </c>
      <c r="E4" s="122">
        <v>-214</v>
      </c>
      <c r="F4" s="122">
        <v>-193</v>
      </c>
      <c r="G4" s="122">
        <v>-204</v>
      </c>
      <c r="H4" s="122">
        <v>-205</v>
      </c>
      <c r="I4" s="122">
        <v>-239</v>
      </c>
      <c r="J4" s="122">
        <v>-188</v>
      </c>
      <c r="K4" s="122">
        <v>-193</v>
      </c>
      <c r="L4" s="122">
        <v>-176</v>
      </c>
      <c r="M4" s="122">
        <v>-181</v>
      </c>
    </row>
    <row r="5" spans="1:13" ht="9.75" customHeight="1" x14ac:dyDescent="0.2">
      <c r="A5" s="126" t="s">
        <v>449</v>
      </c>
      <c r="B5" s="15">
        <v>-20</v>
      </c>
      <c r="C5" s="15">
        <v>-21</v>
      </c>
      <c r="D5" s="15">
        <v>-17</v>
      </c>
      <c r="E5" s="15">
        <v>-23</v>
      </c>
      <c r="F5" s="15">
        <v>-15</v>
      </c>
      <c r="G5" s="15">
        <v>-17</v>
      </c>
      <c r="H5" s="15">
        <v>-13</v>
      </c>
      <c r="I5" s="15">
        <v>-28</v>
      </c>
      <c r="J5" s="15">
        <v>-18</v>
      </c>
      <c r="K5" s="15">
        <v>-20</v>
      </c>
      <c r="L5" s="15">
        <v>-14</v>
      </c>
      <c r="M5" s="15">
        <v>-25</v>
      </c>
    </row>
    <row r="6" spans="1:13" ht="18.75" customHeight="1" x14ac:dyDescent="0.2">
      <c r="A6" s="125" t="s">
        <v>450</v>
      </c>
      <c r="B6" s="15">
        <v>-10</v>
      </c>
      <c r="C6" s="15">
        <v>-11</v>
      </c>
      <c r="D6" s="15">
        <v>-12</v>
      </c>
      <c r="E6" s="15">
        <v>-12</v>
      </c>
      <c r="F6" s="15">
        <v>-12</v>
      </c>
      <c r="G6" s="15">
        <v>-10</v>
      </c>
      <c r="H6" s="15">
        <v>-13</v>
      </c>
      <c r="I6" s="15">
        <v>-13</v>
      </c>
      <c r="J6" s="15">
        <v>-10</v>
      </c>
      <c r="K6" s="15">
        <v>-13</v>
      </c>
      <c r="L6" s="15">
        <v>-14</v>
      </c>
      <c r="M6" s="15">
        <v>-12</v>
      </c>
    </row>
    <row r="7" spans="1:13" ht="9.75" customHeight="1" x14ac:dyDescent="0.2">
      <c r="A7" s="126" t="s">
        <v>451</v>
      </c>
      <c r="B7" s="15">
        <v>-26</v>
      </c>
      <c r="C7" s="15">
        <v>-27</v>
      </c>
      <c r="D7" s="15">
        <v>-47</v>
      </c>
      <c r="E7" s="15">
        <v>-30</v>
      </c>
      <c r="F7" s="15">
        <v>-26</v>
      </c>
      <c r="G7" s="15">
        <v>-33</v>
      </c>
      <c r="H7" s="15">
        <v>-30</v>
      </c>
      <c r="I7" s="15">
        <v>-29</v>
      </c>
      <c r="J7" s="15">
        <v>-26</v>
      </c>
      <c r="K7" s="15">
        <v>-27</v>
      </c>
      <c r="L7" s="15">
        <v>-27</v>
      </c>
      <c r="M7" s="15">
        <v>-28</v>
      </c>
    </row>
    <row r="8" spans="1:13" ht="9.75" customHeight="1" x14ac:dyDescent="0.2">
      <c r="A8" s="126" t="s">
        <v>452</v>
      </c>
      <c r="B8" s="15">
        <v>-46</v>
      </c>
      <c r="C8" s="15">
        <v>-38</v>
      </c>
      <c r="D8" s="15">
        <v>-32</v>
      </c>
      <c r="E8" s="15">
        <v>-50</v>
      </c>
      <c r="F8" s="15">
        <v>-49</v>
      </c>
      <c r="G8" s="15">
        <v>-56</v>
      </c>
      <c r="H8" s="15">
        <v>-45</v>
      </c>
      <c r="I8" s="15">
        <v>-86</v>
      </c>
      <c r="J8" s="15">
        <v>-51</v>
      </c>
      <c r="K8" s="15">
        <v>-44</v>
      </c>
      <c r="L8" s="15">
        <v>-39</v>
      </c>
      <c r="M8" s="15">
        <v>-67</v>
      </c>
    </row>
    <row r="9" spans="1:13" ht="9.75" customHeight="1" x14ac:dyDescent="0.2">
      <c r="A9" s="126" t="s">
        <v>453</v>
      </c>
      <c r="B9" s="15">
        <v>-24</v>
      </c>
      <c r="C9" s="15">
        <v>-24</v>
      </c>
      <c r="D9" s="15">
        <v>-23</v>
      </c>
      <c r="E9" s="15">
        <v>-22</v>
      </c>
      <c r="F9" s="15">
        <v>-23</v>
      </c>
      <c r="G9" s="15">
        <v>-24</v>
      </c>
      <c r="H9" s="15">
        <v>-24</v>
      </c>
      <c r="I9" s="15">
        <v>-26</v>
      </c>
      <c r="J9" s="15">
        <v>-23</v>
      </c>
      <c r="K9" s="15">
        <v>-23</v>
      </c>
      <c r="L9" s="15">
        <v>-23</v>
      </c>
      <c r="M9" s="15">
        <v>-23</v>
      </c>
    </row>
    <row r="10" spans="1:13" ht="11.25" customHeight="1" x14ac:dyDescent="0.2">
      <c r="A10" s="126" t="s">
        <v>454</v>
      </c>
      <c r="B10" s="15">
        <v>-27</v>
      </c>
      <c r="C10" s="15">
        <v>-33</v>
      </c>
      <c r="D10" s="15">
        <v>-46</v>
      </c>
      <c r="E10" s="15">
        <v>-24</v>
      </c>
      <c r="F10" s="15">
        <v>-35</v>
      </c>
      <c r="G10" s="15">
        <v>-10</v>
      </c>
      <c r="H10" s="15">
        <v>-29</v>
      </c>
      <c r="I10" s="15">
        <v>-30</v>
      </c>
      <c r="J10" s="15">
        <v>-64</v>
      </c>
      <c r="K10" s="15">
        <v>-41</v>
      </c>
      <c r="L10" s="15">
        <v>-45</v>
      </c>
      <c r="M10" s="15">
        <v>13</v>
      </c>
    </row>
    <row r="11" spans="1:13" ht="9.75" customHeight="1" x14ac:dyDescent="0.2">
      <c r="A11" s="95" t="s">
        <v>455</v>
      </c>
      <c r="B11" s="123">
        <v>-357</v>
      </c>
      <c r="C11" s="123">
        <v>-356</v>
      </c>
      <c r="D11" s="123">
        <v>-376</v>
      </c>
      <c r="E11" s="123">
        <v>-375</v>
      </c>
      <c r="F11" s="123">
        <v>-353</v>
      </c>
      <c r="G11" s="123">
        <v>-354</v>
      </c>
      <c r="H11" s="123">
        <v>-359</v>
      </c>
      <c r="I11" s="123">
        <v>-451</v>
      </c>
      <c r="J11" s="123">
        <v>-380</v>
      </c>
      <c r="K11" s="123">
        <v>-361</v>
      </c>
      <c r="L11" s="123">
        <v>-338</v>
      </c>
      <c r="M11" s="123">
        <v>-323</v>
      </c>
    </row>
    <row r="12" spans="1:13" ht="11.25" customHeight="1" x14ac:dyDescent="0.2">
      <c r="A12" s="9"/>
      <c r="B12" s="10"/>
      <c r="C12" s="10"/>
      <c r="D12" s="10"/>
      <c r="E12" s="10"/>
      <c r="F12" s="10"/>
      <c r="G12" s="10"/>
      <c r="H12" s="10"/>
      <c r="I12" s="10"/>
      <c r="J12" s="10"/>
      <c r="K12" s="10"/>
      <c r="L12" s="10"/>
      <c r="M12" s="10"/>
    </row>
    <row r="13" spans="1:13" ht="28.5" customHeight="1" x14ac:dyDescent="0.35">
      <c r="A13" s="561" t="s">
        <v>456</v>
      </c>
      <c r="B13" s="561" t="s">
        <v>0</v>
      </c>
      <c r="C13" s="561" t="s">
        <v>0</v>
      </c>
      <c r="D13" s="561" t="s">
        <v>0</v>
      </c>
      <c r="E13" s="561" t="s">
        <v>0</v>
      </c>
      <c r="F13" s="561" t="s">
        <v>0</v>
      </c>
      <c r="G13" s="561" t="s">
        <v>0</v>
      </c>
      <c r="H13" s="561" t="s">
        <v>0</v>
      </c>
      <c r="I13" s="561" t="s">
        <v>0</v>
      </c>
      <c r="J13" s="561" t="s">
        <v>0</v>
      </c>
      <c r="K13" s="561" t="s">
        <v>0</v>
      </c>
      <c r="L13" s="561" t="s">
        <v>0</v>
      </c>
      <c r="M13" s="561" t="s">
        <v>0</v>
      </c>
    </row>
    <row r="14" spans="1:13" ht="18" customHeight="1" x14ac:dyDescent="0.2">
      <c r="A14" s="78" t="s">
        <v>435</v>
      </c>
      <c r="B14" s="97" t="s">
        <v>436</v>
      </c>
      <c r="C14" s="97" t="s">
        <v>437</v>
      </c>
      <c r="D14" s="97" t="s">
        <v>438</v>
      </c>
      <c r="E14" s="97" t="s">
        <v>439</v>
      </c>
      <c r="F14" s="97" t="s">
        <v>440</v>
      </c>
      <c r="G14" s="97" t="s">
        <v>441</v>
      </c>
      <c r="H14" s="97" t="s">
        <v>442</v>
      </c>
      <c r="I14" s="97" t="s">
        <v>443</v>
      </c>
      <c r="J14" s="97" t="s">
        <v>444</v>
      </c>
      <c r="K14" s="97" t="s">
        <v>445</v>
      </c>
      <c r="L14" s="97" t="s">
        <v>446</v>
      </c>
      <c r="M14" s="97" t="s">
        <v>447</v>
      </c>
    </row>
    <row r="15" spans="1:13" ht="9.75" customHeight="1" x14ac:dyDescent="0.2">
      <c r="A15" s="132" t="s">
        <v>457</v>
      </c>
      <c r="B15" s="122">
        <v>-10</v>
      </c>
      <c r="C15" s="122">
        <v>12</v>
      </c>
      <c r="D15" s="122">
        <v>31</v>
      </c>
      <c r="E15" s="122">
        <v>29</v>
      </c>
      <c r="F15" s="122">
        <v>52</v>
      </c>
      <c r="G15" s="122">
        <v>26</v>
      </c>
      <c r="H15" s="122">
        <v>-17</v>
      </c>
      <c r="I15" s="122">
        <v>-8</v>
      </c>
      <c r="J15" s="122">
        <v>4</v>
      </c>
      <c r="K15" s="122">
        <v>-13</v>
      </c>
      <c r="L15" s="122">
        <v>31</v>
      </c>
      <c r="M15" s="122">
        <v>19</v>
      </c>
    </row>
    <row r="16" spans="1:13" ht="9.75" customHeight="1" x14ac:dyDescent="0.2">
      <c r="A16" s="133" t="s">
        <v>458</v>
      </c>
      <c r="B16" s="15">
        <v>5</v>
      </c>
      <c r="C16" s="15">
        <v>-6</v>
      </c>
      <c r="D16" s="15">
        <v>96</v>
      </c>
      <c r="E16" s="15">
        <v>-7</v>
      </c>
      <c r="F16" s="15">
        <v>16</v>
      </c>
      <c r="G16" s="15">
        <v>35</v>
      </c>
      <c r="H16" s="15">
        <v>45</v>
      </c>
      <c r="I16" s="15">
        <v>-7</v>
      </c>
      <c r="J16" s="15">
        <v>46</v>
      </c>
      <c r="K16" s="15">
        <v>19</v>
      </c>
      <c r="L16" s="15">
        <v>-35</v>
      </c>
      <c r="M16" s="15">
        <v>-12</v>
      </c>
    </row>
    <row r="17" spans="1:13" ht="9.75" customHeight="1" x14ac:dyDescent="0.2">
      <c r="A17" s="95" t="s">
        <v>459</v>
      </c>
      <c r="B17" s="134">
        <v>-5</v>
      </c>
      <c r="C17" s="134">
        <v>6</v>
      </c>
      <c r="D17" s="134">
        <v>127</v>
      </c>
      <c r="E17" s="134">
        <v>22</v>
      </c>
      <c r="F17" s="134">
        <v>68</v>
      </c>
      <c r="G17" s="134">
        <v>61</v>
      </c>
      <c r="H17" s="134">
        <v>28</v>
      </c>
      <c r="I17" s="134">
        <v>-15</v>
      </c>
      <c r="J17" s="134">
        <v>50</v>
      </c>
      <c r="K17" s="134">
        <v>6</v>
      </c>
      <c r="L17" s="134">
        <v>-4</v>
      </c>
      <c r="M17" s="134">
        <v>7</v>
      </c>
    </row>
    <row r="18" spans="1:13" ht="5.25" customHeight="1" x14ac:dyDescent="0.2">
      <c r="A18" s="135"/>
      <c r="B18" s="136"/>
      <c r="C18" s="136"/>
      <c r="D18" s="136"/>
      <c r="E18" s="136"/>
      <c r="F18" s="136"/>
      <c r="G18" s="136"/>
      <c r="H18" s="136"/>
      <c r="I18" s="137"/>
      <c r="J18" s="137"/>
      <c r="K18" s="137"/>
      <c r="L18" s="137"/>
      <c r="M18" s="137"/>
    </row>
    <row r="19" spans="1:13" ht="9.75" customHeight="1" x14ac:dyDescent="0.2">
      <c r="A19" s="45" t="s">
        <v>460</v>
      </c>
      <c r="B19" s="138"/>
      <c r="C19" s="138"/>
      <c r="D19" s="138"/>
      <c r="E19" s="138"/>
      <c r="F19" s="138"/>
      <c r="G19" s="138"/>
      <c r="H19" s="138"/>
      <c r="I19" s="139"/>
      <c r="J19" s="139"/>
      <c r="K19" s="139"/>
      <c r="L19" s="139"/>
      <c r="M19" s="139"/>
    </row>
    <row r="20" spans="1:13" ht="19.5" customHeight="1" x14ac:dyDescent="0.2">
      <c r="A20" s="140" t="s">
        <v>461</v>
      </c>
      <c r="B20" s="129">
        <v>-11</v>
      </c>
      <c r="C20" s="141">
        <v>-11</v>
      </c>
      <c r="D20" s="141">
        <v>34</v>
      </c>
      <c r="E20" s="141">
        <v>5</v>
      </c>
      <c r="F20" s="141">
        <v>27</v>
      </c>
      <c r="G20" s="141">
        <v>1</v>
      </c>
      <c r="H20" s="141">
        <v>-11</v>
      </c>
      <c r="I20" s="141">
        <v>42</v>
      </c>
      <c r="J20" s="141">
        <v>-60</v>
      </c>
      <c r="K20" s="141">
        <v>10</v>
      </c>
      <c r="L20" s="141">
        <v>-10</v>
      </c>
      <c r="M20" s="141">
        <v>6</v>
      </c>
    </row>
    <row r="21" spans="1:13" ht="10.5" customHeight="1" x14ac:dyDescent="0.2">
      <c r="A21" s="126" t="s">
        <v>462</v>
      </c>
      <c r="B21" s="130">
        <v>-67</v>
      </c>
      <c r="C21" s="131">
        <v>-113</v>
      </c>
      <c r="D21" s="131">
        <v>-148</v>
      </c>
      <c r="E21" s="131">
        <v>-75</v>
      </c>
      <c r="F21" s="131">
        <v>-93</v>
      </c>
      <c r="G21" s="131">
        <v>-70</v>
      </c>
      <c r="H21" s="131">
        <v>-122</v>
      </c>
      <c r="I21" s="131">
        <v>-72</v>
      </c>
      <c r="J21" s="131">
        <v>-55</v>
      </c>
      <c r="K21" s="131">
        <v>-65</v>
      </c>
      <c r="L21" s="131">
        <v>-39</v>
      </c>
      <c r="M21" s="131">
        <v>-69</v>
      </c>
    </row>
    <row r="22" spans="1:13" ht="10.5" customHeight="1" x14ac:dyDescent="0.2">
      <c r="A22" s="125" t="s">
        <v>463</v>
      </c>
      <c r="B22" s="130">
        <v>28</v>
      </c>
      <c r="C22" s="131">
        <v>31</v>
      </c>
      <c r="D22" s="131">
        <v>112</v>
      </c>
      <c r="E22" s="131">
        <v>18</v>
      </c>
      <c r="F22" s="131">
        <v>41</v>
      </c>
      <c r="G22" s="131">
        <v>20</v>
      </c>
      <c r="H22" s="131">
        <v>87</v>
      </c>
      <c r="I22" s="131">
        <v>33</v>
      </c>
      <c r="J22" s="131">
        <v>21</v>
      </c>
      <c r="K22" s="131">
        <v>20</v>
      </c>
      <c r="L22" s="131">
        <v>11</v>
      </c>
      <c r="M22" s="131">
        <v>17</v>
      </c>
    </row>
    <row r="23" spans="1:13" ht="10.5" customHeight="1" x14ac:dyDescent="0.2">
      <c r="A23" s="126" t="s">
        <v>464</v>
      </c>
      <c r="B23" s="130">
        <v>12</v>
      </c>
      <c r="C23" s="131">
        <v>3</v>
      </c>
      <c r="D23" s="131">
        <v>12</v>
      </c>
      <c r="E23" s="131">
        <v>11</v>
      </c>
      <c r="F23" s="131">
        <v>12</v>
      </c>
      <c r="G23" s="131">
        <v>8</v>
      </c>
      <c r="H23" s="131">
        <v>8</v>
      </c>
      <c r="I23" s="131">
        <v>9</v>
      </c>
      <c r="J23" s="131">
        <v>10</v>
      </c>
      <c r="K23" s="131">
        <v>8</v>
      </c>
      <c r="L23" s="131">
        <v>13</v>
      </c>
      <c r="M23" s="131">
        <v>10</v>
      </c>
    </row>
    <row r="24" spans="1:13" ht="10.5" customHeight="1" x14ac:dyDescent="0.2">
      <c r="A24" s="126" t="s">
        <v>465</v>
      </c>
      <c r="B24" s="130">
        <v>1</v>
      </c>
      <c r="C24" s="131">
        <v>5</v>
      </c>
      <c r="D24" s="131">
        <v>-2</v>
      </c>
      <c r="E24" s="131">
        <v>13</v>
      </c>
      <c r="F24" s="131">
        <v>-6</v>
      </c>
      <c r="G24" s="131">
        <v>12</v>
      </c>
      <c r="H24" s="131">
        <v>5</v>
      </c>
      <c r="I24" s="131">
        <v>2</v>
      </c>
      <c r="J24" s="131">
        <v>2</v>
      </c>
      <c r="K24" s="131">
        <v>5</v>
      </c>
      <c r="L24" s="131">
        <v>-2</v>
      </c>
      <c r="M24" s="131" t="s">
        <v>466</v>
      </c>
    </row>
    <row r="25" spans="1:13" ht="10.5" customHeight="1" x14ac:dyDescent="0.2">
      <c r="A25" s="126" t="s">
        <v>467</v>
      </c>
      <c r="B25" s="130">
        <v>-56</v>
      </c>
      <c r="C25" s="131">
        <v>-44</v>
      </c>
      <c r="D25" s="131">
        <v>-82</v>
      </c>
      <c r="E25" s="131">
        <v>-81</v>
      </c>
      <c r="F25" s="131">
        <v>-47</v>
      </c>
      <c r="G25" s="131">
        <v>-72</v>
      </c>
      <c r="H25" s="131">
        <v>-86</v>
      </c>
      <c r="I25" s="131">
        <v>-96</v>
      </c>
      <c r="J25" s="131">
        <v>-49</v>
      </c>
      <c r="K25" s="131">
        <v>-103</v>
      </c>
      <c r="L25" s="131">
        <v>-52</v>
      </c>
      <c r="M25" s="131">
        <v>-98</v>
      </c>
    </row>
    <row r="26" spans="1:13" ht="10.5" customHeight="1" x14ac:dyDescent="0.2">
      <c r="A26" s="126" t="s">
        <v>468</v>
      </c>
      <c r="B26" s="130">
        <v>24</v>
      </c>
      <c r="C26" s="131">
        <v>64</v>
      </c>
      <c r="D26" s="131">
        <v>33</v>
      </c>
      <c r="E26" s="131">
        <v>43</v>
      </c>
      <c r="F26" s="131">
        <v>23</v>
      </c>
      <c r="G26" s="131">
        <v>58</v>
      </c>
      <c r="H26" s="131">
        <v>71</v>
      </c>
      <c r="I26" s="131">
        <v>41</v>
      </c>
      <c r="J26" s="131">
        <v>29</v>
      </c>
      <c r="K26" s="131">
        <v>58</v>
      </c>
      <c r="L26" s="131">
        <v>54</v>
      </c>
      <c r="M26" s="131">
        <v>32</v>
      </c>
    </row>
    <row r="27" spans="1:13" ht="10.5" customHeight="1" x14ac:dyDescent="0.2">
      <c r="A27" s="48" t="s">
        <v>469</v>
      </c>
      <c r="B27" s="127">
        <v>-69</v>
      </c>
      <c r="C27" s="127">
        <v>-65</v>
      </c>
      <c r="D27" s="127">
        <v>-41</v>
      </c>
      <c r="E27" s="127">
        <v>-66</v>
      </c>
      <c r="F27" s="127">
        <v>-43</v>
      </c>
      <c r="G27" s="127">
        <v>-43</v>
      </c>
      <c r="H27" s="127">
        <v>-48</v>
      </c>
      <c r="I27" s="127">
        <v>-41</v>
      </c>
      <c r="J27" s="127">
        <v>-102</v>
      </c>
      <c r="K27" s="127">
        <v>-67</v>
      </c>
      <c r="L27" s="127">
        <v>-25</v>
      </c>
      <c r="M27" s="127">
        <v>-102</v>
      </c>
    </row>
    <row r="28" spans="1:13" ht="10.5" customHeight="1" x14ac:dyDescent="0.2">
      <c r="A28" s="95" t="s">
        <v>470</v>
      </c>
      <c r="B28" s="123">
        <v>-74</v>
      </c>
      <c r="C28" s="123">
        <v>-59</v>
      </c>
      <c r="D28" s="123">
        <v>86</v>
      </c>
      <c r="E28" s="123">
        <v>-44</v>
      </c>
      <c r="F28" s="123">
        <v>25</v>
      </c>
      <c r="G28" s="123">
        <v>18</v>
      </c>
      <c r="H28" s="123">
        <v>-20</v>
      </c>
      <c r="I28" s="123">
        <v>-56</v>
      </c>
      <c r="J28" s="123">
        <v>-52</v>
      </c>
      <c r="K28" s="123">
        <v>-61</v>
      </c>
      <c r="L28" s="123">
        <v>-29</v>
      </c>
      <c r="M28" s="123">
        <v>-95</v>
      </c>
    </row>
    <row r="29" spans="1:13" ht="5.25" customHeight="1" x14ac:dyDescent="0.2">
      <c r="A29" s="9"/>
      <c r="B29" s="10"/>
      <c r="C29" s="10"/>
      <c r="D29" s="10"/>
      <c r="E29" s="10"/>
      <c r="F29" s="10"/>
      <c r="G29" s="10"/>
      <c r="H29" s="10"/>
      <c r="I29" s="10"/>
      <c r="J29" s="10"/>
      <c r="K29" s="10"/>
      <c r="L29" s="10"/>
      <c r="M29" s="10"/>
    </row>
    <row r="30" spans="1:13" ht="15" customHeight="1" x14ac:dyDescent="0.2">
      <c r="A30" s="600" t="s">
        <v>471</v>
      </c>
      <c r="B30" s="600" t="s">
        <v>0</v>
      </c>
      <c r="C30" s="600" t="s">
        <v>0</v>
      </c>
      <c r="D30" s="600" t="s">
        <v>0</v>
      </c>
      <c r="E30" s="600" t="s">
        <v>0</v>
      </c>
      <c r="F30" s="600" t="s">
        <v>0</v>
      </c>
      <c r="G30" s="600" t="s">
        <v>0</v>
      </c>
      <c r="H30" s="600" t="s">
        <v>0</v>
      </c>
      <c r="I30" s="600" t="s">
        <v>0</v>
      </c>
      <c r="J30" s="600" t="s">
        <v>0</v>
      </c>
      <c r="K30" s="600" t="s">
        <v>0</v>
      </c>
      <c r="L30" s="600" t="s">
        <v>0</v>
      </c>
      <c r="M30" s="600" t="s">
        <v>0</v>
      </c>
    </row>
    <row r="31" spans="1:13" ht="18" customHeight="1" x14ac:dyDescent="0.2">
      <c r="A31" s="78"/>
      <c r="B31" s="97" t="s">
        <v>436</v>
      </c>
      <c r="C31" s="97" t="s">
        <v>437</v>
      </c>
      <c r="D31" s="97" t="s">
        <v>438</v>
      </c>
      <c r="E31" s="97" t="s">
        <v>439</v>
      </c>
      <c r="F31" s="97" t="s">
        <v>440</v>
      </c>
      <c r="G31" s="97" t="s">
        <v>441</v>
      </c>
      <c r="H31" s="97" t="s">
        <v>442</v>
      </c>
      <c r="I31" s="97" t="s">
        <v>443</v>
      </c>
      <c r="J31" s="97" t="s">
        <v>444</v>
      </c>
      <c r="K31" s="97" t="s">
        <v>445</v>
      </c>
      <c r="L31" s="97" t="s">
        <v>446</v>
      </c>
      <c r="M31" s="97" t="s">
        <v>447</v>
      </c>
    </row>
    <row r="32" spans="1:13" ht="9.75" customHeight="1" x14ac:dyDescent="0.2">
      <c r="A32" s="116" t="s">
        <v>472</v>
      </c>
      <c r="B32" s="143">
        <v>9</v>
      </c>
      <c r="C32" s="143">
        <v>8</v>
      </c>
      <c r="D32" s="143">
        <v>-11</v>
      </c>
      <c r="E32" s="143">
        <v>6</v>
      </c>
      <c r="F32" s="143">
        <v>-3</v>
      </c>
      <c r="G32" s="143">
        <v>-3</v>
      </c>
      <c r="H32" s="143">
        <v>3</v>
      </c>
      <c r="I32" s="143">
        <v>8</v>
      </c>
      <c r="J32" s="143">
        <v>8</v>
      </c>
      <c r="K32" s="143">
        <v>9</v>
      </c>
      <c r="L32" s="143">
        <v>4</v>
      </c>
      <c r="M32" s="143">
        <v>14</v>
      </c>
    </row>
    <row r="33" spans="1:13" ht="9.75" customHeight="1" x14ac:dyDescent="0.2">
      <c r="A33" s="144" t="s">
        <v>473</v>
      </c>
      <c r="B33" s="15">
        <v>1</v>
      </c>
      <c r="C33" s="15">
        <v>-2</v>
      </c>
      <c r="D33" s="15">
        <v>-4</v>
      </c>
      <c r="E33" s="15">
        <v>-4</v>
      </c>
      <c r="F33" s="15">
        <v>-7</v>
      </c>
      <c r="G33" s="15">
        <v>-4</v>
      </c>
      <c r="H33" s="15">
        <v>2</v>
      </c>
      <c r="I33" s="15">
        <v>1</v>
      </c>
      <c r="J33" s="15">
        <v>-1</v>
      </c>
      <c r="K33" s="15">
        <v>2</v>
      </c>
      <c r="L33" s="15">
        <v>-5</v>
      </c>
      <c r="M33" s="15">
        <v>-3</v>
      </c>
    </row>
    <row r="34" spans="1:13" ht="9.75" customHeight="1" x14ac:dyDescent="0.2">
      <c r="A34" s="144" t="s">
        <v>474</v>
      </c>
      <c r="B34" s="15">
        <v>-1</v>
      </c>
      <c r="C34" s="15">
        <v>1</v>
      </c>
      <c r="D34" s="15">
        <v>-13</v>
      </c>
      <c r="E34" s="15">
        <v>1</v>
      </c>
      <c r="F34" s="15">
        <v>-2</v>
      </c>
      <c r="G34" s="15">
        <v>-5</v>
      </c>
      <c r="H34" s="15">
        <v>-6</v>
      </c>
      <c r="I34" s="15">
        <v>1</v>
      </c>
      <c r="J34" s="15">
        <v>-7</v>
      </c>
      <c r="K34" s="15">
        <v>-3</v>
      </c>
      <c r="L34" s="15">
        <v>5</v>
      </c>
      <c r="M34" s="15">
        <v>2</v>
      </c>
    </row>
    <row r="35" spans="1:13" ht="9.75" customHeight="1" x14ac:dyDescent="0.2">
      <c r="A35" s="145" t="s">
        <v>475</v>
      </c>
      <c r="B35" s="146">
        <v>9</v>
      </c>
      <c r="C35" s="146">
        <v>9</v>
      </c>
      <c r="D35" s="146">
        <v>6</v>
      </c>
      <c r="E35" s="146">
        <v>9</v>
      </c>
      <c r="F35" s="146">
        <v>6</v>
      </c>
      <c r="G35" s="146">
        <v>6</v>
      </c>
      <c r="H35" s="146">
        <v>7</v>
      </c>
      <c r="I35" s="146">
        <v>6</v>
      </c>
      <c r="J35" s="146">
        <v>16</v>
      </c>
      <c r="K35" s="146">
        <v>10</v>
      </c>
      <c r="L35" s="146">
        <v>4</v>
      </c>
      <c r="M35" s="146">
        <v>15</v>
      </c>
    </row>
  </sheetData>
  <mergeCells count="5">
    <mergeCell ref="A1:D1"/>
    <mergeCell ref="J1:M1"/>
    <mergeCell ref="A2:M2"/>
    <mergeCell ref="A13:M13"/>
    <mergeCell ref="A30:M30"/>
  </mergeCells>
  <pageMargins left="0.5" right="0.5" top="0.5" bottom="0.5" header="0.31496062992126" footer="0.31496062992126"/>
  <pageSetup paperSize="9" orientation="portrait"/>
  <headerFooter>
    <oddFooter>&amp;C_x000D_&amp;1#&amp;"Aptos"&amp;10&amp;K000000 Confidential</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EFF285-9A63-4BF5-80DA-B3104CF9F804}">
  <dimension ref="A1:I23"/>
  <sheetViews>
    <sheetView workbookViewId="0">
      <selection sqref="A1:I1"/>
    </sheetView>
  </sheetViews>
  <sheetFormatPr defaultRowHeight="12.75" x14ac:dyDescent="0.2"/>
  <cols>
    <col min="1" max="1" width="44.42578125" customWidth="1"/>
    <col min="2" max="4" width="7" customWidth="1"/>
    <col min="5" max="5" width="7.42578125" customWidth="1"/>
    <col min="6" max="9" width="7" customWidth="1"/>
  </cols>
  <sheetData>
    <row r="1" spans="1:9" ht="26.25" customHeight="1" x14ac:dyDescent="0.2">
      <c r="A1" s="601" t="s">
        <v>476</v>
      </c>
      <c r="B1" s="601" t="s">
        <v>0</v>
      </c>
      <c r="C1" s="601" t="s">
        <v>0</v>
      </c>
      <c r="D1" s="601" t="s">
        <v>0</v>
      </c>
      <c r="E1" s="601" t="s">
        <v>0</v>
      </c>
      <c r="F1" s="601" t="s">
        <v>0</v>
      </c>
      <c r="G1" s="601" t="s">
        <v>0</v>
      </c>
      <c r="H1" s="601" t="s">
        <v>0</v>
      </c>
      <c r="I1" s="601" t="s">
        <v>0</v>
      </c>
    </row>
    <row r="2" spans="1:9" ht="8.25" customHeight="1" x14ac:dyDescent="0.2">
      <c r="A2" s="147"/>
      <c r="B2" s="147"/>
      <c r="C2" s="147"/>
      <c r="D2" s="147"/>
      <c r="E2" s="147"/>
      <c r="F2" s="147"/>
      <c r="G2" s="147"/>
      <c r="H2" s="147"/>
      <c r="I2" s="147"/>
    </row>
    <row r="3" spans="1:9" ht="12.75" customHeight="1" x14ac:dyDescent="0.2">
      <c r="A3" s="602" t="s">
        <v>477</v>
      </c>
      <c r="B3" s="602" t="s">
        <v>0</v>
      </c>
      <c r="C3" s="602" t="s">
        <v>0</v>
      </c>
      <c r="D3" s="602" t="s">
        <v>0</v>
      </c>
      <c r="E3" s="602" t="s">
        <v>0</v>
      </c>
      <c r="F3" s="602" t="s">
        <v>0</v>
      </c>
      <c r="G3" s="148"/>
      <c r="H3" s="148"/>
      <c r="I3" s="148"/>
    </row>
    <row r="4" spans="1:9" ht="10.5" customHeight="1" x14ac:dyDescent="0.2">
      <c r="A4" s="149" t="s">
        <v>478</v>
      </c>
      <c r="B4" s="150" t="s">
        <v>479</v>
      </c>
      <c r="C4" s="150" t="s">
        <v>480</v>
      </c>
      <c r="D4" s="150" t="s">
        <v>481</v>
      </c>
      <c r="E4" s="150" t="s">
        <v>482</v>
      </c>
      <c r="F4" s="150" t="s">
        <v>483</v>
      </c>
      <c r="G4" s="150" t="s">
        <v>484</v>
      </c>
      <c r="H4" s="150" t="s">
        <v>485</v>
      </c>
      <c r="I4" s="150" t="s">
        <v>486</v>
      </c>
    </row>
    <row r="5" spans="1:9" ht="10.5" customHeight="1" x14ac:dyDescent="0.2">
      <c r="A5" s="151" t="s">
        <v>487</v>
      </c>
      <c r="B5" s="152">
        <v>104.6</v>
      </c>
      <c r="C5" s="152">
        <v>103.6</v>
      </c>
      <c r="D5" s="152">
        <v>93.2</v>
      </c>
      <c r="E5" s="152">
        <v>95.3</v>
      </c>
      <c r="F5" s="152">
        <v>90.9</v>
      </c>
      <c r="G5" s="152">
        <v>86.7</v>
      </c>
      <c r="H5" s="152">
        <v>84.8</v>
      </c>
      <c r="I5" s="152">
        <v>82.4</v>
      </c>
    </row>
    <row r="6" spans="1:9" ht="10.5" customHeight="1" x14ac:dyDescent="0.2">
      <c r="A6" s="153" t="s">
        <v>488</v>
      </c>
      <c r="B6" s="154">
        <v>196.2</v>
      </c>
      <c r="C6" s="154">
        <v>195.2</v>
      </c>
      <c r="D6" s="154">
        <v>179.9</v>
      </c>
      <c r="E6" s="154">
        <v>180.9</v>
      </c>
      <c r="F6" s="154">
        <v>173.6</v>
      </c>
      <c r="G6" s="154">
        <v>167.2</v>
      </c>
      <c r="H6" s="154">
        <v>163.5</v>
      </c>
      <c r="I6" s="154">
        <v>166.6</v>
      </c>
    </row>
    <row r="7" spans="1:9" ht="10.5" customHeight="1" x14ac:dyDescent="0.2">
      <c r="A7" s="153" t="s">
        <v>489</v>
      </c>
      <c r="B7" s="154">
        <v>36.5</v>
      </c>
      <c r="C7" s="154">
        <v>36.4</v>
      </c>
      <c r="D7" s="154">
        <v>32.700000000000003</v>
      </c>
      <c r="E7" s="154">
        <v>32.6</v>
      </c>
      <c r="F7" s="154">
        <v>31</v>
      </c>
      <c r="G7" s="154">
        <v>30</v>
      </c>
      <c r="H7" s="154">
        <v>29.5</v>
      </c>
      <c r="I7" s="154">
        <v>28.9</v>
      </c>
    </row>
    <row r="8" spans="1:9" ht="10.5" customHeight="1" x14ac:dyDescent="0.2">
      <c r="A8" s="153" t="s">
        <v>490</v>
      </c>
      <c r="B8" s="154">
        <v>48</v>
      </c>
      <c r="C8" s="154">
        <v>47.4</v>
      </c>
      <c r="D8" s="154">
        <v>44.1</v>
      </c>
      <c r="E8" s="154">
        <v>43.9</v>
      </c>
      <c r="F8" s="154">
        <v>42.9</v>
      </c>
      <c r="G8" s="154">
        <v>39.6</v>
      </c>
      <c r="H8" s="154">
        <v>40</v>
      </c>
      <c r="I8" s="154">
        <v>39.5</v>
      </c>
    </row>
    <row r="9" spans="1:9" ht="10.5" customHeight="1" x14ac:dyDescent="0.2">
      <c r="A9" s="155" t="s">
        <v>491</v>
      </c>
      <c r="B9" s="156">
        <v>385.29999999999995</v>
      </c>
      <c r="C9" s="156">
        <v>382.6</v>
      </c>
      <c r="D9" s="156">
        <v>349.9</v>
      </c>
      <c r="E9" s="156">
        <v>352.70000000000005</v>
      </c>
      <c r="F9" s="156">
        <v>338.4</v>
      </c>
      <c r="G9" s="156">
        <v>323.5</v>
      </c>
      <c r="H9" s="156">
        <v>317.8</v>
      </c>
      <c r="I9" s="156">
        <v>317.39999999999998</v>
      </c>
    </row>
    <row r="10" spans="1:9" ht="10.5" customHeight="1" x14ac:dyDescent="0.2">
      <c r="A10" s="153" t="s">
        <v>492</v>
      </c>
      <c r="B10" s="154">
        <v>124.10000000000002</v>
      </c>
      <c r="C10" s="154">
        <v>122.09999999999997</v>
      </c>
      <c r="D10" s="154">
        <v>114.40000000000003</v>
      </c>
      <c r="E10" s="154">
        <v>119.89999999999998</v>
      </c>
      <c r="F10" s="154">
        <v>114</v>
      </c>
      <c r="G10" s="154">
        <v>111.39999999999998</v>
      </c>
      <c r="H10" s="154">
        <v>107.59999999999997</v>
      </c>
      <c r="I10" s="154">
        <v>105.70000000000005</v>
      </c>
    </row>
    <row r="11" spans="1:9" ht="11.25" customHeight="1" x14ac:dyDescent="0.2">
      <c r="A11" s="157" t="s">
        <v>493</v>
      </c>
      <c r="B11" s="158">
        <v>509.4</v>
      </c>
      <c r="C11" s="158">
        <v>504.7</v>
      </c>
      <c r="D11" s="158">
        <v>464.3</v>
      </c>
      <c r="E11" s="158">
        <v>472.6</v>
      </c>
      <c r="F11" s="158">
        <v>452.4</v>
      </c>
      <c r="G11" s="158">
        <v>434.9</v>
      </c>
      <c r="H11" s="158">
        <v>425.4</v>
      </c>
      <c r="I11" s="158">
        <v>423.1</v>
      </c>
    </row>
    <row r="12" spans="1:9" ht="10.5" customHeight="1" x14ac:dyDescent="0.2">
      <c r="A12" s="151"/>
      <c r="B12" s="152"/>
      <c r="C12" s="152"/>
      <c r="D12" s="152"/>
      <c r="E12" s="152"/>
      <c r="F12" s="152"/>
      <c r="G12" s="152"/>
      <c r="H12" s="152"/>
      <c r="I12" s="152"/>
    </row>
    <row r="13" spans="1:9" ht="12" customHeight="1" x14ac:dyDescent="0.2">
      <c r="A13" s="602" t="s">
        <v>494</v>
      </c>
      <c r="B13" s="602" t="s">
        <v>0</v>
      </c>
      <c r="C13" s="602" t="s">
        <v>0</v>
      </c>
      <c r="D13" s="602" t="s">
        <v>0</v>
      </c>
      <c r="E13" s="602" t="s">
        <v>0</v>
      </c>
      <c r="F13" s="602" t="s">
        <v>0</v>
      </c>
      <c r="G13" s="159"/>
      <c r="H13" s="159"/>
      <c r="I13" s="159"/>
    </row>
    <row r="14" spans="1:9" ht="10.5" customHeight="1" x14ac:dyDescent="0.2">
      <c r="A14" s="149" t="s">
        <v>478</v>
      </c>
      <c r="B14" s="150" t="s">
        <v>479</v>
      </c>
      <c r="C14" s="150" t="s">
        <v>480</v>
      </c>
      <c r="D14" s="150" t="s">
        <v>481</v>
      </c>
      <c r="E14" s="150" t="s">
        <v>482</v>
      </c>
      <c r="F14" s="150" t="s">
        <v>483</v>
      </c>
      <c r="G14" s="150" t="s">
        <v>484</v>
      </c>
      <c r="H14" s="150" t="s">
        <v>485</v>
      </c>
      <c r="I14" s="150" t="s">
        <v>486</v>
      </c>
    </row>
    <row r="15" spans="1:9" ht="10.5" customHeight="1" x14ac:dyDescent="0.2">
      <c r="A15" s="151" t="s">
        <v>487</v>
      </c>
      <c r="B15" s="152">
        <v>0.5</v>
      </c>
      <c r="C15" s="152">
        <v>0.8</v>
      </c>
      <c r="D15" s="152">
        <v>0.2</v>
      </c>
      <c r="E15" s="152">
        <v>0.8</v>
      </c>
      <c r="F15" s="152">
        <v>0.5</v>
      </c>
      <c r="G15" s="152">
        <v>0.4</v>
      </c>
      <c r="H15" s="152">
        <v>-0.1</v>
      </c>
      <c r="I15" s="152">
        <v>2</v>
      </c>
    </row>
    <row r="16" spans="1:9" ht="10.5" customHeight="1" x14ac:dyDescent="0.2">
      <c r="A16" s="153" t="s">
        <v>488</v>
      </c>
      <c r="B16" s="154">
        <v>0.9</v>
      </c>
      <c r="C16" s="154">
        <v>-1.6</v>
      </c>
      <c r="D16" s="154">
        <v>1.5</v>
      </c>
      <c r="E16" s="154">
        <v>3.2</v>
      </c>
      <c r="F16" s="154">
        <v>1.5</v>
      </c>
      <c r="G16" s="154">
        <v>0.6</v>
      </c>
      <c r="H16" s="154">
        <v>4.5999999999999996</v>
      </c>
      <c r="I16" s="154">
        <v>4.9000000000000004</v>
      </c>
    </row>
    <row r="17" spans="1:9" ht="10.5" customHeight="1" x14ac:dyDescent="0.2">
      <c r="A17" s="153" t="s">
        <v>489</v>
      </c>
      <c r="B17" s="154" t="s">
        <v>495</v>
      </c>
      <c r="C17" s="154">
        <v>1</v>
      </c>
      <c r="D17" s="154">
        <v>0.6</v>
      </c>
      <c r="E17" s="154">
        <v>0.6</v>
      </c>
      <c r="F17" s="154">
        <v>0.2</v>
      </c>
      <c r="G17" s="154">
        <v>-0.1</v>
      </c>
      <c r="H17" s="154">
        <v>0.1</v>
      </c>
      <c r="I17" s="154">
        <v>0.4</v>
      </c>
    </row>
    <row r="18" spans="1:9" ht="10.5" customHeight="1" x14ac:dyDescent="0.2">
      <c r="A18" s="153" t="s">
        <v>490</v>
      </c>
      <c r="B18" s="154">
        <v>-0.4</v>
      </c>
      <c r="C18" s="154">
        <v>-1.6</v>
      </c>
      <c r="D18" s="154">
        <v>-1.2</v>
      </c>
      <c r="E18" s="154">
        <v>-1</v>
      </c>
      <c r="F18" s="154">
        <v>1.3</v>
      </c>
      <c r="G18" s="154">
        <v>-1</v>
      </c>
      <c r="H18" s="154">
        <v>-0.2</v>
      </c>
      <c r="I18" s="154">
        <v>-0.3</v>
      </c>
    </row>
    <row r="19" spans="1:9" ht="10.5" customHeight="1" x14ac:dyDescent="0.2">
      <c r="A19" s="155" t="s">
        <v>491</v>
      </c>
      <c r="B19" s="156">
        <v>1</v>
      </c>
      <c r="C19" s="156">
        <v>-1.4000000000000001</v>
      </c>
      <c r="D19" s="156">
        <v>1.1000000000000001</v>
      </c>
      <c r="E19" s="156">
        <v>3.6</v>
      </c>
      <c r="F19" s="156">
        <v>3.5</v>
      </c>
      <c r="G19" s="156">
        <v>-9.9999999999999978E-2</v>
      </c>
      <c r="H19" s="156">
        <v>4.3999999999999995</v>
      </c>
      <c r="I19" s="156">
        <v>7</v>
      </c>
    </row>
    <row r="20" spans="1:9" ht="10.5" customHeight="1" x14ac:dyDescent="0.2">
      <c r="A20" s="153" t="s">
        <v>492</v>
      </c>
      <c r="B20" s="154">
        <v>0.39999999999999991</v>
      </c>
      <c r="C20" s="154">
        <v>2.1</v>
      </c>
      <c r="D20" s="154">
        <v>-2</v>
      </c>
      <c r="E20" s="154">
        <v>0.69999999999999973</v>
      </c>
      <c r="F20" s="154">
        <v>-0.29999999999999982</v>
      </c>
      <c r="G20" s="154">
        <v>-1.7000000000000002</v>
      </c>
      <c r="H20" s="154">
        <v>-0.79999999999999938</v>
      </c>
      <c r="I20" s="154">
        <v>-1.7999999999999998</v>
      </c>
    </row>
    <row r="21" spans="1:9" ht="12" customHeight="1" x14ac:dyDescent="0.2">
      <c r="A21" s="157" t="s">
        <v>493</v>
      </c>
      <c r="B21" s="158">
        <v>1.4</v>
      </c>
      <c r="C21" s="158">
        <v>0.7</v>
      </c>
      <c r="D21" s="158">
        <v>-0.9</v>
      </c>
      <c r="E21" s="158">
        <v>4.3</v>
      </c>
      <c r="F21" s="158">
        <v>3.2</v>
      </c>
      <c r="G21" s="158">
        <v>-1.8</v>
      </c>
      <c r="H21" s="158">
        <v>3.6</v>
      </c>
      <c r="I21" s="158">
        <v>5.2</v>
      </c>
    </row>
    <row r="22" spans="1:9" ht="4.5" customHeight="1" x14ac:dyDescent="0.2">
      <c r="A22" s="603"/>
      <c r="B22" s="152"/>
      <c r="C22" s="152"/>
      <c r="D22" s="152"/>
      <c r="E22" s="152"/>
      <c r="F22" s="152"/>
      <c r="G22" s="152"/>
      <c r="H22" s="152"/>
      <c r="I22" s="152"/>
    </row>
    <row r="23" spans="1:9" ht="4.5" customHeight="1" x14ac:dyDescent="0.25">
      <c r="A23" s="604" t="s">
        <v>0</v>
      </c>
      <c r="B23" s="6"/>
      <c r="C23" s="6"/>
      <c r="D23" s="6"/>
      <c r="E23" s="6"/>
      <c r="F23" s="6"/>
      <c r="G23" s="6"/>
      <c r="H23" s="6"/>
      <c r="I23" s="6"/>
    </row>
  </sheetData>
  <mergeCells count="4">
    <mergeCell ref="A1:I1"/>
    <mergeCell ref="A3:F3"/>
    <mergeCell ref="A13:F13"/>
    <mergeCell ref="A22:A23"/>
  </mergeCells>
  <pageMargins left="0.511811023622047" right="0.511811023622047" top="0.511811023622047" bottom="0.511811023622047" header="0.31496062992126" footer="0.31496062992126"/>
  <pageSetup paperSize="9" orientation="portrait"/>
  <headerFooter>
    <oddFooter>&amp;C_x000D_&amp;1#&amp;"Aptos"&amp;10&amp;K000000 Confidential</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0A560B-9988-4CF3-A685-A2626C371D6F}">
  <dimension ref="A1:L31"/>
  <sheetViews>
    <sheetView workbookViewId="0">
      <selection sqref="A1:L1"/>
    </sheetView>
  </sheetViews>
  <sheetFormatPr defaultRowHeight="12.75" x14ac:dyDescent="0.2"/>
  <cols>
    <col min="1" max="1" width="33" customWidth="1"/>
    <col min="2" max="8" width="5.7109375" customWidth="1"/>
    <col min="9" max="12" width="7.140625" customWidth="1"/>
  </cols>
  <sheetData>
    <row r="1" spans="1:12" ht="12.75" customHeight="1" x14ac:dyDescent="0.2">
      <c r="A1" s="607" t="s">
        <v>496</v>
      </c>
      <c r="B1" s="607" t="s">
        <v>0</v>
      </c>
      <c r="C1" s="607" t="s">
        <v>0</v>
      </c>
      <c r="D1" s="607" t="s">
        <v>0</v>
      </c>
      <c r="E1" s="607" t="s">
        <v>0</v>
      </c>
      <c r="F1" s="607" t="s">
        <v>0</v>
      </c>
      <c r="G1" s="607" t="s">
        <v>0</v>
      </c>
      <c r="H1" s="607" t="s">
        <v>0</v>
      </c>
      <c r="I1" s="607" t="s">
        <v>0</v>
      </c>
      <c r="J1" s="607" t="s">
        <v>0</v>
      </c>
      <c r="K1" s="607" t="s">
        <v>0</v>
      </c>
      <c r="L1" s="607" t="s">
        <v>0</v>
      </c>
    </row>
    <row r="2" spans="1:12" ht="28.5" customHeight="1" x14ac:dyDescent="0.35">
      <c r="A2" s="608" t="s">
        <v>497</v>
      </c>
      <c r="B2" s="608" t="s">
        <v>0</v>
      </c>
      <c r="C2" s="608" t="s">
        <v>0</v>
      </c>
      <c r="D2" s="608" t="s">
        <v>0</v>
      </c>
      <c r="E2" s="608" t="s">
        <v>0</v>
      </c>
      <c r="F2" s="608" t="s">
        <v>0</v>
      </c>
      <c r="G2" s="608" t="s">
        <v>0</v>
      </c>
      <c r="H2" s="608" t="s">
        <v>0</v>
      </c>
      <c r="I2" s="561" t="s">
        <v>0</v>
      </c>
      <c r="J2" s="561" t="s">
        <v>0</v>
      </c>
      <c r="K2" s="609" t="s">
        <v>0</v>
      </c>
      <c r="L2" s="609" t="s">
        <v>0</v>
      </c>
    </row>
    <row r="3" spans="1:12" ht="15" customHeight="1" x14ac:dyDescent="0.2">
      <c r="A3" s="27" t="s">
        <v>498</v>
      </c>
      <c r="B3" s="160"/>
      <c r="C3" s="160"/>
      <c r="D3" s="160"/>
      <c r="E3" s="160"/>
      <c r="F3" s="160"/>
      <c r="G3" s="160"/>
      <c r="H3" s="161"/>
      <c r="I3" s="610" t="s">
        <v>499</v>
      </c>
      <c r="J3" s="611" t="s">
        <v>0</v>
      </c>
      <c r="K3" s="610" t="s">
        <v>500</v>
      </c>
      <c r="L3" s="611" t="s">
        <v>0</v>
      </c>
    </row>
    <row r="4" spans="1:12" ht="10.5" customHeight="1" x14ac:dyDescent="0.2">
      <c r="A4" s="162" t="s">
        <v>501</v>
      </c>
      <c r="B4" s="163" t="s">
        <v>502</v>
      </c>
      <c r="C4" s="163" t="s">
        <v>503</v>
      </c>
      <c r="D4" s="163" t="s">
        <v>504</v>
      </c>
      <c r="E4" s="163" t="s">
        <v>505</v>
      </c>
      <c r="F4" s="163" t="s">
        <v>506</v>
      </c>
      <c r="G4" s="163" t="s">
        <v>507</v>
      </c>
      <c r="H4" s="164" t="s">
        <v>508</v>
      </c>
      <c r="I4" s="165" t="s">
        <v>509</v>
      </c>
      <c r="J4" s="166" t="s">
        <v>510</v>
      </c>
      <c r="K4" s="165" t="s">
        <v>509</v>
      </c>
      <c r="L4" s="166" t="s">
        <v>510</v>
      </c>
    </row>
    <row r="5" spans="1:12" ht="10.5" customHeight="1" x14ac:dyDescent="0.2">
      <c r="A5" s="151" t="s">
        <v>511</v>
      </c>
      <c r="B5" s="167">
        <v>780</v>
      </c>
      <c r="C5" s="167">
        <v>763</v>
      </c>
      <c r="D5" s="167">
        <v>763</v>
      </c>
      <c r="E5" s="167">
        <v>781</v>
      </c>
      <c r="F5" s="167">
        <v>797</v>
      </c>
      <c r="G5" s="167">
        <v>828</v>
      </c>
      <c r="H5" s="168">
        <v>846</v>
      </c>
      <c r="I5" s="169">
        <v>-0.02</v>
      </c>
      <c r="J5" s="170">
        <v>0.02</v>
      </c>
      <c r="K5" s="169">
        <v>-0.03</v>
      </c>
      <c r="L5" s="170">
        <v>0.03</v>
      </c>
    </row>
    <row r="6" spans="1:12" ht="10.5" customHeight="1" x14ac:dyDescent="0.2">
      <c r="A6" s="153" t="s">
        <v>512</v>
      </c>
      <c r="B6" s="171">
        <v>334</v>
      </c>
      <c r="C6" s="171">
        <v>325</v>
      </c>
      <c r="D6" s="171">
        <v>314</v>
      </c>
      <c r="E6" s="171">
        <v>313</v>
      </c>
      <c r="F6" s="171">
        <v>320</v>
      </c>
      <c r="G6" s="171">
        <v>294</v>
      </c>
      <c r="H6" s="172">
        <v>295</v>
      </c>
      <c r="I6" s="173">
        <v>0.04</v>
      </c>
      <c r="J6" s="174">
        <v>0.03</v>
      </c>
      <c r="K6" s="173">
        <v>0.03</v>
      </c>
      <c r="L6" s="174">
        <v>0.03</v>
      </c>
    </row>
    <row r="7" spans="1:12" ht="10.5" customHeight="1" x14ac:dyDescent="0.2">
      <c r="A7" s="153" t="s">
        <v>513</v>
      </c>
      <c r="B7" s="171">
        <v>34</v>
      </c>
      <c r="C7" s="171">
        <v>36</v>
      </c>
      <c r="D7" s="171">
        <v>38</v>
      </c>
      <c r="E7" s="171">
        <v>34</v>
      </c>
      <c r="F7" s="171">
        <v>31</v>
      </c>
      <c r="G7" s="171">
        <v>29</v>
      </c>
      <c r="H7" s="172">
        <v>26</v>
      </c>
      <c r="I7" s="173">
        <v>0.1</v>
      </c>
      <c r="J7" s="174">
        <v>-0.06</v>
      </c>
      <c r="K7" s="173">
        <v>0.09</v>
      </c>
      <c r="L7" s="174">
        <v>0</v>
      </c>
    </row>
    <row r="8" spans="1:12" ht="10.5" customHeight="1" x14ac:dyDescent="0.2">
      <c r="A8" s="153" t="s">
        <v>514</v>
      </c>
      <c r="B8" s="171">
        <v>16</v>
      </c>
      <c r="C8" s="171">
        <v>18</v>
      </c>
      <c r="D8" s="171">
        <v>8</v>
      </c>
      <c r="E8" s="171">
        <v>20</v>
      </c>
      <c r="F8" s="171">
        <v>15</v>
      </c>
      <c r="G8" s="171">
        <v>20</v>
      </c>
      <c r="H8" s="172">
        <v>16</v>
      </c>
      <c r="I8" s="173">
        <v>7.0000000000000007E-2</v>
      </c>
      <c r="J8" s="174">
        <v>-0.11</v>
      </c>
      <c r="K8" s="173">
        <v>0</v>
      </c>
      <c r="L8" s="174">
        <v>-0.18</v>
      </c>
    </row>
    <row r="9" spans="1:12" ht="10.5" customHeight="1" x14ac:dyDescent="0.2">
      <c r="A9" s="153" t="s">
        <v>515</v>
      </c>
      <c r="B9" s="171">
        <v>2</v>
      </c>
      <c r="C9" s="171">
        <v>3</v>
      </c>
      <c r="D9" s="171">
        <v>4</v>
      </c>
      <c r="E9" s="171">
        <v>1</v>
      </c>
      <c r="F9" s="171">
        <v>1</v>
      </c>
      <c r="G9" s="171">
        <v>2</v>
      </c>
      <c r="H9" s="172">
        <v>1</v>
      </c>
      <c r="I9" s="173"/>
      <c r="J9" s="174"/>
      <c r="K9" s="173"/>
      <c r="L9" s="174"/>
    </row>
    <row r="10" spans="1:12" ht="10.5" customHeight="1" x14ac:dyDescent="0.2">
      <c r="A10" s="155" t="s">
        <v>516</v>
      </c>
      <c r="B10" s="118">
        <v>1166</v>
      </c>
      <c r="C10" s="118">
        <v>1145</v>
      </c>
      <c r="D10" s="118">
        <v>1127</v>
      </c>
      <c r="E10" s="118">
        <v>1149</v>
      </c>
      <c r="F10" s="118">
        <v>1164</v>
      </c>
      <c r="G10" s="118">
        <v>1173</v>
      </c>
      <c r="H10" s="175">
        <v>1184</v>
      </c>
      <c r="I10" s="176">
        <v>0</v>
      </c>
      <c r="J10" s="177">
        <v>0.02</v>
      </c>
      <c r="K10" s="176">
        <v>-0.01</v>
      </c>
      <c r="L10" s="177">
        <v>0.02</v>
      </c>
    </row>
    <row r="11" spans="1:12" ht="10.5" customHeight="1" x14ac:dyDescent="0.2">
      <c r="A11" s="155" t="s">
        <v>517</v>
      </c>
      <c r="B11" s="118">
        <v>-599</v>
      </c>
      <c r="C11" s="118">
        <v>-588</v>
      </c>
      <c r="D11" s="118">
        <v>-597</v>
      </c>
      <c r="E11" s="118">
        <v>-568</v>
      </c>
      <c r="F11" s="118">
        <v>-582</v>
      </c>
      <c r="G11" s="118">
        <v>-583</v>
      </c>
      <c r="H11" s="175">
        <v>-587</v>
      </c>
      <c r="I11" s="176">
        <v>0.03</v>
      </c>
      <c r="J11" s="177">
        <v>0.02</v>
      </c>
      <c r="K11" s="176">
        <v>0.01</v>
      </c>
      <c r="L11" s="177">
        <v>0.02</v>
      </c>
    </row>
    <row r="12" spans="1:12" ht="10.5" customHeight="1" x14ac:dyDescent="0.2">
      <c r="A12" s="155" t="s">
        <v>518</v>
      </c>
      <c r="B12" s="118">
        <v>-608</v>
      </c>
      <c r="C12" s="118">
        <v>-600</v>
      </c>
      <c r="D12" s="118">
        <v>-632</v>
      </c>
      <c r="E12" s="118">
        <v>-578</v>
      </c>
      <c r="F12" s="118">
        <v>-592</v>
      </c>
      <c r="G12" s="118">
        <v>-592</v>
      </c>
      <c r="H12" s="175">
        <v>-619</v>
      </c>
      <c r="I12" s="176">
        <v>0.03</v>
      </c>
      <c r="J12" s="177">
        <v>0.01</v>
      </c>
      <c r="K12" s="176">
        <v>0.01</v>
      </c>
      <c r="L12" s="177">
        <v>0.02</v>
      </c>
    </row>
    <row r="13" spans="1:12" ht="10.5" customHeight="1" x14ac:dyDescent="0.2">
      <c r="A13" s="155" t="s">
        <v>519</v>
      </c>
      <c r="B13" s="118">
        <v>558</v>
      </c>
      <c r="C13" s="118">
        <v>545</v>
      </c>
      <c r="D13" s="118">
        <v>495</v>
      </c>
      <c r="E13" s="118">
        <v>571</v>
      </c>
      <c r="F13" s="118">
        <v>572</v>
      </c>
      <c r="G13" s="118">
        <v>581</v>
      </c>
      <c r="H13" s="175">
        <v>565</v>
      </c>
      <c r="I13" s="176">
        <v>-0.02</v>
      </c>
      <c r="J13" s="177">
        <v>0.02</v>
      </c>
      <c r="K13" s="176">
        <v>-0.03</v>
      </c>
      <c r="L13" s="177">
        <v>0.03</v>
      </c>
    </row>
    <row r="14" spans="1:12" ht="10.5" customHeight="1" x14ac:dyDescent="0.2">
      <c r="A14" s="153" t="s">
        <v>520</v>
      </c>
      <c r="B14" s="25">
        <v>-11</v>
      </c>
      <c r="C14" s="25">
        <v>-35</v>
      </c>
      <c r="D14" s="25">
        <v>27</v>
      </c>
      <c r="E14" s="25">
        <v>-29</v>
      </c>
      <c r="F14" s="25">
        <v>-7</v>
      </c>
      <c r="G14" s="25">
        <v>4</v>
      </c>
      <c r="H14" s="178">
        <v>5</v>
      </c>
      <c r="I14" s="173"/>
      <c r="J14" s="174"/>
      <c r="K14" s="179"/>
      <c r="L14" s="174"/>
    </row>
    <row r="15" spans="1:12" ht="10.5" customHeight="1" x14ac:dyDescent="0.2">
      <c r="A15" s="155" t="s">
        <v>521</v>
      </c>
      <c r="B15" s="118">
        <v>547</v>
      </c>
      <c r="C15" s="118">
        <v>510</v>
      </c>
      <c r="D15" s="118">
        <v>522</v>
      </c>
      <c r="E15" s="118">
        <v>542</v>
      </c>
      <c r="F15" s="118">
        <v>565</v>
      </c>
      <c r="G15" s="118">
        <v>585</v>
      </c>
      <c r="H15" s="175">
        <v>570</v>
      </c>
      <c r="I15" s="176">
        <v>-0.03</v>
      </c>
      <c r="J15" s="177">
        <v>7.0000000000000007E-2</v>
      </c>
      <c r="K15" s="176">
        <v>-0.04</v>
      </c>
      <c r="L15" s="177">
        <v>0.08</v>
      </c>
    </row>
    <row r="16" spans="1:12" ht="10.5" customHeight="1" x14ac:dyDescent="0.2">
      <c r="A16" s="153" t="s">
        <v>522</v>
      </c>
      <c r="B16" s="25">
        <v>51</v>
      </c>
      <c r="C16" s="25">
        <v>51</v>
      </c>
      <c r="D16" s="25">
        <v>53</v>
      </c>
      <c r="E16" s="25">
        <v>49</v>
      </c>
      <c r="F16" s="25">
        <v>50</v>
      </c>
      <c r="G16" s="25">
        <v>50</v>
      </c>
      <c r="H16" s="178">
        <v>50</v>
      </c>
      <c r="I16" s="173"/>
      <c r="J16" s="174"/>
      <c r="K16" s="180"/>
      <c r="L16" s="181"/>
    </row>
    <row r="17" spans="1:12" ht="10.5" customHeight="1" x14ac:dyDescent="0.2">
      <c r="A17" s="153" t="s">
        <v>523</v>
      </c>
      <c r="B17" s="25">
        <v>15</v>
      </c>
      <c r="C17" s="25">
        <v>14</v>
      </c>
      <c r="D17" s="25">
        <v>16</v>
      </c>
      <c r="E17" s="25">
        <v>15</v>
      </c>
      <c r="F17" s="25">
        <v>16</v>
      </c>
      <c r="G17" s="25">
        <v>16</v>
      </c>
      <c r="H17" s="178">
        <v>17</v>
      </c>
      <c r="I17" s="173"/>
      <c r="J17" s="174"/>
      <c r="K17" s="173"/>
      <c r="L17" s="174"/>
    </row>
    <row r="18" spans="1:12" ht="10.5" customHeight="1" x14ac:dyDescent="0.2">
      <c r="A18" s="153" t="s">
        <v>524</v>
      </c>
      <c r="B18" s="25">
        <v>11302</v>
      </c>
      <c r="C18" s="25">
        <v>11017</v>
      </c>
      <c r="D18" s="25">
        <v>10838</v>
      </c>
      <c r="E18" s="25">
        <v>10738</v>
      </c>
      <c r="F18" s="25">
        <v>10884</v>
      </c>
      <c r="G18" s="25">
        <v>10976</v>
      </c>
      <c r="H18" s="178">
        <v>11128</v>
      </c>
      <c r="I18" s="173">
        <v>0.04</v>
      </c>
      <c r="J18" s="174">
        <v>0.03</v>
      </c>
      <c r="K18" s="173"/>
      <c r="L18" s="174"/>
    </row>
    <row r="19" spans="1:12" ht="10.5" customHeight="1" x14ac:dyDescent="0.2">
      <c r="A19" s="182" t="s">
        <v>525</v>
      </c>
      <c r="B19" s="25">
        <v>60818</v>
      </c>
      <c r="C19" s="25">
        <v>59487</v>
      </c>
      <c r="D19" s="25">
        <v>60678</v>
      </c>
      <c r="E19" s="25">
        <v>61792</v>
      </c>
      <c r="F19" s="25">
        <v>61498</v>
      </c>
      <c r="G19" s="25">
        <v>60810</v>
      </c>
      <c r="H19" s="178">
        <v>61850</v>
      </c>
      <c r="I19" s="173">
        <v>-0.01</v>
      </c>
      <c r="J19" s="174">
        <v>0.02</v>
      </c>
      <c r="K19" s="183"/>
      <c r="L19" s="184"/>
    </row>
    <row r="20" spans="1:12" ht="10.5" customHeight="1" x14ac:dyDescent="0.2">
      <c r="A20" s="153" t="s">
        <v>526</v>
      </c>
      <c r="B20" s="25">
        <v>6536</v>
      </c>
      <c r="C20" s="25">
        <v>6557</v>
      </c>
      <c r="D20" s="25">
        <v>6561</v>
      </c>
      <c r="E20" s="25">
        <v>6593</v>
      </c>
      <c r="F20" s="25">
        <v>6726</v>
      </c>
      <c r="G20" s="25">
        <v>6883</v>
      </c>
      <c r="H20" s="178">
        <v>7047</v>
      </c>
      <c r="I20" s="185">
        <v>-0.03</v>
      </c>
      <c r="J20" s="186">
        <v>0</v>
      </c>
      <c r="K20" s="187"/>
      <c r="L20" s="188"/>
    </row>
    <row r="21" spans="1:12" ht="10.5" customHeight="1" x14ac:dyDescent="0.2">
      <c r="A21" s="153"/>
      <c r="B21" s="153"/>
      <c r="C21" s="15"/>
      <c r="D21" s="15"/>
      <c r="E21" s="15"/>
      <c r="F21" s="15"/>
      <c r="G21" s="15"/>
      <c r="H21" s="15"/>
      <c r="I21" s="189"/>
      <c r="J21" s="189"/>
      <c r="K21" s="190"/>
      <c r="L21" s="190"/>
    </row>
    <row r="22" spans="1:12" ht="10.5" customHeight="1" x14ac:dyDescent="0.2">
      <c r="A22" s="27" t="s">
        <v>527</v>
      </c>
      <c r="B22" s="160"/>
      <c r="C22" s="160"/>
      <c r="D22" s="160"/>
      <c r="E22" s="160"/>
      <c r="F22" s="160"/>
      <c r="G22" s="160"/>
      <c r="H22" s="161"/>
      <c r="I22" s="610" t="s">
        <v>499</v>
      </c>
      <c r="J22" s="611" t="s">
        <v>0</v>
      </c>
      <c r="K22" s="610" t="s">
        <v>500</v>
      </c>
      <c r="L22" s="611" t="s">
        <v>0</v>
      </c>
    </row>
    <row r="23" spans="1:12" ht="10.5" customHeight="1" x14ac:dyDescent="0.2">
      <c r="A23" s="162" t="s">
        <v>528</v>
      </c>
      <c r="B23" s="163" t="s">
        <v>502</v>
      </c>
      <c r="C23" s="163" t="s">
        <v>503</v>
      </c>
      <c r="D23" s="163" t="s">
        <v>504</v>
      </c>
      <c r="E23" s="163" t="s">
        <v>505</v>
      </c>
      <c r="F23" s="163" t="s">
        <v>506</v>
      </c>
      <c r="G23" s="163" t="s">
        <v>507</v>
      </c>
      <c r="H23" s="164" t="s">
        <v>508</v>
      </c>
      <c r="I23" s="165" t="s">
        <v>509</v>
      </c>
      <c r="J23" s="166" t="s">
        <v>510</v>
      </c>
      <c r="K23" s="165" t="s">
        <v>509</v>
      </c>
      <c r="L23" s="166" t="s">
        <v>510</v>
      </c>
    </row>
    <row r="24" spans="1:12" ht="10.5" customHeight="1" x14ac:dyDescent="0.2">
      <c r="A24" s="106" t="s">
        <v>529</v>
      </c>
      <c r="B24" s="191">
        <v>169.6</v>
      </c>
      <c r="C24" s="108">
        <v>168.6</v>
      </c>
      <c r="D24" s="109">
        <v>168.5</v>
      </c>
      <c r="E24" s="109">
        <v>166.6</v>
      </c>
      <c r="F24" s="109">
        <v>165.1</v>
      </c>
      <c r="G24" s="109">
        <v>163.6</v>
      </c>
      <c r="H24" s="192">
        <v>165.7</v>
      </c>
      <c r="I24" s="169">
        <v>0.03</v>
      </c>
      <c r="J24" s="170">
        <v>0.01</v>
      </c>
      <c r="K24" s="169">
        <v>0.02</v>
      </c>
      <c r="L24" s="170">
        <v>0</v>
      </c>
    </row>
    <row r="25" spans="1:12" ht="10.5" customHeight="1" x14ac:dyDescent="0.2">
      <c r="A25" s="193" t="s">
        <v>530</v>
      </c>
      <c r="B25" s="194">
        <v>13.8</v>
      </c>
      <c r="C25" s="195">
        <v>13.8</v>
      </c>
      <c r="D25" s="196">
        <v>13.9</v>
      </c>
      <c r="E25" s="196">
        <v>14.1</v>
      </c>
      <c r="F25" s="196">
        <v>14.3</v>
      </c>
      <c r="G25" s="196">
        <v>14.4</v>
      </c>
      <c r="H25" s="197">
        <v>14.7</v>
      </c>
      <c r="I25" s="185">
        <v>-0.03</v>
      </c>
      <c r="J25" s="186">
        <v>0</v>
      </c>
      <c r="K25" s="185">
        <v>-0.03</v>
      </c>
      <c r="L25" s="186">
        <v>0</v>
      </c>
    </row>
    <row r="26" spans="1:12" ht="10.5" customHeight="1" x14ac:dyDescent="0.2">
      <c r="A26" s="198" t="s">
        <v>531</v>
      </c>
      <c r="B26" s="199">
        <v>183.4</v>
      </c>
      <c r="C26" s="200">
        <v>182.4</v>
      </c>
      <c r="D26" s="200">
        <v>182.5</v>
      </c>
      <c r="E26" s="200">
        <v>180.8</v>
      </c>
      <c r="F26" s="200">
        <v>179.4</v>
      </c>
      <c r="G26" s="200">
        <v>178</v>
      </c>
      <c r="H26" s="201">
        <v>180.4</v>
      </c>
      <c r="I26" s="202">
        <v>0.02</v>
      </c>
      <c r="J26" s="203">
        <v>0.01</v>
      </c>
      <c r="K26" s="202">
        <v>0.01</v>
      </c>
      <c r="L26" s="203">
        <v>0</v>
      </c>
    </row>
    <row r="27" spans="1:12" ht="10.5" customHeight="1" x14ac:dyDescent="0.2">
      <c r="A27" s="155" t="s">
        <v>532</v>
      </c>
      <c r="B27" s="204">
        <v>99.9</v>
      </c>
      <c r="C27" s="156">
        <v>99.9</v>
      </c>
      <c r="D27" s="156">
        <v>97.2</v>
      </c>
      <c r="E27" s="156">
        <v>96.2</v>
      </c>
      <c r="F27" s="156">
        <v>95.6</v>
      </c>
      <c r="G27" s="156">
        <v>95.1</v>
      </c>
      <c r="H27" s="205">
        <v>92.9</v>
      </c>
      <c r="I27" s="176">
        <v>0.04</v>
      </c>
      <c r="J27" s="177">
        <v>0</v>
      </c>
      <c r="K27" s="176">
        <v>0.04</v>
      </c>
      <c r="L27" s="177">
        <v>0</v>
      </c>
    </row>
    <row r="28" spans="1:12" ht="10.5" customHeight="1" x14ac:dyDescent="0.2">
      <c r="A28" s="157" t="s">
        <v>533</v>
      </c>
      <c r="B28" s="206">
        <v>104.6</v>
      </c>
      <c r="C28" s="158">
        <v>103.6</v>
      </c>
      <c r="D28" s="158">
        <v>93.2</v>
      </c>
      <c r="E28" s="158">
        <v>95.3</v>
      </c>
      <c r="F28" s="158">
        <v>90.9</v>
      </c>
      <c r="G28" s="158">
        <v>86.7</v>
      </c>
      <c r="H28" s="207">
        <v>84.8</v>
      </c>
      <c r="I28" s="208">
        <v>0.15</v>
      </c>
      <c r="J28" s="209">
        <v>0.01</v>
      </c>
      <c r="K28" s="208"/>
      <c r="L28" s="209"/>
    </row>
    <row r="29" spans="1:12" ht="10.5" customHeight="1" x14ac:dyDescent="0.2">
      <c r="A29" s="605" t="s">
        <v>534</v>
      </c>
      <c r="B29" s="605" t="s">
        <v>0</v>
      </c>
      <c r="C29" s="605" t="s">
        <v>0</v>
      </c>
      <c r="D29" s="605" t="s">
        <v>0</v>
      </c>
      <c r="E29" s="605" t="s">
        <v>0</v>
      </c>
      <c r="F29" s="605" t="s">
        <v>0</v>
      </c>
      <c r="G29" s="605" t="s">
        <v>0</v>
      </c>
      <c r="H29" s="605" t="s">
        <v>0</v>
      </c>
      <c r="I29" s="605" t="s">
        <v>0</v>
      </c>
      <c r="J29" s="605" t="s">
        <v>0</v>
      </c>
      <c r="K29" s="605" t="s">
        <v>0</v>
      </c>
      <c r="L29" s="605" t="s">
        <v>0</v>
      </c>
    </row>
    <row r="30" spans="1:12" ht="10.5" customHeight="1" x14ac:dyDescent="0.2">
      <c r="A30" s="606" t="s">
        <v>535</v>
      </c>
      <c r="B30" s="606" t="s">
        <v>0</v>
      </c>
      <c r="C30" s="606" t="s">
        <v>0</v>
      </c>
      <c r="D30" s="606" t="s">
        <v>0</v>
      </c>
      <c r="E30" s="606" t="s">
        <v>0</v>
      </c>
      <c r="F30" s="606" t="s">
        <v>0</v>
      </c>
      <c r="G30" s="606" t="s">
        <v>0</v>
      </c>
      <c r="H30" s="606" t="s">
        <v>0</v>
      </c>
      <c r="I30" s="606" t="s">
        <v>0</v>
      </c>
      <c r="J30" s="606" t="s">
        <v>0</v>
      </c>
      <c r="K30" s="606" t="s">
        <v>0</v>
      </c>
      <c r="L30" s="606" t="s">
        <v>0</v>
      </c>
    </row>
    <row r="31" spans="1:12" ht="10.5" customHeight="1" x14ac:dyDescent="0.2">
      <c r="A31" s="606" t="s">
        <v>536</v>
      </c>
      <c r="B31" s="606" t="s">
        <v>0</v>
      </c>
      <c r="C31" s="606" t="s">
        <v>0</v>
      </c>
      <c r="D31" s="606" t="s">
        <v>0</v>
      </c>
      <c r="E31" s="606" t="s">
        <v>0</v>
      </c>
      <c r="F31" s="606" t="s">
        <v>0</v>
      </c>
      <c r="G31" s="606" t="s">
        <v>0</v>
      </c>
      <c r="H31" s="606" t="s">
        <v>0</v>
      </c>
      <c r="I31" s="606" t="s">
        <v>0</v>
      </c>
      <c r="J31" s="606" t="s">
        <v>0</v>
      </c>
      <c r="K31" s="606" t="s">
        <v>0</v>
      </c>
      <c r="L31" s="606" t="s">
        <v>0</v>
      </c>
    </row>
  </sheetData>
  <mergeCells count="9">
    <mergeCell ref="A29:L29"/>
    <mergeCell ref="A30:L30"/>
    <mergeCell ref="A31:L31"/>
    <mergeCell ref="A1:L1"/>
    <mergeCell ref="A2:L2"/>
    <mergeCell ref="I3:J3"/>
    <mergeCell ref="K3:L3"/>
    <mergeCell ref="I22:J22"/>
    <mergeCell ref="K22:L22"/>
  </mergeCells>
  <pageMargins left="0.5" right="0.5" top="0.5" bottom="0.5" header="0.31496062992126" footer="0.31496062992126"/>
  <pageSetup paperSize="9" orientation="portrait"/>
  <headerFooter>
    <oddFooter>&amp;C_x000D_&amp;1#&amp;"Aptos"&amp;10&amp;K000000 Confidential</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38711E-548F-4AAE-ABC9-71C4A31B1FDD}">
  <dimension ref="A1:L68"/>
  <sheetViews>
    <sheetView workbookViewId="0">
      <selection sqref="A1:L1"/>
    </sheetView>
  </sheetViews>
  <sheetFormatPr defaultRowHeight="12.75" x14ac:dyDescent="0.2"/>
  <cols>
    <col min="1" max="1" width="33" customWidth="1"/>
    <col min="2" max="8" width="5.7109375" customWidth="1"/>
    <col min="9" max="12" width="7.140625" customWidth="1"/>
  </cols>
  <sheetData>
    <row r="1" spans="1:12" ht="12.75" customHeight="1" x14ac:dyDescent="0.2">
      <c r="A1" s="581" t="s">
        <v>537</v>
      </c>
      <c r="B1" s="581" t="s">
        <v>0</v>
      </c>
      <c r="C1" s="581" t="s">
        <v>0</v>
      </c>
      <c r="D1" s="581" t="s">
        <v>0</v>
      </c>
      <c r="E1" s="581" t="s">
        <v>0</v>
      </c>
      <c r="F1" s="581" t="s">
        <v>0</v>
      </c>
      <c r="G1" s="581" t="s">
        <v>0</v>
      </c>
      <c r="H1" s="581" t="s">
        <v>0</v>
      </c>
      <c r="I1" s="581" t="s">
        <v>0</v>
      </c>
      <c r="J1" s="581" t="s">
        <v>0</v>
      </c>
      <c r="K1" s="581" t="s">
        <v>0</v>
      </c>
      <c r="L1" s="581" t="s">
        <v>0</v>
      </c>
    </row>
    <row r="2" spans="1:12" ht="26.25" customHeight="1" x14ac:dyDescent="0.2">
      <c r="A2" s="211" t="s">
        <v>538</v>
      </c>
      <c r="B2" s="212"/>
      <c r="C2" s="212"/>
      <c r="D2" s="212"/>
      <c r="E2" s="212"/>
      <c r="F2" s="212"/>
      <c r="G2" s="212"/>
      <c r="H2" s="212"/>
      <c r="I2" s="212"/>
      <c r="J2" s="212"/>
      <c r="K2" s="212"/>
      <c r="L2" s="212"/>
    </row>
    <row r="3" spans="1:12" ht="6" customHeight="1" x14ac:dyDescent="0.2">
      <c r="A3" s="213"/>
      <c r="B3" s="213"/>
      <c r="C3" s="213"/>
      <c r="D3" s="213"/>
      <c r="E3" s="213"/>
      <c r="F3" s="213"/>
      <c r="G3" s="213"/>
      <c r="H3" s="213"/>
      <c r="I3" s="214"/>
      <c r="J3" s="214"/>
      <c r="K3" s="214"/>
      <c r="L3" s="214"/>
    </row>
    <row r="4" spans="1:12" ht="12.75" customHeight="1" x14ac:dyDescent="0.2">
      <c r="A4" s="617" t="s">
        <v>539</v>
      </c>
      <c r="B4" s="617" t="s">
        <v>0</v>
      </c>
      <c r="C4" s="617" t="s">
        <v>0</v>
      </c>
      <c r="D4" s="617" t="s">
        <v>0</v>
      </c>
      <c r="E4" s="617" t="s">
        <v>0</v>
      </c>
      <c r="F4" s="617" t="s">
        <v>0</v>
      </c>
      <c r="G4" s="216"/>
      <c r="H4" s="217"/>
      <c r="I4" s="619"/>
      <c r="J4" s="620" t="s">
        <v>0</v>
      </c>
      <c r="K4" s="619"/>
      <c r="L4" s="620" t="s">
        <v>0</v>
      </c>
    </row>
    <row r="5" spans="1:12" ht="10.5" customHeight="1" x14ac:dyDescent="0.2">
      <c r="A5" s="218"/>
      <c r="B5" s="218"/>
      <c r="C5" s="218"/>
      <c r="D5" s="218"/>
      <c r="E5" s="218"/>
      <c r="F5" s="218"/>
      <c r="G5" s="218"/>
      <c r="H5" s="219"/>
      <c r="I5" s="613" t="s">
        <v>540</v>
      </c>
      <c r="J5" s="614" t="s">
        <v>0</v>
      </c>
      <c r="K5" s="613" t="s">
        <v>541</v>
      </c>
      <c r="L5" s="614" t="s">
        <v>0</v>
      </c>
    </row>
    <row r="6" spans="1:12" ht="10.5" customHeight="1" x14ac:dyDescent="0.2">
      <c r="A6" s="220"/>
      <c r="B6" s="221" t="s">
        <v>542</v>
      </c>
      <c r="C6" s="221" t="s">
        <v>543</v>
      </c>
      <c r="D6" s="221" t="s">
        <v>544</v>
      </c>
      <c r="E6" s="221" t="s">
        <v>545</v>
      </c>
      <c r="F6" s="221" t="s">
        <v>546</v>
      </c>
      <c r="G6" s="221" t="s">
        <v>547</v>
      </c>
      <c r="H6" s="222" t="s">
        <v>548</v>
      </c>
      <c r="I6" s="223" t="s">
        <v>549</v>
      </c>
      <c r="J6" s="224" t="s">
        <v>550</v>
      </c>
      <c r="K6" s="223" t="s">
        <v>549</v>
      </c>
      <c r="L6" s="224" t="s">
        <v>550</v>
      </c>
    </row>
    <row r="7" spans="1:12" ht="10.5" customHeight="1" x14ac:dyDescent="0.2">
      <c r="A7" s="151" t="s">
        <v>551</v>
      </c>
      <c r="B7" s="122">
        <v>210</v>
      </c>
      <c r="C7" s="122">
        <v>215</v>
      </c>
      <c r="D7" s="122">
        <v>215</v>
      </c>
      <c r="E7" s="122">
        <v>218</v>
      </c>
      <c r="F7" s="122">
        <v>221</v>
      </c>
      <c r="G7" s="122">
        <v>224</v>
      </c>
      <c r="H7" s="225">
        <v>228</v>
      </c>
      <c r="I7" s="169">
        <v>-0.05</v>
      </c>
      <c r="J7" s="170">
        <v>-0.02</v>
      </c>
      <c r="K7" s="169">
        <v>-0.05</v>
      </c>
      <c r="L7" s="170">
        <v>-0.03</v>
      </c>
    </row>
    <row r="8" spans="1:12" ht="10.5" customHeight="1" x14ac:dyDescent="0.2">
      <c r="A8" s="153" t="s">
        <v>552</v>
      </c>
      <c r="B8" s="15">
        <v>215</v>
      </c>
      <c r="C8" s="15">
        <v>201</v>
      </c>
      <c r="D8" s="15">
        <v>194</v>
      </c>
      <c r="E8" s="15">
        <v>202</v>
      </c>
      <c r="F8" s="15">
        <v>199</v>
      </c>
      <c r="G8" s="15">
        <v>204</v>
      </c>
      <c r="H8" s="226">
        <v>214</v>
      </c>
      <c r="I8" s="173">
        <v>0.08</v>
      </c>
      <c r="J8" s="174">
        <v>7.0000000000000007E-2</v>
      </c>
      <c r="K8" s="173">
        <v>0.08</v>
      </c>
      <c r="L8" s="174">
        <v>7.0000000000000007E-2</v>
      </c>
    </row>
    <row r="9" spans="1:12" ht="10.5" customHeight="1" x14ac:dyDescent="0.2">
      <c r="A9" s="153" t="s">
        <v>553</v>
      </c>
      <c r="B9" s="15">
        <v>118</v>
      </c>
      <c r="C9" s="15">
        <v>113</v>
      </c>
      <c r="D9" s="15">
        <v>118</v>
      </c>
      <c r="E9" s="15">
        <v>119</v>
      </c>
      <c r="F9" s="15">
        <v>131</v>
      </c>
      <c r="G9" s="15">
        <v>141</v>
      </c>
      <c r="H9" s="226">
        <v>145</v>
      </c>
      <c r="I9" s="173">
        <v>-0.1</v>
      </c>
      <c r="J9" s="174">
        <v>0.04</v>
      </c>
      <c r="K9" s="173">
        <v>-0.17</v>
      </c>
      <c r="L9" s="174">
        <v>0.05</v>
      </c>
    </row>
    <row r="10" spans="1:12" ht="10.5" customHeight="1" x14ac:dyDescent="0.2">
      <c r="A10" s="153" t="s">
        <v>554</v>
      </c>
      <c r="B10" s="15">
        <v>238</v>
      </c>
      <c r="C10" s="15">
        <v>229</v>
      </c>
      <c r="D10" s="15">
        <v>232</v>
      </c>
      <c r="E10" s="15">
        <v>236</v>
      </c>
      <c r="F10" s="15">
        <v>241</v>
      </c>
      <c r="G10" s="15">
        <v>251</v>
      </c>
      <c r="H10" s="226">
        <v>253</v>
      </c>
      <c r="I10" s="173">
        <v>-0.01</v>
      </c>
      <c r="J10" s="174">
        <v>0.04</v>
      </c>
      <c r="K10" s="173">
        <v>-0.01</v>
      </c>
      <c r="L10" s="184">
        <v>7.0000000000000007E-2</v>
      </c>
    </row>
    <row r="11" spans="1:12" ht="10.5" customHeight="1" x14ac:dyDescent="0.2">
      <c r="A11" s="153" t="s">
        <v>555</v>
      </c>
      <c r="B11" s="15">
        <v>-1</v>
      </c>
      <c r="C11" s="15">
        <v>5</v>
      </c>
      <c r="D11" s="15">
        <v>4</v>
      </c>
      <c r="E11" s="15">
        <v>6</v>
      </c>
      <c r="F11" s="15">
        <v>5</v>
      </c>
      <c r="G11" s="15">
        <v>8</v>
      </c>
      <c r="H11" s="226">
        <v>6</v>
      </c>
      <c r="I11" s="227"/>
      <c r="J11" s="228"/>
      <c r="K11" s="227"/>
      <c r="L11" s="228"/>
    </row>
    <row r="12" spans="1:12" ht="10.5" customHeight="1" x14ac:dyDescent="0.2">
      <c r="A12" s="229" t="s">
        <v>556</v>
      </c>
      <c r="B12" s="230">
        <v>780</v>
      </c>
      <c r="C12" s="230">
        <v>763</v>
      </c>
      <c r="D12" s="230">
        <v>763</v>
      </c>
      <c r="E12" s="230">
        <v>781</v>
      </c>
      <c r="F12" s="230">
        <v>797</v>
      </c>
      <c r="G12" s="230">
        <v>828</v>
      </c>
      <c r="H12" s="231">
        <v>846</v>
      </c>
      <c r="I12" s="232">
        <v>-0.02</v>
      </c>
      <c r="J12" s="233">
        <v>0.02</v>
      </c>
      <c r="K12" s="232">
        <v>-0.03</v>
      </c>
      <c r="L12" s="234">
        <v>0.03</v>
      </c>
    </row>
    <row r="13" spans="1:12" ht="9.75" customHeight="1" x14ac:dyDescent="0.2">
      <c r="A13" s="151"/>
      <c r="B13" s="151"/>
      <c r="C13" s="122"/>
      <c r="D13" s="122"/>
      <c r="E13" s="122"/>
      <c r="F13" s="122"/>
      <c r="G13" s="122"/>
      <c r="H13" s="122"/>
      <c r="I13" s="189"/>
      <c r="J13" s="189"/>
      <c r="K13" s="190"/>
      <c r="L13" s="190"/>
    </row>
    <row r="14" spans="1:12" ht="12.75" customHeight="1" x14ac:dyDescent="0.2">
      <c r="A14" s="617" t="s">
        <v>557</v>
      </c>
      <c r="B14" s="617" t="s">
        <v>0</v>
      </c>
      <c r="C14" s="617" t="s">
        <v>0</v>
      </c>
      <c r="D14" s="617" t="s">
        <v>0</v>
      </c>
      <c r="E14" s="617" t="s">
        <v>0</v>
      </c>
      <c r="F14" s="617" t="s">
        <v>0</v>
      </c>
      <c r="G14" s="216"/>
      <c r="H14" s="217"/>
      <c r="I14" s="619"/>
      <c r="J14" s="620" t="s">
        <v>0</v>
      </c>
      <c r="K14" s="619"/>
      <c r="L14" s="620" t="s">
        <v>0</v>
      </c>
    </row>
    <row r="15" spans="1:12" ht="10.5" customHeight="1" x14ac:dyDescent="0.2">
      <c r="A15" s="218"/>
      <c r="B15" s="218"/>
      <c r="C15" s="218"/>
      <c r="D15" s="218"/>
      <c r="E15" s="218"/>
      <c r="F15" s="218"/>
      <c r="G15" s="218"/>
      <c r="H15" s="219"/>
      <c r="I15" s="613" t="s">
        <v>540</v>
      </c>
      <c r="J15" s="614" t="s">
        <v>0</v>
      </c>
      <c r="K15" s="613" t="s">
        <v>541</v>
      </c>
      <c r="L15" s="614" t="s">
        <v>0</v>
      </c>
    </row>
    <row r="16" spans="1:12" ht="10.5" customHeight="1" x14ac:dyDescent="0.2">
      <c r="A16" s="220"/>
      <c r="B16" s="221" t="s">
        <v>542</v>
      </c>
      <c r="C16" s="221" t="s">
        <v>543</v>
      </c>
      <c r="D16" s="221" t="s">
        <v>544</v>
      </c>
      <c r="E16" s="221" t="s">
        <v>545</v>
      </c>
      <c r="F16" s="221" t="s">
        <v>546</v>
      </c>
      <c r="G16" s="221" t="s">
        <v>547</v>
      </c>
      <c r="H16" s="222" t="s">
        <v>548</v>
      </c>
      <c r="I16" s="223" t="s">
        <v>549</v>
      </c>
      <c r="J16" s="224" t="s">
        <v>550</v>
      </c>
      <c r="K16" s="223" t="s">
        <v>549</v>
      </c>
      <c r="L16" s="224" t="s">
        <v>550</v>
      </c>
    </row>
    <row r="17" spans="1:12" ht="10.5" customHeight="1" x14ac:dyDescent="0.2">
      <c r="A17" s="151" t="s">
        <v>551</v>
      </c>
      <c r="B17" s="122">
        <v>82</v>
      </c>
      <c r="C17" s="122">
        <v>85</v>
      </c>
      <c r="D17" s="122">
        <v>86</v>
      </c>
      <c r="E17" s="122">
        <v>87</v>
      </c>
      <c r="F17" s="122">
        <v>95</v>
      </c>
      <c r="G17" s="122">
        <v>79</v>
      </c>
      <c r="H17" s="225">
        <v>81</v>
      </c>
      <c r="I17" s="169">
        <v>-0.14000000000000001</v>
      </c>
      <c r="J17" s="170">
        <v>-0.04</v>
      </c>
      <c r="K17" s="169">
        <v>-0.14000000000000001</v>
      </c>
      <c r="L17" s="170">
        <v>-0.04</v>
      </c>
    </row>
    <row r="18" spans="1:12" ht="10.5" customHeight="1" x14ac:dyDescent="0.2">
      <c r="A18" s="153" t="s">
        <v>552</v>
      </c>
      <c r="B18" s="15">
        <v>82</v>
      </c>
      <c r="C18" s="15">
        <v>81</v>
      </c>
      <c r="D18" s="15">
        <v>78</v>
      </c>
      <c r="E18" s="15">
        <v>79</v>
      </c>
      <c r="F18" s="15">
        <v>79</v>
      </c>
      <c r="G18" s="15">
        <v>79</v>
      </c>
      <c r="H18" s="226">
        <v>77</v>
      </c>
      <c r="I18" s="173">
        <v>0.04</v>
      </c>
      <c r="J18" s="174">
        <v>0.01</v>
      </c>
      <c r="K18" s="173">
        <v>0.04</v>
      </c>
      <c r="L18" s="174">
        <v>0.01</v>
      </c>
    </row>
    <row r="19" spans="1:12" ht="10.5" customHeight="1" x14ac:dyDescent="0.2">
      <c r="A19" s="153" t="s">
        <v>553</v>
      </c>
      <c r="B19" s="15">
        <v>45</v>
      </c>
      <c r="C19" s="15">
        <v>41</v>
      </c>
      <c r="D19" s="15">
        <v>36</v>
      </c>
      <c r="E19" s="15">
        <v>33</v>
      </c>
      <c r="F19" s="15">
        <v>35</v>
      </c>
      <c r="G19" s="15">
        <v>34</v>
      </c>
      <c r="H19" s="226">
        <v>32</v>
      </c>
      <c r="I19" s="173">
        <v>0.28999999999999998</v>
      </c>
      <c r="J19" s="174">
        <v>0.1</v>
      </c>
      <c r="K19" s="173">
        <v>0.2</v>
      </c>
      <c r="L19" s="174">
        <v>0.11</v>
      </c>
    </row>
    <row r="20" spans="1:12" ht="10.5" customHeight="1" x14ac:dyDescent="0.2">
      <c r="A20" s="153" t="s">
        <v>554</v>
      </c>
      <c r="B20" s="15">
        <v>128</v>
      </c>
      <c r="C20" s="15">
        <v>121</v>
      </c>
      <c r="D20" s="15">
        <v>115</v>
      </c>
      <c r="E20" s="15">
        <v>115</v>
      </c>
      <c r="F20" s="15">
        <v>111</v>
      </c>
      <c r="G20" s="15">
        <v>107</v>
      </c>
      <c r="H20" s="226">
        <v>106</v>
      </c>
      <c r="I20" s="173">
        <v>0.15</v>
      </c>
      <c r="J20" s="174">
        <v>0.06</v>
      </c>
      <c r="K20" s="173">
        <v>0.15</v>
      </c>
      <c r="L20" s="184">
        <v>0.08</v>
      </c>
    </row>
    <row r="21" spans="1:12" ht="10.5" customHeight="1" x14ac:dyDescent="0.2">
      <c r="A21" s="153" t="s">
        <v>555</v>
      </c>
      <c r="B21" s="15">
        <v>-3</v>
      </c>
      <c r="C21" s="15">
        <v>-3</v>
      </c>
      <c r="D21" s="15">
        <v>-1</v>
      </c>
      <c r="E21" s="15">
        <v>-1</v>
      </c>
      <c r="F21" s="15" t="s">
        <v>558</v>
      </c>
      <c r="G21" s="15">
        <v>-5</v>
      </c>
      <c r="H21" s="226">
        <v>-1</v>
      </c>
      <c r="I21" s="227"/>
      <c r="J21" s="228"/>
      <c r="K21" s="227"/>
      <c r="L21" s="228"/>
    </row>
    <row r="22" spans="1:12" ht="10.5" customHeight="1" x14ac:dyDescent="0.2">
      <c r="A22" s="229" t="s">
        <v>556</v>
      </c>
      <c r="B22" s="230">
        <v>334</v>
      </c>
      <c r="C22" s="230">
        <v>325</v>
      </c>
      <c r="D22" s="230">
        <v>314</v>
      </c>
      <c r="E22" s="230">
        <v>313</v>
      </c>
      <c r="F22" s="230">
        <v>320</v>
      </c>
      <c r="G22" s="230">
        <v>294</v>
      </c>
      <c r="H22" s="231">
        <v>295</v>
      </c>
      <c r="I22" s="232">
        <v>0.04</v>
      </c>
      <c r="J22" s="233">
        <v>0.03</v>
      </c>
      <c r="K22" s="232">
        <v>0.03</v>
      </c>
      <c r="L22" s="234">
        <v>0.03</v>
      </c>
    </row>
    <row r="23" spans="1:12" ht="9.75" customHeight="1" x14ac:dyDescent="0.2">
      <c r="A23" s="151"/>
      <c r="B23" s="151"/>
      <c r="C23" s="122"/>
      <c r="D23" s="122"/>
      <c r="E23" s="122"/>
      <c r="F23" s="122"/>
      <c r="G23" s="122"/>
      <c r="H23" s="122"/>
      <c r="I23" s="110"/>
      <c r="J23" s="110"/>
      <c r="K23" s="235"/>
      <c r="L23" s="235"/>
    </row>
    <row r="24" spans="1:12" ht="12.75" customHeight="1" x14ac:dyDescent="0.2">
      <c r="A24" s="617" t="s">
        <v>559</v>
      </c>
      <c r="B24" s="617" t="s">
        <v>0</v>
      </c>
      <c r="C24" s="617" t="s">
        <v>0</v>
      </c>
      <c r="D24" s="617" t="s">
        <v>0</v>
      </c>
      <c r="E24" s="617" t="s">
        <v>0</v>
      </c>
      <c r="F24" s="617" t="s">
        <v>0</v>
      </c>
      <c r="G24" s="216"/>
      <c r="H24" s="216"/>
      <c r="I24" s="618"/>
      <c r="J24" s="618" t="s">
        <v>0</v>
      </c>
      <c r="K24" s="617"/>
      <c r="L24" s="617" t="s">
        <v>0</v>
      </c>
    </row>
    <row r="25" spans="1:12" ht="10.5" customHeight="1" x14ac:dyDescent="0.2">
      <c r="A25" s="220" t="s">
        <v>560</v>
      </c>
      <c r="B25" s="221" t="s">
        <v>542</v>
      </c>
      <c r="C25" s="221" t="s">
        <v>543</v>
      </c>
      <c r="D25" s="221" t="s">
        <v>544</v>
      </c>
      <c r="E25" s="221" t="s">
        <v>545</v>
      </c>
      <c r="F25" s="221" t="s">
        <v>546</v>
      </c>
      <c r="G25" s="221" t="s">
        <v>547</v>
      </c>
      <c r="H25" s="221" t="s">
        <v>548</v>
      </c>
      <c r="I25" s="236"/>
      <c r="J25" s="237"/>
      <c r="K25" s="237"/>
      <c r="L25" s="237"/>
    </row>
    <row r="26" spans="1:12" ht="10.5" customHeight="1" x14ac:dyDescent="0.2">
      <c r="A26" s="151" t="s">
        <v>551</v>
      </c>
      <c r="B26" s="122">
        <v>-6</v>
      </c>
      <c r="C26" s="122">
        <v>-4</v>
      </c>
      <c r="D26" s="122">
        <v>29</v>
      </c>
      <c r="E26" s="122">
        <v>2</v>
      </c>
      <c r="F26" s="122">
        <v>1</v>
      </c>
      <c r="G26" s="122">
        <v>2</v>
      </c>
      <c r="H26" s="122">
        <v>4</v>
      </c>
      <c r="I26" s="110"/>
      <c r="J26" s="110"/>
      <c r="K26" s="110"/>
      <c r="L26" s="110"/>
    </row>
    <row r="27" spans="1:12" ht="10.5" customHeight="1" x14ac:dyDescent="0.2">
      <c r="A27" s="153" t="s">
        <v>552</v>
      </c>
      <c r="B27" s="15">
        <v>-6</v>
      </c>
      <c r="C27" s="15">
        <v>-12</v>
      </c>
      <c r="D27" s="15">
        <v>-9</v>
      </c>
      <c r="E27" s="15">
        <v>-18</v>
      </c>
      <c r="F27" s="15">
        <v>-9</v>
      </c>
      <c r="G27" s="15">
        <v>-5</v>
      </c>
      <c r="H27" s="15">
        <v>-3</v>
      </c>
      <c r="I27" s="88"/>
      <c r="J27" s="88"/>
      <c r="K27" s="88"/>
      <c r="L27" s="88"/>
    </row>
    <row r="28" spans="1:12" ht="10.5" customHeight="1" x14ac:dyDescent="0.2">
      <c r="A28" s="153" t="s">
        <v>553</v>
      </c>
      <c r="B28" s="15">
        <v>1</v>
      </c>
      <c r="C28" s="15">
        <v>-6</v>
      </c>
      <c r="D28" s="15">
        <v>12</v>
      </c>
      <c r="E28" s="15">
        <v>-4</v>
      </c>
      <c r="F28" s="15">
        <v>6</v>
      </c>
      <c r="G28" s="15">
        <v>2</v>
      </c>
      <c r="H28" s="15">
        <v>8</v>
      </c>
      <c r="I28" s="88"/>
      <c r="J28" s="88"/>
      <c r="K28" s="88"/>
      <c r="L28" s="88"/>
    </row>
    <row r="29" spans="1:12" ht="10.5" customHeight="1" x14ac:dyDescent="0.2">
      <c r="A29" s="153" t="s">
        <v>554</v>
      </c>
      <c r="B29" s="15">
        <v>-1</v>
      </c>
      <c r="C29" s="15">
        <v>-13</v>
      </c>
      <c r="D29" s="15">
        <v>-5</v>
      </c>
      <c r="E29" s="15">
        <v>-8</v>
      </c>
      <c r="F29" s="15">
        <v>-5</v>
      </c>
      <c r="G29" s="15">
        <v>4</v>
      </c>
      <c r="H29" s="15">
        <v>-4</v>
      </c>
      <c r="I29" s="88"/>
      <c r="J29" s="88"/>
      <c r="K29" s="88"/>
      <c r="L29" s="238"/>
    </row>
    <row r="30" spans="1:12" ht="10.5" customHeight="1" x14ac:dyDescent="0.2">
      <c r="A30" s="153" t="s">
        <v>555</v>
      </c>
      <c r="B30" s="15">
        <v>1</v>
      </c>
      <c r="C30" s="15" t="s">
        <v>558</v>
      </c>
      <c r="D30" s="15" t="s">
        <v>558</v>
      </c>
      <c r="E30" s="15">
        <v>-1</v>
      </c>
      <c r="F30" s="15" t="s">
        <v>558</v>
      </c>
      <c r="G30" s="15">
        <v>1</v>
      </c>
      <c r="H30" s="15" t="s">
        <v>558</v>
      </c>
      <c r="I30" s="239"/>
      <c r="J30" s="239"/>
      <c r="K30" s="239"/>
      <c r="L30" s="239"/>
    </row>
    <row r="31" spans="1:12" ht="10.5" customHeight="1" x14ac:dyDescent="0.2">
      <c r="A31" s="229" t="s">
        <v>556</v>
      </c>
      <c r="B31" s="230">
        <v>-11</v>
      </c>
      <c r="C31" s="230">
        <v>-35</v>
      </c>
      <c r="D31" s="230">
        <v>27</v>
      </c>
      <c r="E31" s="230">
        <v>-29</v>
      </c>
      <c r="F31" s="230">
        <v>-7</v>
      </c>
      <c r="G31" s="230">
        <v>4</v>
      </c>
      <c r="H31" s="230">
        <v>5</v>
      </c>
      <c r="I31" s="229"/>
      <c r="J31" s="229"/>
      <c r="K31" s="229"/>
      <c r="L31" s="229"/>
    </row>
    <row r="32" spans="1:12" ht="9.75" customHeight="1" x14ac:dyDescent="0.2">
      <c r="A32" s="151"/>
      <c r="B32" s="151"/>
      <c r="C32" s="122"/>
      <c r="D32" s="122"/>
      <c r="E32" s="122"/>
      <c r="F32" s="122"/>
      <c r="G32" s="122"/>
      <c r="H32" s="122"/>
      <c r="I32" s="189"/>
      <c r="J32" s="189"/>
      <c r="K32" s="190"/>
      <c r="L32" s="190"/>
    </row>
    <row r="33" spans="1:12" ht="12.75" customHeight="1" x14ac:dyDescent="0.2">
      <c r="A33" s="617" t="s">
        <v>561</v>
      </c>
      <c r="B33" s="617" t="s">
        <v>0</v>
      </c>
      <c r="C33" s="617" t="s">
        <v>0</v>
      </c>
      <c r="D33" s="617" t="s">
        <v>0</v>
      </c>
      <c r="E33" s="617" t="s">
        <v>0</v>
      </c>
      <c r="F33" s="617" t="s">
        <v>0</v>
      </c>
      <c r="G33" s="216"/>
      <c r="H33" s="217"/>
      <c r="I33" s="619"/>
      <c r="J33" s="620" t="s">
        <v>0</v>
      </c>
      <c r="K33" s="619"/>
      <c r="L33" s="620" t="s">
        <v>0</v>
      </c>
    </row>
    <row r="34" spans="1:12" ht="10.5" customHeight="1" x14ac:dyDescent="0.2">
      <c r="A34" s="240"/>
      <c r="B34" s="240"/>
      <c r="C34" s="240"/>
      <c r="D34" s="240"/>
      <c r="E34" s="240"/>
      <c r="F34" s="240"/>
      <c r="G34" s="240"/>
      <c r="H34" s="241"/>
      <c r="I34" s="613" t="s">
        <v>540</v>
      </c>
      <c r="J34" s="614" t="s">
        <v>0</v>
      </c>
      <c r="K34" s="613" t="s">
        <v>541</v>
      </c>
      <c r="L34" s="614" t="s">
        <v>0</v>
      </c>
    </row>
    <row r="35" spans="1:12" ht="10.5" customHeight="1" x14ac:dyDescent="0.2">
      <c r="A35" s="242" t="s">
        <v>562</v>
      </c>
      <c r="B35" s="243"/>
      <c r="C35" s="243"/>
      <c r="D35" s="243"/>
      <c r="E35" s="243"/>
      <c r="F35" s="243"/>
      <c r="G35" s="244"/>
      <c r="H35" s="245"/>
      <c r="I35" s="246"/>
      <c r="J35" s="247"/>
      <c r="K35" s="615"/>
      <c r="L35" s="616" t="s">
        <v>0</v>
      </c>
    </row>
    <row r="36" spans="1:12" ht="10.5" customHeight="1" x14ac:dyDescent="0.2">
      <c r="A36" s="220"/>
      <c r="B36" s="221" t="s">
        <v>542</v>
      </c>
      <c r="C36" s="221" t="s">
        <v>543</v>
      </c>
      <c r="D36" s="221" t="s">
        <v>544</v>
      </c>
      <c r="E36" s="221" t="s">
        <v>545</v>
      </c>
      <c r="F36" s="221" t="s">
        <v>546</v>
      </c>
      <c r="G36" s="221" t="s">
        <v>547</v>
      </c>
      <c r="H36" s="222" t="s">
        <v>548</v>
      </c>
      <c r="I36" s="223" t="s">
        <v>549</v>
      </c>
      <c r="J36" s="224" t="s">
        <v>550</v>
      </c>
      <c r="K36" s="223" t="s">
        <v>549</v>
      </c>
      <c r="L36" s="224" t="s">
        <v>550</v>
      </c>
    </row>
    <row r="37" spans="1:12" ht="10.5" customHeight="1" x14ac:dyDescent="0.2">
      <c r="A37" s="153" t="s">
        <v>563</v>
      </c>
      <c r="B37" s="154">
        <v>40.799999999999997</v>
      </c>
      <c r="C37" s="154">
        <v>41</v>
      </c>
      <c r="D37" s="154">
        <v>41.1</v>
      </c>
      <c r="E37" s="154">
        <v>41.5</v>
      </c>
      <c r="F37" s="154">
        <v>41.5</v>
      </c>
      <c r="G37" s="154">
        <v>41.699999999999996</v>
      </c>
      <c r="H37" s="248">
        <v>41.8</v>
      </c>
      <c r="I37" s="169">
        <v>-0.02</v>
      </c>
      <c r="J37" s="170">
        <v>0</v>
      </c>
      <c r="K37" s="169">
        <v>-0.02</v>
      </c>
      <c r="L37" s="170">
        <v>-0.01</v>
      </c>
    </row>
    <row r="38" spans="1:12" ht="10.5" customHeight="1" x14ac:dyDescent="0.2">
      <c r="A38" s="153" t="s">
        <v>564</v>
      </c>
      <c r="B38" s="154">
        <v>1.5</v>
      </c>
      <c r="C38" s="154">
        <v>1.5</v>
      </c>
      <c r="D38" s="154">
        <v>1.6000000000000014</v>
      </c>
      <c r="E38" s="154">
        <v>1.6000000000000014</v>
      </c>
      <c r="F38" s="154">
        <v>1.7000000000000028</v>
      </c>
      <c r="G38" s="154">
        <v>1.7000000000000028</v>
      </c>
      <c r="H38" s="248">
        <v>1.7000000000000028</v>
      </c>
      <c r="I38" s="173">
        <v>-0.12</v>
      </c>
      <c r="J38" s="174">
        <v>0</v>
      </c>
      <c r="K38" s="173">
        <v>-0.12</v>
      </c>
      <c r="L38" s="174">
        <v>-0.01</v>
      </c>
    </row>
    <row r="39" spans="1:12" ht="10.5" customHeight="1" x14ac:dyDescent="0.2">
      <c r="A39" s="249" t="s">
        <v>565</v>
      </c>
      <c r="B39" s="156">
        <v>42.3</v>
      </c>
      <c r="C39" s="156">
        <v>42.5</v>
      </c>
      <c r="D39" s="156">
        <v>42.7</v>
      </c>
      <c r="E39" s="156">
        <v>43.1</v>
      </c>
      <c r="F39" s="156">
        <v>43.2</v>
      </c>
      <c r="G39" s="156">
        <v>43.4</v>
      </c>
      <c r="H39" s="205">
        <v>43.5</v>
      </c>
      <c r="I39" s="250">
        <v>-0.02</v>
      </c>
      <c r="J39" s="251">
        <v>0</v>
      </c>
      <c r="K39" s="250">
        <v>-0.02</v>
      </c>
      <c r="L39" s="251">
        <v>-0.01</v>
      </c>
    </row>
    <row r="40" spans="1:12" ht="10.5" customHeight="1" x14ac:dyDescent="0.2">
      <c r="A40" s="252" t="s">
        <v>566</v>
      </c>
      <c r="B40" s="158">
        <v>24.5</v>
      </c>
      <c r="C40" s="158">
        <v>24.5</v>
      </c>
      <c r="D40" s="158">
        <v>23.8</v>
      </c>
      <c r="E40" s="158">
        <v>23.6</v>
      </c>
      <c r="F40" s="158">
        <v>23.1</v>
      </c>
      <c r="G40" s="158">
        <v>23.1</v>
      </c>
      <c r="H40" s="207">
        <v>22.4</v>
      </c>
      <c r="I40" s="232">
        <v>0.06</v>
      </c>
      <c r="J40" s="233">
        <v>0</v>
      </c>
      <c r="K40" s="232">
        <v>0.06</v>
      </c>
      <c r="L40" s="234">
        <v>0</v>
      </c>
    </row>
    <row r="41" spans="1:12" ht="3.75" customHeight="1" x14ac:dyDescent="0.2">
      <c r="A41" s="74"/>
      <c r="B41" s="136"/>
      <c r="C41" s="136"/>
      <c r="D41" s="136"/>
      <c r="E41" s="136"/>
      <c r="F41" s="136"/>
      <c r="G41" s="136"/>
      <c r="H41" s="136"/>
      <c r="I41" s="253"/>
      <c r="J41" s="253"/>
      <c r="K41" s="253"/>
      <c r="L41" s="254"/>
    </row>
    <row r="42" spans="1:12" ht="10.5" customHeight="1" x14ac:dyDescent="0.2">
      <c r="A42" s="242" t="s">
        <v>567</v>
      </c>
      <c r="B42" s="243"/>
      <c r="C42" s="243"/>
      <c r="D42" s="243"/>
      <c r="E42" s="243"/>
      <c r="F42" s="243"/>
      <c r="G42" s="255"/>
      <c r="H42" s="255"/>
      <c r="I42" s="218"/>
      <c r="J42" s="218"/>
      <c r="K42" s="612"/>
      <c r="L42" s="612" t="s">
        <v>0</v>
      </c>
    </row>
    <row r="43" spans="1:12" ht="10.5" customHeight="1" x14ac:dyDescent="0.2">
      <c r="A43" s="220"/>
      <c r="B43" s="221" t="s">
        <v>542</v>
      </c>
      <c r="C43" s="221" t="s">
        <v>543</v>
      </c>
      <c r="D43" s="221" t="s">
        <v>544</v>
      </c>
      <c r="E43" s="221" t="s">
        <v>545</v>
      </c>
      <c r="F43" s="221" t="s">
        <v>546</v>
      </c>
      <c r="G43" s="221" t="s">
        <v>547</v>
      </c>
      <c r="H43" s="221" t="s">
        <v>548</v>
      </c>
      <c r="I43" s="256" t="s">
        <v>549</v>
      </c>
      <c r="J43" s="256" t="s">
        <v>550</v>
      </c>
      <c r="K43" s="256" t="s">
        <v>549</v>
      </c>
      <c r="L43" s="256" t="s">
        <v>550</v>
      </c>
    </row>
    <row r="44" spans="1:12" ht="10.5" customHeight="1" x14ac:dyDescent="0.2">
      <c r="A44" s="153" t="s">
        <v>563</v>
      </c>
      <c r="B44" s="154">
        <v>31.599999999999998</v>
      </c>
      <c r="C44" s="154">
        <v>31.6</v>
      </c>
      <c r="D44" s="154">
        <v>31.6</v>
      </c>
      <c r="E44" s="154">
        <v>31.6</v>
      </c>
      <c r="F44" s="154">
        <v>31.699999999999996</v>
      </c>
      <c r="G44" s="154">
        <v>31.6</v>
      </c>
      <c r="H44" s="248">
        <v>31.6</v>
      </c>
      <c r="I44" s="169">
        <v>0</v>
      </c>
      <c r="J44" s="170">
        <v>0</v>
      </c>
      <c r="K44" s="169">
        <v>0</v>
      </c>
      <c r="L44" s="170">
        <v>0</v>
      </c>
    </row>
    <row r="45" spans="1:12" ht="10.5" customHeight="1" x14ac:dyDescent="0.2">
      <c r="A45" s="153" t="s">
        <v>564</v>
      </c>
      <c r="B45" s="154">
        <v>6.1999999999999993</v>
      </c>
      <c r="C45" s="154">
        <v>6.1000000000000014</v>
      </c>
      <c r="D45" s="154">
        <v>6.1000000000000014</v>
      </c>
      <c r="E45" s="154">
        <v>6.1000000000000014</v>
      </c>
      <c r="F45" s="154">
        <v>6.1000000000000014</v>
      </c>
      <c r="G45" s="154">
        <v>6.1000000000000014</v>
      </c>
      <c r="H45" s="248">
        <v>6.1000000000000014</v>
      </c>
      <c r="I45" s="173">
        <v>0.02</v>
      </c>
      <c r="J45" s="174">
        <v>0.02</v>
      </c>
      <c r="K45" s="173">
        <v>0.02</v>
      </c>
      <c r="L45" s="174">
        <v>0</v>
      </c>
    </row>
    <row r="46" spans="1:12" ht="10.5" customHeight="1" x14ac:dyDescent="0.2">
      <c r="A46" s="249" t="s">
        <v>565</v>
      </c>
      <c r="B46" s="156">
        <v>37.799999999999997</v>
      </c>
      <c r="C46" s="156">
        <v>37.700000000000003</v>
      </c>
      <c r="D46" s="156">
        <v>37.700000000000003</v>
      </c>
      <c r="E46" s="156">
        <v>37.700000000000003</v>
      </c>
      <c r="F46" s="156">
        <v>37.799999999999997</v>
      </c>
      <c r="G46" s="156">
        <v>37.700000000000003</v>
      </c>
      <c r="H46" s="205">
        <v>37.700000000000003</v>
      </c>
      <c r="I46" s="250">
        <v>0</v>
      </c>
      <c r="J46" s="251">
        <v>0</v>
      </c>
      <c r="K46" s="250">
        <v>0</v>
      </c>
      <c r="L46" s="251">
        <v>0</v>
      </c>
    </row>
    <row r="47" spans="1:12" ht="10.5" customHeight="1" x14ac:dyDescent="0.2">
      <c r="A47" s="252" t="s">
        <v>566</v>
      </c>
      <c r="B47" s="158">
        <v>28.1</v>
      </c>
      <c r="C47" s="158">
        <v>28</v>
      </c>
      <c r="D47" s="158">
        <v>27.4</v>
      </c>
      <c r="E47" s="158">
        <v>27.2</v>
      </c>
      <c r="F47" s="158">
        <v>27.4</v>
      </c>
      <c r="G47" s="158">
        <v>27.2</v>
      </c>
      <c r="H47" s="207">
        <v>26.6</v>
      </c>
      <c r="I47" s="232">
        <v>0.03</v>
      </c>
      <c r="J47" s="233">
        <v>0</v>
      </c>
      <c r="K47" s="232">
        <v>0.03</v>
      </c>
      <c r="L47" s="234">
        <v>0</v>
      </c>
    </row>
    <row r="48" spans="1:12" ht="3.75" customHeight="1" x14ac:dyDescent="0.2">
      <c r="A48" s="74"/>
      <c r="B48" s="136"/>
      <c r="C48" s="136"/>
      <c r="D48" s="136"/>
      <c r="E48" s="136"/>
      <c r="F48" s="136"/>
      <c r="G48" s="136"/>
      <c r="H48" s="136"/>
      <c r="I48" s="253"/>
      <c r="J48" s="253"/>
      <c r="K48" s="253"/>
      <c r="L48" s="254"/>
    </row>
    <row r="49" spans="1:12" ht="10.5" customHeight="1" x14ac:dyDescent="0.2">
      <c r="A49" s="242" t="s">
        <v>568</v>
      </c>
      <c r="B49" s="243"/>
      <c r="C49" s="243"/>
      <c r="D49" s="243"/>
      <c r="E49" s="243"/>
      <c r="F49" s="243"/>
      <c r="G49" s="255"/>
      <c r="H49" s="255"/>
      <c r="I49" s="218"/>
      <c r="J49" s="218"/>
      <c r="K49" s="612"/>
      <c r="L49" s="612" t="s">
        <v>0</v>
      </c>
    </row>
    <row r="50" spans="1:12" ht="10.5" customHeight="1" x14ac:dyDescent="0.2">
      <c r="A50" s="220"/>
      <c r="B50" s="221" t="s">
        <v>542</v>
      </c>
      <c r="C50" s="221" t="s">
        <v>543</v>
      </c>
      <c r="D50" s="221" t="s">
        <v>544</v>
      </c>
      <c r="E50" s="221" t="s">
        <v>545</v>
      </c>
      <c r="F50" s="221" t="s">
        <v>546</v>
      </c>
      <c r="G50" s="221" t="s">
        <v>547</v>
      </c>
      <c r="H50" s="221" t="s">
        <v>548</v>
      </c>
      <c r="I50" s="256" t="s">
        <v>549</v>
      </c>
      <c r="J50" s="256" t="s">
        <v>550</v>
      </c>
      <c r="K50" s="256" t="s">
        <v>549</v>
      </c>
      <c r="L50" s="256" t="s">
        <v>550</v>
      </c>
    </row>
    <row r="51" spans="1:12" ht="10.5" customHeight="1" x14ac:dyDescent="0.2">
      <c r="A51" s="153" t="s">
        <v>563</v>
      </c>
      <c r="B51" s="154">
        <v>44.1</v>
      </c>
      <c r="C51" s="154">
        <v>42.2</v>
      </c>
      <c r="D51" s="154">
        <v>42</v>
      </c>
      <c r="E51" s="154">
        <v>39.700000000000003</v>
      </c>
      <c r="F51" s="154">
        <v>40.1</v>
      </c>
      <c r="G51" s="154">
        <v>39.4</v>
      </c>
      <c r="H51" s="248">
        <v>40.599999999999994</v>
      </c>
      <c r="I51" s="169">
        <v>0.1</v>
      </c>
      <c r="J51" s="170">
        <v>0.05</v>
      </c>
      <c r="K51" s="169">
        <v>0.03</v>
      </c>
      <c r="L51" s="170">
        <v>0.01</v>
      </c>
    </row>
    <row r="52" spans="1:12" ht="10.5" customHeight="1" x14ac:dyDescent="0.2">
      <c r="A52" s="153" t="s">
        <v>564</v>
      </c>
      <c r="B52" s="154">
        <v>1.6000000000000014</v>
      </c>
      <c r="C52" s="154">
        <v>1.5</v>
      </c>
      <c r="D52" s="154">
        <v>1.6000000000000014</v>
      </c>
      <c r="E52" s="154">
        <v>1.5</v>
      </c>
      <c r="F52" s="154">
        <v>1.5</v>
      </c>
      <c r="G52" s="154">
        <v>1.5</v>
      </c>
      <c r="H52" s="248">
        <v>1.7000000000000028</v>
      </c>
      <c r="I52" s="173">
        <v>7.0000000000000007E-2</v>
      </c>
      <c r="J52" s="174">
        <v>7.0000000000000007E-2</v>
      </c>
      <c r="K52" s="173">
        <v>0</v>
      </c>
      <c r="L52" s="174">
        <v>7.0000000000000007E-2</v>
      </c>
    </row>
    <row r="53" spans="1:12" ht="10.5" customHeight="1" x14ac:dyDescent="0.2">
      <c r="A53" s="249" t="s">
        <v>565</v>
      </c>
      <c r="B53" s="156">
        <v>45.7</v>
      </c>
      <c r="C53" s="156">
        <v>43.7</v>
      </c>
      <c r="D53" s="156">
        <v>43.6</v>
      </c>
      <c r="E53" s="156">
        <v>41.2</v>
      </c>
      <c r="F53" s="156">
        <v>41.6</v>
      </c>
      <c r="G53" s="156">
        <v>40.9</v>
      </c>
      <c r="H53" s="205">
        <v>42.3</v>
      </c>
      <c r="I53" s="250">
        <v>0.1</v>
      </c>
      <c r="J53" s="251">
        <v>0.05</v>
      </c>
      <c r="K53" s="250">
        <v>0.02</v>
      </c>
      <c r="L53" s="251">
        <v>0.01</v>
      </c>
    </row>
    <row r="54" spans="1:12" ht="10.5" customHeight="1" x14ac:dyDescent="0.2">
      <c r="A54" s="252" t="s">
        <v>566</v>
      </c>
      <c r="B54" s="158">
        <v>17.399999999999999</v>
      </c>
      <c r="C54" s="158">
        <v>16.7</v>
      </c>
      <c r="D54" s="158">
        <v>15.9</v>
      </c>
      <c r="E54" s="158">
        <v>14.8</v>
      </c>
      <c r="F54" s="158">
        <v>15</v>
      </c>
      <c r="G54" s="158">
        <v>14.9</v>
      </c>
      <c r="H54" s="207">
        <v>14.4</v>
      </c>
      <c r="I54" s="232">
        <v>0.16</v>
      </c>
      <c r="J54" s="233">
        <v>0.04</v>
      </c>
      <c r="K54" s="232">
        <v>0.09</v>
      </c>
      <c r="L54" s="234">
        <v>0.01</v>
      </c>
    </row>
    <row r="55" spans="1:12" ht="3.75" customHeight="1" x14ac:dyDescent="0.2">
      <c r="A55" s="74"/>
      <c r="B55" s="136"/>
      <c r="C55" s="136"/>
      <c r="D55" s="136"/>
      <c r="E55" s="136"/>
      <c r="F55" s="136"/>
      <c r="G55" s="136"/>
      <c r="H55" s="136"/>
      <c r="I55" s="253"/>
      <c r="J55" s="253"/>
      <c r="K55" s="253"/>
      <c r="L55" s="254"/>
    </row>
    <row r="56" spans="1:12" ht="10.5" customHeight="1" x14ac:dyDescent="0.2">
      <c r="A56" s="242" t="s">
        <v>569</v>
      </c>
      <c r="B56" s="243"/>
      <c r="C56" s="243"/>
      <c r="D56" s="243"/>
      <c r="E56" s="243"/>
      <c r="F56" s="243"/>
      <c r="G56" s="255"/>
      <c r="H56" s="255"/>
      <c r="I56" s="218"/>
      <c r="J56" s="218"/>
      <c r="K56" s="612"/>
      <c r="L56" s="612" t="s">
        <v>0</v>
      </c>
    </row>
    <row r="57" spans="1:12" ht="10.5" customHeight="1" x14ac:dyDescent="0.2">
      <c r="A57" s="220"/>
      <c r="B57" s="221" t="s">
        <v>542</v>
      </c>
      <c r="C57" s="221" t="s">
        <v>543</v>
      </c>
      <c r="D57" s="221" t="s">
        <v>544</v>
      </c>
      <c r="E57" s="221" t="s">
        <v>545</v>
      </c>
      <c r="F57" s="221" t="s">
        <v>546</v>
      </c>
      <c r="G57" s="221" t="s">
        <v>547</v>
      </c>
      <c r="H57" s="221" t="s">
        <v>548</v>
      </c>
      <c r="I57" s="256" t="s">
        <v>549</v>
      </c>
      <c r="J57" s="256" t="s">
        <v>550</v>
      </c>
      <c r="K57" s="256" t="s">
        <v>549</v>
      </c>
      <c r="L57" s="256" t="s">
        <v>550</v>
      </c>
    </row>
    <row r="58" spans="1:12" ht="10.5" customHeight="1" x14ac:dyDescent="0.2">
      <c r="A58" s="153" t="s">
        <v>563</v>
      </c>
      <c r="B58" s="154">
        <v>53.2</v>
      </c>
      <c r="C58" s="154">
        <v>53.800000000000004</v>
      </c>
      <c r="D58" s="154">
        <v>53.900000000000006</v>
      </c>
      <c r="E58" s="154">
        <v>53.9</v>
      </c>
      <c r="F58" s="154">
        <v>51.9</v>
      </c>
      <c r="G58" s="154">
        <v>50.9</v>
      </c>
      <c r="H58" s="248">
        <v>51.7</v>
      </c>
      <c r="I58" s="169">
        <v>0.03</v>
      </c>
      <c r="J58" s="170">
        <v>-0.01</v>
      </c>
      <c r="K58" s="169">
        <v>0.05</v>
      </c>
      <c r="L58" s="170">
        <v>0.01</v>
      </c>
    </row>
    <row r="59" spans="1:12" ht="10.5" customHeight="1" x14ac:dyDescent="0.2">
      <c r="A59" s="153" t="s">
        <v>564</v>
      </c>
      <c r="B59" s="154">
        <v>2.7999999999999972</v>
      </c>
      <c r="C59" s="154">
        <v>2.8999999999999986</v>
      </c>
      <c r="D59" s="154">
        <v>2.7999999999999972</v>
      </c>
      <c r="E59" s="154">
        <v>2.8999999999999986</v>
      </c>
      <c r="F59" s="154">
        <v>2.8999999999999986</v>
      </c>
      <c r="G59" s="154">
        <v>2.8999999999999986</v>
      </c>
      <c r="H59" s="248">
        <v>2.8999999999999986</v>
      </c>
      <c r="I59" s="173">
        <v>-0.03</v>
      </c>
      <c r="J59" s="174">
        <v>-0.03</v>
      </c>
      <c r="K59" s="173">
        <v>0</v>
      </c>
      <c r="L59" s="174">
        <v>0</v>
      </c>
    </row>
    <row r="60" spans="1:12" ht="10.5" customHeight="1" x14ac:dyDescent="0.2">
      <c r="A60" s="249" t="s">
        <v>565</v>
      </c>
      <c r="B60" s="156">
        <v>56</v>
      </c>
      <c r="C60" s="156">
        <v>56.7</v>
      </c>
      <c r="D60" s="156">
        <v>56.7</v>
      </c>
      <c r="E60" s="156">
        <v>56.8</v>
      </c>
      <c r="F60" s="156">
        <v>54.8</v>
      </c>
      <c r="G60" s="156">
        <v>53.8</v>
      </c>
      <c r="H60" s="205">
        <v>54.6</v>
      </c>
      <c r="I60" s="250">
        <v>0.02</v>
      </c>
      <c r="J60" s="251">
        <v>-0.01</v>
      </c>
      <c r="K60" s="250">
        <v>0.05</v>
      </c>
      <c r="L60" s="251">
        <v>0.01</v>
      </c>
    </row>
    <row r="61" spans="1:12" ht="10.5" customHeight="1" x14ac:dyDescent="0.2">
      <c r="A61" s="252" t="s">
        <v>566</v>
      </c>
      <c r="B61" s="158">
        <v>28.6</v>
      </c>
      <c r="C61" s="158">
        <v>29.4</v>
      </c>
      <c r="D61" s="158">
        <v>28.9</v>
      </c>
      <c r="E61" s="158">
        <v>29.1</v>
      </c>
      <c r="F61" s="158">
        <v>28.5</v>
      </c>
      <c r="G61" s="158">
        <v>28.3</v>
      </c>
      <c r="H61" s="207">
        <v>27.8</v>
      </c>
      <c r="I61" s="232">
        <v>0</v>
      </c>
      <c r="J61" s="233">
        <v>-0.03</v>
      </c>
      <c r="K61" s="232">
        <v>0.03</v>
      </c>
      <c r="L61" s="234">
        <v>0</v>
      </c>
    </row>
    <row r="62" spans="1:12" ht="3" customHeight="1" x14ac:dyDescent="0.25">
      <c r="A62" s="257"/>
      <c r="B62" s="11"/>
      <c r="C62" s="11"/>
      <c r="D62" s="11"/>
      <c r="E62" s="11"/>
      <c r="F62" s="11"/>
      <c r="G62" s="11"/>
      <c r="H62" s="11"/>
      <c r="I62" s="11"/>
      <c r="J62" s="11"/>
      <c r="K62" s="11"/>
      <c r="L62" s="11"/>
    </row>
    <row r="63" spans="1:12" ht="10.5" customHeight="1" x14ac:dyDescent="0.2">
      <c r="A63" s="242" t="s">
        <v>570</v>
      </c>
      <c r="B63" s="243"/>
      <c r="C63" s="243"/>
      <c r="D63" s="243"/>
      <c r="E63" s="243"/>
      <c r="F63" s="243"/>
      <c r="G63" s="255"/>
      <c r="H63" s="255"/>
      <c r="I63" s="218"/>
      <c r="J63" s="218"/>
      <c r="K63" s="612"/>
      <c r="L63" s="612" t="s">
        <v>0</v>
      </c>
    </row>
    <row r="64" spans="1:12" ht="10.5" customHeight="1" x14ac:dyDescent="0.2">
      <c r="A64" s="220"/>
      <c r="B64" s="221" t="s">
        <v>542</v>
      </c>
      <c r="C64" s="221" t="s">
        <v>543</v>
      </c>
      <c r="D64" s="221" t="s">
        <v>544</v>
      </c>
      <c r="E64" s="221" t="s">
        <v>545</v>
      </c>
      <c r="F64" s="221" t="s">
        <v>546</v>
      </c>
      <c r="G64" s="221" t="s">
        <v>547</v>
      </c>
      <c r="H64" s="221" t="s">
        <v>548</v>
      </c>
      <c r="I64" s="256" t="s">
        <v>549</v>
      </c>
      <c r="J64" s="256" t="s">
        <v>550</v>
      </c>
      <c r="K64" s="256"/>
      <c r="L64" s="256"/>
    </row>
    <row r="65" spans="1:12" ht="10.5" customHeight="1" x14ac:dyDescent="0.2">
      <c r="A65" s="153" t="s">
        <v>564</v>
      </c>
      <c r="B65" s="154">
        <v>1.7</v>
      </c>
      <c r="C65" s="154">
        <v>1.8</v>
      </c>
      <c r="D65" s="154">
        <v>1.9</v>
      </c>
      <c r="E65" s="154">
        <v>2</v>
      </c>
      <c r="F65" s="154">
        <v>2.1</v>
      </c>
      <c r="G65" s="154">
        <v>2.2000000000000002</v>
      </c>
      <c r="H65" s="248">
        <v>2.4</v>
      </c>
      <c r="I65" s="173">
        <v>-0.19</v>
      </c>
      <c r="J65" s="174">
        <v>-0.06</v>
      </c>
      <c r="K65" s="173"/>
      <c r="L65" s="174"/>
    </row>
    <row r="66" spans="1:12" ht="10.5" customHeight="1" x14ac:dyDescent="0.2">
      <c r="A66" s="249" t="s">
        <v>565</v>
      </c>
      <c r="B66" s="156">
        <v>1.7</v>
      </c>
      <c r="C66" s="156">
        <v>1.8</v>
      </c>
      <c r="D66" s="156">
        <v>1.9</v>
      </c>
      <c r="E66" s="156">
        <v>2</v>
      </c>
      <c r="F66" s="156">
        <v>2.1</v>
      </c>
      <c r="G66" s="156">
        <v>2.2000000000000002</v>
      </c>
      <c r="H66" s="205">
        <v>2.4</v>
      </c>
      <c r="I66" s="250">
        <v>-0.19</v>
      </c>
      <c r="J66" s="251">
        <v>-0.06</v>
      </c>
      <c r="K66" s="250"/>
      <c r="L66" s="251"/>
    </row>
    <row r="67" spans="1:12" ht="10.5" customHeight="1" x14ac:dyDescent="0.2">
      <c r="A67" s="252" t="s">
        <v>566</v>
      </c>
      <c r="B67" s="158">
        <v>1.2</v>
      </c>
      <c r="C67" s="158">
        <v>1.3</v>
      </c>
      <c r="D67" s="158">
        <v>1.3</v>
      </c>
      <c r="E67" s="158">
        <v>1.4</v>
      </c>
      <c r="F67" s="158">
        <v>1.5</v>
      </c>
      <c r="G67" s="158">
        <v>1.5</v>
      </c>
      <c r="H67" s="207">
        <v>1.6</v>
      </c>
      <c r="I67" s="232">
        <v>-0.2</v>
      </c>
      <c r="J67" s="233">
        <v>-0.08</v>
      </c>
      <c r="K67" s="232"/>
      <c r="L67" s="234"/>
    </row>
    <row r="68" spans="1:12" ht="9" customHeight="1" x14ac:dyDescent="0.25">
      <c r="A68" s="257"/>
      <c r="B68" s="11"/>
      <c r="C68" s="11"/>
      <c r="D68" s="11"/>
      <c r="E68" s="11"/>
      <c r="F68" s="11"/>
      <c r="G68" s="11"/>
      <c r="H68" s="11"/>
      <c r="I68" s="11"/>
      <c r="J68" s="11"/>
      <c r="K68" s="11"/>
      <c r="L68" s="11"/>
    </row>
  </sheetData>
  <mergeCells count="24">
    <mergeCell ref="A1:L1"/>
    <mergeCell ref="A4:F4"/>
    <mergeCell ref="I4:J4"/>
    <mergeCell ref="K4:L4"/>
    <mergeCell ref="I5:J5"/>
    <mergeCell ref="K5:L5"/>
    <mergeCell ref="A14:F14"/>
    <mergeCell ref="I14:J14"/>
    <mergeCell ref="K14:L14"/>
    <mergeCell ref="I15:J15"/>
    <mergeCell ref="K15:L15"/>
    <mergeCell ref="A24:F24"/>
    <mergeCell ref="I24:J24"/>
    <mergeCell ref="K24:L24"/>
    <mergeCell ref="A33:F33"/>
    <mergeCell ref="I33:J33"/>
    <mergeCell ref="K33:L33"/>
    <mergeCell ref="K56:L56"/>
    <mergeCell ref="K63:L63"/>
    <mergeCell ref="I34:J34"/>
    <mergeCell ref="K34:L34"/>
    <mergeCell ref="K35:L35"/>
    <mergeCell ref="K42:L42"/>
    <mergeCell ref="K49:L49"/>
  </mergeCells>
  <pageMargins left="0.5" right="0.5" top="0.5" bottom="0.5" header="0.31496062992126" footer="0.31496062992126"/>
  <pageSetup paperSize="9" orientation="portrait"/>
  <headerFooter>
    <oddFooter>&amp;C_x000D_&amp;1#&amp;"Aptos"&amp;10&amp;K000000 Confidential</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385CDE-459E-4999-A3B4-D355C92BDC64}">
  <dimension ref="A1:L31"/>
  <sheetViews>
    <sheetView workbookViewId="0">
      <selection sqref="A1:D1"/>
    </sheetView>
  </sheetViews>
  <sheetFormatPr defaultRowHeight="12.75" x14ac:dyDescent="0.2"/>
  <cols>
    <col min="1" max="1" width="33" customWidth="1"/>
    <col min="2" max="8" width="6" customWidth="1"/>
    <col min="9" max="10" width="6.140625" customWidth="1"/>
    <col min="11" max="12" width="7.140625" customWidth="1"/>
  </cols>
  <sheetData>
    <row r="1" spans="1:12" ht="12.75" customHeight="1" x14ac:dyDescent="0.2">
      <c r="A1" s="581" t="s">
        <v>571</v>
      </c>
      <c r="B1" s="581" t="s">
        <v>0</v>
      </c>
      <c r="C1" s="581" t="s">
        <v>0</v>
      </c>
      <c r="D1" s="581" t="s">
        <v>0</v>
      </c>
      <c r="E1" s="213"/>
      <c r="F1" s="213"/>
      <c r="G1" s="213"/>
      <c r="H1" s="213"/>
      <c r="I1" s="582"/>
      <c r="J1" s="582" t="s">
        <v>0</v>
      </c>
      <c r="K1" s="582" t="s">
        <v>0</v>
      </c>
      <c r="L1" s="582" t="s">
        <v>0</v>
      </c>
    </row>
    <row r="2" spans="1:12" ht="27.75" customHeight="1" x14ac:dyDescent="0.35">
      <c r="A2" s="623" t="s">
        <v>572</v>
      </c>
      <c r="B2" s="623" t="s">
        <v>0</v>
      </c>
      <c r="C2" s="623" t="s">
        <v>0</v>
      </c>
      <c r="D2" s="623" t="s">
        <v>0</v>
      </c>
      <c r="E2" s="623" t="s">
        <v>0</v>
      </c>
      <c r="F2" s="623" t="s">
        <v>0</v>
      </c>
      <c r="G2" s="623" t="s">
        <v>0</v>
      </c>
      <c r="H2" s="623" t="s">
        <v>0</v>
      </c>
      <c r="I2" s="624" t="s">
        <v>0</v>
      </c>
      <c r="J2" s="624" t="s">
        <v>0</v>
      </c>
      <c r="K2" s="624" t="s">
        <v>0</v>
      </c>
      <c r="L2" s="624" t="s">
        <v>0</v>
      </c>
    </row>
    <row r="3" spans="1:12" ht="13.5" customHeight="1" x14ac:dyDescent="0.2">
      <c r="A3" s="622" t="s">
        <v>573</v>
      </c>
      <c r="B3" s="622" t="s">
        <v>0</v>
      </c>
      <c r="C3" s="622" t="s">
        <v>0</v>
      </c>
      <c r="D3" s="622" t="s">
        <v>0</v>
      </c>
      <c r="E3" s="622" t="s">
        <v>0</v>
      </c>
      <c r="F3" s="622" t="s">
        <v>0</v>
      </c>
      <c r="G3" s="622" t="s">
        <v>0</v>
      </c>
      <c r="H3" s="625" t="s">
        <v>0</v>
      </c>
      <c r="I3" s="610" t="s">
        <v>574</v>
      </c>
      <c r="J3" s="611" t="s">
        <v>0</v>
      </c>
      <c r="K3" s="610" t="s">
        <v>575</v>
      </c>
      <c r="L3" s="611" t="s">
        <v>0</v>
      </c>
    </row>
    <row r="4" spans="1:12" ht="10.5" customHeight="1" x14ac:dyDescent="0.2">
      <c r="A4" s="162" t="s">
        <v>576</v>
      </c>
      <c r="B4" s="163" t="s">
        <v>577</v>
      </c>
      <c r="C4" s="163" t="s">
        <v>578</v>
      </c>
      <c r="D4" s="163" t="s">
        <v>579</v>
      </c>
      <c r="E4" s="163" t="s">
        <v>580</v>
      </c>
      <c r="F4" s="163" t="s">
        <v>581</v>
      </c>
      <c r="G4" s="163" t="s">
        <v>582</v>
      </c>
      <c r="H4" s="164" t="s">
        <v>583</v>
      </c>
      <c r="I4" s="165" t="s">
        <v>584</v>
      </c>
      <c r="J4" s="166" t="s">
        <v>585</v>
      </c>
      <c r="K4" s="165" t="s">
        <v>584</v>
      </c>
      <c r="L4" s="166" t="s">
        <v>585</v>
      </c>
    </row>
    <row r="5" spans="1:12" ht="9.75" customHeight="1" x14ac:dyDescent="0.2">
      <c r="A5" s="151" t="s">
        <v>586</v>
      </c>
      <c r="B5" s="122">
        <v>74</v>
      </c>
      <c r="C5" s="122">
        <v>72</v>
      </c>
      <c r="D5" s="122">
        <v>72</v>
      </c>
      <c r="E5" s="122">
        <v>68</v>
      </c>
      <c r="F5" s="122">
        <v>71</v>
      </c>
      <c r="G5" s="122">
        <v>74</v>
      </c>
      <c r="H5" s="225">
        <v>78</v>
      </c>
      <c r="I5" s="169">
        <v>0.04</v>
      </c>
      <c r="J5" s="170">
        <v>0.03</v>
      </c>
      <c r="K5" s="169">
        <v>0.03</v>
      </c>
      <c r="L5" s="170">
        <v>0.03</v>
      </c>
    </row>
    <row r="6" spans="1:12" ht="9.75" customHeight="1" x14ac:dyDescent="0.2">
      <c r="A6" s="153" t="s">
        <v>587</v>
      </c>
      <c r="B6" s="15">
        <v>262</v>
      </c>
      <c r="C6" s="15">
        <v>252</v>
      </c>
      <c r="D6" s="15">
        <v>241</v>
      </c>
      <c r="E6" s="15">
        <v>243</v>
      </c>
      <c r="F6" s="15">
        <v>230</v>
      </c>
      <c r="G6" s="15">
        <v>222</v>
      </c>
      <c r="H6" s="226">
        <v>236</v>
      </c>
      <c r="I6" s="173">
        <v>0.14000000000000001</v>
      </c>
      <c r="J6" s="174">
        <v>0.04</v>
      </c>
      <c r="K6" s="173">
        <v>0.13</v>
      </c>
      <c r="L6" s="174">
        <v>0.04</v>
      </c>
    </row>
    <row r="7" spans="1:12" ht="9.75" customHeight="1" x14ac:dyDescent="0.2">
      <c r="A7" s="153" t="s">
        <v>588</v>
      </c>
      <c r="B7" s="15">
        <v>35</v>
      </c>
      <c r="C7" s="15">
        <v>31</v>
      </c>
      <c r="D7" s="15">
        <v>20</v>
      </c>
      <c r="E7" s="15">
        <v>22</v>
      </c>
      <c r="F7" s="15">
        <v>27</v>
      </c>
      <c r="G7" s="15">
        <v>23</v>
      </c>
      <c r="H7" s="226">
        <v>19</v>
      </c>
      <c r="I7" s="173">
        <v>0.3</v>
      </c>
      <c r="J7" s="174">
        <v>0.13</v>
      </c>
      <c r="K7" s="173">
        <v>0.22</v>
      </c>
      <c r="L7" s="174">
        <v>0.1</v>
      </c>
    </row>
    <row r="8" spans="1:12" ht="9.75" customHeight="1" x14ac:dyDescent="0.2">
      <c r="A8" s="153" t="s">
        <v>589</v>
      </c>
      <c r="B8" s="15" t="s">
        <v>590</v>
      </c>
      <c r="C8" s="15">
        <v>17</v>
      </c>
      <c r="D8" s="15">
        <v>20</v>
      </c>
      <c r="E8" s="15">
        <v>9</v>
      </c>
      <c r="F8" s="15">
        <v>8</v>
      </c>
      <c r="G8" s="15">
        <v>15</v>
      </c>
      <c r="H8" s="226">
        <v>15</v>
      </c>
      <c r="I8" s="173" t="s">
        <v>591</v>
      </c>
      <c r="J8" s="174" t="s">
        <v>591</v>
      </c>
      <c r="K8" s="173">
        <v>-0.78</v>
      </c>
      <c r="L8" s="174">
        <v>-0.88</v>
      </c>
    </row>
    <row r="9" spans="1:12" ht="9.75" customHeight="1" x14ac:dyDescent="0.2">
      <c r="A9" s="153" t="s">
        <v>592</v>
      </c>
      <c r="B9" s="15" t="s">
        <v>590</v>
      </c>
      <c r="C9" s="15" t="s">
        <v>590</v>
      </c>
      <c r="D9" s="15" t="s">
        <v>590</v>
      </c>
      <c r="E9" s="15" t="s">
        <v>590</v>
      </c>
      <c r="F9" s="15" t="s">
        <v>590</v>
      </c>
      <c r="G9" s="15">
        <v>-1</v>
      </c>
      <c r="H9" s="226" t="s">
        <v>590</v>
      </c>
      <c r="I9" s="173"/>
      <c r="J9" s="174"/>
      <c r="K9" s="173"/>
      <c r="L9" s="184"/>
    </row>
    <row r="10" spans="1:12" ht="10.5" customHeight="1" x14ac:dyDescent="0.2">
      <c r="A10" s="155" t="s">
        <v>593</v>
      </c>
      <c r="B10" s="259">
        <v>371</v>
      </c>
      <c r="C10" s="259">
        <v>372</v>
      </c>
      <c r="D10" s="259">
        <v>353</v>
      </c>
      <c r="E10" s="259">
        <v>342</v>
      </c>
      <c r="F10" s="259">
        <v>336</v>
      </c>
      <c r="G10" s="259">
        <v>333</v>
      </c>
      <c r="H10" s="260">
        <v>348</v>
      </c>
      <c r="I10" s="176">
        <v>0.1</v>
      </c>
      <c r="J10" s="177">
        <v>0</v>
      </c>
      <c r="K10" s="176">
        <v>0.09</v>
      </c>
      <c r="L10" s="177">
        <v>0</v>
      </c>
    </row>
    <row r="11" spans="1:12" ht="10.5" customHeight="1" x14ac:dyDescent="0.2">
      <c r="A11" s="155" t="s">
        <v>594</v>
      </c>
      <c r="B11" s="259">
        <v>-164</v>
      </c>
      <c r="C11" s="259">
        <v>-162</v>
      </c>
      <c r="D11" s="259">
        <v>-150</v>
      </c>
      <c r="E11" s="259">
        <v>-164</v>
      </c>
      <c r="F11" s="259">
        <v>-146</v>
      </c>
      <c r="G11" s="259">
        <v>-151</v>
      </c>
      <c r="H11" s="260">
        <v>-152</v>
      </c>
      <c r="I11" s="176">
        <v>0.12</v>
      </c>
      <c r="J11" s="177">
        <v>0.01</v>
      </c>
      <c r="K11" s="176">
        <v>0.11</v>
      </c>
      <c r="L11" s="177">
        <v>0.01</v>
      </c>
    </row>
    <row r="12" spans="1:12" ht="10.5" customHeight="1" x14ac:dyDescent="0.2">
      <c r="A12" s="155" t="s">
        <v>595</v>
      </c>
      <c r="B12" s="259">
        <v>-164</v>
      </c>
      <c r="C12" s="259">
        <v>-163</v>
      </c>
      <c r="D12" s="259">
        <v>-152</v>
      </c>
      <c r="E12" s="259">
        <v>-164</v>
      </c>
      <c r="F12" s="259">
        <v>-147</v>
      </c>
      <c r="G12" s="259">
        <v>-151</v>
      </c>
      <c r="H12" s="260">
        <v>-154</v>
      </c>
      <c r="I12" s="176">
        <v>0.12</v>
      </c>
      <c r="J12" s="177">
        <v>0.01</v>
      </c>
      <c r="K12" s="176">
        <v>0.1</v>
      </c>
      <c r="L12" s="177">
        <v>0.01</v>
      </c>
    </row>
    <row r="13" spans="1:12" ht="10.5" customHeight="1" x14ac:dyDescent="0.2">
      <c r="A13" s="155" t="s">
        <v>596</v>
      </c>
      <c r="B13" s="259">
        <v>207</v>
      </c>
      <c r="C13" s="259">
        <v>209</v>
      </c>
      <c r="D13" s="259">
        <v>201</v>
      </c>
      <c r="E13" s="259">
        <v>178</v>
      </c>
      <c r="F13" s="259">
        <v>189</v>
      </c>
      <c r="G13" s="259">
        <v>182</v>
      </c>
      <c r="H13" s="260">
        <v>194</v>
      </c>
      <c r="I13" s="176">
        <v>0.1</v>
      </c>
      <c r="J13" s="177">
        <v>-0.01</v>
      </c>
      <c r="K13" s="176">
        <v>0.08</v>
      </c>
      <c r="L13" s="177">
        <v>-0.01</v>
      </c>
    </row>
    <row r="14" spans="1:12" ht="9.75" customHeight="1" x14ac:dyDescent="0.2">
      <c r="A14" s="153" t="s">
        <v>597</v>
      </c>
      <c r="B14" s="15">
        <v>1</v>
      </c>
      <c r="C14" s="15" t="s">
        <v>590</v>
      </c>
      <c r="D14" s="15">
        <v>6</v>
      </c>
      <c r="E14" s="15">
        <v>-4</v>
      </c>
      <c r="F14" s="15" t="s">
        <v>590</v>
      </c>
      <c r="G14" s="15">
        <v>-1</v>
      </c>
      <c r="H14" s="226">
        <v>1</v>
      </c>
      <c r="I14" s="173"/>
      <c r="J14" s="174"/>
      <c r="K14" s="179"/>
      <c r="L14" s="174"/>
    </row>
    <row r="15" spans="1:12" ht="10.5" customHeight="1" x14ac:dyDescent="0.2">
      <c r="A15" s="155" t="s">
        <v>598</v>
      </c>
      <c r="B15" s="259">
        <v>208</v>
      </c>
      <c r="C15" s="259">
        <v>209</v>
      </c>
      <c r="D15" s="259">
        <v>207</v>
      </c>
      <c r="E15" s="259">
        <v>174</v>
      </c>
      <c r="F15" s="259">
        <v>189</v>
      </c>
      <c r="G15" s="259">
        <v>181</v>
      </c>
      <c r="H15" s="260">
        <v>195</v>
      </c>
      <c r="I15" s="176">
        <v>0.1</v>
      </c>
      <c r="J15" s="177">
        <v>0</v>
      </c>
      <c r="K15" s="176">
        <v>0.09</v>
      </c>
      <c r="L15" s="177">
        <v>0</v>
      </c>
    </row>
    <row r="16" spans="1:12" ht="9.75" customHeight="1" x14ac:dyDescent="0.2">
      <c r="A16" s="153" t="s">
        <v>522</v>
      </c>
      <c r="B16" s="15">
        <v>44</v>
      </c>
      <c r="C16" s="15">
        <v>44</v>
      </c>
      <c r="D16" s="15">
        <v>42</v>
      </c>
      <c r="E16" s="15">
        <v>48</v>
      </c>
      <c r="F16" s="15">
        <v>43</v>
      </c>
      <c r="G16" s="15">
        <v>45</v>
      </c>
      <c r="H16" s="226">
        <v>44</v>
      </c>
      <c r="I16" s="173"/>
      <c r="J16" s="174"/>
      <c r="K16" s="180"/>
      <c r="L16" s="181"/>
    </row>
    <row r="17" spans="1:12" ht="9.75" customHeight="1" x14ac:dyDescent="0.2">
      <c r="A17" s="153" t="s">
        <v>523</v>
      </c>
      <c r="B17" s="15">
        <v>38</v>
      </c>
      <c r="C17" s="15">
        <v>39</v>
      </c>
      <c r="D17" s="15">
        <v>38</v>
      </c>
      <c r="E17" s="15">
        <v>30</v>
      </c>
      <c r="F17" s="15">
        <v>33</v>
      </c>
      <c r="G17" s="15">
        <v>32</v>
      </c>
      <c r="H17" s="226">
        <v>36</v>
      </c>
      <c r="I17" s="173"/>
      <c r="J17" s="174"/>
      <c r="K17" s="173"/>
      <c r="L17" s="174"/>
    </row>
    <row r="18" spans="1:12" ht="9.75" customHeight="1" x14ac:dyDescent="0.2">
      <c r="A18" s="153" t="s">
        <v>599</v>
      </c>
      <c r="B18" s="15">
        <v>1672</v>
      </c>
      <c r="C18" s="15">
        <v>1646</v>
      </c>
      <c r="D18" s="15">
        <v>1625</v>
      </c>
      <c r="E18" s="15">
        <v>1764</v>
      </c>
      <c r="F18" s="15">
        <v>1734</v>
      </c>
      <c r="G18" s="15">
        <v>1736</v>
      </c>
      <c r="H18" s="226">
        <v>1733</v>
      </c>
      <c r="I18" s="173">
        <v>-0.04</v>
      </c>
      <c r="J18" s="174">
        <v>0.02</v>
      </c>
      <c r="K18" s="173"/>
      <c r="L18" s="174"/>
    </row>
    <row r="19" spans="1:12" ht="9.75" customHeight="1" x14ac:dyDescent="0.2">
      <c r="A19" s="182" t="s">
        <v>600</v>
      </c>
      <c r="B19" s="15">
        <v>8819</v>
      </c>
      <c r="C19" s="15">
        <v>8571</v>
      </c>
      <c r="D19" s="15">
        <v>8377</v>
      </c>
      <c r="E19" s="15">
        <v>9025</v>
      </c>
      <c r="F19" s="15">
        <v>8618</v>
      </c>
      <c r="G19" s="15">
        <v>8464</v>
      </c>
      <c r="H19" s="226">
        <v>8625</v>
      </c>
      <c r="I19" s="173">
        <v>0.02</v>
      </c>
      <c r="J19" s="174">
        <v>0.03</v>
      </c>
      <c r="K19" s="183"/>
      <c r="L19" s="184"/>
    </row>
    <row r="20" spans="1:12" ht="9.75" customHeight="1" x14ac:dyDescent="0.2">
      <c r="A20" s="261" t="s">
        <v>601</v>
      </c>
      <c r="B20" s="146">
        <v>3055</v>
      </c>
      <c r="C20" s="146">
        <v>2988</v>
      </c>
      <c r="D20" s="146">
        <v>2994</v>
      </c>
      <c r="E20" s="146">
        <v>2953</v>
      </c>
      <c r="F20" s="146">
        <v>3029</v>
      </c>
      <c r="G20" s="146">
        <v>3060</v>
      </c>
      <c r="H20" s="262">
        <v>3098</v>
      </c>
      <c r="I20" s="185">
        <v>0.01</v>
      </c>
      <c r="J20" s="186">
        <v>0.02</v>
      </c>
      <c r="K20" s="187"/>
      <c r="L20" s="188"/>
    </row>
    <row r="21" spans="1:12" ht="8.25" customHeight="1" x14ac:dyDescent="0.2">
      <c r="A21" s="263" t="s">
        <v>602</v>
      </c>
      <c r="B21" s="264"/>
      <c r="C21" s="264"/>
      <c r="D21" s="264"/>
      <c r="E21" s="264"/>
      <c r="F21" s="264"/>
      <c r="G21" s="264"/>
      <c r="H21" s="264"/>
      <c r="I21" s="265"/>
      <c r="J21" s="265"/>
      <c r="K21" s="266"/>
      <c r="L21" s="266"/>
    </row>
    <row r="22" spans="1:12" ht="8.25" customHeight="1" x14ac:dyDescent="0.2">
      <c r="A22" s="267" t="s">
        <v>603</v>
      </c>
      <c r="B22" s="268"/>
      <c r="C22" s="268"/>
      <c r="D22" s="268"/>
      <c r="E22" s="268"/>
      <c r="F22" s="268"/>
      <c r="G22" s="268"/>
      <c r="H22" s="268"/>
      <c r="I22" s="269"/>
      <c r="J22" s="269"/>
      <c r="K22" s="270"/>
      <c r="L22" s="270"/>
    </row>
    <row r="23" spans="1:12" ht="11.25" customHeight="1" x14ac:dyDescent="0.2">
      <c r="A23" s="621" t="s">
        <v>604</v>
      </c>
      <c r="B23" s="621" t="s">
        <v>0</v>
      </c>
      <c r="C23" s="621" t="s">
        <v>0</v>
      </c>
      <c r="D23" s="621" t="s">
        <v>0</v>
      </c>
      <c r="E23" s="621" t="s">
        <v>0</v>
      </c>
      <c r="F23" s="621" t="s">
        <v>0</v>
      </c>
      <c r="G23" s="621" t="s">
        <v>0</v>
      </c>
      <c r="H23" s="621" t="s">
        <v>0</v>
      </c>
      <c r="I23" s="621" t="s">
        <v>0</v>
      </c>
      <c r="J23" s="621" t="s">
        <v>0</v>
      </c>
      <c r="K23" s="621" t="s">
        <v>0</v>
      </c>
      <c r="L23" s="621" t="s">
        <v>0</v>
      </c>
    </row>
    <row r="24" spans="1:12" ht="2.25" customHeight="1" x14ac:dyDescent="0.2">
      <c r="A24" s="271"/>
      <c r="B24" s="25"/>
      <c r="C24" s="25"/>
      <c r="D24" s="25"/>
      <c r="E24" s="25"/>
      <c r="F24" s="25"/>
      <c r="G24" s="25"/>
      <c r="H24" s="25"/>
      <c r="I24" s="88"/>
      <c r="J24" s="88"/>
      <c r="K24" s="238"/>
      <c r="L24" s="238"/>
    </row>
    <row r="25" spans="1:12" ht="6" customHeight="1" x14ac:dyDescent="0.2">
      <c r="A25" s="271"/>
      <c r="B25" s="25"/>
      <c r="C25" s="25"/>
      <c r="D25" s="25"/>
      <c r="E25" s="25"/>
      <c r="F25" s="25"/>
      <c r="G25" s="25"/>
      <c r="H25" s="25"/>
      <c r="I25" s="272"/>
      <c r="J25" s="272"/>
      <c r="K25" s="273"/>
      <c r="L25" s="273"/>
    </row>
    <row r="26" spans="1:12" ht="13.5" customHeight="1" x14ac:dyDescent="0.2">
      <c r="A26" s="622" t="s">
        <v>605</v>
      </c>
      <c r="B26" s="622" t="s">
        <v>0</v>
      </c>
      <c r="C26" s="622" t="s">
        <v>0</v>
      </c>
      <c r="D26" s="622" t="s">
        <v>0</v>
      </c>
      <c r="E26" s="274"/>
      <c r="F26" s="274"/>
      <c r="G26" s="274"/>
      <c r="H26" s="275"/>
      <c r="I26" s="610" t="s">
        <v>574</v>
      </c>
      <c r="J26" s="611" t="s">
        <v>0</v>
      </c>
      <c r="K26" s="610" t="s">
        <v>575</v>
      </c>
      <c r="L26" s="611" t="s">
        <v>0</v>
      </c>
    </row>
    <row r="27" spans="1:12" ht="10.5" customHeight="1" x14ac:dyDescent="0.2">
      <c r="A27" s="162" t="s">
        <v>606</v>
      </c>
      <c r="B27" s="163" t="s">
        <v>577</v>
      </c>
      <c r="C27" s="163" t="s">
        <v>578</v>
      </c>
      <c r="D27" s="163" t="s">
        <v>579</v>
      </c>
      <c r="E27" s="163" t="s">
        <v>580</v>
      </c>
      <c r="F27" s="163" t="s">
        <v>581</v>
      </c>
      <c r="G27" s="163" t="s">
        <v>582</v>
      </c>
      <c r="H27" s="164" t="s">
        <v>583</v>
      </c>
      <c r="I27" s="276" t="s">
        <v>584</v>
      </c>
      <c r="J27" s="277" t="s">
        <v>585</v>
      </c>
      <c r="K27" s="276" t="s">
        <v>584</v>
      </c>
      <c r="L27" s="277" t="s">
        <v>585</v>
      </c>
    </row>
    <row r="28" spans="1:12" ht="9.75" customHeight="1" x14ac:dyDescent="0.2">
      <c r="A28" s="198" t="s">
        <v>607</v>
      </c>
      <c r="B28" s="200">
        <v>196.2</v>
      </c>
      <c r="C28" s="200">
        <v>195.2</v>
      </c>
      <c r="D28" s="200">
        <v>179.9</v>
      </c>
      <c r="E28" s="200">
        <v>180.9</v>
      </c>
      <c r="F28" s="200">
        <v>173.6</v>
      </c>
      <c r="G28" s="200">
        <v>167.2</v>
      </c>
      <c r="H28" s="201">
        <v>163.5</v>
      </c>
      <c r="I28" s="176">
        <v>0.13</v>
      </c>
      <c r="J28" s="177">
        <v>0.01</v>
      </c>
      <c r="K28" s="176"/>
      <c r="L28" s="177"/>
    </row>
    <row r="29" spans="1:12" ht="9.75" customHeight="1" x14ac:dyDescent="0.2">
      <c r="A29" s="155" t="s">
        <v>608</v>
      </c>
      <c r="B29" s="156">
        <v>13.8</v>
      </c>
      <c r="C29" s="156">
        <v>13.7</v>
      </c>
      <c r="D29" s="156">
        <v>13.4</v>
      </c>
      <c r="E29" s="156">
        <v>13.2</v>
      </c>
      <c r="F29" s="156">
        <v>13</v>
      </c>
      <c r="G29" s="156">
        <v>12.7</v>
      </c>
      <c r="H29" s="205">
        <v>12.8</v>
      </c>
      <c r="I29" s="176">
        <v>0.06</v>
      </c>
      <c r="J29" s="177">
        <v>0.01</v>
      </c>
      <c r="K29" s="176">
        <v>0.05</v>
      </c>
      <c r="L29" s="177">
        <v>0.01</v>
      </c>
    </row>
    <row r="30" spans="1:12" ht="9.75" customHeight="1" x14ac:dyDescent="0.2">
      <c r="A30" s="157" t="s">
        <v>609</v>
      </c>
      <c r="B30" s="158">
        <v>14.4</v>
      </c>
      <c r="C30" s="158">
        <v>14.4</v>
      </c>
      <c r="D30" s="158">
        <v>13.9</v>
      </c>
      <c r="E30" s="158">
        <v>14.1</v>
      </c>
      <c r="F30" s="158">
        <v>13.6</v>
      </c>
      <c r="G30" s="158">
        <v>14.1</v>
      </c>
      <c r="H30" s="207">
        <v>13.4</v>
      </c>
      <c r="I30" s="208">
        <v>0.06</v>
      </c>
      <c r="J30" s="209">
        <v>0</v>
      </c>
      <c r="K30" s="208">
        <v>0.05</v>
      </c>
      <c r="L30" s="209">
        <v>-0.01</v>
      </c>
    </row>
    <row r="31" spans="1:12" ht="6" customHeight="1" x14ac:dyDescent="0.2">
      <c r="A31" s="605"/>
      <c r="B31" s="605" t="s">
        <v>0</v>
      </c>
      <c r="C31" s="605" t="s">
        <v>0</v>
      </c>
      <c r="D31" s="605" t="s">
        <v>0</v>
      </c>
      <c r="E31" s="605" t="s">
        <v>0</v>
      </c>
      <c r="F31" s="605" t="s">
        <v>0</v>
      </c>
      <c r="G31" s="605" t="s">
        <v>0</v>
      </c>
      <c r="H31" s="605" t="s">
        <v>0</v>
      </c>
      <c r="I31" s="605" t="s">
        <v>0</v>
      </c>
      <c r="J31" s="605" t="s">
        <v>0</v>
      </c>
      <c r="K31" s="605" t="s">
        <v>0</v>
      </c>
      <c r="L31" s="605" t="s">
        <v>0</v>
      </c>
    </row>
  </sheetData>
  <mergeCells count="11">
    <mergeCell ref="A1:D1"/>
    <mergeCell ref="I1:L1"/>
    <mergeCell ref="A2:L2"/>
    <mergeCell ref="A3:H3"/>
    <mergeCell ref="I3:J3"/>
    <mergeCell ref="K3:L3"/>
    <mergeCell ref="A23:L23"/>
    <mergeCell ref="A26:D26"/>
    <mergeCell ref="I26:J26"/>
    <mergeCell ref="K26:L26"/>
    <mergeCell ref="A31:L31"/>
  </mergeCells>
  <pageMargins left="0.5" right="0.5" top="0.5" bottom="0.5" header="0.31496062992126" footer="0.31496062992126"/>
  <pageSetup paperSize="9" orientation="portrait"/>
  <headerFooter>
    <oddFooter>&amp;C_x000D_&amp;1#&amp;"Aptos"&amp;10&amp;K000000 Confidential</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BBFF20-C5EA-4A44-B6CF-B8BA9C2F6682}">
  <dimension ref="A1:J20"/>
  <sheetViews>
    <sheetView workbookViewId="0">
      <selection activeCell="A2" sqref="A2:H2"/>
    </sheetView>
  </sheetViews>
  <sheetFormatPr defaultRowHeight="12.75" x14ac:dyDescent="0.2"/>
  <cols>
    <col min="1" max="1" width="33" customWidth="1"/>
    <col min="2" max="8" width="6" customWidth="1"/>
    <col min="9" max="10" width="6.140625" customWidth="1"/>
  </cols>
  <sheetData>
    <row r="1" spans="1:10" ht="7.5" customHeight="1" x14ac:dyDescent="0.2">
      <c r="A1" s="213"/>
      <c r="B1" s="213"/>
      <c r="C1" s="213"/>
      <c r="D1" s="213"/>
      <c r="E1" s="213"/>
      <c r="F1" s="213"/>
      <c r="G1" s="213"/>
      <c r="H1" s="213"/>
      <c r="I1" s="214"/>
      <c r="J1" s="214"/>
    </row>
    <row r="2" spans="1:10" ht="12.75" customHeight="1" x14ac:dyDescent="0.2">
      <c r="A2" s="626" t="s">
        <v>610</v>
      </c>
      <c r="B2" s="626" t="s">
        <v>0</v>
      </c>
      <c r="C2" s="626" t="s">
        <v>0</v>
      </c>
      <c r="D2" s="626" t="s">
        <v>0</v>
      </c>
      <c r="E2" s="626" t="s">
        <v>0</v>
      </c>
      <c r="F2" s="626" t="s">
        <v>0</v>
      </c>
      <c r="G2" s="626" t="s">
        <v>0</v>
      </c>
      <c r="H2" s="627" t="s">
        <v>0</v>
      </c>
      <c r="I2" s="610" t="s">
        <v>611</v>
      </c>
      <c r="J2" s="611" t="s">
        <v>0</v>
      </c>
    </row>
    <row r="3" spans="1:10" ht="10.5" customHeight="1" x14ac:dyDescent="0.2">
      <c r="A3" s="220" t="s">
        <v>612</v>
      </c>
      <c r="B3" s="221" t="s">
        <v>613</v>
      </c>
      <c r="C3" s="221" t="s">
        <v>614</v>
      </c>
      <c r="D3" s="221" t="s">
        <v>615</v>
      </c>
      <c r="E3" s="221" t="s">
        <v>616</v>
      </c>
      <c r="F3" s="221" t="s">
        <v>617</v>
      </c>
      <c r="G3" s="221" t="s">
        <v>618</v>
      </c>
      <c r="H3" s="222" t="s">
        <v>619</v>
      </c>
      <c r="I3" s="223" t="s">
        <v>620</v>
      </c>
      <c r="J3" s="224" t="s">
        <v>621</v>
      </c>
    </row>
    <row r="4" spans="1:10" ht="9.75" customHeight="1" x14ac:dyDescent="0.2">
      <c r="A4" s="151" t="s">
        <v>622</v>
      </c>
      <c r="B4" s="122">
        <v>24</v>
      </c>
      <c r="C4" s="122">
        <v>24</v>
      </c>
      <c r="D4" s="122">
        <v>23</v>
      </c>
      <c r="E4" s="122">
        <v>24</v>
      </c>
      <c r="F4" s="122">
        <v>24</v>
      </c>
      <c r="G4" s="122">
        <v>24</v>
      </c>
      <c r="H4" s="225">
        <v>23</v>
      </c>
      <c r="I4" s="169">
        <v>0</v>
      </c>
      <c r="J4" s="170">
        <v>0</v>
      </c>
    </row>
    <row r="5" spans="1:10" ht="9.75" customHeight="1" x14ac:dyDescent="0.2">
      <c r="A5" s="153" t="s">
        <v>623</v>
      </c>
      <c r="B5" s="15">
        <v>18</v>
      </c>
      <c r="C5" s="15">
        <v>18</v>
      </c>
      <c r="D5" s="15">
        <v>17</v>
      </c>
      <c r="E5" s="15">
        <v>17</v>
      </c>
      <c r="F5" s="15">
        <v>17</v>
      </c>
      <c r="G5" s="15">
        <v>18</v>
      </c>
      <c r="H5" s="226">
        <v>17</v>
      </c>
      <c r="I5" s="173">
        <v>0.06</v>
      </c>
      <c r="J5" s="174">
        <v>0</v>
      </c>
    </row>
    <row r="6" spans="1:10" ht="9.75" customHeight="1" x14ac:dyDescent="0.2">
      <c r="A6" s="153" t="s">
        <v>624</v>
      </c>
      <c r="B6" s="15">
        <v>11</v>
      </c>
      <c r="C6" s="15">
        <v>10</v>
      </c>
      <c r="D6" s="15">
        <v>10</v>
      </c>
      <c r="E6" s="15">
        <v>10</v>
      </c>
      <c r="F6" s="15">
        <v>11</v>
      </c>
      <c r="G6" s="15">
        <v>10</v>
      </c>
      <c r="H6" s="226">
        <v>11</v>
      </c>
      <c r="I6" s="173">
        <v>0</v>
      </c>
      <c r="J6" s="174">
        <v>0.1</v>
      </c>
    </row>
    <row r="7" spans="1:10" ht="9.75" customHeight="1" x14ac:dyDescent="0.2">
      <c r="A7" s="153" t="s">
        <v>625</v>
      </c>
      <c r="B7" s="15">
        <v>16</v>
      </c>
      <c r="C7" s="15">
        <v>16</v>
      </c>
      <c r="D7" s="15">
        <v>15</v>
      </c>
      <c r="E7" s="15">
        <v>16</v>
      </c>
      <c r="F7" s="15">
        <v>16</v>
      </c>
      <c r="G7" s="15">
        <v>17</v>
      </c>
      <c r="H7" s="226">
        <v>17</v>
      </c>
      <c r="I7" s="173">
        <v>0</v>
      </c>
      <c r="J7" s="174">
        <v>0</v>
      </c>
    </row>
    <row r="8" spans="1:10" ht="9.75" customHeight="1" x14ac:dyDescent="0.2">
      <c r="A8" s="153" t="s">
        <v>626</v>
      </c>
      <c r="B8" s="15">
        <v>5</v>
      </c>
      <c r="C8" s="15">
        <v>4</v>
      </c>
      <c r="D8" s="15">
        <v>7</v>
      </c>
      <c r="E8" s="15">
        <v>1</v>
      </c>
      <c r="F8" s="15">
        <v>3</v>
      </c>
      <c r="G8" s="15">
        <v>5</v>
      </c>
      <c r="H8" s="226">
        <v>10</v>
      </c>
      <c r="I8" s="173">
        <v>0</v>
      </c>
      <c r="J8" s="174">
        <v>0</v>
      </c>
    </row>
    <row r="9" spans="1:10" ht="10.5" customHeight="1" x14ac:dyDescent="0.2">
      <c r="A9" s="252" t="s">
        <v>627</v>
      </c>
      <c r="B9" s="230">
        <v>74</v>
      </c>
      <c r="C9" s="230">
        <v>72</v>
      </c>
      <c r="D9" s="230">
        <v>72</v>
      </c>
      <c r="E9" s="230">
        <v>68</v>
      </c>
      <c r="F9" s="230">
        <v>71</v>
      </c>
      <c r="G9" s="230">
        <v>74</v>
      </c>
      <c r="H9" s="231">
        <v>78</v>
      </c>
      <c r="I9" s="279">
        <v>0.04</v>
      </c>
      <c r="J9" s="280">
        <v>0.03</v>
      </c>
    </row>
    <row r="10" spans="1:10" ht="7.5" customHeight="1" x14ac:dyDescent="0.2">
      <c r="A10" s="147"/>
      <c r="B10" s="147"/>
      <c r="C10" s="147"/>
      <c r="D10" s="147"/>
      <c r="E10" s="147"/>
      <c r="F10" s="147"/>
      <c r="G10" s="147"/>
      <c r="H10" s="147"/>
      <c r="I10" s="281"/>
      <c r="J10" s="281"/>
    </row>
    <row r="11" spans="1:10" ht="12.75" customHeight="1" x14ac:dyDescent="0.2">
      <c r="A11" s="626" t="s">
        <v>628</v>
      </c>
      <c r="B11" s="626" t="s">
        <v>0</v>
      </c>
      <c r="C11" s="626" t="s">
        <v>0</v>
      </c>
      <c r="D11" s="626" t="s">
        <v>0</v>
      </c>
      <c r="E11" s="626" t="s">
        <v>0</v>
      </c>
      <c r="F11" s="626" t="s">
        <v>0</v>
      </c>
      <c r="G11" s="626" t="s">
        <v>0</v>
      </c>
      <c r="H11" s="627" t="s">
        <v>0</v>
      </c>
      <c r="I11" s="610" t="s">
        <v>611</v>
      </c>
      <c r="J11" s="611" t="s">
        <v>0</v>
      </c>
    </row>
    <row r="12" spans="1:10" ht="10.5" customHeight="1" x14ac:dyDescent="0.2">
      <c r="A12" s="220" t="s">
        <v>612</v>
      </c>
      <c r="B12" s="221" t="s">
        <v>613</v>
      </c>
      <c r="C12" s="221" t="s">
        <v>614</v>
      </c>
      <c r="D12" s="221" t="s">
        <v>615</v>
      </c>
      <c r="E12" s="221" t="s">
        <v>616</v>
      </c>
      <c r="F12" s="221" t="s">
        <v>617</v>
      </c>
      <c r="G12" s="221" t="s">
        <v>618</v>
      </c>
      <c r="H12" s="222" t="s">
        <v>619</v>
      </c>
      <c r="I12" s="223" t="s">
        <v>620</v>
      </c>
      <c r="J12" s="224" t="s">
        <v>621</v>
      </c>
    </row>
    <row r="13" spans="1:10" ht="9.75" customHeight="1" x14ac:dyDescent="0.2">
      <c r="A13" s="151" t="s">
        <v>622</v>
      </c>
      <c r="B13" s="122">
        <v>56</v>
      </c>
      <c r="C13" s="122">
        <v>58</v>
      </c>
      <c r="D13" s="122">
        <v>53</v>
      </c>
      <c r="E13" s="122">
        <v>57</v>
      </c>
      <c r="F13" s="122">
        <v>51</v>
      </c>
      <c r="G13" s="122">
        <v>52</v>
      </c>
      <c r="H13" s="225">
        <v>51</v>
      </c>
      <c r="I13" s="169">
        <v>0.1</v>
      </c>
      <c r="J13" s="170">
        <v>-0.03</v>
      </c>
    </row>
    <row r="14" spans="1:10" ht="9.75" customHeight="1" x14ac:dyDescent="0.2">
      <c r="A14" s="153" t="s">
        <v>623</v>
      </c>
      <c r="B14" s="15">
        <v>50</v>
      </c>
      <c r="C14" s="15">
        <v>50</v>
      </c>
      <c r="D14" s="15">
        <v>47</v>
      </c>
      <c r="E14" s="15">
        <v>45</v>
      </c>
      <c r="F14" s="15">
        <v>44</v>
      </c>
      <c r="G14" s="15">
        <v>42</v>
      </c>
      <c r="H14" s="226">
        <v>42</v>
      </c>
      <c r="I14" s="173">
        <v>0.14000000000000001</v>
      </c>
      <c r="J14" s="174">
        <v>0</v>
      </c>
    </row>
    <row r="15" spans="1:10" ht="9.75" customHeight="1" x14ac:dyDescent="0.2">
      <c r="A15" s="153" t="s">
        <v>624</v>
      </c>
      <c r="B15" s="15">
        <v>18</v>
      </c>
      <c r="C15" s="15">
        <v>17</v>
      </c>
      <c r="D15" s="15">
        <v>19</v>
      </c>
      <c r="E15" s="15">
        <v>16</v>
      </c>
      <c r="F15" s="15">
        <v>14</v>
      </c>
      <c r="G15" s="15">
        <v>13</v>
      </c>
      <c r="H15" s="226">
        <v>16</v>
      </c>
      <c r="I15" s="173">
        <v>0.28999999999999998</v>
      </c>
      <c r="J15" s="174">
        <v>0.06</v>
      </c>
    </row>
    <row r="16" spans="1:10" ht="9.75" customHeight="1" x14ac:dyDescent="0.2">
      <c r="A16" s="153" t="s">
        <v>625</v>
      </c>
      <c r="B16" s="15">
        <v>45</v>
      </c>
      <c r="C16" s="15">
        <v>42</v>
      </c>
      <c r="D16" s="15">
        <v>39</v>
      </c>
      <c r="E16" s="15">
        <v>39</v>
      </c>
      <c r="F16" s="15">
        <v>35</v>
      </c>
      <c r="G16" s="15">
        <v>33</v>
      </c>
      <c r="H16" s="226">
        <v>34</v>
      </c>
      <c r="I16" s="173">
        <v>0.28999999999999998</v>
      </c>
      <c r="J16" s="174">
        <v>7.0000000000000007E-2</v>
      </c>
    </row>
    <row r="17" spans="1:10" ht="9.75" customHeight="1" x14ac:dyDescent="0.2">
      <c r="A17" s="153" t="s">
        <v>629</v>
      </c>
      <c r="B17" s="15">
        <v>83</v>
      </c>
      <c r="C17" s="15">
        <v>76</v>
      </c>
      <c r="D17" s="15">
        <v>75</v>
      </c>
      <c r="E17" s="15">
        <v>82</v>
      </c>
      <c r="F17" s="15">
        <v>79</v>
      </c>
      <c r="G17" s="15">
        <v>75</v>
      </c>
      <c r="H17" s="226">
        <v>79</v>
      </c>
      <c r="I17" s="173">
        <v>0.05</v>
      </c>
      <c r="J17" s="174">
        <v>0.09</v>
      </c>
    </row>
    <row r="18" spans="1:10" ht="9.75" customHeight="1" x14ac:dyDescent="0.2">
      <c r="A18" s="153" t="s">
        <v>626</v>
      </c>
      <c r="B18" s="15">
        <v>10</v>
      </c>
      <c r="C18" s="15">
        <v>9</v>
      </c>
      <c r="D18" s="15">
        <v>8</v>
      </c>
      <c r="E18" s="15">
        <v>4</v>
      </c>
      <c r="F18" s="15">
        <v>7</v>
      </c>
      <c r="G18" s="15">
        <v>7</v>
      </c>
      <c r="H18" s="226">
        <v>14</v>
      </c>
      <c r="I18" s="173">
        <v>0.43</v>
      </c>
      <c r="J18" s="174">
        <v>0.11</v>
      </c>
    </row>
    <row r="19" spans="1:10" ht="10.5" customHeight="1" x14ac:dyDescent="0.2">
      <c r="A19" s="252" t="s">
        <v>627</v>
      </c>
      <c r="B19" s="230">
        <v>262</v>
      </c>
      <c r="C19" s="230">
        <v>252</v>
      </c>
      <c r="D19" s="230">
        <v>241</v>
      </c>
      <c r="E19" s="230">
        <v>243</v>
      </c>
      <c r="F19" s="230">
        <v>230</v>
      </c>
      <c r="G19" s="230">
        <v>222</v>
      </c>
      <c r="H19" s="231">
        <v>236</v>
      </c>
      <c r="I19" s="279">
        <v>0.14000000000000001</v>
      </c>
      <c r="J19" s="280">
        <v>0.04</v>
      </c>
    </row>
    <row r="20" spans="1:10" ht="6" customHeight="1" x14ac:dyDescent="0.2">
      <c r="A20" s="74"/>
      <c r="B20" s="282"/>
      <c r="C20" s="282"/>
      <c r="D20" s="282"/>
      <c r="E20" s="282"/>
      <c r="F20" s="282"/>
      <c r="G20" s="282"/>
      <c r="H20" s="282"/>
      <c r="I20" s="283"/>
      <c r="J20" s="283"/>
    </row>
  </sheetData>
  <mergeCells count="4">
    <mergeCell ref="A2:H2"/>
    <mergeCell ref="I2:J2"/>
    <mergeCell ref="A11:H11"/>
    <mergeCell ref="I11:J11"/>
  </mergeCells>
  <pageMargins left="0.511811023622047" right="0.511811023622047" top="0.511811023622047" bottom="0.511811023622047" header="0.31496062992126" footer="0.31496062992126"/>
  <pageSetup paperSize="9" orientation="portrait"/>
  <headerFooter>
    <oddFooter>&amp;C_x000D_&amp;1#&amp;"Aptos"&amp;10&amp;K000000 Confidential</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C1FBB0-B11F-4FFE-86C9-DD566A4D02AD}">
  <dimension ref="A1:J16"/>
  <sheetViews>
    <sheetView workbookViewId="0">
      <selection sqref="A1:H1"/>
    </sheetView>
  </sheetViews>
  <sheetFormatPr defaultRowHeight="12.75" x14ac:dyDescent="0.2"/>
  <cols>
    <col min="1" max="1" width="33" customWidth="1"/>
    <col min="2" max="8" width="6" customWidth="1"/>
    <col min="9" max="10" width="6.28515625" customWidth="1"/>
  </cols>
  <sheetData>
    <row r="1" spans="1:10" ht="12.75" customHeight="1" x14ac:dyDescent="0.2">
      <c r="A1" s="626" t="s">
        <v>630</v>
      </c>
      <c r="B1" s="626" t="s">
        <v>0</v>
      </c>
      <c r="C1" s="626" t="s">
        <v>0</v>
      </c>
      <c r="D1" s="626" t="s">
        <v>0</v>
      </c>
      <c r="E1" s="626" t="s">
        <v>0</v>
      </c>
      <c r="F1" s="626" t="s">
        <v>0</v>
      </c>
      <c r="G1" s="626" t="s">
        <v>0</v>
      </c>
      <c r="H1" s="627" t="s">
        <v>0</v>
      </c>
      <c r="I1" s="610" t="s">
        <v>631</v>
      </c>
      <c r="J1" s="611" t="s">
        <v>0</v>
      </c>
    </row>
    <row r="2" spans="1:10" ht="10.5" customHeight="1" x14ac:dyDescent="0.2">
      <c r="A2" s="220" t="s">
        <v>632</v>
      </c>
      <c r="B2" s="221" t="s">
        <v>633</v>
      </c>
      <c r="C2" s="221" t="s">
        <v>634</v>
      </c>
      <c r="D2" s="221" t="s">
        <v>635</v>
      </c>
      <c r="E2" s="221" t="s">
        <v>636</v>
      </c>
      <c r="F2" s="221" t="s">
        <v>637</v>
      </c>
      <c r="G2" s="221" t="s">
        <v>638</v>
      </c>
      <c r="H2" s="222" t="s">
        <v>639</v>
      </c>
      <c r="I2" s="223" t="s">
        <v>640</v>
      </c>
      <c r="J2" s="224" t="s">
        <v>641</v>
      </c>
    </row>
    <row r="3" spans="1:10" ht="9.75" customHeight="1" x14ac:dyDescent="0.2">
      <c r="A3" s="151" t="s">
        <v>642</v>
      </c>
      <c r="B3" s="152">
        <v>4.5</v>
      </c>
      <c r="C3" s="152">
        <v>4.5</v>
      </c>
      <c r="D3" s="152">
        <v>4.5</v>
      </c>
      <c r="E3" s="152">
        <v>4.4000000000000004</v>
      </c>
      <c r="F3" s="152">
        <v>4.4000000000000004</v>
      </c>
      <c r="G3" s="152">
        <v>4.4000000000000004</v>
      </c>
      <c r="H3" s="284">
        <v>4.3</v>
      </c>
      <c r="I3" s="169">
        <v>0.02</v>
      </c>
      <c r="J3" s="170">
        <v>0</v>
      </c>
    </row>
    <row r="4" spans="1:10" ht="9.75" customHeight="1" x14ac:dyDescent="0.2">
      <c r="A4" s="153" t="s">
        <v>643</v>
      </c>
      <c r="B4" s="154">
        <v>2.6</v>
      </c>
      <c r="C4" s="154">
        <v>2.6</v>
      </c>
      <c r="D4" s="154">
        <v>2.6</v>
      </c>
      <c r="E4" s="154">
        <v>2.6</v>
      </c>
      <c r="F4" s="154">
        <v>2.6</v>
      </c>
      <c r="G4" s="154">
        <v>2.6</v>
      </c>
      <c r="H4" s="248">
        <v>2.6</v>
      </c>
      <c r="I4" s="173">
        <v>0</v>
      </c>
      <c r="J4" s="174">
        <v>0</v>
      </c>
    </row>
    <row r="5" spans="1:10" ht="9.75" customHeight="1" x14ac:dyDescent="0.2">
      <c r="A5" s="153" t="s">
        <v>644</v>
      </c>
      <c r="B5" s="154">
        <v>2.9000000000000004</v>
      </c>
      <c r="C5" s="154">
        <v>2.8</v>
      </c>
      <c r="D5" s="154">
        <v>2.7</v>
      </c>
      <c r="E5" s="154">
        <v>2.6</v>
      </c>
      <c r="F5" s="154">
        <v>2.5</v>
      </c>
      <c r="G5" s="154">
        <v>2.4</v>
      </c>
      <c r="H5" s="248">
        <v>2.5</v>
      </c>
      <c r="I5" s="173">
        <v>0.16</v>
      </c>
      <c r="J5" s="174">
        <v>0.04</v>
      </c>
    </row>
    <row r="6" spans="1:10" ht="9.75" customHeight="1" x14ac:dyDescent="0.2">
      <c r="A6" s="153" t="s">
        <v>645</v>
      </c>
      <c r="B6" s="154">
        <v>3.8</v>
      </c>
      <c r="C6" s="154">
        <v>3.8</v>
      </c>
      <c r="D6" s="154">
        <v>3.6</v>
      </c>
      <c r="E6" s="154">
        <v>3.6</v>
      </c>
      <c r="F6" s="154">
        <v>3.5</v>
      </c>
      <c r="G6" s="154">
        <v>3.3</v>
      </c>
      <c r="H6" s="248">
        <v>3.4</v>
      </c>
      <c r="I6" s="173">
        <v>0.09</v>
      </c>
      <c r="J6" s="174">
        <v>0</v>
      </c>
    </row>
    <row r="7" spans="1:10" ht="10.5" customHeight="1" x14ac:dyDescent="0.2">
      <c r="A7" s="252" t="s">
        <v>646</v>
      </c>
      <c r="B7" s="158">
        <v>13.8</v>
      </c>
      <c r="C7" s="158">
        <v>13.7</v>
      </c>
      <c r="D7" s="158">
        <v>13.4</v>
      </c>
      <c r="E7" s="158">
        <v>13.2</v>
      </c>
      <c r="F7" s="158">
        <v>13</v>
      </c>
      <c r="G7" s="158">
        <v>12.7</v>
      </c>
      <c r="H7" s="207">
        <v>12.8</v>
      </c>
      <c r="I7" s="285">
        <v>0.06</v>
      </c>
      <c r="J7" s="286">
        <v>0.01</v>
      </c>
    </row>
    <row r="8" spans="1:10" ht="6" customHeight="1" x14ac:dyDescent="0.2">
      <c r="A8" s="151"/>
      <c r="B8" s="122"/>
      <c r="C8" s="122"/>
      <c r="D8" s="122"/>
      <c r="E8" s="122"/>
      <c r="F8" s="122"/>
      <c r="G8" s="122"/>
      <c r="H8" s="122"/>
      <c r="I8" s="287"/>
      <c r="J8" s="287"/>
    </row>
    <row r="9" spans="1:10" ht="15" customHeight="1" x14ac:dyDescent="0.2">
      <c r="A9" s="626" t="s">
        <v>647</v>
      </c>
      <c r="B9" s="626" t="s">
        <v>0</v>
      </c>
      <c r="C9" s="626" t="s">
        <v>0</v>
      </c>
      <c r="D9" s="626" t="s">
        <v>0</v>
      </c>
      <c r="E9" s="626" t="s">
        <v>0</v>
      </c>
      <c r="F9" s="626" t="s">
        <v>0</v>
      </c>
      <c r="G9" s="626" t="s">
        <v>0</v>
      </c>
      <c r="H9" s="627" t="s">
        <v>0</v>
      </c>
      <c r="I9" s="610" t="s">
        <v>631</v>
      </c>
      <c r="J9" s="611" t="s">
        <v>0</v>
      </c>
    </row>
    <row r="10" spans="1:10" ht="10.5" customHeight="1" x14ac:dyDescent="0.2">
      <c r="A10" s="220" t="s">
        <v>632</v>
      </c>
      <c r="B10" s="221" t="s">
        <v>633</v>
      </c>
      <c r="C10" s="221" t="s">
        <v>634</v>
      </c>
      <c r="D10" s="221" t="s">
        <v>635</v>
      </c>
      <c r="E10" s="221" t="s">
        <v>636</v>
      </c>
      <c r="F10" s="221" t="s">
        <v>637</v>
      </c>
      <c r="G10" s="221" t="s">
        <v>638</v>
      </c>
      <c r="H10" s="222" t="s">
        <v>639</v>
      </c>
      <c r="I10" s="223" t="s">
        <v>640</v>
      </c>
      <c r="J10" s="224" t="s">
        <v>641</v>
      </c>
    </row>
    <row r="11" spans="1:10" ht="9" customHeight="1" x14ac:dyDescent="0.2">
      <c r="A11" s="151" t="s">
        <v>642</v>
      </c>
      <c r="B11" s="152">
        <v>43</v>
      </c>
      <c r="C11" s="152">
        <v>42.8</v>
      </c>
      <c r="D11" s="152">
        <v>38.799999999999997</v>
      </c>
      <c r="E11" s="152">
        <v>39.4</v>
      </c>
      <c r="F11" s="152">
        <v>37.700000000000003</v>
      </c>
      <c r="G11" s="152">
        <v>37.4</v>
      </c>
      <c r="H11" s="284">
        <v>35.700000000000003</v>
      </c>
      <c r="I11" s="169">
        <v>0.14000000000000001</v>
      </c>
      <c r="J11" s="170">
        <v>0</v>
      </c>
    </row>
    <row r="12" spans="1:10" ht="9" customHeight="1" x14ac:dyDescent="0.2">
      <c r="A12" s="153" t="s">
        <v>643</v>
      </c>
      <c r="B12" s="154">
        <v>58.2</v>
      </c>
      <c r="C12" s="154">
        <v>53.3</v>
      </c>
      <c r="D12" s="154">
        <v>48.9</v>
      </c>
      <c r="E12" s="154">
        <v>49.4</v>
      </c>
      <c r="F12" s="154">
        <v>45.9</v>
      </c>
      <c r="G12" s="154">
        <v>44.7</v>
      </c>
      <c r="H12" s="248">
        <v>41.1</v>
      </c>
      <c r="I12" s="173">
        <v>0.27</v>
      </c>
      <c r="J12" s="174">
        <v>0.09</v>
      </c>
    </row>
    <row r="13" spans="1:10" ht="9" customHeight="1" x14ac:dyDescent="0.2">
      <c r="A13" s="153" t="s">
        <v>644</v>
      </c>
      <c r="B13" s="154">
        <v>18.3</v>
      </c>
      <c r="C13" s="154">
        <v>17.7</v>
      </c>
      <c r="D13" s="154">
        <v>17.3</v>
      </c>
      <c r="E13" s="154">
        <v>17.5</v>
      </c>
      <c r="F13" s="154">
        <v>16.899999999999999</v>
      </c>
      <c r="G13" s="154">
        <v>16.100000000000001</v>
      </c>
      <c r="H13" s="248">
        <v>15.4</v>
      </c>
      <c r="I13" s="173">
        <v>0.08</v>
      </c>
      <c r="J13" s="174">
        <v>0.03</v>
      </c>
    </row>
    <row r="14" spans="1:10" ht="9" customHeight="1" x14ac:dyDescent="0.2">
      <c r="A14" s="153" t="s">
        <v>645</v>
      </c>
      <c r="B14" s="154">
        <v>49.1</v>
      </c>
      <c r="C14" s="154">
        <v>47.9</v>
      </c>
      <c r="D14" s="154">
        <v>43.5</v>
      </c>
      <c r="E14" s="154">
        <v>45.4</v>
      </c>
      <c r="F14" s="154">
        <v>43.4</v>
      </c>
      <c r="G14" s="154">
        <v>42.2</v>
      </c>
      <c r="H14" s="248">
        <v>40.5</v>
      </c>
      <c r="I14" s="173">
        <v>0.13</v>
      </c>
      <c r="J14" s="174">
        <v>0.03</v>
      </c>
    </row>
    <row r="15" spans="1:10" ht="10.5" customHeight="1" x14ac:dyDescent="0.2">
      <c r="A15" s="252" t="s">
        <v>646</v>
      </c>
      <c r="B15" s="158">
        <v>168.6</v>
      </c>
      <c r="C15" s="158">
        <v>161.69999999999999</v>
      </c>
      <c r="D15" s="158">
        <v>148.5</v>
      </c>
      <c r="E15" s="158">
        <v>151.69999999999999</v>
      </c>
      <c r="F15" s="158">
        <v>143.9</v>
      </c>
      <c r="G15" s="158">
        <v>140.4</v>
      </c>
      <c r="H15" s="207">
        <v>132.69999999999999</v>
      </c>
      <c r="I15" s="285">
        <v>0.17</v>
      </c>
      <c r="J15" s="286">
        <v>0.04</v>
      </c>
    </row>
    <row r="16" spans="1:10" ht="9.75" customHeight="1" x14ac:dyDescent="0.2">
      <c r="A16" s="628" t="s">
        <v>648</v>
      </c>
      <c r="B16" s="628" t="s">
        <v>0</v>
      </c>
      <c r="C16" s="628" t="s">
        <v>0</v>
      </c>
      <c r="D16" s="628" t="s">
        <v>0</v>
      </c>
      <c r="E16" s="628" t="s">
        <v>0</v>
      </c>
      <c r="F16" s="628" t="s">
        <v>0</v>
      </c>
      <c r="G16" s="628" t="s">
        <v>0</v>
      </c>
      <c r="H16" s="628" t="s">
        <v>0</v>
      </c>
      <c r="I16" s="628" t="s">
        <v>0</v>
      </c>
      <c r="J16" s="628" t="s">
        <v>0</v>
      </c>
    </row>
  </sheetData>
  <mergeCells count="5">
    <mergeCell ref="A1:H1"/>
    <mergeCell ref="I1:J1"/>
    <mergeCell ref="A9:H9"/>
    <mergeCell ref="I9:J9"/>
    <mergeCell ref="A16:J16"/>
  </mergeCells>
  <pageMargins left="0.511811023622047" right="0.511811023622047" top="0.511811023622047" bottom="0.511811023622047" header="0.31496062992126" footer="0.31496062992126"/>
  <pageSetup paperSize="9" orientation="portrait"/>
  <headerFooter>
    <oddFooter>&amp;C_x000D_&amp;1#&amp;"Aptos"&amp;10&amp;K000000 Confidential</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A7ECB2-3264-4CE9-8D59-8F6D1C5E29E0}">
  <dimension ref="A1:J11"/>
  <sheetViews>
    <sheetView workbookViewId="0"/>
  </sheetViews>
  <sheetFormatPr defaultRowHeight="12.75" x14ac:dyDescent="0.2"/>
  <cols>
    <col min="1" max="1" width="37.140625" customWidth="1"/>
    <col min="2" max="10" width="7.140625" customWidth="1"/>
  </cols>
  <sheetData>
    <row r="1" spans="1:10" ht="12.75" customHeight="1" x14ac:dyDescent="0.2">
      <c r="A1" s="73" t="s">
        <v>649</v>
      </c>
      <c r="B1" s="213"/>
      <c r="C1" s="213"/>
      <c r="D1" s="213"/>
      <c r="E1" s="213"/>
      <c r="F1" s="213"/>
      <c r="G1" s="288"/>
      <c r="H1" s="288"/>
      <c r="I1" s="288"/>
      <c r="J1" s="288"/>
    </row>
    <row r="2" spans="1:10" ht="15.75" customHeight="1" x14ac:dyDescent="0.2">
      <c r="A2" s="626"/>
      <c r="B2" s="626" t="s">
        <v>0</v>
      </c>
      <c r="C2" s="626" t="s">
        <v>0</v>
      </c>
      <c r="D2" s="626" t="s">
        <v>0</v>
      </c>
      <c r="E2" s="626" t="s">
        <v>0</v>
      </c>
      <c r="F2" s="626" t="s">
        <v>0</v>
      </c>
      <c r="G2" s="626" t="s">
        <v>0</v>
      </c>
      <c r="H2" s="626" t="s">
        <v>0</v>
      </c>
      <c r="I2" s="626" t="s">
        <v>0</v>
      </c>
      <c r="J2" s="160"/>
    </row>
    <row r="3" spans="1:10" ht="12.75" customHeight="1" x14ac:dyDescent="0.2">
      <c r="A3" s="630"/>
      <c r="B3" s="630" t="s">
        <v>0</v>
      </c>
      <c r="C3" s="630" t="s">
        <v>0</v>
      </c>
      <c r="D3" s="630" t="s">
        <v>0</v>
      </c>
      <c r="E3" s="160"/>
      <c r="F3" s="160"/>
      <c r="G3" s="160"/>
      <c r="H3" s="160"/>
      <c r="I3" s="631"/>
      <c r="J3" s="631" t="s">
        <v>0</v>
      </c>
    </row>
    <row r="4" spans="1:10" ht="10.5" customHeight="1" x14ac:dyDescent="0.2">
      <c r="A4" s="632" t="s">
        <v>650</v>
      </c>
      <c r="B4" s="632" t="s">
        <v>0</v>
      </c>
      <c r="C4" s="632" t="s">
        <v>0</v>
      </c>
      <c r="D4" s="632" t="s">
        <v>0</v>
      </c>
      <c r="E4" s="218"/>
      <c r="F4" s="218"/>
      <c r="G4" s="218"/>
      <c r="H4" s="219"/>
      <c r="I4" s="610" t="s">
        <v>651</v>
      </c>
      <c r="J4" s="611" t="s">
        <v>0</v>
      </c>
    </row>
    <row r="5" spans="1:10" ht="10.5" customHeight="1" x14ac:dyDescent="0.2">
      <c r="A5" s="162" t="s">
        <v>652</v>
      </c>
      <c r="B5" s="163" t="s">
        <v>653</v>
      </c>
      <c r="C5" s="163" t="s">
        <v>654</v>
      </c>
      <c r="D5" s="163" t="s">
        <v>655</v>
      </c>
      <c r="E5" s="163" t="s">
        <v>656</v>
      </c>
      <c r="F5" s="163" t="s">
        <v>657</v>
      </c>
      <c r="G5" s="163" t="s">
        <v>658</v>
      </c>
      <c r="H5" s="164" t="s">
        <v>659</v>
      </c>
      <c r="I5" s="165" t="s">
        <v>660</v>
      </c>
      <c r="J5" s="166" t="s">
        <v>661</v>
      </c>
    </row>
    <row r="6" spans="1:10" ht="10.5" customHeight="1" x14ac:dyDescent="0.2">
      <c r="A6" s="289" t="s">
        <v>662</v>
      </c>
      <c r="B6" s="156">
        <v>354.7</v>
      </c>
      <c r="C6" s="156">
        <v>352.7</v>
      </c>
      <c r="D6" s="156">
        <v>321.7</v>
      </c>
      <c r="E6" s="156">
        <v>324.89999999999998</v>
      </c>
      <c r="F6" s="156">
        <v>311.39999999999998</v>
      </c>
      <c r="G6" s="156">
        <v>296.39999999999998</v>
      </c>
      <c r="H6" s="205">
        <v>289.5</v>
      </c>
      <c r="I6" s="250">
        <v>0.14000000000000001</v>
      </c>
      <c r="J6" s="251">
        <v>0.01</v>
      </c>
    </row>
    <row r="7" spans="1:10" ht="10.5" customHeight="1" x14ac:dyDescent="0.2">
      <c r="A7" s="290" t="s">
        <v>663</v>
      </c>
      <c r="B7" s="291">
        <v>262.3</v>
      </c>
      <c r="C7" s="291">
        <v>261.2</v>
      </c>
      <c r="D7" s="291">
        <v>238.9</v>
      </c>
      <c r="E7" s="291">
        <v>239.8</v>
      </c>
      <c r="F7" s="291">
        <v>229.1</v>
      </c>
      <c r="G7" s="291">
        <v>222.5</v>
      </c>
      <c r="H7" s="292">
        <v>216.2</v>
      </c>
      <c r="I7" s="293">
        <v>0.14000000000000001</v>
      </c>
      <c r="J7" s="294">
        <v>0</v>
      </c>
    </row>
    <row r="8" spans="1:10" ht="10.5" customHeight="1" x14ac:dyDescent="0.2">
      <c r="A8" s="289" t="s">
        <v>664</v>
      </c>
      <c r="B8" s="156">
        <v>1.4</v>
      </c>
      <c r="C8" s="156">
        <v>-1.2</v>
      </c>
      <c r="D8" s="156">
        <v>1.6</v>
      </c>
      <c r="E8" s="156">
        <v>4.4000000000000004</v>
      </c>
      <c r="F8" s="156">
        <v>3.2</v>
      </c>
      <c r="G8" s="156">
        <v>2.4</v>
      </c>
      <c r="H8" s="205">
        <v>5.7</v>
      </c>
      <c r="I8" s="250">
        <v>-0.56000000000000005</v>
      </c>
      <c r="J8" s="251" t="s">
        <v>665</v>
      </c>
    </row>
    <row r="9" spans="1:10" ht="10.5" customHeight="1" x14ac:dyDescent="0.2">
      <c r="A9" s="295" t="s">
        <v>663</v>
      </c>
      <c r="B9" s="296">
        <v>0.5</v>
      </c>
      <c r="C9" s="296">
        <v>-1.8</v>
      </c>
      <c r="D9" s="296">
        <v>2.2000000000000002</v>
      </c>
      <c r="E9" s="296">
        <v>3.8</v>
      </c>
      <c r="F9" s="296">
        <v>-2.2000000000000002</v>
      </c>
      <c r="G9" s="296">
        <v>3.3</v>
      </c>
      <c r="H9" s="297">
        <v>6.4</v>
      </c>
      <c r="I9" s="298" t="s">
        <v>666</v>
      </c>
      <c r="J9" s="299" t="s">
        <v>666</v>
      </c>
    </row>
    <row r="10" spans="1:10" ht="9.75" customHeight="1" x14ac:dyDescent="0.2">
      <c r="A10" s="629" t="s">
        <v>667</v>
      </c>
      <c r="B10" s="629" t="s">
        <v>0</v>
      </c>
      <c r="C10" s="629" t="s">
        <v>0</v>
      </c>
      <c r="D10" s="629" t="s">
        <v>0</v>
      </c>
      <c r="E10" s="629" t="s">
        <v>0</v>
      </c>
      <c r="F10" s="629" t="s">
        <v>0</v>
      </c>
      <c r="G10" s="629" t="s">
        <v>0</v>
      </c>
      <c r="H10" s="629" t="s">
        <v>0</v>
      </c>
      <c r="I10" s="629" t="s">
        <v>0</v>
      </c>
      <c r="J10" s="629" t="s">
        <v>0</v>
      </c>
    </row>
    <row r="11" spans="1:10" ht="9.75" customHeight="1" x14ac:dyDescent="0.2">
      <c r="A11" s="568"/>
      <c r="B11" s="568" t="s">
        <v>0</v>
      </c>
      <c r="C11" s="568" t="s">
        <v>0</v>
      </c>
      <c r="D11" s="568" t="s">
        <v>0</v>
      </c>
      <c r="E11" s="568" t="s">
        <v>0</v>
      </c>
      <c r="F11" s="72"/>
      <c r="G11" s="72"/>
      <c r="H11" s="72"/>
      <c r="I11" s="72"/>
      <c r="J11" s="72"/>
    </row>
  </sheetData>
  <mergeCells count="7">
    <mergeCell ref="A10:J10"/>
    <mergeCell ref="A11:E11"/>
    <mergeCell ref="A2:I2"/>
    <mergeCell ref="A3:D3"/>
    <mergeCell ref="I3:J3"/>
    <mergeCell ref="A4:D4"/>
    <mergeCell ref="I4:J4"/>
  </mergeCells>
  <pageMargins left="0.511811023622047" right="0.511811023622047" top="0.511811023622047" bottom="0.511811023622047" header="0.31496062992126" footer="0.31496062992126"/>
  <pageSetup paperSize="9" orientation="portrait"/>
  <headerFooter>
    <oddFooter>&amp;C_x000D_&amp;1#&amp;"Aptos"&amp;10&amp;K000000 Confidential</oddFoot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D24C56-C9D2-42E1-B8D4-943B8F9ED8D1}">
  <dimension ref="A1:I7"/>
  <sheetViews>
    <sheetView workbookViewId="0"/>
  </sheetViews>
  <sheetFormatPr defaultRowHeight="12.75" x14ac:dyDescent="0.2"/>
  <cols>
    <col min="1" max="1" width="44.42578125" customWidth="1"/>
    <col min="2" max="4" width="7" customWidth="1"/>
    <col min="5" max="5" width="7.42578125" customWidth="1"/>
    <col min="6" max="9" width="7" customWidth="1"/>
  </cols>
  <sheetData>
    <row r="1" spans="1:9" ht="15" customHeight="1" x14ac:dyDescent="0.25">
      <c r="A1" s="300" t="s">
        <v>668</v>
      </c>
      <c r="B1" s="300"/>
      <c r="C1" s="300"/>
      <c r="D1" s="300"/>
      <c r="E1" s="301"/>
      <c r="F1" s="301"/>
      <c r="G1" s="301"/>
      <c r="H1" s="301"/>
      <c r="I1" s="301"/>
    </row>
    <row r="2" spans="1:9" ht="10.5" customHeight="1" x14ac:dyDescent="0.2">
      <c r="A2" s="149" t="s">
        <v>82</v>
      </c>
      <c r="B2" s="150" t="s">
        <v>669</v>
      </c>
      <c r="C2" s="150" t="s">
        <v>670</v>
      </c>
      <c r="D2" s="150" t="s">
        <v>671</v>
      </c>
      <c r="E2" s="150" t="s">
        <v>672</v>
      </c>
      <c r="F2" s="150" t="s">
        <v>673</v>
      </c>
      <c r="G2" s="150" t="s">
        <v>674</v>
      </c>
      <c r="H2" s="150" t="s">
        <v>675</v>
      </c>
      <c r="I2" s="150" t="s">
        <v>676</v>
      </c>
    </row>
    <row r="3" spans="1:9" ht="10.5" customHeight="1" x14ac:dyDescent="0.2">
      <c r="A3" s="151" t="s">
        <v>677</v>
      </c>
      <c r="B3" s="302">
        <v>61.266753491397431</v>
      </c>
      <c r="C3" s="302">
        <v>60.618049243553664</v>
      </c>
      <c r="D3" s="302">
        <v>59.180013338280581</v>
      </c>
      <c r="E3" s="302">
        <v>59.584135274054596</v>
      </c>
      <c r="F3" s="302">
        <v>59.426548971745206</v>
      </c>
      <c r="G3" s="151">
        <v>59</v>
      </c>
      <c r="H3" s="151">
        <v>57</v>
      </c>
      <c r="I3" s="151">
        <v>58</v>
      </c>
    </row>
    <row r="4" spans="1:9" ht="10.5" customHeight="1" x14ac:dyDescent="0.2">
      <c r="A4" s="153" t="s">
        <v>678</v>
      </c>
      <c r="B4" s="303">
        <v>38.733246508602569</v>
      </c>
      <c r="C4" s="303">
        <v>39.381950756446336</v>
      </c>
      <c r="D4" s="303">
        <v>40.819986661719419</v>
      </c>
      <c r="E4" s="303">
        <v>40.415864725945397</v>
      </c>
      <c r="F4" s="303">
        <v>40.573451028254794</v>
      </c>
      <c r="G4" s="153">
        <v>41</v>
      </c>
      <c r="H4" s="153">
        <v>43</v>
      </c>
      <c r="I4" s="153">
        <v>42</v>
      </c>
    </row>
    <row r="5" spans="1:9" ht="10.5" customHeight="1" x14ac:dyDescent="0.2">
      <c r="A5" s="153" t="s">
        <v>679</v>
      </c>
      <c r="B5" s="153" t="s">
        <v>680</v>
      </c>
      <c r="C5" s="153" t="s">
        <v>680</v>
      </c>
      <c r="D5" s="153" t="s">
        <v>680</v>
      </c>
      <c r="E5" s="153" t="s">
        <v>680</v>
      </c>
      <c r="F5" s="153" t="s">
        <v>680</v>
      </c>
      <c r="G5" s="153" t="s">
        <v>680</v>
      </c>
      <c r="H5" s="153" t="s">
        <v>680</v>
      </c>
      <c r="I5" s="153" t="s">
        <v>680</v>
      </c>
    </row>
    <row r="6" spans="1:9" ht="10.5" customHeight="1" x14ac:dyDescent="0.2">
      <c r="A6" s="153" t="s">
        <v>681</v>
      </c>
      <c r="B6" s="153" t="s">
        <v>680</v>
      </c>
      <c r="C6" s="153" t="s">
        <v>680</v>
      </c>
      <c r="D6" s="153" t="s">
        <v>680</v>
      </c>
      <c r="E6" s="153" t="s">
        <v>680</v>
      </c>
      <c r="F6" s="153" t="s">
        <v>680</v>
      </c>
      <c r="G6" s="153" t="s">
        <v>680</v>
      </c>
      <c r="H6" s="153" t="s">
        <v>680</v>
      </c>
      <c r="I6" s="153" t="s">
        <v>680</v>
      </c>
    </row>
    <row r="7" spans="1:9" ht="11.25" customHeight="1" x14ac:dyDescent="0.2">
      <c r="A7" s="157" t="s">
        <v>682</v>
      </c>
      <c r="B7" s="230">
        <v>100</v>
      </c>
      <c r="C7" s="230">
        <v>100</v>
      </c>
      <c r="D7" s="230">
        <v>100</v>
      </c>
      <c r="E7" s="230">
        <v>100</v>
      </c>
      <c r="F7" s="230">
        <v>100</v>
      </c>
      <c r="G7" s="230">
        <v>100</v>
      </c>
      <c r="H7" s="230">
        <v>100</v>
      </c>
      <c r="I7" s="230">
        <v>100</v>
      </c>
    </row>
  </sheetData>
  <pageMargins left="0.511811023622047" right="0.511811023622047" top="0.511811023622047" bottom="0.511811023622047" header="0.31496062992126" footer="0.31496062992126"/>
  <pageSetup paperSize="9" orientation="portrait"/>
  <headerFooter>
    <oddFooter>&amp;C_x000D_&amp;1#&amp;"Aptos"&amp;10&amp;K000000 Confidential</oddFooter>
  </headerFooter>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32BFAC-1A9B-4786-A6BF-0B3CCA44082D}">
  <dimension ref="A1:J31"/>
  <sheetViews>
    <sheetView workbookViewId="0">
      <selection sqref="A1:D1"/>
    </sheetView>
  </sheetViews>
  <sheetFormatPr defaultRowHeight="12.75" x14ac:dyDescent="0.2"/>
  <cols>
    <col min="1" max="1" width="37.28515625" customWidth="1"/>
    <col min="2" max="3" width="7" customWidth="1"/>
    <col min="4" max="4" width="7.140625" customWidth="1"/>
    <col min="5" max="5" width="8" customWidth="1"/>
    <col min="6" max="7" width="7" customWidth="1"/>
    <col min="8" max="8" width="6.85546875" customWidth="1"/>
    <col min="9" max="10" width="7.140625" customWidth="1"/>
  </cols>
  <sheetData>
    <row r="1" spans="1:10" ht="12.75" customHeight="1" x14ac:dyDescent="0.2">
      <c r="A1" s="581" t="s">
        <v>683</v>
      </c>
      <c r="B1" s="581" t="s">
        <v>0</v>
      </c>
      <c r="C1" s="581" t="s">
        <v>0</v>
      </c>
      <c r="D1" s="581" t="s">
        <v>0</v>
      </c>
      <c r="E1" s="213"/>
      <c r="F1" s="213"/>
      <c r="G1" s="213"/>
      <c r="H1" s="582"/>
      <c r="I1" s="582" t="s">
        <v>0</v>
      </c>
      <c r="J1" s="582" t="s">
        <v>0</v>
      </c>
    </row>
    <row r="2" spans="1:10" ht="27.75" customHeight="1" x14ac:dyDescent="0.35">
      <c r="A2" s="608" t="s">
        <v>684</v>
      </c>
      <c r="B2" s="608" t="s">
        <v>0</v>
      </c>
      <c r="C2" s="608" t="s">
        <v>0</v>
      </c>
      <c r="D2" s="608" t="s">
        <v>0</v>
      </c>
      <c r="E2" s="608" t="s">
        <v>0</v>
      </c>
      <c r="F2" s="608" t="s">
        <v>0</v>
      </c>
      <c r="G2" s="213"/>
      <c r="H2" s="213"/>
      <c r="I2" s="214"/>
      <c r="J2" s="214"/>
    </row>
    <row r="3" spans="1:10" ht="12.75" customHeight="1" x14ac:dyDescent="0.2">
      <c r="A3" s="622" t="s">
        <v>685</v>
      </c>
      <c r="B3" s="622" t="s">
        <v>0</v>
      </c>
      <c r="C3" s="622" t="s">
        <v>0</v>
      </c>
      <c r="D3" s="622" t="s">
        <v>0</v>
      </c>
      <c r="E3" s="622" t="s">
        <v>0</v>
      </c>
      <c r="F3" s="622" t="s">
        <v>0</v>
      </c>
      <c r="G3" s="622" t="s">
        <v>0</v>
      </c>
      <c r="H3" s="625" t="s">
        <v>0</v>
      </c>
      <c r="I3" s="610" t="s">
        <v>686</v>
      </c>
      <c r="J3" s="611" t="s">
        <v>0</v>
      </c>
    </row>
    <row r="4" spans="1:10" ht="10.5" customHeight="1" x14ac:dyDescent="0.2">
      <c r="A4" s="304" t="s">
        <v>687</v>
      </c>
      <c r="B4" s="305" t="s">
        <v>688</v>
      </c>
      <c r="C4" s="305" t="s">
        <v>689</v>
      </c>
      <c r="D4" s="305" t="s">
        <v>690</v>
      </c>
      <c r="E4" s="305" t="s">
        <v>691</v>
      </c>
      <c r="F4" s="305" t="s">
        <v>692</v>
      </c>
      <c r="G4" s="305" t="s">
        <v>693</v>
      </c>
      <c r="H4" s="306" t="s">
        <v>694</v>
      </c>
      <c r="I4" s="307" t="s">
        <v>695</v>
      </c>
      <c r="J4" s="308" t="s">
        <v>696</v>
      </c>
    </row>
    <row r="5" spans="1:10" ht="9" customHeight="1" x14ac:dyDescent="0.2">
      <c r="A5" s="74" t="s">
        <v>697</v>
      </c>
      <c r="B5" s="136">
        <v>115.8</v>
      </c>
      <c r="C5" s="136">
        <v>113.1</v>
      </c>
      <c r="D5" s="136">
        <v>101.8</v>
      </c>
      <c r="E5" s="136">
        <v>101.6</v>
      </c>
      <c r="F5" s="136">
        <v>96.9</v>
      </c>
      <c r="G5" s="136">
        <v>91.7</v>
      </c>
      <c r="H5" s="309">
        <v>88.6</v>
      </c>
      <c r="I5" s="310">
        <v>0.2</v>
      </c>
      <c r="J5" s="311">
        <v>0.02</v>
      </c>
    </row>
    <row r="6" spans="1:10" ht="9" customHeight="1" x14ac:dyDescent="0.2">
      <c r="A6" s="153" t="s">
        <v>698</v>
      </c>
      <c r="B6" s="154">
        <v>79</v>
      </c>
      <c r="C6" s="154">
        <v>76.900000000000006</v>
      </c>
      <c r="D6" s="154">
        <v>68.099999999999994</v>
      </c>
      <c r="E6" s="154">
        <v>67.599999999999994</v>
      </c>
      <c r="F6" s="154">
        <v>64</v>
      </c>
      <c r="G6" s="154">
        <v>59.9</v>
      </c>
      <c r="H6" s="248">
        <v>57.5</v>
      </c>
      <c r="I6" s="173">
        <v>0.23</v>
      </c>
      <c r="J6" s="174">
        <v>0.03</v>
      </c>
    </row>
    <row r="7" spans="1:10" ht="10.5" customHeight="1" x14ac:dyDescent="0.2">
      <c r="A7" s="218" t="s">
        <v>699</v>
      </c>
      <c r="B7" s="312">
        <v>1085</v>
      </c>
      <c r="C7" s="312">
        <v>1632</v>
      </c>
      <c r="D7" s="312">
        <v>1737</v>
      </c>
      <c r="E7" s="312">
        <v>1392</v>
      </c>
      <c r="F7" s="312">
        <v>1321</v>
      </c>
      <c r="G7" s="312">
        <v>1316</v>
      </c>
      <c r="H7" s="313">
        <v>1312</v>
      </c>
      <c r="I7" s="179">
        <v>-0.18</v>
      </c>
      <c r="J7" s="314">
        <v>-0.34</v>
      </c>
    </row>
    <row r="8" spans="1:10" ht="9" customHeight="1" x14ac:dyDescent="0.2">
      <c r="A8" s="153" t="s">
        <v>698</v>
      </c>
      <c r="B8" s="15">
        <v>1054</v>
      </c>
      <c r="C8" s="15">
        <v>1496</v>
      </c>
      <c r="D8" s="15">
        <v>1459</v>
      </c>
      <c r="E8" s="15">
        <v>1119</v>
      </c>
      <c r="F8" s="15">
        <v>1237</v>
      </c>
      <c r="G8" s="15">
        <v>1117</v>
      </c>
      <c r="H8" s="226">
        <v>1061</v>
      </c>
      <c r="I8" s="173">
        <v>-0.15</v>
      </c>
      <c r="J8" s="174">
        <v>-0.3</v>
      </c>
    </row>
    <row r="9" spans="1:10" ht="9" customHeight="1" x14ac:dyDescent="0.2">
      <c r="A9" s="218" t="s">
        <v>700</v>
      </c>
      <c r="B9" s="312"/>
      <c r="C9" s="312"/>
      <c r="D9" s="312"/>
      <c r="E9" s="312"/>
      <c r="F9" s="312"/>
      <c r="G9" s="312"/>
      <c r="H9" s="313"/>
      <c r="I9" s="179"/>
      <c r="J9" s="314"/>
    </row>
    <row r="10" spans="1:10" ht="9" customHeight="1" x14ac:dyDescent="0.2">
      <c r="A10" s="153" t="s">
        <v>701</v>
      </c>
      <c r="B10" s="15">
        <v>97</v>
      </c>
      <c r="C10" s="15">
        <v>92</v>
      </c>
      <c r="D10" s="15">
        <v>84</v>
      </c>
      <c r="E10" s="15">
        <v>86</v>
      </c>
      <c r="F10" s="15">
        <v>79</v>
      </c>
      <c r="G10" s="15">
        <v>74</v>
      </c>
      <c r="H10" s="226">
        <v>74</v>
      </c>
      <c r="I10" s="173">
        <v>0.23</v>
      </c>
      <c r="J10" s="174">
        <v>0.05</v>
      </c>
    </row>
    <row r="11" spans="1:10" ht="9" customHeight="1" x14ac:dyDescent="0.2">
      <c r="A11" s="153" t="s">
        <v>702</v>
      </c>
      <c r="B11" s="15">
        <v>80</v>
      </c>
      <c r="C11" s="15">
        <v>77</v>
      </c>
      <c r="D11" s="15">
        <v>69</v>
      </c>
      <c r="E11" s="15">
        <v>64</v>
      </c>
      <c r="F11" s="15">
        <v>66</v>
      </c>
      <c r="G11" s="15">
        <v>58</v>
      </c>
      <c r="H11" s="226">
        <v>54</v>
      </c>
      <c r="I11" s="173">
        <v>0.21</v>
      </c>
      <c r="J11" s="174">
        <v>0.04</v>
      </c>
    </row>
    <row r="12" spans="1:10" ht="10.5" customHeight="1" x14ac:dyDescent="0.2">
      <c r="A12" s="157" t="s">
        <v>703</v>
      </c>
      <c r="B12" s="230">
        <v>177</v>
      </c>
      <c r="C12" s="230">
        <v>169</v>
      </c>
      <c r="D12" s="230">
        <v>153</v>
      </c>
      <c r="E12" s="230">
        <v>150</v>
      </c>
      <c r="F12" s="230">
        <v>145</v>
      </c>
      <c r="G12" s="230">
        <v>132</v>
      </c>
      <c r="H12" s="231">
        <v>128</v>
      </c>
      <c r="I12" s="208">
        <v>0.22</v>
      </c>
      <c r="J12" s="209">
        <v>0.05</v>
      </c>
    </row>
    <row r="13" spans="1:10" ht="10.5" customHeight="1" x14ac:dyDescent="0.2">
      <c r="A13" s="633"/>
      <c r="B13" s="633" t="s">
        <v>0</v>
      </c>
      <c r="C13" s="633" t="s">
        <v>0</v>
      </c>
      <c r="D13" s="633" t="s">
        <v>0</v>
      </c>
      <c r="E13" s="633" t="s">
        <v>0</v>
      </c>
      <c r="F13" s="633" t="s">
        <v>0</v>
      </c>
      <c r="G13" s="633" t="s">
        <v>0</v>
      </c>
      <c r="H13" s="633" t="s">
        <v>0</v>
      </c>
      <c r="I13" s="633" t="s">
        <v>0</v>
      </c>
      <c r="J13" s="633" t="s">
        <v>0</v>
      </c>
    </row>
    <row r="14" spans="1:10" ht="12.75" customHeight="1" x14ac:dyDescent="0.2">
      <c r="A14" s="634" t="s">
        <v>704</v>
      </c>
      <c r="B14" s="634" t="s">
        <v>0</v>
      </c>
      <c r="C14" s="634" t="s">
        <v>0</v>
      </c>
      <c r="D14" s="634" t="s">
        <v>0</v>
      </c>
      <c r="E14" s="148"/>
      <c r="F14" s="148"/>
      <c r="G14" s="148"/>
      <c r="H14" s="148"/>
      <c r="I14" s="160"/>
      <c r="J14" s="255"/>
    </row>
    <row r="15" spans="1:10" ht="10.5" customHeight="1" x14ac:dyDescent="0.2">
      <c r="A15" s="315" t="s">
        <v>687</v>
      </c>
      <c r="B15" s="316" t="s">
        <v>688</v>
      </c>
      <c r="C15" s="316" t="s">
        <v>689</v>
      </c>
      <c r="D15" s="316" t="s">
        <v>690</v>
      </c>
      <c r="E15" s="316" t="s">
        <v>691</v>
      </c>
      <c r="F15" s="316" t="s">
        <v>692</v>
      </c>
      <c r="G15" s="316" t="s">
        <v>693</v>
      </c>
      <c r="H15" s="316" t="s">
        <v>694</v>
      </c>
      <c r="I15" s="92"/>
      <c r="J15" s="317"/>
    </row>
    <row r="16" spans="1:10" ht="9" customHeight="1" x14ac:dyDescent="0.2">
      <c r="A16" s="318" t="s">
        <v>705</v>
      </c>
      <c r="B16" s="319">
        <v>603</v>
      </c>
      <c r="C16" s="319">
        <v>700</v>
      </c>
      <c r="D16" s="319">
        <v>776</v>
      </c>
      <c r="E16" s="319">
        <v>778</v>
      </c>
      <c r="F16" s="319">
        <v>654</v>
      </c>
      <c r="G16" s="319">
        <v>698</v>
      </c>
      <c r="H16" s="319">
        <v>712</v>
      </c>
      <c r="I16" s="320"/>
      <c r="J16" s="317"/>
    </row>
    <row r="17" spans="1:10" ht="9" customHeight="1" x14ac:dyDescent="0.2">
      <c r="A17" s="321" t="s">
        <v>706</v>
      </c>
      <c r="B17" s="320">
        <v>425</v>
      </c>
      <c r="C17" s="320">
        <v>563</v>
      </c>
      <c r="D17" s="320">
        <v>591</v>
      </c>
      <c r="E17" s="320">
        <v>460</v>
      </c>
      <c r="F17" s="320">
        <v>405</v>
      </c>
      <c r="G17" s="320">
        <v>426</v>
      </c>
      <c r="H17" s="320">
        <v>514</v>
      </c>
      <c r="I17" s="320"/>
      <c r="J17" s="317"/>
    </row>
    <row r="18" spans="1:10" ht="9" customHeight="1" x14ac:dyDescent="0.2">
      <c r="A18" s="321" t="s">
        <v>707</v>
      </c>
      <c r="B18" s="320">
        <v>1050</v>
      </c>
      <c r="C18" s="320">
        <v>981</v>
      </c>
      <c r="D18" s="320">
        <v>1309</v>
      </c>
      <c r="E18" s="320">
        <v>851</v>
      </c>
      <c r="F18" s="320">
        <v>760</v>
      </c>
      <c r="G18" s="320">
        <v>714</v>
      </c>
      <c r="H18" s="320">
        <v>796</v>
      </c>
      <c r="I18" s="320"/>
      <c r="J18" s="317"/>
    </row>
    <row r="19" spans="1:10" ht="9" customHeight="1" x14ac:dyDescent="0.2">
      <c r="A19" s="321" t="s">
        <v>708</v>
      </c>
      <c r="B19" s="320">
        <v>1217</v>
      </c>
      <c r="C19" s="320">
        <v>1365</v>
      </c>
      <c r="D19" s="320">
        <v>1368</v>
      </c>
      <c r="E19" s="320">
        <v>1237</v>
      </c>
      <c r="F19" s="320">
        <v>1078</v>
      </c>
      <c r="G19" s="320">
        <v>1164</v>
      </c>
      <c r="H19" s="320">
        <v>1665</v>
      </c>
      <c r="I19" s="320"/>
      <c r="J19" s="317"/>
    </row>
    <row r="20" spans="1:10" ht="10.5" customHeight="1" x14ac:dyDescent="0.2">
      <c r="A20" s="157" t="s">
        <v>709</v>
      </c>
      <c r="B20" s="230">
        <v>3295</v>
      </c>
      <c r="C20" s="230">
        <v>3609</v>
      </c>
      <c r="D20" s="230">
        <v>4044</v>
      </c>
      <c r="E20" s="230">
        <v>3326</v>
      </c>
      <c r="F20" s="230">
        <v>2897</v>
      </c>
      <c r="G20" s="230">
        <v>3002</v>
      </c>
      <c r="H20" s="230">
        <v>3687</v>
      </c>
      <c r="I20" s="312"/>
      <c r="J20" s="88"/>
    </row>
    <row r="21" spans="1:10" ht="10.5" customHeight="1" x14ac:dyDescent="0.2">
      <c r="A21" s="322" t="s">
        <v>710</v>
      </c>
      <c r="B21" s="322">
        <v>2506</v>
      </c>
      <c r="C21" s="322">
        <v>2697</v>
      </c>
      <c r="D21" s="322">
        <v>3029</v>
      </c>
      <c r="E21" s="322">
        <v>2374</v>
      </c>
      <c r="F21" s="322">
        <v>2072</v>
      </c>
      <c r="G21" s="322">
        <v>2109</v>
      </c>
      <c r="H21" s="322">
        <v>2765</v>
      </c>
      <c r="I21" s="323"/>
      <c r="J21" s="323"/>
    </row>
    <row r="22" spans="1:10" ht="10.5" customHeight="1" x14ac:dyDescent="0.2">
      <c r="A22" s="323" t="s">
        <v>711</v>
      </c>
      <c r="B22" s="323">
        <v>789</v>
      </c>
      <c r="C22" s="323">
        <v>912</v>
      </c>
      <c r="D22" s="323">
        <v>1015</v>
      </c>
      <c r="E22" s="323">
        <v>952</v>
      </c>
      <c r="F22" s="323">
        <v>825</v>
      </c>
      <c r="G22" s="323">
        <v>893</v>
      </c>
      <c r="H22" s="323">
        <v>922</v>
      </c>
      <c r="I22" s="324"/>
      <c r="J22" s="324"/>
    </row>
    <row r="23" spans="1:10" ht="10.5" customHeight="1" x14ac:dyDescent="0.2">
      <c r="A23" s="210"/>
      <c r="B23" s="210"/>
      <c r="C23" s="210"/>
      <c r="D23" s="210"/>
      <c r="E23" s="210"/>
      <c r="F23" s="210"/>
      <c r="G23" s="210"/>
      <c r="H23" s="210"/>
      <c r="I23" s="210"/>
      <c r="J23" s="210"/>
    </row>
    <row r="24" spans="1:10" ht="15" customHeight="1" x14ac:dyDescent="0.2">
      <c r="A24" s="325" t="s">
        <v>712</v>
      </c>
      <c r="B24" s="635"/>
      <c r="C24" s="635" t="s">
        <v>0</v>
      </c>
      <c r="D24" s="635" t="s">
        <v>0</v>
      </c>
      <c r="E24" s="635"/>
      <c r="F24" s="635" t="s">
        <v>0</v>
      </c>
      <c r="G24" s="635" t="s">
        <v>0</v>
      </c>
      <c r="H24" s="326"/>
      <c r="I24" s="327"/>
      <c r="J24" s="255"/>
    </row>
    <row r="25" spans="1:10" ht="12" customHeight="1" x14ac:dyDescent="0.25">
      <c r="A25" s="315" t="s">
        <v>713</v>
      </c>
      <c r="B25" s="316" t="s">
        <v>688</v>
      </c>
      <c r="C25" s="316" t="s">
        <v>689</v>
      </c>
      <c r="D25" s="316" t="s">
        <v>690</v>
      </c>
      <c r="E25" s="316" t="s">
        <v>691</v>
      </c>
      <c r="F25" s="316" t="s">
        <v>692</v>
      </c>
      <c r="G25" s="316" t="s">
        <v>693</v>
      </c>
      <c r="H25" s="316" t="s">
        <v>694</v>
      </c>
      <c r="I25" s="6"/>
      <c r="J25" s="317"/>
    </row>
    <row r="26" spans="1:10" ht="10.5" customHeight="1" x14ac:dyDescent="0.2">
      <c r="A26" s="318" t="s">
        <v>714</v>
      </c>
      <c r="B26" s="328">
        <v>61.8</v>
      </c>
      <c r="C26" s="328">
        <v>59.7</v>
      </c>
      <c r="D26" s="328">
        <v>51.6</v>
      </c>
      <c r="E26" s="328">
        <v>51.6</v>
      </c>
      <c r="F26" s="328">
        <v>48.4</v>
      </c>
      <c r="G26" s="328">
        <v>44.3</v>
      </c>
      <c r="H26" s="328">
        <v>41.8</v>
      </c>
      <c r="I26" s="329"/>
      <c r="J26" s="317"/>
    </row>
    <row r="27" spans="1:10" ht="9" customHeight="1" x14ac:dyDescent="0.25">
      <c r="A27" s="321" t="s">
        <v>715</v>
      </c>
      <c r="B27" s="330">
        <v>15.1</v>
      </c>
      <c r="C27" s="330">
        <v>15.1</v>
      </c>
      <c r="D27" s="330">
        <v>14.4</v>
      </c>
      <c r="E27" s="330">
        <v>14</v>
      </c>
      <c r="F27" s="330">
        <v>13.7</v>
      </c>
      <c r="G27" s="330">
        <v>13.7</v>
      </c>
      <c r="H27" s="330">
        <v>13.7</v>
      </c>
      <c r="I27" s="6"/>
      <c r="J27" s="317"/>
    </row>
    <row r="28" spans="1:10" ht="9" customHeight="1" x14ac:dyDescent="0.25">
      <c r="A28" s="321" t="s">
        <v>716</v>
      </c>
      <c r="B28" s="330">
        <v>2.1</v>
      </c>
      <c r="C28" s="330">
        <v>2.1</v>
      </c>
      <c r="D28" s="330">
        <v>2.1</v>
      </c>
      <c r="E28" s="330">
        <v>2</v>
      </c>
      <c r="F28" s="330">
        <v>1.9</v>
      </c>
      <c r="G28" s="330">
        <v>1.8</v>
      </c>
      <c r="H28" s="330">
        <v>1.8</v>
      </c>
      <c r="I28" s="6"/>
      <c r="J28" s="317"/>
    </row>
    <row r="29" spans="1:10" ht="9" customHeight="1" x14ac:dyDescent="0.25">
      <c r="A29" s="321" t="s">
        <v>717</v>
      </c>
      <c r="B29" s="330" t="s">
        <v>718</v>
      </c>
      <c r="C29" s="330" t="s">
        <v>718</v>
      </c>
      <c r="D29" s="330" t="s">
        <v>718</v>
      </c>
      <c r="E29" s="330" t="s">
        <v>718</v>
      </c>
      <c r="F29" s="330" t="s">
        <v>718</v>
      </c>
      <c r="G29" s="330">
        <v>0.1</v>
      </c>
      <c r="H29" s="330">
        <v>0.2</v>
      </c>
      <c r="I29" s="6"/>
      <c r="J29" s="317"/>
    </row>
    <row r="30" spans="1:10" ht="10.5" customHeight="1" x14ac:dyDescent="0.25">
      <c r="A30" s="157" t="s">
        <v>709</v>
      </c>
      <c r="B30" s="158">
        <v>78.999999999999986</v>
      </c>
      <c r="C30" s="158">
        <v>76.899999999999991</v>
      </c>
      <c r="D30" s="158">
        <v>68.099999999999994</v>
      </c>
      <c r="E30" s="158">
        <v>67.599999999999994</v>
      </c>
      <c r="F30" s="158">
        <v>63.999999999999993</v>
      </c>
      <c r="G30" s="158">
        <v>59.9</v>
      </c>
      <c r="H30" s="158">
        <v>57.5</v>
      </c>
      <c r="I30" s="6"/>
      <c r="J30" s="88"/>
    </row>
    <row r="31" spans="1:10" ht="6" customHeight="1" x14ac:dyDescent="0.2">
      <c r="A31" s="331"/>
      <c r="B31" s="282"/>
      <c r="C31" s="282"/>
      <c r="D31" s="282"/>
      <c r="E31" s="282"/>
      <c r="F31" s="282"/>
      <c r="G31" s="282"/>
      <c r="H31" s="282"/>
      <c r="I31" s="312"/>
      <c r="J31" s="88"/>
    </row>
  </sheetData>
  <mergeCells count="9">
    <mergeCell ref="A13:J13"/>
    <mergeCell ref="A14:D14"/>
    <mergeCell ref="B24:D24"/>
    <mergeCell ref="E24:G24"/>
    <mergeCell ref="A1:D1"/>
    <mergeCell ref="H1:J1"/>
    <mergeCell ref="A2:F2"/>
    <mergeCell ref="A3:H3"/>
    <mergeCell ref="I3:J3"/>
  </mergeCells>
  <pageMargins left="0.511811023622047" right="0.511811023622047" top="0.511811023622047" bottom="0.511811023622047" header="0.31496062992126" footer="0.31496062992126"/>
  <pageSetup paperSize="9" orientation="portrait"/>
  <headerFooter>
    <oddFooter>&amp;C_x000D_&amp;1#&amp;"Aptos"&amp;10&amp;K000000 Confidential</oddFooter>
  </headerFooter>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FB6DA5-EB1D-4687-8021-E9FE4371E6CC}">
  <dimension ref="A1:G13"/>
  <sheetViews>
    <sheetView workbookViewId="0">
      <selection activeCell="A2" sqref="A2:G2"/>
    </sheetView>
  </sheetViews>
  <sheetFormatPr defaultRowHeight="12.75" x14ac:dyDescent="0.2"/>
  <cols>
    <col min="1" max="1" width="51.5703125" customWidth="1"/>
    <col min="2" max="5" width="8.5703125" customWidth="1"/>
    <col min="6" max="6" width="9.28515625" customWidth="1"/>
    <col min="7" max="7" width="7.85546875" customWidth="1"/>
  </cols>
  <sheetData>
    <row r="1" spans="1:7" ht="4.5" customHeight="1" x14ac:dyDescent="0.2">
      <c r="A1" s="321"/>
      <c r="B1" s="332"/>
      <c r="C1" s="332"/>
      <c r="D1" s="332"/>
      <c r="E1" s="332"/>
      <c r="F1" s="332"/>
      <c r="G1" s="332"/>
    </row>
    <row r="2" spans="1:7" ht="18.75" customHeight="1" x14ac:dyDescent="0.25">
      <c r="A2" s="634" t="s">
        <v>719</v>
      </c>
      <c r="B2" s="634" t="s">
        <v>0</v>
      </c>
      <c r="C2" s="634" t="s">
        <v>0</v>
      </c>
      <c r="D2" s="634" t="s">
        <v>0</v>
      </c>
      <c r="E2" s="636" t="s">
        <v>0</v>
      </c>
      <c r="F2" s="636" t="s">
        <v>0</v>
      </c>
      <c r="G2" s="637" t="s">
        <v>0</v>
      </c>
    </row>
    <row r="3" spans="1:7" ht="10.5" customHeight="1" x14ac:dyDescent="0.2">
      <c r="A3" s="333" t="s">
        <v>720</v>
      </c>
      <c r="B3" s="334" t="s">
        <v>721</v>
      </c>
      <c r="C3" s="335" t="s">
        <v>722</v>
      </c>
      <c r="D3" s="335" t="s">
        <v>723</v>
      </c>
      <c r="E3" s="336" t="s">
        <v>724</v>
      </c>
      <c r="F3" s="337" t="s">
        <v>725</v>
      </c>
      <c r="G3" s="338"/>
    </row>
    <row r="4" spans="1:7" ht="10.5" customHeight="1" x14ac:dyDescent="0.2">
      <c r="A4" s="339" t="s">
        <v>726</v>
      </c>
      <c r="B4" s="340">
        <v>294.92990760873869</v>
      </c>
      <c r="C4" s="340">
        <v>1033.4256415607742</v>
      </c>
      <c r="D4" s="340">
        <v>797.37033736590217</v>
      </c>
      <c r="E4" s="340">
        <v>959.97453444546477</v>
      </c>
      <c r="F4" s="340">
        <v>3339.5950535028669</v>
      </c>
      <c r="G4" s="341"/>
    </row>
    <row r="5" spans="1:7" ht="10.5" customHeight="1" x14ac:dyDescent="0.2">
      <c r="A5" s="342" t="s">
        <v>727</v>
      </c>
      <c r="B5" s="341">
        <v>560.52250206886731</v>
      </c>
      <c r="C5" s="341">
        <v>2043.7089877435901</v>
      </c>
      <c r="D5" s="341">
        <v>1649.6938426094951</v>
      </c>
      <c r="E5" s="341">
        <v>1402.8762786428565</v>
      </c>
      <c r="F5" s="341">
        <v>4911.4764111005343</v>
      </c>
      <c r="G5" s="341"/>
    </row>
    <row r="6" spans="1:7" ht="11.25" customHeight="1" x14ac:dyDescent="0.2">
      <c r="A6" s="342" t="s">
        <v>728</v>
      </c>
      <c r="B6" s="341">
        <v>265.59259446012862</v>
      </c>
      <c r="C6" s="341">
        <v>1010.2833461828159</v>
      </c>
      <c r="D6" s="341">
        <v>852.32350524359288</v>
      </c>
      <c r="E6" s="341">
        <v>442.90174419739174</v>
      </c>
      <c r="F6" s="341">
        <v>1571.8813575976674</v>
      </c>
      <c r="G6" s="341"/>
    </row>
    <row r="7" spans="1:7" ht="11.25" customHeight="1" x14ac:dyDescent="0.2">
      <c r="A7" s="343" t="s">
        <v>729</v>
      </c>
      <c r="B7" s="344">
        <v>1.9</v>
      </c>
      <c r="C7" s="344">
        <v>1.98</v>
      </c>
      <c r="D7" s="344">
        <v>2.0699999999999998</v>
      </c>
      <c r="E7" s="344">
        <v>1.46</v>
      </c>
      <c r="F7" s="344">
        <v>1.47</v>
      </c>
      <c r="G7" s="341"/>
    </row>
    <row r="8" spans="1:7" ht="15" customHeight="1" x14ac:dyDescent="0.25">
      <c r="A8" s="638" t="s">
        <v>730</v>
      </c>
      <c r="B8" s="638" t="s">
        <v>0</v>
      </c>
      <c r="C8" s="638" t="s">
        <v>0</v>
      </c>
      <c r="D8" s="638" t="s">
        <v>0</v>
      </c>
      <c r="E8" s="639" t="s">
        <v>0</v>
      </c>
      <c r="F8" s="639" t="s">
        <v>0</v>
      </c>
      <c r="G8" s="637" t="s">
        <v>0</v>
      </c>
    </row>
    <row r="9" spans="1:7" ht="10.5" customHeight="1" x14ac:dyDescent="0.2">
      <c r="A9" s="333"/>
      <c r="B9" s="334" t="s">
        <v>721</v>
      </c>
      <c r="C9" s="335" t="s">
        <v>722</v>
      </c>
      <c r="D9" s="335" t="s">
        <v>723</v>
      </c>
      <c r="E9" s="336" t="s">
        <v>724</v>
      </c>
      <c r="F9" s="337" t="s">
        <v>725</v>
      </c>
      <c r="G9" s="346"/>
    </row>
    <row r="10" spans="1:7" ht="10.5" customHeight="1" x14ac:dyDescent="0.2">
      <c r="A10" s="339" t="s">
        <v>729</v>
      </c>
      <c r="B10" s="347">
        <v>1.9</v>
      </c>
      <c r="C10" s="347">
        <v>1.98</v>
      </c>
      <c r="D10" s="347">
        <v>2.0699999999999998</v>
      </c>
      <c r="E10" s="347">
        <v>1.46</v>
      </c>
      <c r="F10" s="347">
        <v>1.47</v>
      </c>
      <c r="G10" s="341"/>
    </row>
    <row r="11" spans="1:7" ht="10.5" customHeight="1" x14ac:dyDescent="0.2">
      <c r="A11" s="342" t="s">
        <v>731</v>
      </c>
      <c r="B11" s="348">
        <v>1.9</v>
      </c>
      <c r="C11" s="348">
        <v>1.96</v>
      </c>
      <c r="D11" s="348">
        <v>2.08</v>
      </c>
      <c r="E11" s="348">
        <v>1.45</v>
      </c>
      <c r="F11" s="348">
        <v>1.46</v>
      </c>
      <c r="G11" s="341"/>
    </row>
    <row r="12" spans="1:7" ht="10.5" customHeight="1" x14ac:dyDescent="0.2">
      <c r="A12" s="342" t="s">
        <v>732</v>
      </c>
      <c r="B12" s="348">
        <v>1.91</v>
      </c>
      <c r="C12" s="348">
        <v>2</v>
      </c>
      <c r="D12" s="348">
        <v>2.04</v>
      </c>
      <c r="E12" s="348">
        <v>1.47</v>
      </c>
      <c r="F12" s="348">
        <v>1.48</v>
      </c>
      <c r="G12" s="341"/>
    </row>
    <row r="13" spans="1:7" ht="10.5" customHeight="1" x14ac:dyDescent="0.2">
      <c r="A13" s="343" t="s">
        <v>733</v>
      </c>
      <c r="B13" s="344">
        <v>2.0499999999999998</v>
      </c>
      <c r="C13" s="344">
        <v>2.33</v>
      </c>
      <c r="D13" s="344">
        <v>2.13</v>
      </c>
      <c r="E13" s="344">
        <v>1.76</v>
      </c>
      <c r="F13" s="344">
        <v>1.63</v>
      </c>
      <c r="G13" s="341"/>
    </row>
  </sheetData>
  <mergeCells count="2">
    <mergeCell ref="A2:G2"/>
    <mergeCell ref="A8:G8"/>
  </mergeCells>
  <pageMargins left="0.511811023622047" right="0.511811023622047" top="0.511811023622047" bottom="0.511811023622047" header="0.31496062992126" footer="0.31496062992126"/>
  <pageSetup paperSize="9" orientation="portrait"/>
  <headerFooter>
    <oddFooter>&amp;C_x000D_&amp;1#&amp;"Aptos"&amp;10&amp;K000000 Confidential</oddFoot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0706FC-FF59-4E70-9209-F68F792F4F18}">
  <dimension ref="A1:L29"/>
  <sheetViews>
    <sheetView workbookViewId="0">
      <selection sqref="A1:D1"/>
    </sheetView>
  </sheetViews>
  <sheetFormatPr defaultRowHeight="12.75" x14ac:dyDescent="0.2"/>
  <cols>
    <col min="1" max="1" width="32.85546875" customWidth="1"/>
    <col min="2" max="8" width="5.7109375" customWidth="1"/>
    <col min="9" max="10" width="7" customWidth="1"/>
    <col min="11" max="12" width="7.140625" customWidth="1"/>
  </cols>
  <sheetData>
    <row r="1" spans="1:12" ht="12" customHeight="1" x14ac:dyDescent="0.25">
      <c r="A1" s="578" t="s">
        <v>734</v>
      </c>
      <c r="B1" s="578" t="s">
        <v>0</v>
      </c>
      <c r="C1" s="578" t="s">
        <v>0</v>
      </c>
      <c r="D1" s="578" t="s">
        <v>0</v>
      </c>
      <c r="E1" s="15"/>
      <c r="F1" s="15"/>
      <c r="G1" s="6"/>
      <c r="H1" s="120"/>
      <c r="I1" s="579"/>
      <c r="J1" s="579" t="s">
        <v>0</v>
      </c>
      <c r="K1" s="579" t="s">
        <v>0</v>
      </c>
      <c r="L1" s="579" t="s">
        <v>0</v>
      </c>
    </row>
    <row r="2" spans="1:12" ht="27.75" customHeight="1" x14ac:dyDescent="0.35">
      <c r="A2" s="608" t="s">
        <v>735</v>
      </c>
      <c r="B2" s="608" t="s">
        <v>0</v>
      </c>
      <c r="C2" s="608" t="s">
        <v>0</v>
      </c>
      <c r="D2" s="608" t="s">
        <v>0</v>
      </c>
      <c r="E2" s="608" t="s">
        <v>0</v>
      </c>
      <c r="F2" s="608" t="s">
        <v>0</v>
      </c>
      <c r="G2" s="608" t="s">
        <v>0</v>
      </c>
      <c r="H2" s="608" t="s">
        <v>0</v>
      </c>
      <c r="I2" s="561" t="s">
        <v>0</v>
      </c>
      <c r="J2" s="561" t="s">
        <v>0</v>
      </c>
      <c r="K2" s="609" t="s">
        <v>0</v>
      </c>
      <c r="L2" s="609" t="s">
        <v>0</v>
      </c>
    </row>
    <row r="3" spans="1:12" ht="15" customHeight="1" x14ac:dyDescent="0.2">
      <c r="A3" s="622" t="s">
        <v>736</v>
      </c>
      <c r="B3" s="622" t="s">
        <v>0</v>
      </c>
      <c r="C3" s="622" t="s">
        <v>0</v>
      </c>
      <c r="D3" s="622" t="s">
        <v>0</v>
      </c>
      <c r="E3" s="160"/>
      <c r="F3" s="160"/>
      <c r="G3" s="160"/>
      <c r="H3" s="161"/>
      <c r="I3" s="610" t="s">
        <v>737</v>
      </c>
      <c r="J3" s="611" t="s">
        <v>0</v>
      </c>
      <c r="K3" s="610" t="s">
        <v>738</v>
      </c>
      <c r="L3" s="611" t="s">
        <v>0</v>
      </c>
    </row>
    <row r="4" spans="1:12" ht="10.5" customHeight="1" x14ac:dyDescent="0.2">
      <c r="A4" s="162" t="s">
        <v>739</v>
      </c>
      <c r="B4" s="163" t="s">
        <v>740</v>
      </c>
      <c r="C4" s="163" t="s">
        <v>741</v>
      </c>
      <c r="D4" s="163" t="s">
        <v>742</v>
      </c>
      <c r="E4" s="163" t="s">
        <v>743</v>
      </c>
      <c r="F4" s="163" t="s">
        <v>744</v>
      </c>
      <c r="G4" s="163" t="s">
        <v>745</v>
      </c>
      <c r="H4" s="164" t="s">
        <v>746</v>
      </c>
      <c r="I4" s="165" t="s">
        <v>747</v>
      </c>
      <c r="J4" s="166" t="s">
        <v>748</v>
      </c>
      <c r="K4" s="165" t="s">
        <v>747</v>
      </c>
      <c r="L4" s="166" t="s">
        <v>748</v>
      </c>
    </row>
    <row r="5" spans="1:12" ht="10.5" customHeight="1" x14ac:dyDescent="0.2">
      <c r="A5" s="151" t="s">
        <v>749</v>
      </c>
      <c r="B5" s="167">
        <v>554</v>
      </c>
      <c r="C5" s="167">
        <v>538</v>
      </c>
      <c r="D5" s="167">
        <v>525</v>
      </c>
      <c r="E5" s="167">
        <v>527</v>
      </c>
      <c r="F5" s="167">
        <v>526</v>
      </c>
      <c r="G5" s="167">
        <v>536</v>
      </c>
      <c r="H5" s="168">
        <v>546</v>
      </c>
      <c r="I5" s="169">
        <v>0.05</v>
      </c>
      <c r="J5" s="170">
        <v>0.03</v>
      </c>
      <c r="K5" s="169">
        <v>0.03</v>
      </c>
      <c r="L5" s="170">
        <v>0.03</v>
      </c>
    </row>
    <row r="6" spans="1:12" ht="10.5" customHeight="1" x14ac:dyDescent="0.2">
      <c r="A6" s="153" t="s">
        <v>750</v>
      </c>
      <c r="B6" s="171">
        <v>167</v>
      </c>
      <c r="C6" s="171">
        <v>175</v>
      </c>
      <c r="D6" s="171">
        <v>162</v>
      </c>
      <c r="E6" s="171">
        <v>152</v>
      </c>
      <c r="F6" s="171">
        <v>154</v>
      </c>
      <c r="G6" s="171">
        <v>149</v>
      </c>
      <c r="H6" s="172">
        <v>152</v>
      </c>
      <c r="I6" s="173">
        <v>0.08</v>
      </c>
      <c r="J6" s="174">
        <v>-0.05</v>
      </c>
      <c r="K6" s="173">
        <v>7.0000000000000007E-2</v>
      </c>
      <c r="L6" s="174">
        <v>-0.03</v>
      </c>
    </row>
    <row r="7" spans="1:12" ht="10.5" customHeight="1" x14ac:dyDescent="0.2">
      <c r="A7" s="153" t="s">
        <v>751</v>
      </c>
      <c r="B7" s="171">
        <v>11</v>
      </c>
      <c r="C7" s="171">
        <v>10</v>
      </c>
      <c r="D7" s="171">
        <v>10</v>
      </c>
      <c r="E7" s="171">
        <v>8</v>
      </c>
      <c r="F7" s="171">
        <v>7</v>
      </c>
      <c r="G7" s="171">
        <v>6</v>
      </c>
      <c r="H7" s="172">
        <v>8</v>
      </c>
      <c r="I7" s="173">
        <v>0.56999999999999995</v>
      </c>
      <c r="J7" s="174">
        <v>0.1</v>
      </c>
      <c r="K7" s="173">
        <v>0.56999999999999995</v>
      </c>
      <c r="L7" s="174">
        <v>0.1</v>
      </c>
    </row>
    <row r="8" spans="1:12" ht="10.5" customHeight="1" x14ac:dyDescent="0.2">
      <c r="A8" s="153" t="s">
        <v>752</v>
      </c>
      <c r="B8" s="171">
        <v>96</v>
      </c>
      <c r="C8" s="171">
        <v>110</v>
      </c>
      <c r="D8" s="171">
        <v>113</v>
      </c>
      <c r="E8" s="171">
        <v>106</v>
      </c>
      <c r="F8" s="171">
        <v>93</v>
      </c>
      <c r="G8" s="171">
        <v>106</v>
      </c>
      <c r="H8" s="172">
        <v>105</v>
      </c>
      <c r="I8" s="173">
        <v>0.03</v>
      </c>
      <c r="J8" s="174">
        <v>-0.13</v>
      </c>
      <c r="K8" s="173">
        <v>0.01</v>
      </c>
      <c r="L8" s="174">
        <v>-0.12</v>
      </c>
    </row>
    <row r="9" spans="1:12" ht="10.5" customHeight="1" x14ac:dyDescent="0.2">
      <c r="A9" s="153" t="s">
        <v>753</v>
      </c>
      <c r="B9" s="171">
        <v>7</v>
      </c>
      <c r="C9" s="171">
        <v>11</v>
      </c>
      <c r="D9" s="171">
        <v>7</v>
      </c>
      <c r="E9" s="171">
        <v>6</v>
      </c>
      <c r="F9" s="171">
        <v>12</v>
      </c>
      <c r="G9" s="171">
        <v>11</v>
      </c>
      <c r="H9" s="172">
        <v>8</v>
      </c>
      <c r="I9" s="173"/>
      <c r="J9" s="174"/>
      <c r="K9" s="173"/>
      <c r="L9" s="174"/>
    </row>
    <row r="10" spans="1:12" ht="10.5" customHeight="1" x14ac:dyDescent="0.2">
      <c r="A10" s="155" t="s">
        <v>754</v>
      </c>
      <c r="B10" s="118">
        <v>835</v>
      </c>
      <c r="C10" s="118">
        <v>844</v>
      </c>
      <c r="D10" s="118">
        <v>817</v>
      </c>
      <c r="E10" s="118">
        <v>799</v>
      </c>
      <c r="F10" s="118">
        <v>792</v>
      </c>
      <c r="G10" s="118">
        <v>808</v>
      </c>
      <c r="H10" s="175">
        <v>819</v>
      </c>
      <c r="I10" s="176">
        <v>0.05</v>
      </c>
      <c r="J10" s="177">
        <v>-0.01</v>
      </c>
      <c r="K10" s="176">
        <v>0.04</v>
      </c>
      <c r="L10" s="177">
        <v>0</v>
      </c>
    </row>
    <row r="11" spans="1:12" ht="10.5" customHeight="1" x14ac:dyDescent="0.2">
      <c r="A11" s="155" t="s">
        <v>755</v>
      </c>
      <c r="B11" s="118">
        <v>-365</v>
      </c>
      <c r="C11" s="118">
        <v>-361</v>
      </c>
      <c r="D11" s="118">
        <v>-370</v>
      </c>
      <c r="E11" s="118">
        <v>-357</v>
      </c>
      <c r="F11" s="118">
        <v>-361</v>
      </c>
      <c r="G11" s="118">
        <v>-365</v>
      </c>
      <c r="H11" s="175">
        <v>-350</v>
      </c>
      <c r="I11" s="176">
        <v>0.01</v>
      </c>
      <c r="J11" s="177">
        <v>0.01</v>
      </c>
      <c r="K11" s="176">
        <v>0</v>
      </c>
      <c r="L11" s="177">
        <v>0.02</v>
      </c>
    </row>
    <row r="12" spans="1:12" ht="10.5" customHeight="1" x14ac:dyDescent="0.2">
      <c r="A12" s="155" t="s">
        <v>756</v>
      </c>
      <c r="B12" s="118">
        <v>-371</v>
      </c>
      <c r="C12" s="118">
        <v>-367</v>
      </c>
      <c r="D12" s="118">
        <v>-382</v>
      </c>
      <c r="E12" s="118">
        <v>-363</v>
      </c>
      <c r="F12" s="118">
        <v>-366</v>
      </c>
      <c r="G12" s="118">
        <v>-370</v>
      </c>
      <c r="H12" s="175">
        <v>-361</v>
      </c>
      <c r="I12" s="176">
        <v>0.01</v>
      </c>
      <c r="J12" s="177">
        <v>0.01</v>
      </c>
      <c r="K12" s="176">
        <v>0</v>
      </c>
      <c r="L12" s="177">
        <v>0.02</v>
      </c>
    </row>
    <row r="13" spans="1:12" ht="10.5" customHeight="1" x14ac:dyDescent="0.2">
      <c r="A13" s="155" t="s">
        <v>757</v>
      </c>
      <c r="B13" s="118">
        <v>464</v>
      </c>
      <c r="C13" s="118">
        <v>477</v>
      </c>
      <c r="D13" s="118">
        <v>435</v>
      </c>
      <c r="E13" s="118">
        <v>436</v>
      </c>
      <c r="F13" s="118">
        <v>426</v>
      </c>
      <c r="G13" s="118">
        <v>438</v>
      </c>
      <c r="H13" s="175">
        <v>458</v>
      </c>
      <c r="I13" s="176">
        <v>0.09</v>
      </c>
      <c r="J13" s="177">
        <v>-0.03</v>
      </c>
      <c r="K13" s="176">
        <v>7.0000000000000007E-2</v>
      </c>
      <c r="L13" s="177">
        <v>-0.02</v>
      </c>
    </row>
    <row r="14" spans="1:12" ht="10.5" customHeight="1" x14ac:dyDescent="0.2">
      <c r="A14" s="153" t="s">
        <v>758</v>
      </c>
      <c r="B14" s="25">
        <v>-25</v>
      </c>
      <c r="C14" s="25">
        <v>3</v>
      </c>
      <c r="D14" s="25">
        <v>55</v>
      </c>
      <c r="E14" s="25">
        <v>-6</v>
      </c>
      <c r="F14" s="25">
        <v>25</v>
      </c>
      <c r="G14" s="25" t="s">
        <v>759</v>
      </c>
      <c r="H14" s="178">
        <v>-23</v>
      </c>
      <c r="I14" s="173"/>
      <c r="J14" s="174"/>
      <c r="K14" s="173"/>
      <c r="L14" s="174"/>
    </row>
    <row r="15" spans="1:12" ht="10.5" customHeight="1" x14ac:dyDescent="0.2">
      <c r="A15" s="155" t="s">
        <v>760</v>
      </c>
      <c r="B15" s="118">
        <v>439</v>
      </c>
      <c r="C15" s="118">
        <v>480</v>
      </c>
      <c r="D15" s="118">
        <v>490</v>
      </c>
      <c r="E15" s="118">
        <v>430</v>
      </c>
      <c r="F15" s="118">
        <v>451</v>
      </c>
      <c r="G15" s="118">
        <v>438</v>
      </c>
      <c r="H15" s="175">
        <v>435</v>
      </c>
      <c r="I15" s="176">
        <v>-0.03</v>
      </c>
      <c r="J15" s="177">
        <v>-0.09</v>
      </c>
      <c r="K15" s="176">
        <v>-0.04</v>
      </c>
      <c r="L15" s="177">
        <v>-0.08</v>
      </c>
    </row>
    <row r="16" spans="1:12" ht="10.5" customHeight="1" x14ac:dyDescent="0.2">
      <c r="A16" s="153" t="s">
        <v>522</v>
      </c>
      <c r="B16" s="25">
        <v>44</v>
      </c>
      <c r="C16" s="25">
        <v>43</v>
      </c>
      <c r="D16" s="25">
        <v>45</v>
      </c>
      <c r="E16" s="25">
        <v>45</v>
      </c>
      <c r="F16" s="25">
        <v>46</v>
      </c>
      <c r="G16" s="25">
        <v>45</v>
      </c>
      <c r="H16" s="178">
        <v>43</v>
      </c>
      <c r="I16" s="173"/>
      <c r="J16" s="174"/>
      <c r="K16" s="173"/>
      <c r="L16" s="174"/>
    </row>
    <row r="17" spans="1:12" ht="10.5" customHeight="1" x14ac:dyDescent="0.2">
      <c r="A17" s="153" t="s">
        <v>523</v>
      </c>
      <c r="B17" s="25">
        <v>15</v>
      </c>
      <c r="C17" s="25">
        <v>16</v>
      </c>
      <c r="D17" s="25">
        <v>17</v>
      </c>
      <c r="E17" s="25">
        <v>15</v>
      </c>
      <c r="F17" s="25">
        <v>16</v>
      </c>
      <c r="G17" s="25">
        <v>16</v>
      </c>
      <c r="H17" s="178">
        <v>16</v>
      </c>
      <c r="I17" s="173"/>
      <c r="J17" s="174"/>
      <c r="K17" s="173"/>
      <c r="L17" s="174"/>
    </row>
    <row r="18" spans="1:12" ht="10.5" customHeight="1" x14ac:dyDescent="0.2">
      <c r="A18" s="153" t="s">
        <v>761</v>
      </c>
      <c r="B18" s="25">
        <v>9109</v>
      </c>
      <c r="C18" s="25">
        <v>9123</v>
      </c>
      <c r="D18" s="25">
        <v>8910</v>
      </c>
      <c r="E18" s="25">
        <v>8691</v>
      </c>
      <c r="F18" s="25">
        <v>8682</v>
      </c>
      <c r="G18" s="25">
        <v>8661</v>
      </c>
      <c r="H18" s="178">
        <v>8679</v>
      </c>
      <c r="I18" s="173">
        <v>0.05</v>
      </c>
      <c r="J18" s="174">
        <v>0</v>
      </c>
      <c r="K18" s="173"/>
      <c r="L18" s="174"/>
    </row>
    <row r="19" spans="1:12" ht="10.5" customHeight="1" x14ac:dyDescent="0.2">
      <c r="A19" s="182" t="s">
        <v>762</v>
      </c>
      <c r="B19" s="25">
        <v>46376</v>
      </c>
      <c r="C19" s="25">
        <v>45469</v>
      </c>
      <c r="D19" s="25">
        <v>44178</v>
      </c>
      <c r="E19" s="25">
        <v>42965</v>
      </c>
      <c r="F19" s="25">
        <v>42945</v>
      </c>
      <c r="G19" s="25">
        <v>44404</v>
      </c>
      <c r="H19" s="178">
        <v>43932</v>
      </c>
      <c r="I19" s="173">
        <v>0.08</v>
      </c>
      <c r="J19" s="174">
        <v>0.02</v>
      </c>
      <c r="K19" s="173"/>
      <c r="L19" s="174"/>
    </row>
    <row r="20" spans="1:12" ht="10.5" customHeight="1" x14ac:dyDescent="0.2">
      <c r="A20" s="153" t="s">
        <v>763</v>
      </c>
      <c r="B20" s="25">
        <v>3821</v>
      </c>
      <c r="C20" s="25">
        <v>3761</v>
      </c>
      <c r="D20" s="25">
        <v>3790</v>
      </c>
      <c r="E20" s="25">
        <v>3784</v>
      </c>
      <c r="F20" s="25">
        <v>3843</v>
      </c>
      <c r="G20" s="25">
        <v>3884</v>
      </c>
      <c r="H20" s="178">
        <v>3949</v>
      </c>
      <c r="I20" s="185">
        <v>-0.01</v>
      </c>
      <c r="J20" s="186">
        <v>0.02</v>
      </c>
      <c r="K20" s="185"/>
      <c r="L20" s="186"/>
    </row>
    <row r="21" spans="1:12" ht="10.5" customHeight="1" x14ac:dyDescent="0.2">
      <c r="A21" s="153"/>
      <c r="B21" s="25"/>
      <c r="C21" s="25"/>
      <c r="D21" s="25"/>
      <c r="E21" s="25"/>
      <c r="F21" s="25"/>
      <c r="G21" s="25"/>
      <c r="H21" s="25"/>
      <c r="I21" s="189"/>
      <c r="J21" s="189"/>
      <c r="K21" s="189"/>
      <c r="L21" s="189"/>
    </row>
    <row r="22" spans="1:12" ht="10.5" customHeight="1" x14ac:dyDescent="0.2">
      <c r="A22" s="27" t="s">
        <v>764</v>
      </c>
      <c r="B22" s="349"/>
      <c r="C22" s="349"/>
      <c r="D22" s="349"/>
      <c r="E22" s="15"/>
      <c r="F22" s="15"/>
      <c r="G22" s="15"/>
      <c r="H22" s="226"/>
      <c r="I22" s="610" t="s">
        <v>737</v>
      </c>
      <c r="J22" s="611" t="s">
        <v>0</v>
      </c>
      <c r="K22" s="610" t="s">
        <v>738</v>
      </c>
      <c r="L22" s="611" t="s">
        <v>0</v>
      </c>
    </row>
    <row r="23" spans="1:12" ht="10.5" customHeight="1" x14ac:dyDescent="0.2">
      <c r="A23" s="162" t="s">
        <v>765</v>
      </c>
      <c r="B23" s="163" t="s">
        <v>740</v>
      </c>
      <c r="C23" s="163" t="s">
        <v>741</v>
      </c>
      <c r="D23" s="163" t="s">
        <v>742</v>
      </c>
      <c r="E23" s="163" t="s">
        <v>743</v>
      </c>
      <c r="F23" s="163" t="s">
        <v>744</v>
      </c>
      <c r="G23" s="163" t="s">
        <v>745</v>
      </c>
      <c r="H23" s="164" t="s">
        <v>746</v>
      </c>
      <c r="I23" s="165" t="s">
        <v>747</v>
      </c>
      <c r="J23" s="166" t="s">
        <v>748</v>
      </c>
      <c r="K23" s="165" t="s">
        <v>747</v>
      </c>
      <c r="L23" s="166" t="s">
        <v>748</v>
      </c>
    </row>
    <row r="24" spans="1:12" ht="10.5" customHeight="1" x14ac:dyDescent="0.2">
      <c r="A24" s="198" t="s">
        <v>766</v>
      </c>
      <c r="B24" s="199">
        <v>100.2</v>
      </c>
      <c r="C24" s="199">
        <v>99.2</v>
      </c>
      <c r="D24" s="199">
        <v>98.3</v>
      </c>
      <c r="E24" s="199">
        <v>95</v>
      </c>
      <c r="F24" s="199">
        <v>93.8</v>
      </c>
      <c r="G24" s="199">
        <v>92.4</v>
      </c>
      <c r="H24" s="350">
        <v>90.8</v>
      </c>
      <c r="I24" s="202">
        <v>7.0000000000000007E-2</v>
      </c>
      <c r="J24" s="203">
        <v>0.01</v>
      </c>
      <c r="K24" s="202">
        <v>0.06</v>
      </c>
      <c r="L24" s="203">
        <v>0.01</v>
      </c>
    </row>
    <row r="25" spans="1:12" ht="10.5" customHeight="1" x14ac:dyDescent="0.2">
      <c r="A25" s="155" t="s">
        <v>767</v>
      </c>
      <c r="B25" s="204">
        <v>57.8</v>
      </c>
      <c r="C25" s="204">
        <v>57.7</v>
      </c>
      <c r="D25" s="204">
        <v>57.8</v>
      </c>
      <c r="E25" s="204">
        <v>56.4</v>
      </c>
      <c r="F25" s="204">
        <v>56.1</v>
      </c>
      <c r="G25" s="204">
        <v>55.4</v>
      </c>
      <c r="H25" s="351">
        <v>53.7</v>
      </c>
      <c r="I25" s="176">
        <v>0.03</v>
      </c>
      <c r="J25" s="177">
        <v>0</v>
      </c>
      <c r="K25" s="176">
        <v>0.02</v>
      </c>
      <c r="L25" s="177">
        <v>0</v>
      </c>
    </row>
    <row r="26" spans="1:12" ht="10.5" customHeight="1" x14ac:dyDescent="0.2">
      <c r="A26" s="157" t="s">
        <v>768</v>
      </c>
      <c r="B26" s="206">
        <v>36.5</v>
      </c>
      <c r="C26" s="206">
        <v>36.4</v>
      </c>
      <c r="D26" s="206">
        <v>32.700000000000003</v>
      </c>
      <c r="E26" s="206">
        <v>32.6</v>
      </c>
      <c r="F26" s="206">
        <v>31</v>
      </c>
      <c r="G26" s="206">
        <v>30</v>
      </c>
      <c r="H26" s="352">
        <v>29.5</v>
      </c>
      <c r="I26" s="208">
        <v>0.18</v>
      </c>
      <c r="J26" s="209">
        <v>0</v>
      </c>
      <c r="K26" s="208"/>
      <c r="L26" s="209"/>
    </row>
    <row r="27" spans="1:12" ht="10.5" customHeight="1" x14ac:dyDescent="0.2">
      <c r="A27" s="605" t="s">
        <v>769</v>
      </c>
      <c r="B27" s="605" t="s">
        <v>0</v>
      </c>
      <c r="C27" s="605" t="s">
        <v>0</v>
      </c>
      <c r="D27" s="605" t="s">
        <v>0</v>
      </c>
      <c r="E27" s="605" t="s">
        <v>0</v>
      </c>
      <c r="F27" s="605" t="s">
        <v>0</v>
      </c>
      <c r="G27" s="605" t="s">
        <v>0</v>
      </c>
      <c r="H27" s="605" t="s">
        <v>0</v>
      </c>
      <c r="I27" s="605" t="s">
        <v>0</v>
      </c>
      <c r="J27" s="605" t="s">
        <v>0</v>
      </c>
      <c r="K27" s="605" t="s">
        <v>0</v>
      </c>
      <c r="L27" s="605" t="s">
        <v>0</v>
      </c>
    </row>
    <row r="28" spans="1:12" ht="10.5" customHeight="1" x14ac:dyDescent="0.2">
      <c r="A28" s="210" t="s">
        <v>770</v>
      </c>
      <c r="B28" s="210"/>
      <c r="C28" s="210"/>
      <c r="D28" s="210"/>
      <c r="E28" s="210"/>
      <c r="F28" s="210"/>
      <c r="G28" s="210"/>
      <c r="H28" s="210"/>
      <c r="I28" s="210"/>
      <c r="J28" s="210"/>
      <c r="K28" s="210"/>
      <c r="L28" s="210"/>
    </row>
    <row r="29" spans="1:12" ht="10.5" customHeight="1" x14ac:dyDescent="0.2">
      <c r="A29" s="606" t="s">
        <v>771</v>
      </c>
      <c r="B29" s="606" t="s">
        <v>0</v>
      </c>
      <c r="C29" s="606" t="s">
        <v>0</v>
      </c>
      <c r="D29" s="606" t="s">
        <v>0</v>
      </c>
      <c r="E29" s="606" t="s">
        <v>0</v>
      </c>
      <c r="F29" s="606" t="s">
        <v>0</v>
      </c>
      <c r="G29" s="606" t="s">
        <v>0</v>
      </c>
      <c r="H29" s="606" t="s">
        <v>0</v>
      </c>
      <c r="I29" s="606" t="s">
        <v>0</v>
      </c>
      <c r="J29" s="606" t="s">
        <v>0</v>
      </c>
      <c r="K29" s="606" t="s">
        <v>0</v>
      </c>
      <c r="L29" s="606" t="s">
        <v>0</v>
      </c>
    </row>
  </sheetData>
  <mergeCells count="10">
    <mergeCell ref="I22:J22"/>
    <mergeCell ref="K22:L22"/>
    <mergeCell ref="A27:L27"/>
    <mergeCell ref="A29:L29"/>
    <mergeCell ref="A1:D1"/>
    <mergeCell ref="I1:L1"/>
    <mergeCell ref="A2:L2"/>
    <mergeCell ref="A3:D3"/>
    <mergeCell ref="I3:J3"/>
    <mergeCell ref="K3:L3"/>
  </mergeCells>
  <pageMargins left="0.5" right="0.5" top="0.5" bottom="0.5" header="0.31496062992126" footer="0.31496062992126"/>
  <pageSetup paperSize="9" orientation="portrait"/>
  <headerFooter>
    <oddFooter>&amp;C_x000D_&amp;1#&amp;"Aptos"&amp;10&amp;K000000 Confidential</oddFooter>
  </headerFooter>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1523D7-BD73-42AB-BD0D-9E6EF30852D9}">
  <dimension ref="A1:L53"/>
  <sheetViews>
    <sheetView workbookViewId="0">
      <selection sqref="A1:D1"/>
    </sheetView>
  </sheetViews>
  <sheetFormatPr defaultRowHeight="12.75" x14ac:dyDescent="0.2"/>
  <cols>
    <col min="1" max="1" width="33" customWidth="1"/>
    <col min="2" max="8" width="5.7109375" customWidth="1"/>
    <col min="9" max="12" width="7.140625" customWidth="1"/>
  </cols>
  <sheetData>
    <row r="1" spans="1:12" ht="9.75" customHeight="1" x14ac:dyDescent="0.2">
      <c r="A1" s="581" t="s">
        <v>772</v>
      </c>
      <c r="B1" s="581" t="s">
        <v>0</v>
      </c>
      <c r="C1" s="581" t="s">
        <v>0</v>
      </c>
      <c r="D1" s="581" t="s">
        <v>0</v>
      </c>
      <c r="E1" s="213"/>
      <c r="F1" s="213"/>
      <c r="G1" s="213"/>
      <c r="H1" s="213"/>
      <c r="I1" s="582"/>
      <c r="J1" s="582" t="s">
        <v>0</v>
      </c>
      <c r="K1" s="582" t="s">
        <v>0</v>
      </c>
      <c r="L1" s="582" t="s">
        <v>0</v>
      </c>
    </row>
    <row r="2" spans="1:12" ht="23.25" customHeight="1" x14ac:dyDescent="0.35">
      <c r="A2" s="258" t="s">
        <v>773</v>
      </c>
      <c r="B2" s="213"/>
      <c r="C2" s="213"/>
      <c r="D2" s="213"/>
      <c r="E2" s="213"/>
      <c r="F2" s="213"/>
      <c r="G2" s="213"/>
      <c r="H2" s="213"/>
      <c r="I2" s="213"/>
      <c r="J2" s="213"/>
      <c r="K2" s="213"/>
      <c r="L2" s="213"/>
    </row>
    <row r="3" spans="1:12" ht="6" customHeight="1" x14ac:dyDescent="0.2">
      <c r="A3" s="213"/>
      <c r="B3" s="213"/>
      <c r="C3" s="213"/>
      <c r="D3" s="213"/>
      <c r="E3" s="213"/>
      <c r="F3" s="213"/>
      <c r="G3" s="213"/>
      <c r="H3" s="213"/>
      <c r="I3" s="214"/>
      <c r="J3" s="214"/>
      <c r="K3" s="214"/>
      <c r="L3" s="214"/>
    </row>
    <row r="4" spans="1:12" ht="12.75" customHeight="1" x14ac:dyDescent="0.2">
      <c r="A4" s="617" t="s">
        <v>774</v>
      </c>
      <c r="B4" s="617" t="s">
        <v>0</v>
      </c>
      <c r="C4" s="617" t="s">
        <v>0</v>
      </c>
      <c r="D4" s="617" t="s">
        <v>0</v>
      </c>
      <c r="E4" s="617" t="s">
        <v>0</v>
      </c>
      <c r="F4" s="617" t="s">
        <v>0</v>
      </c>
      <c r="G4" s="617" t="s">
        <v>0</v>
      </c>
      <c r="H4" s="640" t="s">
        <v>0</v>
      </c>
      <c r="I4" s="641"/>
      <c r="J4" s="642" t="s">
        <v>0</v>
      </c>
      <c r="K4" s="641"/>
      <c r="L4" s="642" t="s">
        <v>0</v>
      </c>
    </row>
    <row r="5" spans="1:12" ht="10.5" customHeight="1" x14ac:dyDescent="0.2">
      <c r="A5" s="218"/>
      <c r="B5" s="218"/>
      <c r="C5" s="218"/>
      <c r="D5" s="218"/>
      <c r="E5" s="218"/>
      <c r="F5" s="218"/>
      <c r="G5" s="218"/>
      <c r="H5" s="219"/>
      <c r="I5" s="615" t="s">
        <v>775</v>
      </c>
      <c r="J5" s="616" t="s">
        <v>0</v>
      </c>
      <c r="K5" s="615" t="s">
        <v>776</v>
      </c>
      <c r="L5" s="616" t="s">
        <v>0</v>
      </c>
    </row>
    <row r="6" spans="1:12" ht="10.5" customHeight="1" x14ac:dyDescent="0.2">
      <c r="A6" s="162"/>
      <c r="B6" s="163" t="s">
        <v>777</v>
      </c>
      <c r="C6" s="163" t="s">
        <v>778</v>
      </c>
      <c r="D6" s="163" t="s">
        <v>779</v>
      </c>
      <c r="E6" s="163" t="s">
        <v>780</v>
      </c>
      <c r="F6" s="163" t="s">
        <v>781</v>
      </c>
      <c r="G6" s="163" t="s">
        <v>782</v>
      </c>
      <c r="H6" s="164" t="s">
        <v>783</v>
      </c>
      <c r="I6" s="165" t="s">
        <v>784</v>
      </c>
      <c r="J6" s="166" t="s">
        <v>785</v>
      </c>
      <c r="K6" s="165" t="s">
        <v>784</v>
      </c>
      <c r="L6" s="166" t="s">
        <v>785</v>
      </c>
    </row>
    <row r="7" spans="1:12" ht="10.5" customHeight="1" x14ac:dyDescent="0.2">
      <c r="A7" s="151" t="s">
        <v>786</v>
      </c>
      <c r="B7" s="122">
        <v>106</v>
      </c>
      <c r="C7" s="122">
        <v>103</v>
      </c>
      <c r="D7" s="122">
        <v>101</v>
      </c>
      <c r="E7" s="122">
        <v>102</v>
      </c>
      <c r="F7" s="122">
        <v>104</v>
      </c>
      <c r="G7" s="122">
        <v>105</v>
      </c>
      <c r="H7" s="225">
        <v>109</v>
      </c>
      <c r="I7" s="169">
        <v>0.02</v>
      </c>
      <c r="J7" s="170">
        <v>0.03</v>
      </c>
      <c r="K7" s="169">
        <v>0.02</v>
      </c>
      <c r="L7" s="170">
        <v>0.03</v>
      </c>
    </row>
    <row r="8" spans="1:12" ht="10.5" customHeight="1" x14ac:dyDescent="0.2">
      <c r="A8" s="153" t="s">
        <v>787</v>
      </c>
      <c r="B8" s="15">
        <v>133</v>
      </c>
      <c r="C8" s="15">
        <v>126</v>
      </c>
      <c r="D8" s="15">
        <v>127</v>
      </c>
      <c r="E8" s="15">
        <v>131</v>
      </c>
      <c r="F8" s="15">
        <v>130</v>
      </c>
      <c r="G8" s="15">
        <v>135</v>
      </c>
      <c r="H8" s="226">
        <v>136</v>
      </c>
      <c r="I8" s="173">
        <v>0.02</v>
      </c>
      <c r="J8" s="174">
        <v>0.06</v>
      </c>
      <c r="K8" s="173">
        <v>0.02</v>
      </c>
      <c r="L8" s="174">
        <v>0.06</v>
      </c>
    </row>
    <row r="9" spans="1:12" ht="10.5" customHeight="1" x14ac:dyDescent="0.2">
      <c r="A9" s="153" t="s">
        <v>788</v>
      </c>
      <c r="B9" s="15">
        <v>156</v>
      </c>
      <c r="C9" s="15">
        <v>153</v>
      </c>
      <c r="D9" s="15">
        <v>143</v>
      </c>
      <c r="E9" s="15">
        <v>142</v>
      </c>
      <c r="F9" s="15">
        <v>140</v>
      </c>
      <c r="G9" s="15">
        <v>140</v>
      </c>
      <c r="H9" s="226">
        <v>138</v>
      </c>
      <c r="I9" s="173">
        <v>0.11</v>
      </c>
      <c r="J9" s="174">
        <v>0.02</v>
      </c>
      <c r="K9" s="173">
        <v>0.03</v>
      </c>
      <c r="L9" s="174">
        <v>0.01</v>
      </c>
    </row>
    <row r="10" spans="1:12" ht="10.5" customHeight="1" x14ac:dyDescent="0.2">
      <c r="A10" s="153" t="s">
        <v>789</v>
      </c>
      <c r="B10" s="15">
        <v>160</v>
      </c>
      <c r="C10" s="15">
        <v>159</v>
      </c>
      <c r="D10" s="15">
        <v>154</v>
      </c>
      <c r="E10" s="15">
        <v>153</v>
      </c>
      <c r="F10" s="15">
        <v>157</v>
      </c>
      <c r="G10" s="15">
        <v>161</v>
      </c>
      <c r="H10" s="226">
        <v>156</v>
      </c>
      <c r="I10" s="173">
        <v>0.02</v>
      </c>
      <c r="J10" s="174">
        <v>0.01</v>
      </c>
      <c r="K10" s="173">
        <v>0.03</v>
      </c>
      <c r="L10" s="184">
        <v>0.04</v>
      </c>
    </row>
    <row r="11" spans="1:12" ht="10.5" customHeight="1" x14ac:dyDescent="0.2">
      <c r="A11" s="153" t="s">
        <v>790</v>
      </c>
      <c r="B11" s="15">
        <v>-1</v>
      </c>
      <c r="C11" s="15">
        <v>-3</v>
      </c>
      <c r="D11" s="15" t="s">
        <v>791</v>
      </c>
      <c r="E11" s="15">
        <v>-1</v>
      </c>
      <c r="F11" s="15">
        <v>-5</v>
      </c>
      <c r="G11" s="15">
        <v>-5</v>
      </c>
      <c r="H11" s="226">
        <v>7</v>
      </c>
      <c r="I11" s="353"/>
      <c r="J11" s="354"/>
      <c r="K11" s="353"/>
      <c r="L11" s="354"/>
    </row>
    <row r="12" spans="1:12" ht="10.5" customHeight="1" x14ac:dyDescent="0.2">
      <c r="A12" s="229" t="s">
        <v>792</v>
      </c>
      <c r="B12" s="229">
        <v>554</v>
      </c>
      <c r="C12" s="229">
        <v>538</v>
      </c>
      <c r="D12" s="229">
        <v>525</v>
      </c>
      <c r="E12" s="229">
        <v>527</v>
      </c>
      <c r="F12" s="229">
        <v>526</v>
      </c>
      <c r="G12" s="229">
        <v>536</v>
      </c>
      <c r="H12" s="355">
        <v>546</v>
      </c>
      <c r="I12" s="356">
        <v>0.05</v>
      </c>
      <c r="J12" s="357">
        <v>0.03</v>
      </c>
      <c r="K12" s="356">
        <v>0.03</v>
      </c>
      <c r="L12" s="357">
        <v>0.03</v>
      </c>
    </row>
    <row r="13" spans="1:12" ht="12.75" customHeight="1" x14ac:dyDescent="0.2">
      <c r="A13" s="151"/>
      <c r="B13" s="151"/>
      <c r="C13" s="122"/>
      <c r="D13" s="122"/>
      <c r="E13" s="122"/>
      <c r="F13" s="122"/>
      <c r="G13" s="122"/>
      <c r="H13" s="122"/>
      <c r="I13" s="189"/>
      <c r="J13" s="189"/>
      <c r="K13" s="190"/>
      <c r="L13" s="190"/>
    </row>
    <row r="14" spans="1:12" ht="12.75" customHeight="1" x14ac:dyDescent="0.2">
      <c r="A14" s="617" t="s">
        <v>793</v>
      </c>
      <c r="B14" s="617" t="s">
        <v>0</v>
      </c>
      <c r="C14" s="617" t="s">
        <v>0</v>
      </c>
      <c r="D14" s="617" t="s">
        <v>0</v>
      </c>
      <c r="E14" s="617" t="s">
        <v>0</v>
      </c>
      <c r="F14" s="617" t="s">
        <v>0</v>
      </c>
      <c r="G14" s="617" t="s">
        <v>0</v>
      </c>
      <c r="H14" s="640" t="s">
        <v>0</v>
      </c>
      <c r="I14" s="641"/>
      <c r="J14" s="642" t="s">
        <v>0</v>
      </c>
      <c r="K14" s="641"/>
      <c r="L14" s="642" t="s">
        <v>0</v>
      </c>
    </row>
    <row r="15" spans="1:12" ht="10.5" customHeight="1" x14ac:dyDescent="0.2">
      <c r="A15" s="218"/>
      <c r="B15" s="218"/>
      <c r="C15" s="218"/>
      <c r="D15" s="218"/>
      <c r="E15" s="218"/>
      <c r="F15" s="218"/>
      <c r="G15" s="218"/>
      <c r="H15" s="219"/>
      <c r="I15" s="615" t="s">
        <v>775</v>
      </c>
      <c r="J15" s="616" t="s">
        <v>0</v>
      </c>
      <c r="K15" s="615" t="s">
        <v>776</v>
      </c>
      <c r="L15" s="616" t="s">
        <v>0</v>
      </c>
    </row>
    <row r="16" spans="1:12" ht="10.5" customHeight="1" x14ac:dyDescent="0.2">
      <c r="A16" s="162"/>
      <c r="B16" s="163" t="s">
        <v>777</v>
      </c>
      <c r="C16" s="163" t="s">
        <v>778</v>
      </c>
      <c r="D16" s="163" t="s">
        <v>779</v>
      </c>
      <c r="E16" s="163" t="s">
        <v>780</v>
      </c>
      <c r="F16" s="163" t="s">
        <v>781</v>
      </c>
      <c r="G16" s="163" t="s">
        <v>782</v>
      </c>
      <c r="H16" s="164" t="s">
        <v>783</v>
      </c>
      <c r="I16" s="165" t="s">
        <v>784</v>
      </c>
      <c r="J16" s="166" t="s">
        <v>785</v>
      </c>
      <c r="K16" s="165" t="s">
        <v>784</v>
      </c>
      <c r="L16" s="166" t="s">
        <v>785</v>
      </c>
    </row>
    <row r="17" spans="1:12" ht="10.5" customHeight="1" x14ac:dyDescent="0.2">
      <c r="A17" s="151" t="s">
        <v>786</v>
      </c>
      <c r="B17" s="122">
        <v>27</v>
      </c>
      <c r="C17" s="122">
        <v>30</v>
      </c>
      <c r="D17" s="122">
        <v>29</v>
      </c>
      <c r="E17" s="122">
        <v>28</v>
      </c>
      <c r="F17" s="122">
        <v>28</v>
      </c>
      <c r="G17" s="122">
        <v>23</v>
      </c>
      <c r="H17" s="225">
        <v>27</v>
      </c>
      <c r="I17" s="169">
        <v>-0.04</v>
      </c>
      <c r="J17" s="170">
        <v>-0.1</v>
      </c>
      <c r="K17" s="169">
        <v>-0.04</v>
      </c>
      <c r="L17" s="170">
        <v>-0.1</v>
      </c>
    </row>
    <row r="18" spans="1:12" ht="10.5" customHeight="1" x14ac:dyDescent="0.2">
      <c r="A18" s="153" t="s">
        <v>787</v>
      </c>
      <c r="B18" s="15">
        <v>51</v>
      </c>
      <c r="C18" s="15">
        <v>54</v>
      </c>
      <c r="D18" s="15">
        <v>50</v>
      </c>
      <c r="E18" s="15">
        <v>50</v>
      </c>
      <c r="F18" s="15">
        <v>49</v>
      </c>
      <c r="G18" s="15">
        <v>52</v>
      </c>
      <c r="H18" s="226">
        <v>47</v>
      </c>
      <c r="I18" s="173">
        <v>0.04</v>
      </c>
      <c r="J18" s="174">
        <v>-0.06</v>
      </c>
      <c r="K18" s="173">
        <v>0.04</v>
      </c>
      <c r="L18" s="174">
        <v>-0.06</v>
      </c>
    </row>
    <row r="19" spans="1:12" ht="10.5" customHeight="1" x14ac:dyDescent="0.2">
      <c r="A19" s="153" t="s">
        <v>788</v>
      </c>
      <c r="B19" s="15">
        <v>31</v>
      </c>
      <c r="C19" s="15">
        <v>30</v>
      </c>
      <c r="D19" s="15">
        <v>31</v>
      </c>
      <c r="E19" s="15">
        <v>25</v>
      </c>
      <c r="F19" s="15">
        <v>26</v>
      </c>
      <c r="G19" s="15">
        <v>25</v>
      </c>
      <c r="H19" s="226">
        <v>25</v>
      </c>
      <c r="I19" s="173">
        <v>0.19</v>
      </c>
      <c r="J19" s="174">
        <v>0.03</v>
      </c>
      <c r="K19" s="173">
        <v>0.12</v>
      </c>
      <c r="L19" s="174">
        <v>0.04</v>
      </c>
    </row>
    <row r="20" spans="1:12" ht="10.5" customHeight="1" x14ac:dyDescent="0.2">
      <c r="A20" s="153" t="s">
        <v>789</v>
      </c>
      <c r="B20" s="15">
        <v>58</v>
      </c>
      <c r="C20" s="15">
        <v>63</v>
      </c>
      <c r="D20" s="15">
        <v>54</v>
      </c>
      <c r="E20" s="15">
        <v>53</v>
      </c>
      <c r="F20" s="15">
        <v>56</v>
      </c>
      <c r="G20" s="15">
        <v>51</v>
      </c>
      <c r="H20" s="226">
        <v>53</v>
      </c>
      <c r="I20" s="173">
        <v>0.04</v>
      </c>
      <c r="J20" s="174">
        <v>-0.08</v>
      </c>
      <c r="K20" s="173">
        <v>0.05</v>
      </c>
      <c r="L20" s="184">
        <v>-0.03</v>
      </c>
    </row>
    <row r="21" spans="1:12" ht="10.5" customHeight="1" x14ac:dyDescent="0.2">
      <c r="A21" s="153" t="s">
        <v>790</v>
      </c>
      <c r="B21" s="15" t="s">
        <v>791</v>
      </c>
      <c r="C21" s="15">
        <v>-2</v>
      </c>
      <c r="D21" s="15">
        <v>-2</v>
      </c>
      <c r="E21" s="15">
        <v>-4</v>
      </c>
      <c r="F21" s="15">
        <v>-5</v>
      </c>
      <c r="G21" s="15">
        <v>-2</v>
      </c>
      <c r="H21" s="226" t="s">
        <v>791</v>
      </c>
      <c r="I21" s="353"/>
      <c r="J21" s="354"/>
      <c r="K21" s="353"/>
      <c r="L21" s="354"/>
    </row>
    <row r="22" spans="1:12" ht="10.5" customHeight="1" x14ac:dyDescent="0.2">
      <c r="A22" s="229" t="s">
        <v>792</v>
      </c>
      <c r="B22" s="229">
        <v>167</v>
      </c>
      <c r="C22" s="229">
        <v>175</v>
      </c>
      <c r="D22" s="229">
        <v>162</v>
      </c>
      <c r="E22" s="229">
        <v>152</v>
      </c>
      <c r="F22" s="229">
        <v>154</v>
      </c>
      <c r="G22" s="229">
        <v>149</v>
      </c>
      <c r="H22" s="355">
        <v>152</v>
      </c>
      <c r="I22" s="356">
        <v>0.08</v>
      </c>
      <c r="J22" s="357">
        <v>-0.05</v>
      </c>
      <c r="K22" s="356">
        <v>7.0000000000000007E-2</v>
      </c>
      <c r="L22" s="357">
        <v>-0.03</v>
      </c>
    </row>
    <row r="23" spans="1:12" ht="12.75" customHeight="1" x14ac:dyDescent="0.2">
      <c r="A23" s="151"/>
      <c r="B23" s="151"/>
      <c r="C23" s="122"/>
      <c r="D23" s="122"/>
      <c r="E23" s="122"/>
      <c r="F23" s="122"/>
      <c r="G23" s="122"/>
      <c r="H23" s="122"/>
      <c r="I23" s="110"/>
      <c r="J23" s="110"/>
      <c r="K23" s="235"/>
      <c r="L23" s="235"/>
    </row>
    <row r="24" spans="1:12" ht="12.75" customHeight="1" x14ac:dyDescent="0.2">
      <c r="A24" s="617" t="s">
        <v>794</v>
      </c>
      <c r="B24" s="617" t="s">
        <v>0</v>
      </c>
      <c r="C24" s="617" t="s">
        <v>0</v>
      </c>
      <c r="D24" s="617" t="s">
        <v>0</v>
      </c>
      <c r="E24" s="617" t="s">
        <v>0</v>
      </c>
      <c r="F24" s="617" t="s">
        <v>0</v>
      </c>
      <c r="G24" s="617" t="s">
        <v>0</v>
      </c>
      <c r="H24" s="617" t="s">
        <v>0</v>
      </c>
      <c r="I24" s="618"/>
      <c r="J24" s="618" t="s">
        <v>0</v>
      </c>
      <c r="K24" s="617"/>
      <c r="L24" s="617" t="s">
        <v>0</v>
      </c>
    </row>
    <row r="25" spans="1:12" ht="10.5" customHeight="1" x14ac:dyDescent="0.2">
      <c r="A25" s="218"/>
      <c r="B25" s="218"/>
      <c r="C25" s="218"/>
      <c r="D25" s="218"/>
      <c r="E25" s="218"/>
      <c r="F25" s="218"/>
      <c r="G25" s="218"/>
      <c r="H25" s="218"/>
      <c r="I25" s="218"/>
      <c r="J25" s="218"/>
      <c r="K25" s="643"/>
      <c r="L25" s="643" t="s">
        <v>0</v>
      </c>
    </row>
    <row r="26" spans="1:12" ht="10.5" customHeight="1" x14ac:dyDescent="0.2">
      <c r="A26" s="162"/>
      <c r="B26" s="163" t="s">
        <v>777</v>
      </c>
      <c r="C26" s="163" t="s">
        <v>778</v>
      </c>
      <c r="D26" s="163" t="s">
        <v>779</v>
      </c>
      <c r="E26" s="163" t="s">
        <v>780</v>
      </c>
      <c r="F26" s="163" t="s">
        <v>781</v>
      </c>
      <c r="G26" s="163" t="s">
        <v>782</v>
      </c>
      <c r="H26" s="163" t="s">
        <v>783</v>
      </c>
      <c r="I26" s="358"/>
      <c r="J26" s="358"/>
      <c r="K26" s="358"/>
      <c r="L26" s="358"/>
    </row>
    <row r="27" spans="1:12" ht="10.5" customHeight="1" x14ac:dyDescent="0.2">
      <c r="A27" s="151" t="s">
        <v>786</v>
      </c>
      <c r="B27" s="122">
        <v>-4</v>
      </c>
      <c r="C27" s="122">
        <v>-18</v>
      </c>
      <c r="D27" s="122">
        <v>26</v>
      </c>
      <c r="E27" s="122">
        <v>-7</v>
      </c>
      <c r="F27" s="122">
        <v>13</v>
      </c>
      <c r="G27" s="122">
        <v>11</v>
      </c>
      <c r="H27" s="122">
        <v>1</v>
      </c>
      <c r="I27" s="110"/>
      <c r="J27" s="110"/>
      <c r="K27" s="110"/>
      <c r="L27" s="110"/>
    </row>
    <row r="28" spans="1:12" ht="10.5" customHeight="1" x14ac:dyDescent="0.2">
      <c r="A28" s="153" t="s">
        <v>787</v>
      </c>
      <c r="B28" s="15">
        <v>-9</v>
      </c>
      <c r="C28" s="15">
        <v>8</v>
      </c>
      <c r="D28" s="15">
        <v>16</v>
      </c>
      <c r="E28" s="15">
        <v>-17</v>
      </c>
      <c r="F28" s="15">
        <v>9</v>
      </c>
      <c r="G28" s="15">
        <v>-15</v>
      </c>
      <c r="H28" s="15">
        <v>-12</v>
      </c>
      <c r="I28" s="88"/>
      <c r="J28" s="88"/>
      <c r="K28" s="88"/>
      <c r="L28" s="88"/>
    </row>
    <row r="29" spans="1:12" ht="10.5" customHeight="1" x14ac:dyDescent="0.2">
      <c r="A29" s="153" t="s">
        <v>788</v>
      </c>
      <c r="B29" s="15">
        <v>-13</v>
      </c>
      <c r="C29" s="15">
        <v>7</v>
      </c>
      <c r="D29" s="15">
        <v>16</v>
      </c>
      <c r="E29" s="15">
        <v>15</v>
      </c>
      <c r="F29" s="15" t="s">
        <v>791</v>
      </c>
      <c r="G29" s="15">
        <v>-1</v>
      </c>
      <c r="H29" s="15">
        <v>-1</v>
      </c>
      <c r="I29" s="88"/>
      <c r="J29" s="88"/>
      <c r="K29" s="88"/>
      <c r="L29" s="88"/>
    </row>
    <row r="30" spans="1:12" ht="10.5" customHeight="1" x14ac:dyDescent="0.2">
      <c r="A30" s="153" t="s">
        <v>789</v>
      </c>
      <c r="B30" s="15">
        <v>1</v>
      </c>
      <c r="C30" s="15">
        <v>6</v>
      </c>
      <c r="D30" s="15">
        <v>1</v>
      </c>
      <c r="E30" s="15" t="s">
        <v>791</v>
      </c>
      <c r="F30" s="15">
        <v>9</v>
      </c>
      <c r="G30" s="15">
        <v>2</v>
      </c>
      <c r="H30" s="15">
        <v>-11</v>
      </c>
      <c r="I30" s="88"/>
      <c r="J30" s="88"/>
      <c r="K30" s="88"/>
      <c r="L30" s="238"/>
    </row>
    <row r="31" spans="1:12" ht="10.5" customHeight="1" x14ac:dyDescent="0.2">
      <c r="A31" s="153" t="s">
        <v>790</v>
      </c>
      <c r="B31" s="15" t="s">
        <v>791</v>
      </c>
      <c r="C31" s="15" t="s">
        <v>791</v>
      </c>
      <c r="D31" s="15">
        <v>-4</v>
      </c>
      <c r="E31" s="15">
        <v>3</v>
      </c>
      <c r="F31" s="15">
        <v>-6</v>
      </c>
      <c r="G31" s="15">
        <v>3</v>
      </c>
      <c r="H31" s="15" t="s">
        <v>791</v>
      </c>
      <c r="I31" s="359"/>
      <c r="J31" s="359"/>
      <c r="K31" s="359"/>
      <c r="L31" s="359"/>
    </row>
    <row r="32" spans="1:12" ht="10.5" customHeight="1" x14ac:dyDescent="0.2">
      <c r="A32" s="229" t="s">
        <v>792</v>
      </c>
      <c r="B32" s="229">
        <v>-25</v>
      </c>
      <c r="C32" s="229">
        <v>3</v>
      </c>
      <c r="D32" s="229">
        <v>55</v>
      </c>
      <c r="E32" s="229">
        <v>-6</v>
      </c>
      <c r="F32" s="229">
        <v>25</v>
      </c>
      <c r="G32" s="229" t="s">
        <v>795</v>
      </c>
      <c r="H32" s="229">
        <v>-23</v>
      </c>
      <c r="I32" s="360"/>
      <c r="J32" s="360"/>
      <c r="K32" s="360"/>
      <c r="L32" s="360"/>
    </row>
    <row r="33" spans="1:12" ht="10.5" customHeight="1" x14ac:dyDescent="0.2">
      <c r="A33" s="151"/>
      <c r="B33" s="122"/>
      <c r="C33" s="122"/>
      <c r="D33" s="122"/>
      <c r="E33" s="122"/>
      <c r="F33" s="122"/>
      <c r="G33" s="122"/>
      <c r="H33" s="122"/>
      <c r="I33" s="287"/>
      <c r="J33" s="287"/>
      <c r="K33" s="287"/>
      <c r="L33" s="287"/>
    </row>
    <row r="34" spans="1:12" ht="15" customHeight="1" x14ac:dyDescent="0.2">
      <c r="A34" s="617" t="s">
        <v>796</v>
      </c>
      <c r="B34" s="617" t="s">
        <v>0</v>
      </c>
      <c r="C34" s="617" t="s">
        <v>0</v>
      </c>
      <c r="D34" s="617" t="s">
        <v>0</v>
      </c>
      <c r="E34" s="617" t="s">
        <v>0</v>
      </c>
      <c r="F34" s="617" t="s">
        <v>0</v>
      </c>
      <c r="G34" s="617" t="s">
        <v>0</v>
      </c>
      <c r="H34" s="640" t="s">
        <v>0</v>
      </c>
      <c r="I34" s="641"/>
      <c r="J34" s="642" t="s">
        <v>0</v>
      </c>
      <c r="K34" s="641"/>
      <c r="L34" s="642" t="s">
        <v>0</v>
      </c>
    </row>
    <row r="35" spans="1:12" ht="10.5" customHeight="1" x14ac:dyDescent="0.2">
      <c r="A35" s="218"/>
      <c r="B35" s="218"/>
      <c r="C35" s="218"/>
      <c r="D35" s="218"/>
      <c r="E35" s="218"/>
      <c r="F35" s="218"/>
      <c r="G35" s="218"/>
      <c r="H35" s="219"/>
      <c r="I35" s="615" t="s">
        <v>775</v>
      </c>
      <c r="J35" s="616" t="s">
        <v>0</v>
      </c>
      <c r="K35" s="615" t="s">
        <v>776</v>
      </c>
      <c r="L35" s="616" t="s">
        <v>0</v>
      </c>
    </row>
    <row r="36" spans="1:12" ht="10.5" customHeight="1" x14ac:dyDescent="0.2">
      <c r="A36" s="162"/>
      <c r="B36" s="163" t="s">
        <v>777</v>
      </c>
      <c r="C36" s="163" t="s">
        <v>778</v>
      </c>
      <c r="D36" s="163" t="s">
        <v>779</v>
      </c>
      <c r="E36" s="163" t="s">
        <v>780</v>
      </c>
      <c r="F36" s="163" t="s">
        <v>781</v>
      </c>
      <c r="G36" s="163" t="s">
        <v>782</v>
      </c>
      <c r="H36" s="164" t="s">
        <v>783</v>
      </c>
      <c r="I36" s="165" t="s">
        <v>784</v>
      </c>
      <c r="J36" s="166" t="s">
        <v>785</v>
      </c>
      <c r="K36" s="165" t="s">
        <v>784</v>
      </c>
      <c r="L36" s="166" t="s">
        <v>785</v>
      </c>
    </row>
    <row r="37" spans="1:12" ht="10.5" customHeight="1" x14ac:dyDescent="0.2">
      <c r="A37" s="151" t="s">
        <v>786</v>
      </c>
      <c r="B37" s="152">
        <v>21.7</v>
      </c>
      <c r="C37" s="152">
        <v>22.1</v>
      </c>
      <c r="D37" s="152">
        <v>21.6</v>
      </c>
      <c r="E37" s="152">
        <v>21.5</v>
      </c>
      <c r="F37" s="152">
        <v>20.6</v>
      </c>
      <c r="G37" s="152">
        <v>20.5</v>
      </c>
      <c r="H37" s="284">
        <v>20.2</v>
      </c>
      <c r="I37" s="361">
        <v>0.05</v>
      </c>
      <c r="J37" s="170">
        <v>-0.02</v>
      </c>
      <c r="K37" s="169">
        <v>0.06</v>
      </c>
      <c r="L37" s="170">
        <v>-0.01</v>
      </c>
    </row>
    <row r="38" spans="1:12" ht="10.5" customHeight="1" x14ac:dyDescent="0.2">
      <c r="A38" s="153" t="s">
        <v>787</v>
      </c>
      <c r="B38" s="154">
        <v>18.7</v>
      </c>
      <c r="C38" s="154">
        <v>18.600000000000001</v>
      </c>
      <c r="D38" s="154">
        <v>18.100000000000001</v>
      </c>
      <c r="E38" s="154">
        <v>18.100000000000001</v>
      </c>
      <c r="F38" s="154">
        <v>18.5</v>
      </c>
      <c r="G38" s="154">
        <v>18.5</v>
      </c>
      <c r="H38" s="248">
        <v>18.3</v>
      </c>
      <c r="I38" s="173">
        <v>0.01</v>
      </c>
      <c r="J38" s="174">
        <v>0.01</v>
      </c>
      <c r="K38" s="173">
        <v>0.01</v>
      </c>
      <c r="L38" s="174">
        <v>0.01</v>
      </c>
    </row>
    <row r="39" spans="1:12" ht="10.5" customHeight="1" x14ac:dyDescent="0.2">
      <c r="A39" s="153" t="s">
        <v>788</v>
      </c>
      <c r="B39" s="154">
        <v>27.9</v>
      </c>
      <c r="C39" s="154">
        <v>26.4</v>
      </c>
      <c r="D39" s="154">
        <v>26.5</v>
      </c>
      <c r="E39" s="154">
        <v>23.9</v>
      </c>
      <c r="F39" s="154">
        <v>24.2</v>
      </c>
      <c r="G39" s="154">
        <v>23.4</v>
      </c>
      <c r="H39" s="248">
        <v>23.4</v>
      </c>
      <c r="I39" s="173">
        <v>0.15</v>
      </c>
      <c r="J39" s="174">
        <v>0.06</v>
      </c>
      <c r="K39" s="173">
        <v>7.0000000000000007E-2</v>
      </c>
      <c r="L39" s="174">
        <v>0.01</v>
      </c>
    </row>
    <row r="40" spans="1:12" ht="10.5" customHeight="1" x14ac:dyDescent="0.2">
      <c r="A40" s="153" t="s">
        <v>789</v>
      </c>
      <c r="B40" s="154">
        <v>31.9</v>
      </c>
      <c r="C40" s="154">
        <v>32.1</v>
      </c>
      <c r="D40" s="154">
        <v>32.1</v>
      </c>
      <c r="E40" s="154">
        <v>31.5</v>
      </c>
      <c r="F40" s="154">
        <v>30.5</v>
      </c>
      <c r="G40" s="154">
        <v>29.9</v>
      </c>
      <c r="H40" s="248">
        <v>28.9</v>
      </c>
      <c r="I40" s="173">
        <v>0.05</v>
      </c>
      <c r="J40" s="174">
        <v>-0.01</v>
      </c>
      <c r="K40" s="173">
        <v>0.08</v>
      </c>
      <c r="L40" s="184">
        <v>0.02</v>
      </c>
    </row>
    <row r="41" spans="1:12" ht="10.5" customHeight="1" x14ac:dyDescent="0.2">
      <c r="A41" s="153" t="s">
        <v>790</v>
      </c>
      <c r="B41" s="154" t="s">
        <v>791</v>
      </c>
      <c r="C41" s="154" t="s">
        <v>791</v>
      </c>
      <c r="D41" s="154" t="s">
        <v>791</v>
      </c>
      <c r="E41" s="154" t="s">
        <v>791</v>
      </c>
      <c r="F41" s="154" t="s">
        <v>791</v>
      </c>
      <c r="G41" s="154">
        <v>0.10000000000000853</v>
      </c>
      <c r="H41" s="248" t="s">
        <v>791</v>
      </c>
      <c r="I41" s="353"/>
      <c r="J41" s="354"/>
      <c r="K41" s="353"/>
      <c r="L41" s="354"/>
    </row>
    <row r="42" spans="1:12" ht="10.5" customHeight="1" x14ac:dyDescent="0.2">
      <c r="A42" s="229" t="s">
        <v>792</v>
      </c>
      <c r="B42" s="229">
        <v>100.2</v>
      </c>
      <c r="C42" s="229">
        <v>99.2</v>
      </c>
      <c r="D42" s="229">
        <v>98.3</v>
      </c>
      <c r="E42" s="229">
        <v>95</v>
      </c>
      <c r="F42" s="229">
        <v>93.8</v>
      </c>
      <c r="G42" s="229">
        <v>92.4</v>
      </c>
      <c r="H42" s="355">
        <v>90.8</v>
      </c>
      <c r="I42" s="356">
        <v>7.0000000000000007E-2</v>
      </c>
      <c r="J42" s="357">
        <v>0.01</v>
      </c>
      <c r="K42" s="356">
        <v>0.06</v>
      </c>
      <c r="L42" s="357">
        <v>0.01</v>
      </c>
    </row>
    <row r="43" spans="1:12" ht="10.5" customHeight="1" x14ac:dyDescent="0.2">
      <c r="A43" s="151"/>
      <c r="B43" s="122"/>
      <c r="C43" s="122"/>
      <c r="D43" s="122"/>
      <c r="E43" s="122"/>
      <c r="F43" s="122"/>
      <c r="G43" s="122"/>
      <c r="H43" s="122"/>
      <c r="I43" s="287"/>
      <c r="J43" s="287"/>
      <c r="K43" s="287"/>
      <c r="L43" s="287"/>
    </row>
    <row r="44" spans="1:12" ht="15" customHeight="1" x14ac:dyDescent="0.2">
      <c r="A44" s="617" t="s">
        <v>797</v>
      </c>
      <c r="B44" s="617" t="s">
        <v>0</v>
      </c>
      <c r="C44" s="617" t="s">
        <v>0</v>
      </c>
      <c r="D44" s="617" t="s">
        <v>0</v>
      </c>
      <c r="E44" s="617" t="s">
        <v>0</v>
      </c>
      <c r="F44" s="617" t="s">
        <v>0</v>
      </c>
      <c r="G44" s="617" t="s">
        <v>0</v>
      </c>
      <c r="H44" s="640" t="s">
        <v>0</v>
      </c>
      <c r="I44" s="641"/>
      <c r="J44" s="642" t="s">
        <v>0</v>
      </c>
      <c r="K44" s="641"/>
      <c r="L44" s="642" t="s">
        <v>0</v>
      </c>
    </row>
    <row r="45" spans="1:12" ht="10.5" customHeight="1" x14ac:dyDescent="0.2">
      <c r="A45" s="218"/>
      <c r="B45" s="218"/>
      <c r="C45" s="218"/>
      <c r="D45" s="218"/>
      <c r="E45" s="218"/>
      <c r="F45" s="218"/>
      <c r="G45" s="218"/>
      <c r="H45" s="219"/>
      <c r="I45" s="615" t="s">
        <v>775</v>
      </c>
      <c r="J45" s="616" t="s">
        <v>0</v>
      </c>
      <c r="K45" s="615" t="s">
        <v>776</v>
      </c>
      <c r="L45" s="616" t="s">
        <v>0</v>
      </c>
    </row>
    <row r="46" spans="1:12" ht="10.5" customHeight="1" x14ac:dyDescent="0.2">
      <c r="A46" s="162"/>
      <c r="B46" s="163" t="s">
        <v>777</v>
      </c>
      <c r="C46" s="163" t="s">
        <v>778</v>
      </c>
      <c r="D46" s="163" t="s">
        <v>779</v>
      </c>
      <c r="E46" s="163" t="s">
        <v>780</v>
      </c>
      <c r="F46" s="163" t="s">
        <v>781</v>
      </c>
      <c r="G46" s="163" t="s">
        <v>782</v>
      </c>
      <c r="H46" s="164" t="s">
        <v>783</v>
      </c>
      <c r="I46" s="165" t="s">
        <v>784</v>
      </c>
      <c r="J46" s="166" t="s">
        <v>785</v>
      </c>
      <c r="K46" s="165" t="s">
        <v>784</v>
      </c>
      <c r="L46" s="166" t="s">
        <v>785</v>
      </c>
    </row>
    <row r="47" spans="1:12" ht="9.9499999999999993" customHeight="1" x14ac:dyDescent="0.2">
      <c r="A47" s="151" t="s">
        <v>786</v>
      </c>
      <c r="B47" s="152">
        <v>11.8</v>
      </c>
      <c r="C47" s="152">
        <v>11.5</v>
      </c>
      <c r="D47" s="152">
        <v>11.4</v>
      </c>
      <c r="E47" s="152">
        <v>11.4</v>
      </c>
      <c r="F47" s="152">
        <v>11.9</v>
      </c>
      <c r="G47" s="152">
        <v>11</v>
      </c>
      <c r="H47" s="284">
        <v>10.7</v>
      </c>
      <c r="I47" s="361">
        <v>-0.01</v>
      </c>
      <c r="J47" s="170">
        <v>0.03</v>
      </c>
      <c r="K47" s="169">
        <v>-0.01</v>
      </c>
      <c r="L47" s="170">
        <v>0.03</v>
      </c>
    </row>
    <row r="48" spans="1:12" ht="10.5" customHeight="1" x14ac:dyDescent="0.2">
      <c r="A48" s="153" t="s">
        <v>787</v>
      </c>
      <c r="B48" s="154">
        <v>14.8</v>
      </c>
      <c r="C48" s="154">
        <v>15.1</v>
      </c>
      <c r="D48" s="154">
        <v>14.7</v>
      </c>
      <c r="E48" s="154">
        <v>15</v>
      </c>
      <c r="F48" s="154">
        <v>14.3</v>
      </c>
      <c r="G48" s="154">
        <v>14.6</v>
      </c>
      <c r="H48" s="248">
        <v>14.1</v>
      </c>
      <c r="I48" s="173">
        <v>0.03</v>
      </c>
      <c r="J48" s="174">
        <v>-0.02</v>
      </c>
      <c r="K48" s="173">
        <v>0.03</v>
      </c>
      <c r="L48" s="174">
        <v>-0.02</v>
      </c>
    </row>
    <row r="49" spans="1:12" ht="10.5" customHeight="1" x14ac:dyDescent="0.2">
      <c r="A49" s="153" t="s">
        <v>788</v>
      </c>
      <c r="B49" s="154">
        <v>13.1</v>
      </c>
      <c r="C49" s="154">
        <v>12.6</v>
      </c>
      <c r="D49" s="154">
        <v>12.7</v>
      </c>
      <c r="E49" s="154">
        <v>12</v>
      </c>
      <c r="F49" s="154">
        <v>12.4</v>
      </c>
      <c r="G49" s="154">
        <v>11.9</v>
      </c>
      <c r="H49" s="248">
        <v>11.1</v>
      </c>
      <c r="I49" s="173">
        <v>0.06</v>
      </c>
      <c r="J49" s="174">
        <v>0.04</v>
      </c>
      <c r="K49" s="173">
        <v>-0.01</v>
      </c>
      <c r="L49" s="174">
        <v>0.01</v>
      </c>
    </row>
    <row r="50" spans="1:12" ht="10.5" customHeight="1" x14ac:dyDescent="0.2">
      <c r="A50" s="153" t="s">
        <v>789</v>
      </c>
      <c r="B50" s="154">
        <v>18.100000000000001</v>
      </c>
      <c r="C50" s="154">
        <v>18.399999999999999</v>
      </c>
      <c r="D50" s="154">
        <v>19</v>
      </c>
      <c r="E50" s="154">
        <v>17.899999999999999</v>
      </c>
      <c r="F50" s="154">
        <v>17.5</v>
      </c>
      <c r="G50" s="154">
        <v>17.899999999999999</v>
      </c>
      <c r="H50" s="248">
        <v>17.8</v>
      </c>
      <c r="I50" s="173">
        <v>0.03</v>
      </c>
      <c r="J50" s="174">
        <v>-0.02</v>
      </c>
      <c r="K50" s="173">
        <v>0.06</v>
      </c>
      <c r="L50" s="184">
        <v>0.01</v>
      </c>
    </row>
    <row r="51" spans="1:12" ht="10.5" customHeight="1" x14ac:dyDescent="0.2">
      <c r="A51" s="153" t="s">
        <v>790</v>
      </c>
      <c r="B51" s="154" t="s">
        <v>791</v>
      </c>
      <c r="C51" s="154">
        <v>0.10000000000000142</v>
      </c>
      <c r="D51" s="154" t="s">
        <v>791</v>
      </c>
      <c r="E51" s="154">
        <v>0.10000000000000142</v>
      </c>
      <c r="F51" s="154" t="s">
        <v>791</v>
      </c>
      <c r="G51" s="154" t="s">
        <v>791</v>
      </c>
      <c r="H51" s="248" t="s">
        <v>791</v>
      </c>
      <c r="I51" s="353"/>
      <c r="J51" s="354"/>
      <c r="K51" s="353"/>
      <c r="L51" s="354"/>
    </row>
    <row r="52" spans="1:12" ht="10.5" customHeight="1" x14ac:dyDescent="0.2">
      <c r="A52" s="229" t="s">
        <v>792</v>
      </c>
      <c r="B52" s="229">
        <v>57.8</v>
      </c>
      <c r="C52" s="229">
        <v>57.7</v>
      </c>
      <c r="D52" s="229">
        <v>57.8</v>
      </c>
      <c r="E52" s="229">
        <v>56.4</v>
      </c>
      <c r="F52" s="229">
        <v>56.1</v>
      </c>
      <c r="G52" s="229">
        <v>55.4</v>
      </c>
      <c r="H52" s="355">
        <v>53.7</v>
      </c>
      <c r="I52" s="356">
        <v>0.03</v>
      </c>
      <c r="J52" s="357">
        <v>0</v>
      </c>
      <c r="K52" s="356">
        <v>0.02</v>
      </c>
      <c r="L52" s="357">
        <v>0</v>
      </c>
    </row>
    <row r="53" spans="1:12" ht="12.75" customHeight="1" x14ac:dyDescent="0.2">
      <c r="A53" s="151"/>
      <c r="B53" s="151"/>
      <c r="C53" s="122"/>
      <c r="D53" s="122"/>
      <c r="E53" s="122"/>
      <c r="F53" s="122"/>
      <c r="G53" s="122"/>
      <c r="H53" s="122"/>
      <c r="I53" s="110"/>
      <c r="J53" s="110"/>
      <c r="K53" s="235"/>
      <c r="L53" s="235"/>
    </row>
  </sheetData>
  <mergeCells count="26">
    <mergeCell ref="A1:D1"/>
    <mergeCell ref="I1:L1"/>
    <mergeCell ref="A4:H4"/>
    <mergeCell ref="I4:J4"/>
    <mergeCell ref="K4:L4"/>
    <mergeCell ref="I5:J5"/>
    <mergeCell ref="K5:L5"/>
    <mergeCell ref="A14:H14"/>
    <mergeCell ref="I14:J14"/>
    <mergeCell ref="K14:L14"/>
    <mergeCell ref="I15:J15"/>
    <mergeCell ref="K15:L15"/>
    <mergeCell ref="A24:H24"/>
    <mergeCell ref="I24:J24"/>
    <mergeCell ref="K24:L24"/>
    <mergeCell ref="K25:L25"/>
    <mergeCell ref="A34:H34"/>
    <mergeCell ref="I34:J34"/>
    <mergeCell ref="K34:L34"/>
    <mergeCell ref="I35:J35"/>
    <mergeCell ref="K35:L35"/>
    <mergeCell ref="A44:H44"/>
    <mergeCell ref="I44:J44"/>
    <mergeCell ref="K44:L44"/>
    <mergeCell ref="I45:J45"/>
    <mergeCell ref="K45:L45"/>
  </mergeCells>
  <pageMargins left="0.5" right="0.5" top="0.5" bottom="0.5" header="0.31496062992126" footer="0.31496062992126"/>
  <pageSetup paperSize="9" orientation="portrait"/>
  <headerFooter>
    <oddFooter>&amp;C_x000D_&amp;1#&amp;"Aptos"&amp;10&amp;K000000 Confidential</oddFooter>
  </headerFooter>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B2D11E-B44E-421F-BA0B-D8E32653D053}">
  <dimension ref="A1:J32"/>
  <sheetViews>
    <sheetView workbookViewId="0">
      <selection sqref="A1:D1"/>
    </sheetView>
  </sheetViews>
  <sheetFormatPr defaultRowHeight="12.75" x14ac:dyDescent="0.2"/>
  <cols>
    <col min="1" max="1" width="42.28515625" customWidth="1"/>
    <col min="2" max="8" width="6.5703125" customWidth="1"/>
    <col min="9" max="10" width="7.140625" customWidth="1"/>
  </cols>
  <sheetData>
    <row r="1" spans="1:10" ht="12" customHeight="1" x14ac:dyDescent="0.2">
      <c r="A1" s="581" t="s">
        <v>798</v>
      </c>
      <c r="B1" s="581" t="s">
        <v>0</v>
      </c>
      <c r="C1" s="581" t="s">
        <v>0</v>
      </c>
      <c r="D1" s="581" t="s">
        <v>0</v>
      </c>
      <c r="E1" s="213"/>
      <c r="F1" s="213"/>
      <c r="G1" s="213"/>
      <c r="H1" s="582"/>
      <c r="I1" s="582" t="s">
        <v>0</v>
      </c>
      <c r="J1" s="582" t="s">
        <v>0</v>
      </c>
    </row>
    <row r="2" spans="1:10" ht="27.75" customHeight="1" x14ac:dyDescent="0.35">
      <c r="A2" s="608" t="s">
        <v>799</v>
      </c>
      <c r="B2" s="608" t="s">
        <v>0</v>
      </c>
      <c r="C2" s="608" t="s">
        <v>0</v>
      </c>
      <c r="D2" s="608" t="s">
        <v>0</v>
      </c>
      <c r="E2" s="608" t="s">
        <v>0</v>
      </c>
      <c r="F2" s="608" t="s">
        <v>0</v>
      </c>
      <c r="G2" s="608" t="s">
        <v>0</v>
      </c>
      <c r="H2" s="608" t="s">
        <v>0</v>
      </c>
      <c r="I2" s="362"/>
      <c r="J2" s="362"/>
    </row>
    <row r="3" spans="1:10" ht="15" customHeight="1" x14ac:dyDescent="0.2">
      <c r="A3" s="622" t="s">
        <v>800</v>
      </c>
      <c r="B3" s="622" t="s">
        <v>0</v>
      </c>
      <c r="C3" s="622" t="s">
        <v>0</v>
      </c>
      <c r="D3" s="622" t="s">
        <v>0</v>
      </c>
      <c r="E3" s="622" t="s">
        <v>0</v>
      </c>
      <c r="F3" s="622" t="s">
        <v>0</v>
      </c>
      <c r="G3" s="622" t="s">
        <v>0</v>
      </c>
      <c r="H3" s="625" t="s">
        <v>0</v>
      </c>
      <c r="I3" s="610" t="s">
        <v>801</v>
      </c>
      <c r="J3" s="611" t="s">
        <v>0</v>
      </c>
    </row>
    <row r="4" spans="1:10" ht="10.5" customHeight="1" x14ac:dyDescent="0.2">
      <c r="A4" s="162" t="s">
        <v>802</v>
      </c>
      <c r="B4" s="305" t="s">
        <v>803</v>
      </c>
      <c r="C4" s="305" t="s">
        <v>804</v>
      </c>
      <c r="D4" s="305" t="s">
        <v>805</v>
      </c>
      <c r="E4" s="305" t="s">
        <v>806</v>
      </c>
      <c r="F4" s="305" t="s">
        <v>807</v>
      </c>
      <c r="G4" s="305" t="s">
        <v>808</v>
      </c>
      <c r="H4" s="306" t="s">
        <v>809</v>
      </c>
      <c r="I4" s="307" t="s">
        <v>810</v>
      </c>
      <c r="J4" s="308" t="s">
        <v>811</v>
      </c>
    </row>
    <row r="5" spans="1:10" ht="9.75" customHeight="1" x14ac:dyDescent="0.2">
      <c r="A5" s="151" t="s">
        <v>812</v>
      </c>
      <c r="B5" s="122">
        <v>350</v>
      </c>
      <c r="C5" s="122">
        <v>338</v>
      </c>
      <c r="D5" s="122">
        <v>326</v>
      </c>
      <c r="E5" s="122">
        <v>317</v>
      </c>
      <c r="F5" s="122">
        <v>326</v>
      </c>
      <c r="G5" s="122">
        <v>318</v>
      </c>
      <c r="H5" s="225">
        <v>334</v>
      </c>
      <c r="I5" s="169">
        <v>7.0000000000000007E-2</v>
      </c>
      <c r="J5" s="170">
        <v>0.04</v>
      </c>
    </row>
    <row r="6" spans="1:10" ht="9.75" customHeight="1" x14ac:dyDescent="0.2">
      <c r="A6" s="153" t="s">
        <v>813</v>
      </c>
      <c r="B6" s="15">
        <v>130</v>
      </c>
      <c r="C6" s="15">
        <v>137</v>
      </c>
      <c r="D6" s="15">
        <v>139</v>
      </c>
      <c r="E6" s="15">
        <v>148</v>
      </c>
      <c r="F6" s="15">
        <v>123</v>
      </c>
      <c r="G6" s="15">
        <v>134</v>
      </c>
      <c r="H6" s="226">
        <v>122</v>
      </c>
      <c r="I6" s="173">
        <v>0.06</v>
      </c>
      <c r="J6" s="174">
        <v>-0.05</v>
      </c>
    </row>
    <row r="7" spans="1:10" ht="9.75" customHeight="1" x14ac:dyDescent="0.2">
      <c r="A7" s="153" t="s">
        <v>814</v>
      </c>
      <c r="B7" s="15">
        <v>1</v>
      </c>
      <c r="C7" s="15" t="s">
        <v>815</v>
      </c>
      <c r="D7" s="15" t="s">
        <v>815</v>
      </c>
      <c r="E7" s="15">
        <v>1</v>
      </c>
      <c r="F7" s="15" t="s">
        <v>815</v>
      </c>
      <c r="G7" s="15" t="s">
        <v>815</v>
      </c>
      <c r="H7" s="226" t="s">
        <v>815</v>
      </c>
      <c r="I7" s="173"/>
      <c r="J7" s="174"/>
    </row>
    <row r="8" spans="1:10" ht="9.75" customHeight="1" x14ac:dyDescent="0.2">
      <c r="A8" s="153" t="s">
        <v>816</v>
      </c>
      <c r="B8" s="15">
        <v>66</v>
      </c>
      <c r="C8" s="15">
        <v>161</v>
      </c>
      <c r="D8" s="15">
        <v>100</v>
      </c>
      <c r="E8" s="15">
        <v>120</v>
      </c>
      <c r="F8" s="15">
        <v>131</v>
      </c>
      <c r="G8" s="15">
        <v>102</v>
      </c>
      <c r="H8" s="226">
        <v>164</v>
      </c>
      <c r="I8" s="173">
        <v>-0.5</v>
      </c>
      <c r="J8" s="174">
        <v>-0.59</v>
      </c>
    </row>
    <row r="9" spans="1:10" ht="9.75" customHeight="1" x14ac:dyDescent="0.2">
      <c r="A9" s="153" t="s">
        <v>817</v>
      </c>
      <c r="B9" s="15" t="s">
        <v>815</v>
      </c>
      <c r="C9" s="15" t="s">
        <v>815</v>
      </c>
      <c r="D9" s="15">
        <v>1</v>
      </c>
      <c r="E9" s="15" t="s">
        <v>815</v>
      </c>
      <c r="F9" s="15">
        <v>1</v>
      </c>
      <c r="G9" s="15" t="s">
        <v>815</v>
      </c>
      <c r="H9" s="226" t="s">
        <v>815</v>
      </c>
      <c r="I9" s="173"/>
      <c r="J9" s="174"/>
    </row>
    <row r="10" spans="1:10" ht="10.5" customHeight="1" x14ac:dyDescent="0.2">
      <c r="A10" s="155" t="s">
        <v>818</v>
      </c>
      <c r="B10" s="259">
        <v>547</v>
      </c>
      <c r="C10" s="259">
        <v>636</v>
      </c>
      <c r="D10" s="259">
        <v>566</v>
      </c>
      <c r="E10" s="259">
        <v>586</v>
      </c>
      <c r="F10" s="259">
        <v>581</v>
      </c>
      <c r="G10" s="259">
        <v>554</v>
      </c>
      <c r="H10" s="260">
        <v>620</v>
      </c>
      <c r="I10" s="176">
        <v>-0.06</v>
      </c>
      <c r="J10" s="177">
        <v>-0.14000000000000001</v>
      </c>
    </row>
    <row r="11" spans="1:10" ht="10.5" customHeight="1" x14ac:dyDescent="0.2">
      <c r="A11" s="155" t="s">
        <v>819</v>
      </c>
      <c r="B11" s="259">
        <v>-236</v>
      </c>
      <c r="C11" s="259">
        <v>-241</v>
      </c>
      <c r="D11" s="259">
        <v>-232</v>
      </c>
      <c r="E11" s="259">
        <v>-232</v>
      </c>
      <c r="F11" s="259">
        <v>-233</v>
      </c>
      <c r="G11" s="259">
        <v>-233</v>
      </c>
      <c r="H11" s="260">
        <v>-229</v>
      </c>
      <c r="I11" s="176">
        <v>0.01</v>
      </c>
      <c r="J11" s="177">
        <v>-0.02</v>
      </c>
    </row>
    <row r="12" spans="1:10" ht="10.5" customHeight="1" x14ac:dyDescent="0.2">
      <c r="A12" s="155" t="s">
        <v>820</v>
      </c>
      <c r="B12" s="259">
        <v>-241</v>
      </c>
      <c r="C12" s="259">
        <v>-245</v>
      </c>
      <c r="D12" s="259">
        <v>-237</v>
      </c>
      <c r="E12" s="259">
        <v>-235</v>
      </c>
      <c r="F12" s="259">
        <v>-237</v>
      </c>
      <c r="G12" s="259">
        <v>-237</v>
      </c>
      <c r="H12" s="260">
        <v>-233</v>
      </c>
      <c r="I12" s="176">
        <v>0.02</v>
      </c>
      <c r="J12" s="177">
        <v>-0.02</v>
      </c>
    </row>
    <row r="13" spans="1:10" ht="10.5" customHeight="1" x14ac:dyDescent="0.2">
      <c r="A13" s="155" t="s">
        <v>821</v>
      </c>
      <c r="B13" s="259">
        <v>306</v>
      </c>
      <c r="C13" s="259">
        <v>391</v>
      </c>
      <c r="D13" s="259">
        <v>329</v>
      </c>
      <c r="E13" s="259">
        <v>351</v>
      </c>
      <c r="F13" s="259">
        <v>344</v>
      </c>
      <c r="G13" s="259">
        <v>317</v>
      </c>
      <c r="H13" s="260">
        <v>387</v>
      </c>
      <c r="I13" s="176">
        <v>-0.11</v>
      </c>
      <c r="J13" s="177">
        <v>-0.22</v>
      </c>
    </row>
    <row r="14" spans="1:10" ht="9.75" customHeight="1" x14ac:dyDescent="0.2">
      <c r="A14" s="153" t="s">
        <v>822</v>
      </c>
      <c r="B14" s="15">
        <v>-39</v>
      </c>
      <c r="C14" s="15">
        <v>-31</v>
      </c>
      <c r="D14" s="15">
        <v>12</v>
      </c>
      <c r="E14" s="15">
        <v>-9</v>
      </c>
      <c r="F14" s="15">
        <v>3</v>
      </c>
      <c r="G14" s="15">
        <v>14</v>
      </c>
      <c r="H14" s="226">
        <v>2</v>
      </c>
      <c r="I14" s="173"/>
      <c r="J14" s="174"/>
    </row>
    <row r="15" spans="1:10" ht="10.5" customHeight="1" x14ac:dyDescent="0.2">
      <c r="A15" s="155" t="s">
        <v>823</v>
      </c>
      <c r="B15" s="259">
        <v>267</v>
      </c>
      <c r="C15" s="259">
        <v>360</v>
      </c>
      <c r="D15" s="259">
        <v>341</v>
      </c>
      <c r="E15" s="259">
        <v>342</v>
      </c>
      <c r="F15" s="259">
        <v>347</v>
      </c>
      <c r="G15" s="259">
        <v>331</v>
      </c>
      <c r="H15" s="260">
        <v>389</v>
      </c>
      <c r="I15" s="176">
        <v>-0.23</v>
      </c>
      <c r="J15" s="177">
        <v>-0.26</v>
      </c>
    </row>
    <row r="16" spans="1:10" ht="9.75" customHeight="1" x14ac:dyDescent="0.2">
      <c r="A16" s="153" t="s">
        <v>522</v>
      </c>
      <c r="B16" s="15">
        <v>43</v>
      </c>
      <c r="C16" s="15">
        <v>38</v>
      </c>
      <c r="D16" s="15">
        <v>41</v>
      </c>
      <c r="E16" s="15">
        <v>40</v>
      </c>
      <c r="F16" s="15">
        <v>40</v>
      </c>
      <c r="G16" s="15">
        <v>42</v>
      </c>
      <c r="H16" s="226">
        <v>37</v>
      </c>
      <c r="I16" s="173"/>
      <c r="J16" s="174"/>
    </row>
    <row r="17" spans="1:10" ht="9.75" customHeight="1" x14ac:dyDescent="0.2">
      <c r="A17" s="153" t="s">
        <v>523</v>
      </c>
      <c r="B17" s="15">
        <v>11</v>
      </c>
      <c r="C17" s="15">
        <v>16</v>
      </c>
      <c r="D17" s="15">
        <v>15</v>
      </c>
      <c r="E17" s="15">
        <v>15</v>
      </c>
      <c r="F17" s="15">
        <v>16</v>
      </c>
      <c r="G17" s="15">
        <v>15</v>
      </c>
      <c r="H17" s="226">
        <v>18</v>
      </c>
      <c r="I17" s="173"/>
      <c r="J17" s="174"/>
    </row>
    <row r="18" spans="1:10" ht="9.75" customHeight="1" x14ac:dyDescent="0.2">
      <c r="A18" s="153" t="s">
        <v>824</v>
      </c>
      <c r="B18" s="15">
        <v>7158</v>
      </c>
      <c r="C18" s="15">
        <v>7282</v>
      </c>
      <c r="D18" s="15">
        <v>7378</v>
      </c>
      <c r="E18" s="15">
        <v>6950</v>
      </c>
      <c r="F18" s="15">
        <v>6740</v>
      </c>
      <c r="G18" s="15">
        <v>6775</v>
      </c>
      <c r="H18" s="226">
        <v>6785</v>
      </c>
      <c r="I18" s="173">
        <v>0.06</v>
      </c>
      <c r="J18" s="174">
        <v>-0.02</v>
      </c>
    </row>
    <row r="19" spans="1:10" ht="9.75" customHeight="1" x14ac:dyDescent="0.2">
      <c r="A19" s="182" t="s">
        <v>825</v>
      </c>
      <c r="B19" s="15">
        <v>43412</v>
      </c>
      <c r="C19" s="15">
        <v>44406</v>
      </c>
      <c r="D19" s="15">
        <v>44401</v>
      </c>
      <c r="E19" s="15">
        <v>41783</v>
      </c>
      <c r="F19" s="15">
        <v>40516</v>
      </c>
      <c r="G19" s="15">
        <v>40128</v>
      </c>
      <c r="H19" s="226">
        <v>39816</v>
      </c>
      <c r="I19" s="173">
        <v>7.0000000000000007E-2</v>
      </c>
      <c r="J19" s="174">
        <v>-0.02</v>
      </c>
    </row>
    <row r="20" spans="1:10" ht="9.75" customHeight="1" x14ac:dyDescent="0.2">
      <c r="A20" s="261" t="s">
        <v>826</v>
      </c>
      <c r="B20" s="146">
        <v>1188</v>
      </c>
      <c r="C20" s="146">
        <v>1200</v>
      </c>
      <c r="D20" s="146">
        <v>1204</v>
      </c>
      <c r="E20" s="146">
        <v>1207</v>
      </c>
      <c r="F20" s="146">
        <v>1223</v>
      </c>
      <c r="G20" s="146">
        <v>1235</v>
      </c>
      <c r="H20" s="262">
        <v>1258</v>
      </c>
      <c r="I20" s="185">
        <v>-0.03</v>
      </c>
      <c r="J20" s="186">
        <v>-0.01</v>
      </c>
    </row>
    <row r="21" spans="1:10" ht="15" customHeight="1" x14ac:dyDescent="0.2">
      <c r="A21" s="363"/>
      <c r="B21" s="363"/>
      <c r="C21" s="363"/>
      <c r="D21" s="363"/>
      <c r="E21" s="363"/>
      <c r="F21" s="363"/>
      <c r="G21" s="363"/>
      <c r="H21" s="363"/>
      <c r="I21" s="364"/>
      <c r="J21" s="364"/>
    </row>
    <row r="22" spans="1:10" ht="10.5" customHeight="1" x14ac:dyDescent="0.2">
      <c r="A22" s="27" t="s">
        <v>827</v>
      </c>
      <c r="B22" s="274"/>
      <c r="C22" s="274"/>
      <c r="D22" s="274"/>
      <c r="E22" s="274"/>
      <c r="F22" s="274"/>
      <c r="G22" s="274"/>
      <c r="H22" s="275"/>
      <c r="I22" s="644" t="s">
        <v>828</v>
      </c>
      <c r="J22" s="645" t="s">
        <v>0</v>
      </c>
    </row>
    <row r="23" spans="1:10" ht="10.5" customHeight="1" x14ac:dyDescent="0.2">
      <c r="A23" s="162" t="s">
        <v>829</v>
      </c>
      <c r="B23" s="305" t="s">
        <v>803</v>
      </c>
      <c r="C23" s="305" t="s">
        <v>804</v>
      </c>
      <c r="D23" s="305" t="s">
        <v>805</v>
      </c>
      <c r="E23" s="305" t="s">
        <v>806</v>
      </c>
      <c r="F23" s="305" t="s">
        <v>807</v>
      </c>
      <c r="G23" s="305" t="s">
        <v>808</v>
      </c>
      <c r="H23" s="306" t="s">
        <v>809</v>
      </c>
      <c r="I23" s="307" t="s">
        <v>810</v>
      </c>
      <c r="J23" s="308" t="s">
        <v>811</v>
      </c>
    </row>
    <row r="24" spans="1:10" ht="9.75" customHeight="1" x14ac:dyDescent="0.2">
      <c r="A24" s="198" t="s">
        <v>830</v>
      </c>
      <c r="B24" s="199">
        <v>64.3</v>
      </c>
      <c r="C24" s="199">
        <v>63.9</v>
      </c>
      <c r="D24" s="199">
        <v>62</v>
      </c>
      <c r="E24" s="199">
        <v>59.4</v>
      </c>
      <c r="F24" s="199">
        <v>56.9</v>
      </c>
      <c r="G24" s="199">
        <v>56</v>
      </c>
      <c r="H24" s="350">
        <v>54.4</v>
      </c>
      <c r="I24" s="365">
        <v>0.13</v>
      </c>
      <c r="J24" s="366">
        <v>0.01</v>
      </c>
    </row>
    <row r="25" spans="1:10" ht="9.75" customHeight="1" x14ac:dyDescent="0.2">
      <c r="A25" s="155" t="s">
        <v>831</v>
      </c>
      <c r="B25" s="204">
        <v>54.5</v>
      </c>
      <c r="C25" s="204">
        <v>55.2</v>
      </c>
      <c r="D25" s="204">
        <v>52</v>
      </c>
      <c r="E25" s="204">
        <v>51.2</v>
      </c>
      <c r="F25" s="204">
        <v>48.1</v>
      </c>
      <c r="G25" s="204">
        <v>47</v>
      </c>
      <c r="H25" s="351">
        <v>54.6</v>
      </c>
      <c r="I25" s="367">
        <v>0.13</v>
      </c>
      <c r="J25" s="368">
        <v>-0.01</v>
      </c>
    </row>
    <row r="26" spans="1:10" ht="9.75" customHeight="1" x14ac:dyDescent="0.2">
      <c r="A26" s="157" t="s">
        <v>832</v>
      </c>
      <c r="B26" s="206">
        <v>48</v>
      </c>
      <c r="C26" s="206">
        <v>47.4</v>
      </c>
      <c r="D26" s="206">
        <v>44.1</v>
      </c>
      <c r="E26" s="206">
        <v>43.9</v>
      </c>
      <c r="F26" s="206">
        <v>42.9</v>
      </c>
      <c r="G26" s="206">
        <v>39.6</v>
      </c>
      <c r="H26" s="352">
        <v>40</v>
      </c>
      <c r="I26" s="369">
        <v>0.12</v>
      </c>
      <c r="J26" s="370">
        <v>0.01</v>
      </c>
    </row>
    <row r="27" spans="1:10" ht="6" customHeight="1" x14ac:dyDescent="0.2">
      <c r="A27" s="371"/>
      <c r="B27" s="23"/>
      <c r="C27" s="152"/>
      <c r="D27" s="152"/>
      <c r="E27" s="152"/>
      <c r="F27" s="152"/>
      <c r="G27" s="152"/>
      <c r="H27" s="152"/>
      <c r="I27" s="372"/>
      <c r="J27" s="372"/>
    </row>
    <row r="28" spans="1:10" ht="10.5" customHeight="1" x14ac:dyDescent="0.2">
      <c r="A28" s="267" t="s">
        <v>833</v>
      </c>
      <c r="B28" s="25"/>
      <c r="C28" s="154"/>
      <c r="D28" s="154"/>
      <c r="E28" s="154"/>
      <c r="F28" s="154"/>
      <c r="G28" s="154"/>
      <c r="H28" s="154"/>
      <c r="I28" s="359"/>
      <c r="J28" s="359"/>
    </row>
    <row r="29" spans="1:10" ht="10.5" customHeight="1" x14ac:dyDescent="0.2">
      <c r="A29" s="267" t="s">
        <v>834</v>
      </c>
      <c r="B29" s="25"/>
      <c r="C29" s="154"/>
      <c r="D29" s="154"/>
      <c r="E29" s="154"/>
      <c r="F29" s="154"/>
      <c r="G29" s="154"/>
      <c r="H29" s="154"/>
      <c r="I29" s="359"/>
      <c r="J29" s="359"/>
    </row>
    <row r="30" spans="1:10" ht="10.5" customHeight="1" x14ac:dyDescent="0.2">
      <c r="A30" s="646" t="s">
        <v>835</v>
      </c>
      <c r="B30" s="646" t="s">
        <v>0</v>
      </c>
      <c r="C30" s="646" t="s">
        <v>0</v>
      </c>
      <c r="D30" s="646" t="s">
        <v>0</v>
      </c>
      <c r="E30" s="646" t="s">
        <v>0</v>
      </c>
      <c r="F30" s="154"/>
      <c r="G30" s="154"/>
      <c r="H30" s="154"/>
      <c r="I30" s="359"/>
      <c r="J30" s="359"/>
    </row>
    <row r="31" spans="1:10" ht="10.5" customHeight="1" x14ac:dyDescent="0.2">
      <c r="A31" s="267" t="s">
        <v>836</v>
      </c>
      <c r="B31" s="373"/>
      <c r="C31" s="373"/>
      <c r="D31" s="373"/>
      <c r="E31" s="373"/>
      <c r="F31" s="373"/>
      <c r="G31" s="373"/>
      <c r="H31" s="373"/>
      <c r="I31" s="373"/>
      <c r="J31" s="373"/>
    </row>
    <row r="32" spans="1:10" ht="8.25" customHeight="1" x14ac:dyDescent="0.25">
      <c r="A32" s="647"/>
      <c r="B32" s="647" t="s">
        <v>0</v>
      </c>
      <c r="C32" s="647" t="s">
        <v>0</v>
      </c>
      <c r="D32" s="647" t="s">
        <v>0</v>
      </c>
      <c r="E32" s="6"/>
      <c r="F32" s="6"/>
      <c r="G32" s="6"/>
      <c r="H32" s="6"/>
      <c r="I32" s="6"/>
      <c r="J32" s="6"/>
    </row>
  </sheetData>
  <mergeCells count="8">
    <mergeCell ref="I22:J22"/>
    <mergeCell ref="A30:E30"/>
    <mergeCell ref="A32:D32"/>
    <mergeCell ref="A1:D1"/>
    <mergeCell ref="H1:J1"/>
    <mergeCell ref="A2:H2"/>
    <mergeCell ref="A3:H3"/>
    <mergeCell ref="I3:J3"/>
  </mergeCells>
  <pageMargins left="0.5" right="0.5" top="0.5" bottom="0.5" header="0.31496062992126" footer="0.31496062992126"/>
  <pageSetup paperSize="9" orientation="portrait"/>
  <headerFooter>
    <oddFooter>&amp;C_x000D_&amp;1#&amp;"Aptos"&amp;10&amp;K000000 Confidential</oddFooter>
  </headerFooter>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724231-78A7-457C-996C-A4A707854EEA}">
  <dimension ref="A1:J49"/>
  <sheetViews>
    <sheetView workbookViewId="0">
      <selection sqref="A1:D1"/>
    </sheetView>
  </sheetViews>
  <sheetFormatPr defaultRowHeight="12.75" x14ac:dyDescent="0.2"/>
  <cols>
    <col min="1" max="1" width="42.28515625" customWidth="1"/>
    <col min="2" max="8" width="6.5703125" customWidth="1"/>
    <col min="9" max="10" width="7.140625" customWidth="1"/>
  </cols>
  <sheetData>
    <row r="1" spans="1:10" ht="12" customHeight="1" x14ac:dyDescent="0.2">
      <c r="A1" s="581" t="s">
        <v>837</v>
      </c>
      <c r="B1" s="581" t="s">
        <v>0</v>
      </c>
      <c r="C1" s="581" t="s">
        <v>0</v>
      </c>
      <c r="D1" s="581" t="s">
        <v>0</v>
      </c>
      <c r="E1" s="213"/>
      <c r="F1" s="213"/>
      <c r="G1" s="213"/>
      <c r="H1" s="582"/>
      <c r="I1" s="582" t="s">
        <v>0</v>
      </c>
      <c r="J1" s="582" t="s">
        <v>0</v>
      </c>
    </row>
    <row r="2" spans="1:10" ht="24.75" customHeight="1" x14ac:dyDescent="0.35">
      <c r="A2" s="608" t="s">
        <v>838</v>
      </c>
      <c r="B2" s="608" t="s">
        <v>0</v>
      </c>
      <c r="C2" s="608" t="s">
        <v>0</v>
      </c>
      <c r="D2" s="608" t="s">
        <v>0</v>
      </c>
      <c r="E2" s="608" t="s">
        <v>0</v>
      </c>
      <c r="F2" s="608" t="s">
        <v>0</v>
      </c>
      <c r="G2" s="608" t="s">
        <v>0</v>
      </c>
      <c r="H2" s="608" t="s">
        <v>0</v>
      </c>
      <c r="I2" s="374"/>
      <c r="J2" s="374"/>
    </row>
    <row r="3" spans="1:10" ht="6" customHeight="1" x14ac:dyDescent="0.2">
      <c r="A3" s="375"/>
      <c r="B3" s="25"/>
      <c r="C3" s="154"/>
      <c r="D3" s="154"/>
      <c r="E3" s="154"/>
      <c r="F3" s="154"/>
      <c r="G3" s="154"/>
      <c r="H3" s="154"/>
      <c r="I3" s="359"/>
      <c r="J3" s="359"/>
    </row>
    <row r="4" spans="1:10" ht="15" customHeight="1" x14ac:dyDescent="0.2">
      <c r="A4" s="373"/>
      <c r="B4" s="373"/>
      <c r="C4" s="373"/>
      <c r="D4" s="373"/>
      <c r="E4" s="373"/>
      <c r="F4" s="373"/>
      <c r="G4" s="373"/>
      <c r="H4" s="373"/>
      <c r="I4" s="376"/>
      <c r="J4" s="376"/>
    </row>
    <row r="5" spans="1:10" ht="10.5" customHeight="1" x14ac:dyDescent="0.2">
      <c r="A5" s="617" t="s">
        <v>839</v>
      </c>
      <c r="B5" s="617" t="s">
        <v>0</v>
      </c>
      <c r="C5" s="617" t="s">
        <v>0</v>
      </c>
      <c r="D5" s="617" t="s">
        <v>0</v>
      </c>
      <c r="E5" s="377"/>
      <c r="F5" s="377"/>
      <c r="G5" s="377"/>
      <c r="H5" s="378"/>
      <c r="I5" s="649" t="s">
        <v>840</v>
      </c>
      <c r="J5" s="650" t="s">
        <v>0</v>
      </c>
    </row>
    <row r="6" spans="1:10" ht="10.5" customHeight="1" x14ac:dyDescent="0.2">
      <c r="A6" s="162"/>
      <c r="B6" s="305" t="s">
        <v>841</v>
      </c>
      <c r="C6" s="305" t="s">
        <v>842</v>
      </c>
      <c r="D6" s="305" t="s">
        <v>843</v>
      </c>
      <c r="E6" s="305" t="s">
        <v>844</v>
      </c>
      <c r="F6" s="305" t="s">
        <v>845</v>
      </c>
      <c r="G6" s="305" t="s">
        <v>846</v>
      </c>
      <c r="H6" s="306" t="s">
        <v>847</v>
      </c>
      <c r="I6" s="307" t="s">
        <v>848</v>
      </c>
      <c r="J6" s="308" t="s">
        <v>849</v>
      </c>
    </row>
    <row r="7" spans="1:10" ht="9.75" customHeight="1" x14ac:dyDescent="0.2">
      <c r="A7" s="371" t="s">
        <v>850</v>
      </c>
      <c r="B7" s="23">
        <v>60</v>
      </c>
      <c r="C7" s="122">
        <v>60</v>
      </c>
      <c r="D7" s="122">
        <v>59</v>
      </c>
      <c r="E7" s="122">
        <v>55</v>
      </c>
      <c r="F7" s="122">
        <v>60</v>
      </c>
      <c r="G7" s="122">
        <v>61</v>
      </c>
      <c r="H7" s="225">
        <v>68</v>
      </c>
      <c r="I7" s="169">
        <v>0</v>
      </c>
      <c r="J7" s="170">
        <v>0</v>
      </c>
    </row>
    <row r="8" spans="1:10" ht="9.75" customHeight="1" x14ac:dyDescent="0.2">
      <c r="A8" s="375" t="s">
        <v>851</v>
      </c>
      <c r="B8" s="25">
        <v>58</v>
      </c>
      <c r="C8" s="15">
        <v>57</v>
      </c>
      <c r="D8" s="15">
        <v>55</v>
      </c>
      <c r="E8" s="15">
        <v>54</v>
      </c>
      <c r="F8" s="15">
        <v>57</v>
      </c>
      <c r="G8" s="15">
        <v>57</v>
      </c>
      <c r="H8" s="226">
        <v>56</v>
      </c>
      <c r="I8" s="173">
        <v>0.02</v>
      </c>
      <c r="J8" s="174">
        <v>0.02</v>
      </c>
    </row>
    <row r="9" spans="1:10" ht="9.75" customHeight="1" x14ac:dyDescent="0.2">
      <c r="A9" s="375" t="s">
        <v>852</v>
      </c>
      <c r="B9" s="25">
        <v>82</v>
      </c>
      <c r="C9" s="15">
        <v>77</v>
      </c>
      <c r="D9" s="15">
        <v>72</v>
      </c>
      <c r="E9" s="15">
        <v>73</v>
      </c>
      <c r="F9" s="15">
        <v>74</v>
      </c>
      <c r="G9" s="15">
        <v>74</v>
      </c>
      <c r="H9" s="226">
        <v>77</v>
      </c>
      <c r="I9" s="173">
        <v>0.11</v>
      </c>
      <c r="J9" s="174">
        <v>0.06</v>
      </c>
    </row>
    <row r="10" spans="1:10" ht="9.75" customHeight="1" x14ac:dyDescent="0.2">
      <c r="A10" s="375" t="s">
        <v>853</v>
      </c>
      <c r="B10" s="25">
        <v>130</v>
      </c>
      <c r="C10" s="15">
        <v>129</v>
      </c>
      <c r="D10" s="15">
        <v>122</v>
      </c>
      <c r="E10" s="15">
        <v>120</v>
      </c>
      <c r="F10" s="15">
        <v>120</v>
      </c>
      <c r="G10" s="15">
        <v>115</v>
      </c>
      <c r="H10" s="226">
        <v>114</v>
      </c>
      <c r="I10" s="173">
        <v>0.08</v>
      </c>
      <c r="J10" s="174">
        <v>0.01</v>
      </c>
    </row>
    <row r="11" spans="1:10" ht="9.75" customHeight="1" x14ac:dyDescent="0.2">
      <c r="A11" s="375" t="s">
        <v>854</v>
      </c>
      <c r="B11" s="25">
        <v>20</v>
      </c>
      <c r="C11" s="15">
        <v>15</v>
      </c>
      <c r="D11" s="15">
        <v>18</v>
      </c>
      <c r="E11" s="15">
        <v>15</v>
      </c>
      <c r="F11" s="15">
        <v>15</v>
      </c>
      <c r="G11" s="15">
        <v>11</v>
      </c>
      <c r="H11" s="226">
        <v>19</v>
      </c>
      <c r="I11" s="379"/>
      <c r="J11" s="174"/>
    </row>
    <row r="12" spans="1:10" ht="10.5" customHeight="1" x14ac:dyDescent="0.2">
      <c r="A12" s="380" t="s">
        <v>855</v>
      </c>
      <c r="B12" s="381">
        <v>350</v>
      </c>
      <c r="C12" s="381">
        <v>338</v>
      </c>
      <c r="D12" s="381">
        <v>326</v>
      </c>
      <c r="E12" s="381">
        <v>317</v>
      </c>
      <c r="F12" s="381">
        <v>326</v>
      </c>
      <c r="G12" s="381">
        <v>318</v>
      </c>
      <c r="H12" s="382">
        <v>334</v>
      </c>
      <c r="I12" s="285">
        <v>7.0000000000000007E-2</v>
      </c>
      <c r="J12" s="286">
        <v>0.04</v>
      </c>
    </row>
    <row r="13" spans="1:10" ht="15" customHeight="1" x14ac:dyDescent="0.25">
      <c r="A13" s="151"/>
      <c r="B13" s="383"/>
      <c r="C13" s="141"/>
      <c r="D13" s="141"/>
      <c r="E13" s="129"/>
      <c r="F13" s="129"/>
      <c r="G13" s="129"/>
      <c r="H13" s="129"/>
      <c r="I13" s="345"/>
      <c r="J13" s="345"/>
    </row>
    <row r="14" spans="1:10" ht="10.5" customHeight="1" x14ac:dyDescent="0.2">
      <c r="A14" s="215" t="s">
        <v>856</v>
      </c>
      <c r="B14" s="384"/>
      <c r="C14" s="384"/>
      <c r="D14" s="384"/>
      <c r="E14" s="384"/>
      <c r="F14" s="384"/>
      <c r="G14" s="384"/>
      <c r="H14" s="385"/>
      <c r="I14" s="649" t="s">
        <v>840</v>
      </c>
      <c r="J14" s="650" t="s">
        <v>0</v>
      </c>
    </row>
    <row r="15" spans="1:10" ht="12" customHeight="1" x14ac:dyDescent="0.2">
      <c r="A15" s="304"/>
      <c r="B15" s="305" t="s">
        <v>841</v>
      </c>
      <c r="C15" s="305" t="s">
        <v>842</v>
      </c>
      <c r="D15" s="305" t="s">
        <v>843</v>
      </c>
      <c r="E15" s="305" t="s">
        <v>844</v>
      </c>
      <c r="F15" s="305" t="s">
        <v>845</v>
      </c>
      <c r="G15" s="305" t="s">
        <v>846</v>
      </c>
      <c r="H15" s="306" t="s">
        <v>847</v>
      </c>
      <c r="I15" s="307" t="s">
        <v>848</v>
      </c>
      <c r="J15" s="308" t="s">
        <v>849</v>
      </c>
    </row>
    <row r="16" spans="1:10" ht="9.75" customHeight="1" x14ac:dyDescent="0.2">
      <c r="A16" s="371" t="s">
        <v>850</v>
      </c>
      <c r="B16" s="23">
        <v>34</v>
      </c>
      <c r="C16" s="122">
        <v>37</v>
      </c>
      <c r="D16" s="122">
        <v>34</v>
      </c>
      <c r="E16" s="122">
        <v>52</v>
      </c>
      <c r="F16" s="122">
        <v>28</v>
      </c>
      <c r="G16" s="122">
        <v>33</v>
      </c>
      <c r="H16" s="225">
        <v>34</v>
      </c>
      <c r="I16" s="169">
        <v>0.21</v>
      </c>
      <c r="J16" s="170">
        <v>-0.08</v>
      </c>
    </row>
    <row r="17" spans="1:10" ht="9.75" customHeight="1" x14ac:dyDescent="0.2">
      <c r="A17" s="375" t="s">
        <v>851</v>
      </c>
      <c r="B17" s="25">
        <v>31</v>
      </c>
      <c r="C17" s="15">
        <v>35</v>
      </c>
      <c r="D17" s="15">
        <v>33</v>
      </c>
      <c r="E17" s="15">
        <v>27</v>
      </c>
      <c r="F17" s="15">
        <v>32</v>
      </c>
      <c r="G17" s="15">
        <v>35</v>
      </c>
      <c r="H17" s="226">
        <v>26</v>
      </c>
      <c r="I17" s="173">
        <v>-0.03</v>
      </c>
      <c r="J17" s="174">
        <v>-0.11</v>
      </c>
    </row>
    <row r="18" spans="1:10" ht="9.75" customHeight="1" x14ac:dyDescent="0.2">
      <c r="A18" s="375" t="s">
        <v>852</v>
      </c>
      <c r="B18" s="25">
        <v>30</v>
      </c>
      <c r="C18" s="15">
        <v>32</v>
      </c>
      <c r="D18" s="15">
        <v>29</v>
      </c>
      <c r="E18" s="15">
        <v>27</v>
      </c>
      <c r="F18" s="15">
        <v>28</v>
      </c>
      <c r="G18" s="15">
        <v>32</v>
      </c>
      <c r="H18" s="226">
        <v>26</v>
      </c>
      <c r="I18" s="173">
        <v>7.0000000000000007E-2</v>
      </c>
      <c r="J18" s="174">
        <v>-0.06</v>
      </c>
    </row>
    <row r="19" spans="1:10" ht="9.75" customHeight="1" x14ac:dyDescent="0.2">
      <c r="A19" s="375" t="s">
        <v>853</v>
      </c>
      <c r="B19" s="25">
        <v>29</v>
      </c>
      <c r="C19" s="15">
        <v>32</v>
      </c>
      <c r="D19" s="15">
        <v>40</v>
      </c>
      <c r="E19" s="15">
        <v>43</v>
      </c>
      <c r="F19" s="15">
        <v>41</v>
      </c>
      <c r="G19" s="15">
        <v>37</v>
      </c>
      <c r="H19" s="226">
        <v>41</v>
      </c>
      <c r="I19" s="173">
        <v>-0.28999999999999998</v>
      </c>
      <c r="J19" s="174">
        <v>-0.09</v>
      </c>
    </row>
    <row r="20" spans="1:10" ht="9.75" customHeight="1" x14ac:dyDescent="0.2">
      <c r="A20" s="375" t="s">
        <v>854</v>
      </c>
      <c r="B20" s="25">
        <v>6</v>
      </c>
      <c r="C20" s="25">
        <v>1</v>
      </c>
      <c r="D20" s="25">
        <v>3</v>
      </c>
      <c r="E20" s="25">
        <v>-1</v>
      </c>
      <c r="F20" s="25">
        <v>-6</v>
      </c>
      <c r="G20" s="25">
        <v>-3</v>
      </c>
      <c r="H20" s="178">
        <v>-5</v>
      </c>
      <c r="I20" s="379"/>
      <c r="J20" s="174"/>
    </row>
    <row r="21" spans="1:10" ht="9.75" customHeight="1" x14ac:dyDescent="0.2">
      <c r="A21" s="380" t="s">
        <v>855</v>
      </c>
      <c r="B21" s="381">
        <v>130</v>
      </c>
      <c r="C21" s="381">
        <v>137</v>
      </c>
      <c r="D21" s="381">
        <v>139</v>
      </c>
      <c r="E21" s="381">
        <v>148</v>
      </c>
      <c r="F21" s="381">
        <v>123</v>
      </c>
      <c r="G21" s="381">
        <v>134</v>
      </c>
      <c r="H21" s="382">
        <v>122</v>
      </c>
      <c r="I21" s="285">
        <v>0.06</v>
      </c>
      <c r="J21" s="286">
        <v>-0.05</v>
      </c>
    </row>
    <row r="22" spans="1:10" ht="15" customHeight="1" x14ac:dyDescent="0.25">
      <c r="A22" s="331"/>
      <c r="B22" s="386"/>
      <c r="C22" s="282"/>
      <c r="D22" s="282"/>
      <c r="E22" s="282"/>
      <c r="F22" s="282"/>
      <c r="G22" s="282"/>
      <c r="H22" s="282"/>
      <c r="I22" s="11"/>
      <c r="J22" s="11"/>
    </row>
    <row r="23" spans="1:10" ht="10.5" customHeight="1" x14ac:dyDescent="0.2">
      <c r="A23" s="215" t="s">
        <v>857</v>
      </c>
      <c r="B23" s="384"/>
      <c r="C23" s="384"/>
      <c r="D23" s="384"/>
      <c r="E23" s="384"/>
      <c r="F23" s="384"/>
      <c r="G23" s="384"/>
      <c r="H23" s="384"/>
      <c r="I23" s="651"/>
      <c r="J23" s="651" t="s">
        <v>0</v>
      </c>
    </row>
    <row r="24" spans="1:10" ht="12" customHeight="1" x14ac:dyDescent="0.2">
      <c r="A24" s="304"/>
      <c r="B24" s="305" t="s">
        <v>841</v>
      </c>
      <c r="C24" s="305" t="s">
        <v>842</v>
      </c>
      <c r="D24" s="305" t="s">
        <v>843</v>
      </c>
      <c r="E24" s="305" t="s">
        <v>844</v>
      </c>
      <c r="F24" s="305" t="s">
        <v>845</v>
      </c>
      <c r="G24" s="305" t="s">
        <v>846</v>
      </c>
      <c r="H24" s="305" t="s">
        <v>847</v>
      </c>
      <c r="I24" s="387"/>
      <c r="J24" s="387"/>
    </row>
    <row r="25" spans="1:10" ht="9.75" customHeight="1" x14ac:dyDescent="0.2">
      <c r="A25" s="371" t="s">
        <v>850</v>
      </c>
      <c r="B25" s="23">
        <v>-31</v>
      </c>
      <c r="C25" s="23">
        <v>-49</v>
      </c>
      <c r="D25" s="23">
        <v>-19</v>
      </c>
      <c r="E25" s="23">
        <v>-8</v>
      </c>
      <c r="F25" s="23">
        <v>-3</v>
      </c>
      <c r="G25" s="23">
        <v>-3</v>
      </c>
      <c r="H25" s="23">
        <v>-4</v>
      </c>
      <c r="I25" s="110"/>
      <c r="J25" s="110"/>
    </row>
    <row r="26" spans="1:10" ht="9.75" customHeight="1" x14ac:dyDescent="0.2">
      <c r="A26" s="375" t="s">
        <v>851</v>
      </c>
      <c r="B26" s="25">
        <v>-5</v>
      </c>
      <c r="C26" s="25">
        <v>-1</v>
      </c>
      <c r="D26" s="25">
        <v>16</v>
      </c>
      <c r="E26" s="25">
        <v>-1</v>
      </c>
      <c r="F26" s="25">
        <v>-5</v>
      </c>
      <c r="G26" s="25">
        <v>4</v>
      </c>
      <c r="H26" s="25">
        <v>1</v>
      </c>
      <c r="I26" s="88"/>
      <c r="J26" s="88"/>
    </row>
    <row r="27" spans="1:10" ht="9.75" customHeight="1" x14ac:dyDescent="0.2">
      <c r="A27" s="375" t="s">
        <v>852</v>
      </c>
      <c r="B27" s="25">
        <v>2</v>
      </c>
      <c r="C27" s="25">
        <v>1</v>
      </c>
      <c r="D27" s="25">
        <v>10</v>
      </c>
      <c r="E27" s="25">
        <v>3</v>
      </c>
      <c r="F27" s="25">
        <v>11</v>
      </c>
      <c r="G27" s="25">
        <v>-3</v>
      </c>
      <c r="H27" s="25">
        <v>3</v>
      </c>
      <c r="I27" s="88"/>
      <c r="J27" s="88"/>
    </row>
    <row r="28" spans="1:10" ht="9.75" customHeight="1" x14ac:dyDescent="0.2">
      <c r="A28" s="375" t="s">
        <v>853</v>
      </c>
      <c r="B28" s="25">
        <v>-4</v>
      </c>
      <c r="C28" s="25">
        <v>14</v>
      </c>
      <c r="D28" s="25">
        <v>19</v>
      </c>
      <c r="E28" s="25">
        <v>5</v>
      </c>
      <c r="F28" s="25">
        <v>5</v>
      </c>
      <c r="G28" s="25">
        <v>13</v>
      </c>
      <c r="H28" s="25">
        <v>6</v>
      </c>
      <c r="I28" s="88"/>
      <c r="J28" s="88"/>
    </row>
    <row r="29" spans="1:10" ht="9.75" customHeight="1" x14ac:dyDescent="0.2">
      <c r="A29" s="375" t="s">
        <v>854</v>
      </c>
      <c r="B29" s="25">
        <v>-1</v>
      </c>
      <c r="C29" s="25">
        <v>4</v>
      </c>
      <c r="D29" s="25">
        <v>-14</v>
      </c>
      <c r="E29" s="25">
        <v>-8</v>
      </c>
      <c r="F29" s="25">
        <v>-5</v>
      </c>
      <c r="G29" s="25">
        <v>3</v>
      </c>
      <c r="H29" s="25">
        <v>-4</v>
      </c>
      <c r="I29" s="388"/>
      <c r="J29" s="88"/>
    </row>
    <row r="30" spans="1:10" ht="9.75" customHeight="1" x14ac:dyDescent="0.25">
      <c r="A30" s="380" t="s">
        <v>855</v>
      </c>
      <c r="B30" s="381">
        <v>-39</v>
      </c>
      <c r="C30" s="381">
        <v>-31</v>
      </c>
      <c r="D30" s="381">
        <v>12</v>
      </c>
      <c r="E30" s="381">
        <v>-9</v>
      </c>
      <c r="F30" s="381">
        <v>3</v>
      </c>
      <c r="G30" s="381">
        <v>14</v>
      </c>
      <c r="H30" s="381">
        <v>2</v>
      </c>
      <c r="I30" s="301"/>
      <c r="J30" s="301"/>
    </row>
    <row r="31" spans="1:10" ht="3.95" customHeight="1" x14ac:dyDescent="0.25">
      <c r="A31" s="11"/>
      <c r="B31" s="11"/>
      <c r="C31" s="11"/>
      <c r="D31" s="11"/>
      <c r="E31" s="11"/>
      <c r="F31" s="11"/>
      <c r="G31" s="11"/>
      <c r="H31" s="11"/>
      <c r="I31" s="345"/>
      <c r="J31" s="345"/>
    </row>
    <row r="32" spans="1:10" ht="10.5" customHeight="1" x14ac:dyDescent="0.2">
      <c r="A32" s="617" t="s">
        <v>858</v>
      </c>
      <c r="B32" s="617" t="s">
        <v>0</v>
      </c>
      <c r="C32" s="617" t="s">
        <v>0</v>
      </c>
      <c r="D32" s="377"/>
      <c r="E32" s="377"/>
      <c r="F32" s="377"/>
      <c r="G32" s="377"/>
      <c r="H32" s="378"/>
      <c r="I32" s="649" t="s">
        <v>840</v>
      </c>
      <c r="J32" s="650" t="s">
        <v>0</v>
      </c>
    </row>
    <row r="33" spans="1:10" ht="12" customHeight="1" x14ac:dyDescent="0.2">
      <c r="A33" s="304"/>
      <c r="B33" s="305" t="s">
        <v>841</v>
      </c>
      <c r="C33" s="305" t="s">
        <v>842</v>
      </c>
      <c r="D33" s="305" t="s">
        <v>843</v>
      </c>
      <c r="E33" s="305" t="s">
        <v>844</v>
      </c>
      <c r="F33" s="305" t="s">
        <v>845</v>
      </c>
      <c r="G33" s="305" t="s">
        <v>846</v>
      </c>
      <c r="H33" s="306" t="s">
        <v>847</v>
      </c>
      <c r="I33" s="307" t="s">
        <v>848</v>
      </c>
      <c r="J33" s="308" t="s">
        <v>849</v>
      </c>
    </row>
    <row r="34" spans="1:10" ht="9.75" customHeight="1" x14ac:dyDescent="0.2">
      <c r="A34" s="371" t="s">
        <v>850</v>
      </c>
      <c r="B34" s="389">
        <v>12.6</v>
      </c>
      <c r="C34" s="152">
        <v>12.7</v>
      </c>
      <c r="D34" s="152">
        <v>12.3</v>
      </c>
      <c r="E34" s="152">
        <v>12.5</v>
      </c>
      <c r="F34" s="152">
        <v>11.6</v>
      </c>
      <c r="G34" s="152">
        <v>12</v>
      </c>
      <c r="H34" s="284">
        <v>12</v>
      </c>
      <c r="I34" s="169">
        <v>0.09</v>
      </c>
      <c r="J34" s="170">
        <v>-0.01</v>
      </c>
    </row>
    <row r="35" spans="1:10" ht="9.75" customHeight="1" x14ac:dyDescent="0.2">
      <c r="A35" s="375" t="s">
        <v>851</v>
      </c>
      <c r="B35" s="390">
        <v>11</v>
      </c>
      <c r="C35" s="154">
        <v>10.199999999999999</v>
      </c>
      <c r="D35" s="154">
        <v>10.4</v>
      </c>
      <c r="E35" s="154">
        <v>10.3</v>
      </c>
      <c r="F35" s="154">
        <v>9.9</v>
      </c>
      <c r="G35" s="154">
        <v>10.199999999999999</v>
      </c>
      <c r="H35" s="248">
        <v>9.5</v>
      </c>
      <c r="I35" s="173">
        <v>0.11</v>
      </c>
      <c r="J35" s="174">
        <v>0.08</v>
      </c>
    </row>
    <row r="36" spans="1:10" ht="9.75" customHeight="1" x14ac:dyDescent="0.2">
      <c r="A36" s="375" t="s">
        <v>852</v>
      </c>
      <c r="B36" s="390">
        <v>12.5</v>
      </c>
      <c r="C36" s="154">
        <v>11.9</v>
      </c>
      <c r="D36" s="154">
        <v>11.5</v>
      </c>
      <c r="E36" s="154">
        <v>10.6</v>
      </c>
      <c r="F36" s="154">
        <v>10.4</v>
      </c>
      <c r="G36" s="154">
        <v>10.199999999999999</v>
      </c>
      <c r="H36" s="248">
        <v>10.8</v>
      </c>
      <c r="I36" s="173">
        <v>0.2</v>
      </c>
      <c r="J36" s="174">
        <v>0.05</v>
      </c>
    </row>
    <row r="37" spans="1:10" ht="9.75" customHeight="1" x14ac:dyDescent="0.2">
      <c r="A37" s="375" t="s">
        <v>853</v>
      </c>
      <c r="B37" s="390">
        <v>24.9</v>
      </c>
      <c r="C37" s="154">
        <v>25.8</v>
      </c>
      <c r="D37" s="154">
        <v>24.8</v>
      </c>
      <c r="E37" s="154">
        <v>23.3</v>
      </c>
      <c r="F37" s="154">
        <v>22.2</v>
      </c>
      <c r="G37" s="154">
        <v>21</v>
      </c>
      <c r="H37" s="248">
        <v>19.600000000000001</v>
      </c>
      <c r="I37" s="173">
        <v>0.12</v>
      </c>
      <c r="J37" s="174">
        <v>-0.03</v>
      </c>
    </row>
    <row r="38" spans="1:10" ht="9.75" customHeight="1" x14ac:dyDescent="0.2">
      <c r="A38" s="375" t="s">
        <v>854</v>
      </c>
      <c r="B38" s="390">
        <v>3.2999999999999972</v>
      </c>
      <c r="C38" s="154">
        <v>3.3000000000000043</v>
      </c>
      <c r="D38" s="154">
        <v>3</v>
      </c>
      <c r="E38" s="154">
        <v>2.6999999999999957</v>
      </c>
      <c r="F38" s="154">
        <v>2.8000000000000043</v>
      </c>
      <c r="G38" s="154">
        <v>2.6000000000000014</v>
      </c>
      <c r="H38" s="248">
        <v>2.5</v>
      </c>
      <c r="I38" s="379"/>
      <c r="J38" s="174"/>
    </row>
    <row r="39" spans="1:10" ht="9.75" customHeight="1" x14ac:dyDescent="0.2">
      <c r="A39" s="380" t="s">
        <v>855</v>
      </c>
      <c r="B39" s="158">
        <v>64.3</v>
      </c>
      <c r="C39" s="158">
        <v>63.9</v>
      </c>
      <c r="D39" s="158">
        <v>62</v>
      </c>
      <c r="E39" s="158">
        <v>59.4</v>
      </c>
      <c r="F39" s="158">
        <v>56.9</v>
      </c>
      <c r="G39" s="158">
        <v>56</v>
      </c>
      <c r="H39" s="207">
        <v>54.4</v>
      </c>
      <c r="I39" s="285">
        <v>0.13</v>
      </c>
      <c r="J39" s="286">
        <v>0.01</v>
      </c>
    </row>
    <row r="40" spans="1:10" ht="15" customHeight="1" x14ac:dyDescent="0.25">
      <c r="A40" s="11"/>
      <c r="B40" s="11"/>
      <c r="C40" s="11"/>
      <c r="D40" s="11"/>
      <c r="E40" s="11"/>
      <c r="F40" s="11"/>
      <c r="G40" s="11"/>
      <c r="H40" s="11"/>
      <c r="I40" s="345"/>
      <c r="J40" s="345"/>
    </row>
    <row r="41" spans="1:10" ht="10.5" customHeight="1" x14ac:dyDescent="0.2">
      <c r="A41" s="617" t="s">
        <v>859</v>
      </c>
      <c r="B41" s="617" t="s">
        <v>0</v>
      </c>
      <c r="C41" s="617" t="s">
        <v>0</v>
      </c>
      <c r="D41" s="377"/>
      <c r="E41" s="377"/>
      <c r="F41" s="377"/>
      <c r="G41" s="377"/>
      <c r="H41" s="378"/>
      <c r="I41" s="649" t="s">
        <v>840</v>
      </c>
      <c r="J41" s="650" t="s">
        <v>0</v>
      </c>
    </row>
    <row r="42" spans="1:10" ht="12" customHeight="1" x14ac:dyDescent="0.2">
      <c r="A42" s="304"/>
      <c r="B42" s="305" t="s">
        <v>841</v>
      </c>
      <c r="C42" s="305" t="s">
        <v>842</v>
      </c>
      <c r="D42" s="305" t="s">
        <v>843</v>
      </c>
      <c r="E42" s="305" t="s">
        <v>844</v>
      </c>
      <c r="F42" s="305" t="s">
        <v>845</v>
      </c>
      <c r="G42" s="305" t="s">
        <v>846</v>
      </c>
      <c r="H42" s="306" t="s">
        <v>847</v>
      </c>
      <c r="I42" s="307" t="s">
        <v>848</v>
      </c>
      <c r="J42" s="308" t="s">
        <v>849</v>
      </c>
    </row>
    <row r="43" spans="1:10" ht="9.75" customHeight="1" x14ac:dyDescent="0.2">
      <c r="A43" s="371" t="s">
        <v>850</v>
      </c>
      <c r="B43" s="389">
        <v>9.3000000000000007</v>
      </c>
      <c r="C43" s="152">
        <v>10.7</v>
      </c>
      <c r="D43" s="152">
        <v>8.6999999999999993</v>
      </c>
      <c r="E43" s="152">
        <v>9.1</v>
      </c>
      <c r="F43" s="152">
        <v>9.3000000000000007</v>
      </c>
      <c r="G43" s="152">
        <v>8.6</v>
      </c>
      <c r="H43" s="284">
        <v>11</v>
      </c>
      <c r="I43" s="169">
        <v>0</v>
      </c>
      <c r="J43" s="170">
        <v>-0.13</v>
      </c>
    </row>
    <row r="44" spans="1:10" ht="9.75" customHeight="1" x14ac:dyDescent="0.2">
      <c r="A44" s="375" t="s">
        <v>851</v>
      </c>
      <c r="B44" s="390">
        <v>14.6</v>
      </c>
      <c r="C44" s="154">
        <v>15</v>
      </c>
      <c r="D44" s="154">
        <v>13.8</v>
      </c>
      <c r="E44" s="154">
        <v>14.2</v>
      </c>
      <c r="F44" s="154">
        <v>13.2</v>
      </c>
      <c r="G44" s="154">
        <v>13.2</v>
      </c>
      <c r="H44" s="248">
        <v>13.5</v>
      </c>
      <c r="I44" s="173">
        <v>0.11</v>
      </c>
      <c r="J44" s="174">
        <v>-0.03</v>
      </c>
    </row>
    <row r="45" spans="1:10" ht="9.75" customHeight="1" x14ac:dyDescent="0.2">
      <c r="A45" s="375" t="s">
        <v>852</v>
      </c>
      <c r="B45" s="390">
        <v>16.399999999999999</v>
      </c>
      <c r="C45" s="154">
        <v>13.9</v>
      </c>
      <c r="D45" s="154">
        <v>13.5</v>
      </c>
      <c r="E45" s="154">
        <v>11.8</v>
      </c>
      <c r="F45" s="154">
        <v>11.6</v>
      </c>
      <c r="G45" s="154">
        <v>11.8</v>
      </c>
      <c r="H45" s="248">
        <v>12.6</v>
      </c>
      <c r="I45" s="173">
        <v>0.41</v>
      </c>
      <c r="J45" s="174">
        <v>0.18</v>
      </c>
    </row>
    <row r="46" spans="1:10" ht="9.75" customHeight="1" x14ac:dyDescent="0.2">
      <c r="A46" s="375" t="s">
        <v>853</v>
      </c>
      <c r="B46" s="390">
        <v>14.1</v>
      </c>
      <c r="C46" s="154">
        <v>14.1</v>
      </c>
      <c r="D46" s="154">
        <v>15.8</v>
      </c>
      <c r="E46" s="154">
        <v>14.9</v>
      </c>
      <c r="F46" s="154">
        <v>14</v>
      </c>
      <c r="G46" s="154">
        <v>13.3</v>
      </c>
      <c r="H46" s="248">
        <v>16.5</v>
      </c>
      <c r="I46" s="173">
        <v>0.01</v>
      </c>
      <c r="J46" s="174">
        <v>0</v>
      </c>
    </row>
    <row r="47" spans="1:10" ht="9.75" customHeight="1" x14ac:dyDescent="0.2">
      <c r="A47" s="375" t="s">
        <v>854</v>
      </c>
      <c r="B47" s="390">
        <v>0.10000000000000142</v>
      </c>
      <c r="C47" s="390">
        <v>1.5</v>
      </c>
      <c r="D47" s="390">
        <v>0.20000000000000284</v>
      </c>
      <c r="E47" s="390">
        <v>1.2000000000000099</v>
      </c>
      <c r="F47" s="390" t="s">
        <v>860</v>
      </c>
      <c r="G47" s="390">
        <v>0.10000000000000853</v>
      </c>
      <c r="H47" s="391">
        <v>1</v>
      </c>
      <c r="I47" s="379"/>
      <c r="J47" s="174"/>
    </row>
    <row r="48" spans="1:10" ht="10.5" customHeight="1" x14ac:dyDescent="0.2">
      <c r="A48" s="380" t="s">
        <v>855</v>
      </c>
      <c r="B48" s="158">
        <v>54.5</v>
      </c>
      <c r="C48" s="158">
        <v>55.2</v>
      </c>
      <c r="D48" s="158">
        <v>52</v>
      </c>
      <c r="E48" s="158">
        <v>51.2</v>
      </c>
      <c r="F48" s="158">
        <v>48.1</v>
      </c>
      <c r="G48" s="158">
        <v>47</v>
      </c>
      <c r="H48" s="207">
        <v>54.6</v>
      </c>
      <c r="I48" s="285">
        <v>0.13</v>
      </c>
      <c r="J48" s="286">
        <v>-0.01</v>
      </c>
    </row>
    <row r="49" spans="1:10" ht="8.25" customHeight="1" x14ac:dyDescent="0.25">
      <c r="A49" s="648" t="s">
        <v>861</v>
      </c>
      <c r="B49" s="648" t="s">
        <v>0</v>
      </c>
      <c r="C49" s="648" t="s">
        <v>0</v>
      </c>
      <c r="D49" s="648" t="s">
        <v>0</v>
      </c>
      <c r="E49" s="11"/>
      <c r="F49" s="11"/>
      <c r="G49" s="11"/>
      <c r="H49" s="11"/>
      <c r="I49" s="11"/>
      <c r="J49" s="11"/>
    </row>
  </sheetData>
  <mergeCells count="12">
    <mergeCell ref="A1:D1"/>
    <mergeCell ref="H1:J1"/>
    <mergeCell ref="A2:H2"/>
    <mergeCell ref="A5:D5"/>
    <mergeCell ref="I5:J5"/>
    <mergeCell ref="A49:D49"/>
    <mergeCell ref="I14:J14"/>
    <mergeCell ref="I23:J23"/>
    <mergeCell ref="A32:C32"/>
    <mergeCell ref="I32:J32"/>
    <mergeCell ref="A41:C41"/>
    <mergeCell ref="I41:J41"/>
  </mergeCells>
  <pageMargins left="0.5" right="0.5" top="0.5" bottom="0.5" header="0.31496062992126" footer="0.31496062992126"/>
  <pageSetup paperSize="9" orientation="portrait"/>
  <headerFooter>
    <oddFooter>&amp;C_x000D_&amp;1#&amp;"Aptos"&amp;10&amp;K000000 Confidential</oddFooter>
  </headerFooter>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79BF64-0110-409D-A9BD-2EF4BF8CC10D}">
  <dimension ref="A1:J20"/>
  <sheetViews>
    <sheetView workbookViewId="0"/>
  </sheetViews>
  <sheetFormatPr defaultRowHeight="12.75" x14ac:dyDescent="0.2"/>
  <cols>
    <col min="1" max="1" width="42.28515625" customWidth="1"/>
    <col min="2" max="8" width="6.42578125" customWidth="1"/>
    <col min="9" max="10" width="7.140625" customWidth="1"/>
  </cols>
  <sheetData>
    <row r="1" spans="1:10" ht="12" customHeight="1" x14ac:dyDescent="0.25">
      <c r="A1" s="73" t="s">
        <v>862</v>
      </c>
      <c r="B1" s="213"/>
      <c r="C1" s="213"/>
      <c r="D1" s="213"/>
      <c r="E1" s="213"/>
      <c r="F1" s="213"/>
      <c r="G1" s="213"/>
      <c r="H1" s="6"/>
      <c r="I1" s="288"/>
      <c r="J1" s="288"/>
    </row>
    <row r="2" spans="1:10" ht="27.75" customHeight="1" x14ac:dyDescent="0.35">
      <c r="A2" s="608" t="s">
        <v>863</v>
      </c>
      <c r="B2" s="608" t="s">
        <v>0</v>
      </c>
      <c r="C2" s="608" t="s">
        <v>0</v>
      </c>
      <c r="D2" s="608" t="s">
        <v>0</v>
      </c>
      <c r="E2" s="608" t="s">
        <v>0</v>
      </c>
      <c r="F2" s="608" t="s">
        <v>0</v>
      </c>
      <c r="G2" s="608" t="s">
        <v>0</v>
      </c>
      <c r="H2" s="652" t="s">
        <v>0</v>
      </c>
      <c r="I2" s="148"/>
      <c r="J2" s="148"/>
    </row>
    <row r="3" spans="1:10" ht="10.5" customHeight="1" x14ac:dyDescent="0.2">
      <c r="A3" s="218"/>
      <c r="B3" s="218"/>
      <c r="C3" s="218"/>
      <c r="D3" s="218"/>
      <c r="E3" s="218"/>
      <c r="F3" s="218"/>
      <c r="G3" s="218"/>
      <c r="H3" s="219"/>
      <c r="I3" s="610" t="s">
        <v>864</v>
      </c>
      <c r="J3" s="611" t="s">
        <v>0</v>
      </c>
    </row>
    <row r="4" spans="1:10" ht="10.5" customHeight="1" x14ac:dyDescent="0.2">
      <c r="A4" s="162" t="s">
        <v>865</v>
      </c>
      <c r="B4" s="163" t="s">
        <v>866</v>
      </c>
      <c r="C4" s="163" t="s">
        <v>867</v>
      </c>
      <c r="D4" s="163" t="s">
        <v>868</v>
      </c>
      <c r="E4" s="163" t="s">
        <v>869</v>
      </c>
      <c r="F4" s="163" t="s">
        <v>870</v>
      </c>
      <c r="G4" s="163" t="s">
        <v>871</v>
      </c>
      <c r="H4" s="164" t="s">
        <v>872</v>
      </c>
      <c r="I4" s="392" t="s">
        <v>873</v>
      </c>
      <c r="J4" s="164" t="s">
        <v>874</v>
      </c>
    </row>
    <row r="5" spans="1:10" ht="10.5" customHeight="1" x14ac:dyDescent="0.2">
      <c r="A5" s="151" t="s">
        <v>875</v>
      </c>
      <c r="B5" s="122">
        <v>41</v>
      </c>
      <c r="C5" s="122">
        <v>68</v>
      </c>
      <c r="D5" s="122">
        <v>73</v>
      </c>
      <c r="E5" s="122">
        <v>72</v>
      </c>
      <c r="F5" s="122">
        <v>55</v>
      </c>
      <c r="G5" s="122">
        <v>42</v>
      </c>
      <c r="H5" s="225">
        <v>25</v>
      </c>
      <c r="I5" s="393"/>
      <c r="J5" s="225"/>
    </row>
    <row r="6" spans="1:10" ht="10.5" customHeight="1" x14ac:dyDescent="0.2">
      <c r="A6" s="153" t="s">
        <v>876</v>
      </c>
      <c r="B6" s="15">
        <v>-13</v>
      </c>
      <c r="C6" s="15">
        <v>-9</v>
      </c>
      <c r="D6" s="15">
        <v>-14</v>
      </c>
      <c r="E6" s="15">
        <v>-3</v>
      </c>
      <c r="F6" s="15">
        <v>-16</v>
      </c>
      <c r="G6" s="15">
        <v>-7</v>
      </c>
      <c r="H6" s="226">
        <v>-12</v>
      </c>
      <c r="I6" s="394"/>
      <c r="J6" s="226"/>
    </row>
    <row r="7" spans="1:10" ht="10.5" customHeight="1" x14ac:dyDescent="0.2">
      <c r="A7" s="153" t="s">
        <v>877</v>
      </c>
      <c r="B7" s="15">
        <v>-2</v>
      </c>
      <c r="C7" s="15">
        <v>1</v>
      </c>
      <c r="D7" s="15">
        <v>1</v>
      </c>
      <c r="E7" s="15">
        <v>-1</v>
      </c>
      <c r="F7" s="15">
        <v>1</v>
      </c>
      <c r="G7" s="15" t="s">
        <v>878</v>
      </c>
      <c r="H7" s="226">
        <v>1</v>
      </c>
      <c r="I7" s="394"/>
      <c r="J7" s="226"/>
    </row>
    <row r="8" spans="1:10" ht="10.5" customHeight="1" x14ac:dyDescent="0.2">
      <c r="A8" s="153" t="s">
        <v>879</v>
      </c>
      <c r="B8" s="15">
        <v>20</v>
      </c>
      <c r="C8" s="15">
        <v>-25</v>
      </c>
      <c r="D8" s="15">
        <v>-15</v>
      </c>
      <c r="E8" s="15">
        <v>2</v>
      </c>
      <c r="F8" s="15">
        <v>-2</v>
      </c>
      <c r="G8" s="15">
        <v>11</v>
      </c>
      <c r="H8" s="226">
        <v>-11</v>
      </c>
      <c r="I8" s="394"/>
      <c r="J8" s="226"/>
    </row>
    <row r="9" spans="1:10" ht="10.5" customHeight="1" x14ac:dyDescent="0.2">
      <c r="A9" s="153" t="s">
        <v>880</v>
      </c>
      <c r="B9" s="15">
        <v>3</v>
      </c>
      <c r="C9" s="15" t="s">
        <v>878</v>
      </c>
      <c r="D9" s="15">
        <v>2</v>
      </c>
      <c r="E9" s="15">
        <v>2</v>
      </c>
      <c r="F9" s="15">
        <v>-1</v>
      </c>
      <c r="G9" s="15">
        <v>-3</v>
      </c>
      <c r="H9" s="226" t="s">
        <v>878</v>
      </c>
      <c r="I9" s="394"/>
      <c r="J9" s="226"/>
    </row>
    <row r="10" spans="1:10" ht="10.5" customHeight="1" x14ac:dyDescent="0.2">
      <c r="A10" s="249" t="s">
        <v>881</v>
      </c>
      <c r="B10" s="259">
        <v>49</v>
      </c>
      <c r="C10" s="259">
        <v>35</v>
      </c>
      <c r="D10" s="259">
        <v>47</v>
      </c>
      <c r="E10" s="259">
        <v>72</v>
      </c>
      <c r="F10" s="259">
        <v>37</v>
      </c>
      <c r="G10" s="259">
        <v>43</v>
      </c>
      <c r="H10" s="260">
        <v>3</v>
      </c>
      <c r="I10" s="395"/>
      <c r="J10" s="260"/>
    </row>
    <row r="11" spans="1:10" ht="10.5" customHeight="1" x14ac:dyDescent="0.2">
      <c r="A11" s="249" t="s">
        <v>882</v>
      </c>
      <c r="B11" s="259">
        <v>29</v>
      </c>
      <c r="C11" s="259">
        <v>17</v>
      </c>
      <c r="D11" s="259">
        <v>26</v>
      </c>
      <c r="E11" s="259">
        <v>-41</v>
      </c>
      <c r="F11" s="259">
        <v>9</v>
      </c>
      <c r="G11" s="259">
        <v>18</v>
      </c>
      <c r="H11" s="260">
        <v>18</v>
      </c>
      <c r="I11" s="395"/>
      <c r="J11" s="260"/>
    </row>
    <row r="12" spans="1:10" ht="10.5" customHeight="1" x14ac:dyDescent="0.2">
      <c r="A12" s="249" t="s">
        <v>883</v>
      </c>
      <c r="B12" s="259">
        <v>31</v>
      </c>
      <c r="C12" s="259">
        <v>12</v>
      </c>
      <c r="D12" s="259">
        <v>28</v>
      </c>
      <c r="E12" s="259">
        <v>-46</v>
      </c>
      <c r="F12" s="259">
        <v>10</v>
      </c>
      <c r="G12" s="259">
        <v>17</v>
      </c>
      <c r="H12" s="260">
        <v>13</v>
      </c>
      <c r="I12" s="395"/>
      <c r="J12" s="260"/>
    </row>
    <row r="13" spans="1:10" ht="10.5" customHeight="1" x14ac:dyDescent="0.2">
      <c r="A13" s="249" t="s">
        <v>884</v>
      </c>
      <c r="B13" s="259">
        <v>80</v>
      </c>
      <c r="C13" s="259">
        <v>47</v>
      </c>
      <c r="D13" s="259">
        <v>75</v>
      </c>
      <c r="E13" s="259">
        <v>26</v>
      </c>
      <c r="F13" s="259">
        <v>47</v>
      </c>
      <c r="G13" s="259">
        <v>60</v>
      </c>
      <c r="H13" s="260">
        <v>16</v>
      </c>
      <c r="I13" s="395"/>
      <c r="J13" s="260"/>
    </row>
    <row r="14" spans="1:10" ht="10.5" customHeight="1" x14ac:dyDescent="0.2">
      <c r="A14" s="153" t="s">
        <v>885</v>
      </c>
      <c r="B14" s="15" t="s">
        <v>878</v>
      </c>
      <c r="C14" s="15">
        <v>2</v>
      </c>
      <c r="D14" s="15">
        <v>-1</v>
      </c>
      <c r="E14" s="15">
        <v>-1</v>
      </c>
      <c r="F14" s="15">
        <v>-2</v>
      </c>
      <c r="G14" s="15">
        <v>4</v>
      </c>
      <c r="H14" s="226">
        <v>2</v>
      </c>
      <c r="I14" s="394"/>
      <c r="J14" s="226"/>
    </row>
    <row r="15" spans="1:10" ht="10.5" customHeight="1" x14ac:dyDescent="0.2">
      <c r="A15" s="249" t="s">
        <v>886</v>
      </c>
      <c r="B15" s="259">
        <v>80</v>
      </c>
      <c r="C15" s="259">
        <v>49</v>
      </c>
      <c r="D15" s="259">
        <v>74</v>
      </c>
      <c r="E15" s="259">
        <v>25</v>
      </c>
      <c r="F15" s="259">
        <v>45</v>
      </c>
      <c r="G15" s="259">
        <v>64</v>
      </c>
      <c r="H15" s="260">
        <v>18</v>
      </c>
      <c r="I15" s="395"/>
      <c r="J15" s="260"/>
    </row>
    <row r="16" spans="1:10" ht="10.5" customHeight="1" x14ac:dyDescent="0.2">
      <c r="A16" s="153"/>
      <c r="B16" s="15"/>
      <c r="C16" s="15"/>
      <c r="D16" s="15"/>
      <c r="E16" s="15"/>
      <c r="F16" s="15"/>
      <c r="G16" s="15"/>
      <c r="H16" s="226"/>
      <c r="I16" s="394"/>
      <c r="J16" s="226"/>
    </row>
    <row r="17" spans="1:10" ht="10.5" customHeight="1" x14ac:dyDescent="0.2">
      <c r="A17" s="153" t="s">
        <v>887</v>
      </c>
      <c r="B17" s="15">
        <v>2049</v>
      </c>
      <c r="C17" s="15">
        <v>2076</v>
      </c>
      <c r="D17" s="15">
        <v>1341</v>
      </c>
      <c r="E17" s="15">
        <v>4276</v>
      </c>
      <c r="F17" s="15">
        <v>3480</v>
      </c>
      <c r="G17" s="15">
        <v>2219</v>
      </c>
      <c r="H17" s="226">
        <v>1412</v>
      </c>
      <c r="I17" s="396"/>
      <c r="J17" s="397"/>
    </row>
    <row r="18" spans="1:10" ht="10.5" customHeight="1" x14ac:dyDescent="0.2">
      <c r="A18" s="153" t="s">
        <v>888</v>
      </c>
      <c r="B18" s="15">
        <v>4476.4708703320066</v>
      </c>
      <c r="C18" s="15">
        <v>4523.2118931940058</v>
      </c>
      <c r="D18" s="15">
        <v>4434.4095715320145</v>
      </c>
      <c r="E18" s="15">
        <v>4094</v>
      </c>
      <c r="F18" s="15">
        <v>4794</v>
      </c>
      <c r="G18" s="15">
        <v>4770</v>
      </c>
      <c r="H18" s="226">
        <v>5462</v>
      </c>
      <c r="I18" s="396"/>
      <c r="J18" s="397"/>
    </row>
    <row r="19" spans="1:10" ht="10.5" customHeight="1" x14ac:dyDescent="0.2">
      <c r="A19" s="261" t="s">
        <v>889</v>
      </c>
      <c r="B19" s="146">
        <v>13776</v>
      </c>
      <c r="C19" s="146">
        <v>13906</v>
      </c>
      <c r="D19" s="146">
        <v>14198</v>
      </c>
      <c r="E19" s="146">
        <v>14452</v>
      </c>
      <c r="F19" s="146">
        <v>14565</v>
      </c>
      <c r="G19" s="146">
        <v>14782</v>
      </c>
      <c r="H19" s="262">
        <v>14991</v>
      </c>
      <c r="I19" s="398">
        <v>-0.05</v>
      </c>
      <c r="J19" s="399">
        <v>-0.01</v>
      </c>
    </row>
    <row r="20" spans="1:10" ht="10.5" customHeight="1" x14ac:dyDescent="0.2">
      <c r="A20" s="653" t="s">
        <v>890</v>
      </c>
      <c r="B20" s="653" t="s">
        <v>0</v>
      </c>
      <c r="C20" s="653" t="s">
        <v>0</v>
      </c>
      <c r="D20" s="653" t="s">
        <v>0</v>
      </c>
      <c r="E20" s="653" t="s">
        <v>0</v>
      </c>
      <c r="F20" s="653" t="s">
        <v>0</v>
      </c>
      <c r="G20" s="653" t="s">
        <v>0</v>
      </c>
      <c r="H20" s="653" t="s">
        <v>0</v>
      </c>
      <c r="I20" s="653" t="s">
        <v>0</v>
      </c>
      <c r="J20" s="653" t="s">
        <v>0</v>
      </c>
    </row>
  </sheetData>
  <mergeCells count="3">
    <mergeCell ref="A2:H2"/>
    <mergeCell ref="I3:J3"/>
    <mergeCell ref="A20:J20"/>
  </mergeCells>
  <pageMargins left="0.5" right="0.5" top="0.5" bottom="0.5" header="0.31496062992126" footer="0.31496062992126"/>
  <pageSetup paperSize="9" orientation="portrait"/>
  <headerFooter>
    <oddFooter>&amp;C_x000D_&amp;1#&amp;"Aptos"&amp;10&amp;K000000 Confidential</oddFooter>
  </headerFooter>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7D5DCD-EDF2-41BC-983F-48CD62D28410}">
  <dimension ref="A1:K14"/>
  <sheetViews>
    <sheetView workbookViewId="0"/>
  </sheetViews>
  <sheetFormatPr defaultRowHeight="12.75" x14ac:dyDescent="0.2"/>
  <cols>
    <col min="1" max="1" width="41.85546875" customWidth="1"/>
    <col min="2" max="4" width="1.5703125" customWidth="1"/>
    <col min="5" max="11" width="7.85546875" customWidth="1"/>
  </cols>
  <sheetData>
    <row r="1" spans="1:11" ht="10.5" customHeight="1" x14ac:dyDescent="0.2">
      <c r="A1" s="3" t="s">
        <v>891</v>
      </c>
      <c r="B1" s="44"/>
      <c r="C1" s="44"/>
      <c r="D1" s="44"/>
      <c r="E1" s="400"/>
      <c r="F1" s="400"/>
      <c r="G1" s="400"/>
      <c r="H1" s="400"/>
      <c r="I1" s="400"/>
      <c r="J1" s="400"/>
      <c r="K1" s="400"/>
    </row>
    <row r="2" spans="1:11" ht="28.5" customHeight="1" x14ac:dyDescent="0.35">
      <c r="A2" s="608" t="s">
        <v>892</v>
      </c>
      <c r="B2" s="608" t="s">
        <v>0</v>
      </c>
      <c r="C2" s="608" t="s">
        <v>0</v>
      </c>
      <c r="D2" s="608" t="s">
        <v>0</v>
      </c>
      <c r="E2" s="608" t="s">
        <v>0</v>
      </c>
      <c r="F2" s="608" t="s">
        <v>0</v>
      </c>
      <c r="G2" s="608" t="s">
        <v>0</v>
      </c>
      <c r="H2" s="608" t="s">
        <v>0</v>
      </c>
      <c r="I2" s="608" t="s">
        <v>0</v>
      </c>
      <c r="J2" s="608" t="s">
        <v>0</v>
      </c>
      <c r="K2" s="608" t="s">
        <v>0</v>
      </c>
    </row>
    <row r="3" spans="1:11" ht="15" customHeight="1" x14ac:dyDescent="0.2">
      <c r="A3" s="622" t="s">
        <v>893</v>
      </c>
      <c r="B3" s="622" t="s">
        <v>0</v>
      </c>
      <c r="C3" s="622" t="s">
        <v>0</v>
      </c>
      <c r="D3" s="622" t="s">
        <v>0</v>
      </c>
      <c r="E3" s="622" t="s">
        <v>0</v>
      </c>
      <c r="F3" s="622" t="s">
        <v>0</v>
      </c>
      <c r="G3" s="622" t="s">
        <v>0</v>
      </c>
      <c r="H3" s="622" t="s">
        <v>0</v>
      </c>
      <c r="I3" s="622" t="s">
        <v>0</v>
      </c>
      <c r="J3" s="622" t="s">
        <v>0</v>
      </c>
      <c r="K3" s="622" t="s">
        <v>0</v>
      </c>
    </row>
    <row r="4" spans="1:11" ht="15" customHeight="1" x14ac:dyDescent="0.2">
      <c r="A4" s="600" t="s">
        <v>894</v>
      </c>
      <c r="B4" s="600" t="s">
        <v>0</v>
      </c>
      <c r="C4" s="600" t="s">
        <v>0</v>
      </c>
      <c r="D4" s="600" t="s">
        <v>0</v>
      </c>
      <c r="E4" s="600" t="s">
        <v>0</v>
      </c>
      <c r="F4" s="600" t="s">
        <v>0</v>
      </c>
      <c r="G4" s="600" t="s">
        <v>0</v>
      </c>
      <c r="H4" s="600" t="s">
        <v>0</v>
      </c>
      <c r="I4" s="600" t="s">
        <v>0</v>
      </c>
      <c r="J4" s="600" t="s">
        <v>0</v>
      </c>
      <c r="K4" s="600" t="s">
        <v>0</v>
      </c>
    </row>
    <row r="5" spans="1:11" ht="11.25" customHeight="1" x14ac:dyDescent="0.2">
      <c r="A5" s="78" t="s">
        <v>895</v>
      </c>
      <c r="B5" s="78"/>
      <c r="C5" s="78"/>
      <c r="D5" s="78"/>
      <c r="E5" s="53">
        <v>2026</v>
      </c>
      <c r="F5" s="53">
        <v>2025</v>
      </c>
      <c r="G5" s="53">
        <v>2024</v>
      </c>
      <c r="H5" s="53">
        <v>2023</v>
      </c>
      <c r="I5" s="53">
        <v>2022</v>
      </c>
      <c r="J5" s="53">
        <v>2021</v>
      </c>
      <c r="K5" s="53">
        <v>2020</v>
      </c>
    </row>
    <row r="6" spans="1:11" ht="9.75" customHeight="1" x14ac:dyDescent="0.2">
      <c r="A6" s="9" t="s">
        <v>896</v>
      </c>
      <c r="B6" s="9"/>
      <c r="C6" s="9"/>
      <c r="D6" s="9"/>
      <c r="E6" s="23">
        <v>161</v>
      </c>
      <c r="F6" s="23">
        <v>153</v>
      </c>
      <c r="G6" s="23">
        <v>139</v>
      </c>
      <c r="H6" s="23">
        <v>140</v>
      </c>
      <c r="I6" s="23">
        <v>141</v>
      </c>
      <c r="J6" s="23">
        <v>136</v>
      </c>
      <c r="K6" s="23">
        <v>137</v>
      </c>
    </row>
    <row r="7" spans="1:11" ht="9.75" customHeight="1" x14ac:dyDescent="0.2">
      <c r="A7" s="14" t="s">
        <v>897</v>
      </c>
      <c r="B7" s="14"/>
      <c r="C7" s="14"/>
      <c r="D7" s="14"/>
      <c r="E7" s="25">
        <v>176</v>
      </c>
      <c r="F7" s="25">
        <v>171</v>
      </c>
      <c r="G7" s="25">
        <v>167</v>
      </c>
      <c r="H7" s="25">
        <v>155</v>
      </c>
      <c r="I7" s="401">
        <v>155</v>
      </c>
      <c r="J7" s="401">
        <v>162</v>
      </c>
      <c r="K7" s="401">
        <v>151</v>
      </c>
    </row>
    <row r="8" spans="1:11" ht="9.75" customHeight="1" x14ac:dyDescent="0.2">
      <c r="A8" s="14" t="s">
        <v>898</v>
      </c>
      <c r="B8" s="14"/>
      <c r="C8" s="14"/>
      <c r="D8" s="14"/>
      <c r="E8" s="25">
        <v>18.183</v>
      </c>
      <c r="F8" s="25">
        <v>18.245000000000001</v>
      </c>
      <c r="G8" s="25">
        <v>18.359000000000002</v>
      </c>
      <c r="H8" s="25">
        <v>25.498000000000001</v>
      </c>
      <c r="I8" s="401">
        <v>26</v>
      </c>
      <c r="J8" s="401">
        <v>25</v>
      </c>
      <c r="K8" s="401">
        <v>25</v>
      </c>
    </row>
    <row r="9" spans="1:11" ht="9.75" customHeight="1" x14ac:dyDescent="0.2">
      <c r="A9" s="14" t="s">
        <v>899</v>
      </c>
      <c r="B9" s="14"/>
      <c r="C9" s="14"/>
      <c r="D9" s="14"/>
      <c r="E9" s="25">
        <v>3.8170000000000073</v>
      </c>
      <c r="F9" s="25">
        <v>3.7549999999999955</v>
      </c>
      <c r="G9" s="25">
        <v>4.6410000000000196</v>
      </c>
      <c r="H9" s="25">
        <v>3.5020000000000095</v>
      </c>
      <c r="I9" s="401">
        <v>6</v>
      </c>
      <c r="J9" s="401">
        <v>5</v>
      </c>
      <c r="K9" s="401">
        <v>5</v>
      </c>
    </row>
    <row r="10" spans="1:11" ht="9.75" customHeight="1" x14ac:dyDescent="0.2">
      <c r="A10" s="48" t="s">
        <v>900</v>
      </c>
      <c r="B10" s="48"/>
      <c r="C10" s="48"/>
      <c r="D10" s="48"/>
      <c r="E10" s="118">
        <v>359</v>
      </c>
      <c r="F10" s="118">
        <v>346</v>
      </c>
      <c r="G10" s="118">
        <v>329</v>
      </c>
      <c r="H10" s="118">
        <v>324</v>
      </c>
      <c r="I10" s="402">
        <v>328</v>
      </c>
      <c r="J10" s="402">
        <v>328</v>
      </c>
      <c r="K10" s="402">
        <v>318</v>
      </c>
    </row>
    <row r="11" spans="1:11" ht="9.75" customHeight="1" x14ac:dyDescent="0.2">
      <c r="A11" s="14" t="s">
        <v>901</v>
      </c>
      <c r="B11" s="14"/>
      <c r="C11" s="14"/>
      <c r="D11" s="14"/>
      <c r="E11" s="25">
        <v>41</v>
      </c>
      <c r="F11" s="25">
        <v>36</v>
      </c>
      <c r="G11" s="25">
        <v>29</v>
      </c>
      <c r="H11" s="25">
        <v>21</v>
      </c>
      <c r="I11" s="403">
        <v>18</v>
      </c>
      <c r="J11" s="403">
        <v>17</v>
      </c>
      <c r="K11" s="403">
        <v>12</v>
      </c>
    </row>
    <row r="12" spans="1:11" ht="9.75" customHeight="1" x14ac:dyDescent="0.2">
      <c r="A12" s="95" t="s">
        <v>902</v>
      </c>
      <c r="B12" s="95"/>
      <c r="C12" s="95"/>
      <c r="D12" s="95"/>
      <c r="E12" s="119">
        <v>400</v>
      </c>
      <c r="F12" s="119">
        <v>382</v>
      </c>
      <c r="G12" s="119">
        <v>358</v>
      </c>
      <c r="H12" s="119">
        <v>345</v>
      </c>
      <c r="I12" s="404">
        <v>345.74299999999999</v>
      </c>
      <c r="J12" s="404">
        <v>345</v>
      </c>
      <c r="K12" s="404">
        <v>330</v>
      </c>
    </row>
    <row r="13" spans="1:11" ht="3.75" customHeight="1" x14ac:dyDescent="0.2">
      <c r="A13" s="106"/>
      <c r="B13" s="106"/>
      <c r="C13" s="106"/>
      <c r="D13" s="106"/>
      <c r="E13" s="107"/>
      <c r="F13" s="108"/>
      <c r="G13" s="109"/>
      <c r="H13" s="109"/>
      <c r="I13" s="110"/>
      <c r="J13" s="110"/>
      <c r="K13" s="110"/>
    </row>
    <row r="14" spans="1:11" ht="9" customHeight="1" x14ac:dyDescent="0.2">
      <c r="A14" s="569" t="s">
        <v>903</v>
      </c>
      <c r="B14" s="569" t="s">
        <v>0</v>
      </c>
      <c r="C14" s="569" t="s">
        <v>0</v>
      </c>
      <c r="D14" s="569" t="s">
        <v>0</v>
      </c>
      <c r="E14" s="568" t="s">
        <v>0</v>
      </c>
      <c r="F14" s="568" t="s">
        <v>0</v>
      </c>
      <c r="G14" s="568" t="s">
        <v>0</v>
      </c>
      <c r="H14" s="568" t="s">
        <v>0</v>
      </c>
      <c r="I14" s="568" t="s">
        <v>0</v>
      </c>
      <c r="J14" s="568" t="s">
        <v>0</v>
      </c>
      <c r="K14" s="568" t="s">
        <v>0</v>
      </c>
    </row>
  </sheetData>
  <mergeCells count="4">
    <mergeCell ref="A2:K2"/>
    <mergeCell ref="A3:K3"/>
    <mergeCell ref="A4:K4"/>
    <mergeCell ref="A14:K14"/>
  </mergeCells>
  <pageMargins left="0.5" right="0.5" top="0.5" bottom="0.5" header="0.31496062992126" footer="0.31496062992126"/>
  <pageSetup paperSize="9" orientation="portrait"/>
  <headerFooter>
    <oddFooter>&amp;C_x000D_&amp;1#&amp;"Aptos"&amp;10&amp;K000000 Confidential</oddFooter>
  </headerFooter>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DBA705-5036-4E67-9531-19E0EE7B1605}">
  <dimension ref="A1:H54"/>
  <sheetViews>
    <sheetView workbookViewId="0">
      <selection sqref="A1:H1"/>
    </sheetView>
  </sheetViews>
  <sheetFormatPr defaultRowHeight="12.75" x14ac:dyDescent="0.2"/>
  <cols>
    <col min="1" max="1" width="46.5703125" customWidth="1"/>
    <col min="2" max="2" width="7.7109375" customWidth="1"/>
    <col min="3" max="8" width="7.85546875" customWidth="1"/>
  </cols>
  <sheetData>
    <row r="1" spans="1:8" ht="12.75" customHeight="1" x14ac:dyDescent="0.2">
      <c r="A1" s="600" t="s">
        <v>904</v>
      </c>
      <c r="B1" s="600" t="s">
        <v>0</v>
      </c>
      <c r="C1" s="600" t="s">
        <v>0</v>
      </c>
      <c r="D1" s="600" t="s">
        <v>0</v>
      </c>
      <c r="E1" s="600" t="s">
        <v>0</v>
      </c>
      <c r="F1" s="600" t="s">
        <v>0</v>
      </c>
      <c r="G1" s="600" t="s">
        <v>0</v>
      </c>
      <c r="H1" s="600" t="s">
        <v>0</v>
      </c>
    </row>
    <row r="2" spans="1:8" ht="20.25" customHeight="1" x14ac:dyDescent="0.2">
      <c r="A2" s="78" t="s">
        <v>905</v>
      </c>
      <c r="B2" s="78"/>
      <c r="C2" s="405" t="s">
        <v>906</v>
      </c>
      <c r="D2" s="4" t="s">
        <v>907</v>
      </c>
      <c r="E2" s="4" t="s">
        <v>908</v>
      </c>
      <c r="F2" s="4" t="s">
        <v>909</v>
      </c>
      <c r="G2" s="4" t="s">
        <v>910</v>
      </c>
      <c r="H2" s="406" t="s">
        <v>911</v>
      </c>
    </row>
    <row r="3" spans="1:8" ht="9.75" customHeight="1" x14ac:dyDescent="0.2">
      <c r="A3" s="116" t="s">
        <v>912</v>
      </c>
      <c r="B3" s="116"/>
      <c r="C3" s="117">
        <v>17160</v>
      </c>
      <c r="D3" s="117">
        <v>1162</v>
      </c>
      <c r="E3" s="117">
        <v>1648</v>
      </c>
      <c r="F3" s="117">
        <v>803</v>
      </c>
      <c r="G3" s="117">
        <v>12202</v>
      </c>
      <c r="H3" s="117">
        <v>1345</v>
      </c>
    </row>
    <row r="4" spans="1:8" ht="9.75" customHeight="1" x14ac:dyDescent="0.2">
      <c r="A4" s="48" t="s">
        <v>913</v>
      </c>
      <c r="B4" s="48"/>
      <c r="C4" s="118">
        <v>8989</v>
      </c>
      <c r="D4" s="118">
        <v>4791</v>
      </c>
      <c r="E4" s="118">
        <v>309</v>
      </c>
      <c r="F4" s="118">
        <v>3639</v>
      </c>
      <c r="G4" s="407">
        <v>245</v>
      </c>
      <c r="H4" s="407">
        <v>5</v>
      </c>
    </row>
    <row r="5" spans="1:8" ht="9.75" customHeight="1" x14ac:dyDescent="0.2">
      <c r="A5" s="14" t="s">
        <v>914</v>
      </c>
      <c r="B5" s="14"/>
      <c r="C5" s="25">
        <v>3271</v>
      </c>
      <c r="D5" s="25">
        <v>2944</v>
      </c>
      <c r="E5" s="25">
        <v>149</v>
      </c>
      <c r="F5" s="25">
        <v>42</v>
      </c>
      <c r="G5" s="401">
        <v>131</v>
      </c>
      <c r="H5" s="401">
        <v>5</v>
      </c>
    </row>
    <row r="6" spans="1:8" ht="9.75" customHeight="1" x14ac:dyDescent="0.2">
      <c r="A6" s="14" t="s">
        <v>915</v>
      </c>
      <c r="B6" s="14"/>
      <c r="C6" s="25">
        <v>2016</v>
      </c>
      <c r="D6" s="25">
        <v>1770</v>
      </c>
      <c r="E6" s="25">
        <v>157</v>
      </c>
      <c r="F6" s="25">
        <v>34</v>
      </c>
      <c r="G6" s="401">
        <v>55</v>
      </c>
      <c r="H6" s="401">
        <v>0</v>
      </c>
    </row>
    <row r="7" spans="1:8" ht="9.75" customHeight="1" x14ac:dyDescent="0.2">
      <c r="A7" s="14" t="s">
        <v>916</v>
      </c>
      <c r="B7" s="14"/>
      <c r="C7" s="25">
        <v>3702</v>
      </c>
      <c r="D7" s="25">
        <v>77</v>
      </c>
      <c r="E7" s="25">
        <v>3</v>
      </c>
      <c r="F7" s="25">
        <v>3563</v>
      </c>
      <c r="G7" s="401">
        <v>59</v>
      </c>
      <c r="H7" s="401">
        <v>0</v>
      </c>
    </row>
    <row r="8" spans="1:8" ht="9.75" customHeight="1" x14ac:dyDescent="0.2">
      <c r="A8" s="48" t="s">
        <v>917</v>
      </c>
      <c r="B8" s="48"/>
      <c r="C8" s="118">
        <v>2534</v>
      </c>
      <c r="D8" s="118">
        <v>246</v>
      </c>
      <c r="E8" s="118">
        <v>654</v>
      </c>
      <c r="F8" s="118">
        <v>790</v>
      </c>
      <c r="G8" s="407">
        <v>772</v>
      </c>
      <c r="H8" s="407">
        <v>72</v>
      </c>
    </row>
    <row r="9" spans="1:8" ht="9.75" customHeight="1" x14ac:dyDescent="0.2">
      <c r="A9" s="14" t="s">
        <v>918</v>
      </c>
      <c r="B9" s="14"/>
      <c r="C9" s="25">
        <v>1519</v>
      </c>
      <c r="D9" s="25">
        <v>159</v>
      </c>
      <c r="E9" s="25">
        <v>503</v>
      </c>
      <c r="F9" s="25">
        <v>160</v>
      </c>
      <c r="G9" s="401">
        <v>625</v>
      </c>
      <c r="H9" s="401">
        <v>72</v>
      </c>
    </row>
    <row r="10" spans="1:8" ht="9.75" customHeight="1" x14ac:dyDescent="0.2">
      <c r="A10" s="14" t="s">
        <v>919</v>
      </c>
      <c r="B10" s="14"/>
      <c r="C10" s="25">
        <v>399</v>
      </c>
      <c r="D10" s="25">
        <v>13</v>
      </c>
      <c r="E10" s="25">
        <v>142</v>
      </c>
      <c r="F10" s="25">
        <v>98</v>
      </c>
      <c r="G10" s="401">
        <v>146</v>
      </c>
      <c r="H10" s="401">
        <v>0</v>
      </c>
    </row>
    <row r="11" spans="1:8" ht="9.75" customHeight="1" x14ac:dyDescent="0.2">
      <c r="A11" s="14" t="s">
        <v>920</v>
      </c>
      <c r="B11" s="14"/>
      <c r="C11" s="25">
        <v>616</v>
      </c>
      <c r="D11" s="25">
        <v>74</v>
      </c>
      <c r="E11" s="25">
        <v>9</v>
      </c>
      <c r="F11" s="25">
        <v>532</v>
      </c>
      <c r="G11" s="401">
        <v>1</v>
      </c>
      <c r="H11" s="401">
        <v>0</v>
      </c>
    </row>
    <row r="12" spans="1:8" ht="9.75" customHeight="1" x14ac:dyDescent="0.2">
      <c r="A12" s="48" t="s">
        <v>921</v>
      </c>
      <c r="B12" s="48"/>
      <c r="C12" s="118">
        <v>7487</v>
      </c>
      <c r="D12" s="118">
        <v>2981</v>
      </c>
      <c r="E12" s="118">
        <v>1082</v>
      </c>
      <c r="F12" s="118">
        <v>1235</v>
      </c>
      <c r="G12" s="407">
        <v>2109</v>
      </c>
      <c r="H12" s="407">
        <v>80</v>
      </c>
    </row>
    <row r="13" spans="1:8" ht="9.75" customHeight="1" x14ac:dyDescent="0.2">
      <c r="A13" s="14" t="s">
        <v>922</v>
      </c>
      <c r="B13" s="14"/>
      <c r="C13" s="25">
        <v>2302</v>
      </c>
      <c r="D13" s="25">
        <v>532</v>
      </c>
      <c r="E13" s="25">
        <v>266</v>
      </c>
      <c r="F13" s="25">
        <v>826</v>
      </c>
      <c r="G13" s="401">
        <v>678</v>
      </c>
      <c r="H13" s="401">
        <v>0</v>
      </c>
    </row>
    <row r="14" spans="1:8" ht="9.75" customHeight="1" x14ac:dyDescent="0.2">
      <c r="A14" s="14" t="s">
        <v>923</v>
      </c>
      <c r="B14" s="14"/>
      <c r="C14" s="25">
        <v>1049</v>
      </c>
      <c r="D14" s="25">
        <v>246</v>
      </c>
      <c r="E14" s="25">
        <v>121</v>
      </c>
      <c r="F14" s="25">
        <v>177</v>
      </c>
      <c r="G14" s="401">
        <v>504</v>
      </c>
      <c r="H14" s="401">
        <v>1</v>
      </c>
    </row>
    <row r="15" spans="1:8" ht="9.75" customHeight="1" x14ac:dyDescent="0.2">
      <c r="A15" s="14" t="s">
        <v>924</v>
      </c>
      <c r="B15" s="14"/>
      <c r="C15" s="25">
        <v>4136</v>
      </c>
      <c r="D15" s="25">
        <v>2203</v>
      </c>
      <c r="E15" s="25">
        <v>695</v>
      </c>
      <c r="F15" s="25">
        <v>232</v>
      </c>
      <c r="G15" s="401">
        <v>927</v>
      </c>
      <c r="H15" s="401">
        <v>79</v>
      </c>
    </row>
    <row r="16" spans="1:8" ht="9.75" customHeight="1" x14ac:dyDescent="0.2">
      <c r="A16" s="48" t="s">
        <v>925</v>
      </c>
      <c r="B16" s="48"/>
      <c r="C16" s="118">
        <v>11488</v>
      </c>
      <c r="D16" s="118">
        <v>2285</v>
      </c>
      <c r="E16" s="118">
        <v>1847</v>
      </c>
      <c r="F16" s="118">
        <v>2890</v>
      </c>
      <c r="G16" s="407">
        <v>4439</v>
      </c>
      <c r="H16" s="407">
        <v>27</v>
      </c>
    </row>
    <row r="17" spans="1:8" ht="9.75" customHeight="1" x14ac:dyDescent="0.2">
      <c r="A17" s="14" t="s">
        <v>926</v>
      </c>
      <c r="B17" s="14"/>
      <c r="C17" s="25">
        <v>2652</v>
      </c>
      <c r="D17" s="25">
        <v>206</v>
      </c>
      <c r="E17" s="25">
        <v>251</v>
      </c>
      <c r="F17" s="25">
        <v>295</v>
      </c>
      <c r="G17" s="401">
        <v>1874</v>
      </c>
      <c r="H17" s="401">
        <v>26</v>
      </c>
    </row>
    <row r="18" spans="1:8" ht="9.75" customHeight="1" x14ac:dyDescent="0.2">
      <c r="A18" s="14" t="s">
        <v>927</v>
      </c>
      <c r="B18" s="14"/>
      <c r="C18" s="25">
        <v>1534</v>
      </c>
      <c r="D18" s="25">
        <v>383</v>
      </c>
      <c r="E18" s="25">
        <v>305</v>
      </c>
      <c r="F18" s="25">
        <v>136</v>
      </c>
      <c r="G18" s="401">
        <v>710</v>
      </c>
      <c r="H18" s="401">
        <v>0</v>
      </c>
    </row>
    <row r="19" spans="1:8" ht="9.75" customHeight="1" x14ac:dyDescent="0.2">
      <c r="A19" s="14" t="s">
        <v>928</v>
      </c>
      <c r="B19" s="14"/>
      <c r="C19" s="25">
        <v>3677</v>
      </c>
      <c r="D19" s="25">
        <v>679</v>
      </c>
      <c r="E19" s="25">
        <v>983</v>
      </c>
      <c r="F19" s="25">
        <v>783</v>
      </c>
      <c r="G19" s="401">
        <v>1231</v>
      </c>
      <c r="H19" s="401">
        <v>1</v>
      </c>
    </row>
    <row r="20" spans="1:8" ht="9.75" customHeight="1" x14ac:dyDescent="0.2">
      <c r="A20" s="14" t="s">
        <v>929</v>
      </c>
      <c r="B20" s="14"/>
      <c r="C20" s="25">
        <v>366</v>
      </c>
      <c r="D20" s="25">
        <v>287</v>
      </c>
      <c r="E20" s="25">
        <v>13</v>
      </c>
      <c r="F20" s="25">
        <v>13</v>
      </c>
      <c r="G20" s="401">
        <v>53</v>
      </c>
      <c r="H20" s="401">
        <v>0</v>
      </c>
    </row>
    <row r="21" spans="1:8" ht="9.75" customHeight="1" x14ac:dyDescent="0.2">
      <c r="A21" s="14" t="s">
        <v>930</v>
      </c>
      <c r="B21" s="14"/>
      <c r="C21" s="25">
        <v>2303</v>
      </c>
      <c r="D21" s="25">
        <v>712</v>
      </c>
      <c r="E21" s="25">
        <v>214</v>
      </c>
      <c r="F21" s="25">
        <v>1008</v>
      </c>
      <c r="G21" s="401">
        <v>369</v>
      </c>
      <c r="H21" s="401">
        <v>0</v>
      </c>
    </row>
    <row r="22" spans="1:8" ht="9.75" customHeight="1" x14ac:dyDescent="0.2">
      <c r="A22" s="14" t="s">
        <v>931</v>
      </c>
      <c r="B22" s="14"/>
      <c r="C22" s="25">
        <v>956</v>
      </c>
      <c r="D22" s="25">
        <v>18</v>
      </c>
      <c r="E22" s="25">
        <v>81</v>
      </c>
      <c r="F22" s="25">
        <v>655</v>
      </c>
      <c r="G22" s="401">
        <v>202</v>
      </c>
      <c r="H22" s="401">
        <v>0</v>
      </c>
    </row>
    <row r="23" spans="1:8" ht="9.75" customHeight="1" x14ac:dyDescent="0.2">
      <c r="A23" s="48" t="s">
        <v>932</v>
      </c>
      <c r="B23" s="48"/>
      <c r="C23" s="118">
        <v>39968</v>
      </c>
      <c r="D23" s="118">
        <v>8232</v>
      </c>
      <c r="E23" s="118">
        <v>7317</v>
      </c>
      <c r="F23" s="118">
        <v>11171</v>
      </c>
      <c r="G23" s="407">
        <v>13058</v>
      </c>
      <c r="H23" s="407">
        <v>190</v>
      </c>
    </row>
    <row r="24" spans="1:8" ht="9.75" customHeight="1" x14ac:dyDescent="0.2">
      <c r="A24" s="14" t="s">
        <v>933</v>
      </c>
      <c r="B24" s="14"/>
      <c r="C24" s="25">
        <v>2607</v>
      </c>
      <c r="D24" s="25">
        <v>1019</v>
      </c>
      <c r="E24" s="25">
        <v>712</v>
      </c>
      <c r="F24" s="25">
        <v>223</v>
      </c>
      <c r="G24" s="401">
        <v>611</v>
      </c>
      <c r="H24" s="401">
        <v>42</v>
      </c>
    </row>
    <row r="25" spans="1:8" ht="9.75" customHeight="1" x14ac:dyDescent="0.2">
      <c r="A25" s="14" t="s">
        <v>934</v>
      </c>
      <c r="B25" s="14"/>
      <c r="C25" s="25">
        <v>5030</v>
      </c>
      <c r="D25" s="25">
        <v>684</v>
      </c>
      <c r="E25" s="25">
        <v>1894</v>
      </c>
      <c r="F25" s="25">
        <v>328</v>
      </c>
      <c r="G25" s="401">
        <v>2086</v>
      </c>
      <c r="H25" s="401">
        <v>38</v>
      </c>
    </row>
    <row r="26" spans="1:8" ht="9.75" customHeight="1" x14ac:dyDescent="0.2">
      <c r="A26" s="14" t="s">
        <v>935</v>
      </c>
      <c r="B26" s="14"/>
      <c r="C26" s="25">
        <v>8021</v>
      </c>
      <c r="D26" s="25">
        <v>2024</v>
      </c>
      <c r="E26" s="25">
        <v>1161</v>
      </c>
      <c r="F26" s="25">
        <v>2270</v>
      </c>
      <c r="G26" s="401">
        <v>2486</v>
      </c>
      <c r="H26" s="401">
        <v>80</v>
      </c>
    </row>
    <row r="27" spans="1:8" ht="9.75" customHeight="1" x14ac:dyDescent="0.2">
      <c r="A27" s="14" t="s">
        <v>936</v>
      </c>
      <c r="B27" s="14"/>
      <c r="C27" s="25">
        <v>9602</v>
      </c>
      <c r="D27" s="25">
        <v>1515</v>
      </c>
      <c r="E27" s="25">
        <v>1084</v>
      </c>
      <c r="F27" s="25">
        <v>4592</v>
      </c>
      <c r="G27" s="401">
        <v>2411</v>
      </c>
      <c r="H27" s="401">
        <v>0</v>
      </c>
    </row>
    <row r="28" spans="1:8" ht="9.75" customHeight="1" x14ac:dyDescent="0.2">
      <c r="A28" s="14" t="s">
        <v>937</v>
      </c>
      <c r="B28" s="14"/>
      <c r="C28" s="25">
        <v>7842</v>
      </c>
      <c r="D28" s="25">
        <v>2034</v>
      </c>
      <c r="E28" s="25">
        <v>1198</v>
      </c>
      <c r="F28" s="25">
        <v>1406</v>
      </c>
      <c r="G28" s="401">
        <v>3198</v>
      </c>
      <c r="H28" s="401">
        <v>6</v>
      </c>
    </row>
    <row r="29" spans="1:8" ht="9.75" customHeight="1" x14ac:dyDescent="0.2">
      <c r="A29" s="14" t="s">
        <v>938</v>
      </c>
      <c r="B29" s="14"/>
      <c r="C29" s="25">
        <v>2892</v>
      </c>
      <c r="D29" s="25">
        <v>302</v>
      </c>
      <c r="E29" s="25">
        <v>733</v>
      </c>
      <c r="F29" s="25">
        <v>762</v>
      </c>
      <c r="G29" s="401">
        <v>1075</v>
      </c>
      <c r="H29" s="401">
        <v>20</v>
      </c>
    </row>
    <row r="30" spans="1:8" ht="9.75" customHeight="1" x14ac:dyDescent="0.2">
      <c r="A30" s="14" t="s">
        <v>939</v>
      </c>
      <c r="B30" s="14"/>
      <c r="C30" s="25">
        <v>3974</v>
      </c>
      <c r="D30" s="25">
        <v>654</v>
      </c>
      <c r="E30" s="25">
        <v>535</v>
      </c>
      <c r="F30" s="25">
        <v>1590</v>
      </c>
      <c r="G30" s="401">
        <v>1191</v>
      </c>
      <c r="H30" s="401">
        <v>4</v>
      </c>
    </row>
    <row r="31" spans="1:8" ht="9.75" customHeight="1" x14ac:dyDescent="0.2">
      <c r="A31" s="48" t="s">
        <v>940</v>
      </c>
      <c r="B31" s="48"/>
      <c r="C31" s="118">
        <v>5356</v>
      </c>
      <c r="D31" s="118">
        <v>369</v>
      </c>
      <c r="E31" s="118">
        <v>162</v>
      </c>
      <c r="F31" s="118">
        <v>4632</v>
      </c>
      <c r="G31" s="407">
        <v>57</v>
      </c>
      <c r="H31" s="407">
        <v>136</v>
      </c>
    </row>
    <row r="32" spans="1:8" ht="9.75" customHeight="1" x14ac:dyDescent="0.2">
      <c r="A32" s="14" t="s">
        <v>941</v>
      </c>
      <c r="B32" s="14"/>
      <c r="C32" s="25">
        <v>123</v>
      </c>
      <c r="D32" s="25">
        <v>0</v>
      </c>
      <c r="E32" s="25">
        <v>18</v>
      </c>
      <c r="F32" s="25">
        <v>105</v>
      </c>
      <c r="G32" s="401">
        <v>0</v>
      </c>
      <c r="H32" s="401">
        <v>0</v>
      </c>
    </row>
    <row r="33" spans="1:8" ht="9.75" customHeight="1" x14ac:dyDescent="0.2">
      <c r="A33" s="14" t="s">
        <v>942</v>
      </c>
      <c r="B33" s="14"/>
      <c r="C33" s="25">
        <v>4675</v>
      </c>
      <c r="D33" s="25">
        <v>26</v>
      </c>
      <c r="E33" s="25">
        <v>58</v>
      </c>
      <c r="F33" s="25">
        <v>4399</v>
      </c>
      <c r="G33" s="401">
        <v>56</v>
      </c>
      <c r="H33" s="401">
        <v>136</v>
      </c>
    </row>
    <row r="34" spans="1:8" ht="9.75" customHeight="1" x14ac:dyDescent="0.2">
      <c r="A34" s="14" t="s">
        <v>943</v>
      </c>
      <c r="B34" s="14"/>
      <c r="C34" s="25">
        <v>558</v>
      </c>
      <c r="D34" s="25">
        <v>343</v>
      </c>
      <c r="E34" s="25">
        <v>86</v>
      </c>
      <c r="F34" s="25">
        <v>128</v>
      </c>
      <c r="G34" s="401">
        <v>1</v>
      </c>
      <c r="H34" s="401">
        <v>0</v>
      </c>
    </row>
    <row r="35" spans="1:8" ht="9.75" customHeight="1" x14ac:dyDescent="0.2">
      <c r="A35" s="48" t="s">
        <v>944</v>
      </c>
      <c r="B35" s="48"/>
      <c r="C35" s="118">
        <v>9059</v>
      </c>
      <c r="D35" s="118">
        <v>2490</v>
      </c>
      <c r="E35" s="118">
        <v>2899</v>
      </c>
      <c r="F35" s="118">
        <v>2452</v>
      </c>
      <c r="G35" s="407">
        <v>1217</v>
      </c>
      <c r="H35" s="407">
        <v>1</v>
      </c>
    </row>
    <row r="36" spans="1:8" ht="9.75" customHeight="1" x14ac:dyDescent="0.2">
      <c r="A36" s="14" t="s">
        <v>945</v>
      </c>
      <c r="B36" s="14"/>
      <c r="C36" s="25">
        <v>5774</v>
      </c>
      <c r="D36" s="25">
        <v>1779</v>
      </c>
      <c r="E36" s="25">
        <v>1664</v>
      </c>
      <c r="F36" s="25">
        <v>1550</v>
      </c>
      <c r="G36" s="401">
        <v>781</v>
      </c>
      <c r="H36" s="401">
        <v>0</v>
      </c>
    </row>
    <row r="37" spans="1:8" ht="9.75" customHeight="1" x14ac:dyDescent="0.2">
      <c r="A37" s="14" t="s">
        <v>946</v>
      </c>
      <c r="B37" s="14"/>
      <c r="C37" s="25">
        <v>2353</v>
      </c>
      <c r="D37" s="25">
        <v>294</v>
      </c>
      <c r="E37" s="25">
        <v>1133</v>
      </c>
      <c r="F37" s="25">
        <v>684</v>
      </c>
      <c r="G37" s="401">
        <v>241</v>
      </c>
      <c r="H37" s="401">
        <v>1</v>
      </c>
    </row>
    <row r="38" spans="1:8" ht="9.75" customHeight="1" x14ac:dyDescent="0.2">
      <c r="A38" s="14" t="s">
        <v>947</v>
      </c>
      <c r="B38" s="14"/>
      <c r="C38" s="25">
        <v>932</v>
      </c>
      <c r="D38" s="25">
        <v>417</v>
      </c>
      <c r="E38" s="25">
        <v>102</v>
      </c>
      <c r="F38" s="25">
        <v>218</v>
      </c>
      <c r="G38" s="401">
        <v>195</v>
      </c>
      <c r="H38" s="401">
        <v>0</v>
      </c>
    </row>
    <row r="39" spans="1:8" ht="9.75" customHeight="1" x14ac:dyDescent="0.2">
      <c r="A39" s="48" t="s">
        <v>948</v>
      </c>
      <c r="B39" s="48"/>
      <c r="C39" s="118">
        <v>56552</v>
      </c>
      <c r="D39" s="118">
        <v>10650</v>
      </c>
      <c r="E39" s="118">
        <v>11689</v>
      </c>
      <c r="F39" s="118">
        <v>10770</v>
      </c>
      <c r="G39" s="407">
        <v>23443</v>
      </c>
      <c r="H39" s="407">
        <v>0</v>
      </c>
    </row>
    <row r="40" spans="1:8" ht="9.75" customHeight="1" x14ac:dyDescent="0.2">
      <c r="A40" s="14" t="s">
        <v>949</v>
      </c>
      <c r="B40" s="14"/>
      <c r="C40" s="25">
        <v>33171</v>
      </c>
      <c r="D40" s="25">
        <v>5075</v>
      </c>
      <c r="E40" s="25">
        <v>6755</v>
      </c>
      <c r="F40" s="25">
        <v>9036</v>
      </c>
      <c r="G40" s="25">
        <v>12305</v>
      </c>
      <c r="H40" s="25">
        <v>0</v>
      </c>
    </row>
    <row r="41" spans="1:8" ht="9.75" customHeight="1" x14ac:dyDescent="0.2">
      <c r="A41" s="14" t="s">
        <v>950</v>
      </c>
      <c r="B41" s="14"/>
      <c r="C41" s="25">
        <v>8328</v>
      </c>
      <c r="D41" s="25">
        <v>2757</v>
      </c>
      <c r="E41" s="25">
        <v>1250</v>
      </c>
      <c r="F41" s="25">
        <v>884</v>
      </c>
      <c r="G41" s="25">
        <v>3437</v>
      </c>
      <c r="H41" s="25">
        <v>0</v>
      </c>
    </row>
    <row r="42" spans="1:8" ht="9.75" customHeight="1" x14ac:dyDescent="0.2">
      <c r="A42" s="14" t="s">
        <v>951</v>
      </c>
      <c r="B42" s="14"/>
      <c r="C42" s="25">
        <v>15053</v>
      </c>
      <c r="D42" s="25">
        <v>2818</v>
      </c>
      <c r="E42" s="25">
        <v>3684</v>
      </c>
      <c r="F42" s="25">
        <v>850</v>
      </c>
      <c r="G42" s="25">
        <v>7701</v>
      </c>
      <c r="H42" s="25">
        <v>0</v>
      </c>
    </row>
    <row r="43" spans="1:8" ht="9.75" customHeight="1" x14ac:dyDescent="0.2">
      <c r="A43" s="95" t="s">
        <v>952</v>
      </c>
      <c r="B43" s="95"/>
      <c r="C43" s="119">
        <v>2458</v>
      </c>
      <c r="D43" s="119">
        <v>285</v>
      </c>
      <c r="E43" s="119">
        <v>86</v>
      </c>
      <c r="F43" s="119">
        <v>171</v>
      </c>
      <c r="G43" s="119">
        <v>78</v>
      </c>
      <c r="H43" s="119">
        <v>1838</v>
      </c>
    </row>
    <row r="44" spans="1:8" ht="6" customHeight="1" x14ac:dyDescent="0.2">
      <c r="A44" s="52"/>
      <c r="B44" s="52"/>
      <c r="C44" s="408"/>
      <c r="D44" s="408"/>
      <c r="E44" s="408"/>
      <c r="F44" s="408"/>
      <c r="G44" s="409"/>
      <c r="H44" s="409"/>
    </row>
    <row r="45" spans="1:8" ht="9.75" customHeight="1" x14ac:dyDescent="0.2">
      <c r="A45" s="41" t="s">
        <v>953</v>
      </c>
      <c r="B45" s="41"/>
      <c r="C45" s="410">
        <v>161051</v>
      </c>
      <c r="D45" s="410">
        <v>33491</v>
      </c>
      <c r="E45" s="410">
        <v>27693</v>
      </c>
      <c r="F45" s="410">
        <v>38553</v>
      </c>
      <c r="G45" s="410">
        <v>57620</v>
      </c>
      <c r="H45" s="410">
        <v>3694</v>
      </c>
    </row>
    <row r="46" spans="1:8" ht="9.75" customHeight="1" x14ac:dyDescent="0.2">
      <c r="A46" s="9" t="s">
        <v>954</v>
      </c>
      <c r="B46" s="9"/>
      <c r="C46" s="386">
        <v>175630</v>
      </c>
      <c r="D46" s="386">
        <v>39373</v>
      </c>
      <c r="E46" s="386">
        <v>33216</v>
      </c>
      <c r="F46" s="386">
        <v>46656</v>
      </c>
      <c r="G46" s="386">
        <v>56385</v>
      </c>
      <c r="H46" s="386">
        <v>0</v>
      </c>
    </row>
    <row r="47" spans="1:8" ht="9.75" customHeight="1" x14ac:dyDescent="0.2">
      <c r="A47" s="14" t="s">
        <v>955</v>
      </c>
      <c r="B47" s="14"/>
      <c r="C47" s="411">
        <v>13591</v>
      </c>
      <c r="D47" s="411">
        <v>3058</v>
      </c>
      <c r="E47" s="411">
        <v>6190</v>
      </c>
      <c r="F47" s="411">
        <v>2058</v>
      </c>
      <c r="G47" s="411">
        <v>2285</v>
      </c>
      <c r="H47" s="411">
        <v>0</v>
      </c>
    </row>
    <row r="48" spans="1:8" ht="9.75" customHeight="1" x14ac:dyDescent="0.2">
      <c r="A48" s="20" t="s">
        <v>956</v>
      </c>
      <c r="B48" s="20"/>
      <c r="C48" s="412">
        <v>4592</v>
      </c>
      <c r="D48" s="412">
        <v>615</v>
      </c>
      <c r="E48" s="412">
        <v>1879</v>
      </c>
      <c r="F48" s="412">
        <v>355</v>
      </c>
      <c r="G48" s="412">
        <v>1743</v>
      </c>
      <c r="H48" s="412">
        <v>0</v>
      </c>
    </row>
    <row r="49" spans="1:8" ht="9.75" customHeight="1" x14ac:dyDescent="0.2">
      <c r="A49" s="41" t="s">
        <v>957</v>
      </c>
      <c r="B49" s="41"/>
      <c r="C49" s="410">
        <v>193813</v>
      </c>
      <c r="D49" s="410">
        <v>43046</v>
      </c>
      <c r="E49" s="410">
        <v>41285</v>
      </c>
      <c r="F49" s="410">
        <v>49069</v>
      </c>
      <c r="G49" s="410">
        <v>60413</v>
      </c>
      <c r="H49" s="410">
        <v>0</v>
      </c>
    </row>
    <row r="50" spans="1:8" ht="9.75" customHeight="1" x14ac:dyDescent="0.2">
      <c r="A50" s="41" t="s">
        <v>958</v>
      </c>
      <c r="B50" s="41"/>
      <c r="C50" s="410">
        <v>3250</v>
      </c>
      <c r="D50" s="410">
        <v>593</v>
      </c>
      <c r="E50" s="410">
        <v>845</v>
      </c>
      <c r="F50" s="410">
        <v>253</v>
      </c>
      <c r="G50" s="410">
        <v>1556</v>
      </c>
      <c r="H50" s="410">
        <v>3</v>
      </c>
    </row>
    <row r="51" spans="1:8" ht="9.75" customHeight="1" x14ac:dyDescent="0.2">
      <c r="A51" s="41" t="s">
        <v>959</v>
      </c>
      <c r="B51" s="41"/>
      <c r="C51" s="410">
        <v>41449</v>
      </c>
      <c r="D51" s="410">
        <v>0</v>
      </c>
      <c r="E51" s="410">
        <v>41449</v>
      </c>
      <c r="F51" s="410">
        <v>0</v>
      </c>
      <c r="G51" s="410">
        <v>0</v>
      </c>
      <c r="H51" s="410">
        <v>0</v>
      </c>
    </row>
    <row r="52" spans="1:8" ht="9.75" customHeight="1" x14ac:dyDescent="0.2">
      <c r="A52" s="41" t="s">
        <v>960</v>
      </c>
      <c r="B52" s="41"/>
      <c r="C52" s="410">
        <v>399563</v>
      </c>
      <c r="D52" s="410">
        <v>77130</v>
      </c>
      <c r="E52" s="410">
        <v>111272</v>
      </c>
      <c r="F52" s="410">
        <v>87875</v>
      </c>
      <c r="G52" s="410">
        <v>119589</v>
      </c>
      <c r="H52" s="410">
        <v>3697</v>
      </c>
    </row>
    <row r="53" spans="1:8" ht="9.75" customHeight="1" x14ac:dyDescent="0.2">
      <c r="A53" s="41" t="s">
        <v>961</v>
      </c>
      <c r="B53" s="41"/>
      <c r="C53" s="410">
        <v>93270.390648119996</v>
      </c>
      <c r="D53" s="410">
        <v>51776.424956820003</v>
      </c>
      <c r="E53" s="410">
        <v>41493.9656913</v>
      </c>
      <c r="F53" s="410">
        <v>0</v>
      </c>
      <c r="G53" s="410">
        <v>0</v>
      </c>
      <c r="H53" s="410">
        <v>0</v>
      </c>
    </row>
    <row r="54" spans="1:8" ht="3.75" customHeight="1" x14ac:dyDescent="0.2">
      <c r="A54" s="106"/>
      <c r="B54" s="106"/>
      <c r="C54" s="107"/>
      <c r="D54" s="108"/>
      <c r="E54" s="109"/>
      <c r="F54" s="109"/>
      <c r="G54" s="110"/>
      <c r="H54" s="110"/>
    </row>
  </sheetData>
  <mergeCells count="1">
    <mergeCell ref="A1:H1"/>
  </mergeCells>
  <pageMargins left="0.5" right="0.5" top="0.5" bottom="0.5" header="0.31496062992126" footer="0.31496062992126"/>
  <pageSetup paperSize="9" orientation="portrait"/>
  <headerFooter>
    <oddFooter>&amp;C_x000D_&amp;1#&amp;"Aptos"&amp;10&amp;K000000 Confidential</oddFooter>
  </headerFooter>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DF8EE2-87E5-4AD6-A967-DBDBBE6A3FCF}">
  <dimension ref="A1:H56"/>
  <sheetViews>
    <sheetView workbookViewId="0"/>
  </sheetViews>
  <sheetFormatPr defaultRowHeight="12.75" x14ac:dyDescent="0.2"/>
  <cols>
    <col min="1" max="1" width="46.5703125" customWidth="1"/>
    <col min="2" max="2" width="8.42578125" customWidth="1"/>
    <col min="3" max="8" width="7.85546875" customWidth="1"/>
  </cols>
  <sheetData>
    <row r="1" spans="1:8" ht="10.5" customHeight="1" x14ac:dyDescent="0.2">
      <c r="A1" s="73" t="s">
        <v>962</v>
      </c>
      <c r="B1" s="73"/>
      <c r="C1" s="44"/>
      <c r="D1" s="44"/>
      <c r="E1" s="288"/>
      <c r="F1" s="288"/>
      <c r="G1" s="288"/>
      <c r="H1" s="288"/>
    </row>
    <row r="2" spans="1:8" ht="12.75" customHeight="1" x14ac:dyDescent="0.2">
      <c r="A2" s="600" t="s">
        <v>963</v>
      </c>
      <c r="B2" s="600" t="s">
        <v>0</v>
      </c>
      <c r="C2" s="600" t="s">
        <v>0</v>
      </c>
      <c r="D2" s="600" t="s">
        <v>0</v>
      </c>
      <c r="E2" s="600" t="s">
        <v>0</v>
      </c>
      <c r="F2" s="600" t="s">
        <v>0</v>
      </c>
      <c r="G2" s="600" t="s">
        <v>0</v>
      </c>
      <c r="H2" s="600" t="s">
        <v>0</v>
      </c>
    </row>
    <row r="3" spans="1:8" ht="22.5" customHeight="1" x14ac:dyDescent="0.2">
      <c r="A3" s="78" t="s">
        <v>964</v>
      </c>
      <c r="B3" s="78"/>
      <c r="C3" s="405" t="s">
        <v>965</v>
      </c>
      <c r="D3" s="4" t="s">
        <v>966</v>
      </c>
      <c r="E3" s="4" t="s">
        <v>967</v>
      </c>
      <c r="F3" s="4" t="s">
        <v>968</v>
      </c>
      <c r="G3" s="4" t="s">
        <v>969</v>
      </c>
      <c r="H3" s="406" t="s">
        <v>970</v>
      </c>
    </row>
    <row r="4" spans="1:8" ht="9.75" customHeight="1" x14ac:dyDescent="0.2">
      <c r="A4" s="116" t="s">
        <v>971</v>
      </c>
      <c r="B4" s="116"/>
      <c r="C4" s="117">
        <v>17509</v>
      </c>
      <c r="D4" s="117">
        <v>1227</v>
      </c>
      <c r="E4" s="117">
        <v>1408</v>
      </c>
      <c r="F4" s="117">
        <v>748</v>
      </c>
      <c r="G4" s="117">
        <v>12705</v>
      </c>
      <c r="H4" s="117">
        <v>1421</v>
      </c>
    </row>
    <row r="5" spans="1:8" ht="9.75" customHeight="1" x14ac:dyDescent="0.2">
      <c r="A5" s="48" t="s">
        <v>972</v>
      </c>
      <c r="B5" s="48"/>
      <c r="C5" s="118">
        <v>8718</v>
      </c>
      <c r="D5" s="118">
        <v>4768</v>
      </c>
      <c r="E5" s="118">
        <v>304</v>
      </c>
      <c r="F5" s="118">
        <v>3400</v>
      </c>
      <c r="G5" s="118">
        <v>241</v>
      </c>
      <c r="H5" s="118">
        <v>5</v>
      </c>
    </row>
    <row r="6" spans="1:8" ht="9.75" customHeight="1" x14ac:dyDescent="0.2">
      <c r="A6" s="14" t="s">
        <v>973</v>
      </c>
      <c r="B6" s="14"/>
      <c r="C6" s="25">
        <v>3286</v>
      </c>
      <c r="D6" s="25">
        <v>2965</v>
      </c>
      <c r="E6" s="25">
        <v>148</v>
      </c>
      <c r="F6" s="25">
        <v>42</v>
      </c>
      <c r="G6" s="25">
        <v>126</v>
      </c>
      <c r="H6" s="25">
        <v>5</v>
      </c>
    </row>
    <row r="7" spans="1:8" ht="9.75" customHeight="1" x14ac:dyDescent="0.2">
      <c r="A7" s="14" t="s">
        <v>974</v>
      </c>
      <c r="B7" s="14"/>
      <c r="C7" s="25">
        <v>1960</v>
      </c>
      <c r="D7" s="25">
        <v>1718</v>
      </c>
      <c r="E7" s="25">
        <v>154</v>
      </c>
      <c r="F7" s="25">
        <v>32</v>
      </c>
      <c r="G7" s="25">
        <v>56</v>
      </c>
      <c r="H7" s="25">
        <v>0</v>
      </c>
    </row>
    <row r="8" spans="1:8" ht="9.75" customHeight="1" x14ac:dyDescent="0.2">
      <c r="A8" s="14" t="s">
        <v>975</v>
      </c>
      <c r="B8" s="14"/>
      <c r="C8" s="25">
        <v>3472</v>
      </c>
      <c r="D8" s="25">
        <v>85</v>
      </c>
      <c r="E8" s="25">
        <v>2</v>
      </c>
      <c r="F8" s="25">
        <v>3326</v>
      </c>
      <c r="G8" s="25">
        <v>59</v>
      </c>
      <c r="H8" s="25">
        <v>0</v>
      </c>
    </row>
    <row r="9" spans="1:8" ht="9.75" customHeight="1" x14ac:dyDescent="0.2">
      <c r="A9" s="48" t="s">
        <v>976</v>
      </c>
      <c r="B9" s="48"/>
      <c r="C9" s="118">
        <v>2460</v>
      </c>
      <c r="D9" s="118">
        <v>266</v>
      </c>
      <c r="E9" s="118">
        <v>638</v>
      </c>
      <c r="F9" s="118">
        <v>652</v>
      </c>
      <c r="G9" s="118">
        <v>814</v>
      </c>
      <c r="H9" s="118">
        <v>90</v>
      </c>
    </row>
    <row r="10" spans="1:8" ht="9.75" customHeight="1" x14ac:dyDescent="0.2">
      <c r="A10" s="14" t="s">
        <v>977</v>
      </c>
      <c r="B10" s="14"/>
      <c r="C10" s="25">
        <v>1580</v>
      </c>
      <c r="D10" s="25">
        <v>170</v>
      </c>
      <c r="E10" s="25">
        <v>486</v>
      </c>
      <c r="F10" s="25">
        <v>167</v>
      </c>
      <c r="G10" s="25">
        <v>667</v>
      </c>
      <c r="H10" s="25">
        <v>90</v>
      </c>
    </row>
    <row r="11" spans="1:8" ht="9.75" customHeight="1" x14ac:dyDescent="0.2">
      <c r="A11" s="14" t="s">
        <v>978</v>
      </c>
      <c r="B11" s="14"/>
      <c r="C11" s="25">
        <v>400</v>
      </c>
      <c r="D11" s="25">
        <v>14</v>
      </c>
      <c r="E11" s="25">
        <v>141</v>
      </c>
      <c r="F11" s="25">
        <v>99</v>
      </c>
      <c r="G11" s="25">
        <v>146</v>
      </c>
      <c r="H11" s="25">
        <v>0</v>
      </c>
    </row>
    <row r="12" spans="1:8" ht="9.75" customHeight="1" x14ac:dyDescent="0.2">
      <c r="A12" s="14" t="s">
        <v>979</v>
      </c>
      <c r="B12" s="14"/>
      <c r="C12" s="25">
        <v>480</v>
      </c>
      <c r="D12" s="25">
        <v>82</v>
      </c>
      <c r="E12" s="25">
        <v>11</v>
      </c>
      <c r="F12" s="25">
        <v>386</v>
      </c>
      <c r="G12" s="25">
        <v>1</v>
      </c>
      <c r="H12" s="25">
        <v>0</v>
      </c>
    </row>
    <row r="13" spans="1:8" ht="9.75" customHeight="1" x14ac:dyDescent="0.2">
      <c r="A13" s="48" t="s">
        <v>980</v>
      </c>
      <c r="B13" s="48"/>
      <c r="C13" s="118">
        <v>7535</v>
      </c>
      <c r="D13" s="118">
        <v>2920</v>
      </c>
      <c r="E13" s="118">
        <v>1078</v>
      </c>
      <c r="F13" s="118">
        <v>1155</v>
      </c>
      <c r="G13" s="118">
        <v>2316</v>
      </c>
      <c r="H13" s="118">
        <v>66</v>
      </c>
    </row>
    <row r="14" spans="1:8" ht="9.75" customHeight="1" x14ac:dyDescent="0.2">
      <c r="A14" s="14" t="s">
        <v>981</v>
      </c>
      <c r="B14" s="14"/>
      <c r="C14" s="25">
        <v>2262</v>
      </c>
      <c r="D14" s="25">
        <v>470</v>
      </c>
      <c r="E14" s="25">
        <v>260</v>
      </c>
      <c r="F14" s="25">
        <v>764</v>
      </c>
      <c r="G14" s="25">
        <v>768</v>
      </c>
      <c r="H14" s="25">
        <v>0</v>
      </c>
    </row>
    <row r="15" spans="1:8" ht="9.75" customHeight="1" x14ac:dyDescent="0.2">
      <c r="A15" s="14" t="s">
        <v>982</v>
      </c>
      <c r="B15" s="14"/>
      <c r="C15" s="25">
        <v>1140</v>
      </c>
      <c r="D15" s="25">
        <v>264</v>
      </c>
      <c r="E15" s="25">
        <v>129</v>
      </c>
      <c r="F15" s="25">
        <v>165</v>
      </c>
      <c r="G15" s="25">
        <v>582</v>
      </c>
      <c r="H15" s="25">
        <v>0</v>
      </c>
    </row>
    <row r="16" spans="1:8" ht="9.75" customHeight="1" x14ac:dyDescent="0.2">
      <c r="A16" s="14" t="s">
        <v>983</v>
      </c>
      <c r="B16" s="14"/>
      <c r="C16" s="25">
        <v>4133</v>
      </c>
      <c r="D16" s="25">
        <v>2186</v>
      </c>
      <c r="E16" s="25">
        <v>689</v>
      </c>
      <c r="F16" s="25">
        <v>226</v>
      </c>
      <c r="G16" s="25">
        <v>966</v>
      </c>
      <c r="H16" s="25">
        <v>66</v>
      </c>
    </row>
    <row r="17" spans="1:8" ht="9.75" customHeight="1" x14ac:dyDescent="0.2">
      <c r="A17" s="48" t="s">
        <v>984</v>
      </c>
      <c r="B17" s="48"/>
      <c r="C17" s="118">
        <v>11440</v>
      </c>
      <c r="D17" s="118">
        <v>2308</v>
      </c>
      <c r="E17" s="118">
        <v>1780</v>
      </c>
      <c r="F17" s="118">
        <v>2752</v>
      </c>
      <c r="G17" s="118">
        <v>4572</v>
      </c>
      <c r="H17" s="118">
        <v>28</v>
      </c>
    </row>
    <row r="18" spans="1:8" ht="9.75" customHeight="1" x14ac:dyDescent="0.2">
      <c r="A18" s="14" t="s">
        <v>985</v>
      </c>
      <c r="B18" s="14"/>
      <c r="C18" s="25">
        <v>2761</v>
      </c>
      <c r="D18" s="25">
        <v>186</v>
      </c>
      <c r="E18" s="25">
        <v>271</v>
      </c>
      <c r="F18" s="25">
        <v>250</v>
      </c>
      <c r="G18" s="25">
        <v>2027</v>
      </c>
      <c r="H18" s="25">
        <v>27</v>
      </c>
    </row>
    <row r="19" spans="1:8" ht="9.75" customHeight="1" x14ac:dyDescent="0.2">
      <c r="A19" s="14" t="s">
        <v>986</v>
      </c>
      <c r="B19" s="14"/>
      <c r="C19" s="25">
        <v>1550</v>
      </c>
      <c r="D19" s="25">
        <v>396</v>
      </c>
      <c r="E19" s="25">
        <v>293</v>
      </c>
      <c r="F19" s="25">
        <v>124</v>
      </c>
      <c r="G19" s="25">
        <v>737</v>
      </c>
      <c r="H19" s="25">
        <v>0</v>
      </c>
    </row>
    <row r="20" spans="1:8" ht="9.75" customHeight="1" x14ac:dyDescent="0.2">
      <c r="A20" s="14" t="s">
        <v>987</v>
      </c>
      <c r="B20" s="14"/>
      <c r="C20" s="25">
        <v>3512</v>
      </c>
      <c r="D20" s="25">
        <v>673</v>
      </c>
      <c r="E20" s="25">
        <v>905</v>
      </c>
      <c r="F20" s="25">
        <v>801</v>
      </c>
      <c r="G20" s="25">
        <v>1132</v>
      </c>
      <c r="H20" s="25">
        <v>1</v>
      </c>
    </row>
    <row r="21" spans="1:8" ht="9.75" customHeight="1" x14ac:dyDescent="0.2">
      <c r="A21" s="14" t="s">
        <v>988</v>
      </c>
      <c r="B21" s="14"/>
      <c r="C21" s="25">
        <v>398</v>
      </c>
      <c r="D21" s="25">
        <v>315</v>
      </c>
      <c r="E21" s="25">
        <v>13</v>
      </c>
      <c r="F21" s="25">
        <v>14</v>
      </c>
      <c r="G21" s="25">
        <v>56</v>
      </c>
      <c r="H21" s="25">
        <v>0</v>
      </c>
    </row>
    <row r="22" spans="1:8" ht="9.75" customHeight="1" x14ac:dyDescent="0.2">
      <c r="A22" s="14" t="s">
        <v>989</v>
      </c>
      <c r="B22" s="14"/>
      <c r="C22" s="25">
        <v>2298</v>
      </c>
      <c r="D22" s="25">
        <v>720</v>
      </c>
      <c r="E22" s="25">
        <v>215</v>
      </c>
      <c r="F22" s="25">
        <v>971</v>
      </c>
      <c r="G22" s="25">
        <v>392</v>
      </c>
      <c r="H22" s="25">
        <v>0</v>
      </c>
    </row>
    <row r="23" spans="1:8" ht="9.75" customHeight="1" x14ac:dyDescent="0.2">
      <c r="A23" s="14" t="s">
        <v>990</v>
      </c>
      <c r="B23" s="14"/>
      <c r="C23" s="25">
        <v>921</v>
      </c>
      <c r="D23" s="25">
        <v>18</v>
      </c>
      <c r="E23" s="25">
        <v>83</v>
      </c>
      <c r="F23" s="25">
        <v>592</v>
      </c>
      <c r="G23" s="25">
        <v>228</v>
      </c>
      <c r="H23" s="25">
        <v>0</v>
      </c>
    </row>
    <row r="24" spans="1:8" ht="9.75" customHeight="1" x14ac:dyDescent="0.2">
      <c r="A24" s="48" t="s">
        <v>991</v>
      </c>
      <c r="B24" s="48"/>
      <c r="C24" s="118">
        <v>39136</v>
      </c>
      <c r="D24" s="118">
        <v>8401</v>
      </c>
      <c r="E24" s="118">
        <v>7424</v>
      </c>
      <c r="F24" s="118">
        <v>10447</v>
      </c>
      <c r="G24" s="118">
        <v>12686</v>
      </c>
      <c r="H24" s="118">
        <v>178</v>
      </c>
    </row>
    <row r="25" spans="1:8" ht="9.75" customHeight="1" x14ac:dyDescent="0.2">
      <c r="A25" s="14" t="s">
        <v>992</v>
      </c>
      <c r="B25" s="14"/>
      <c r="C25" s="25">
        <v>2689</v>
      </c>
      <c r="D25" s="25">
        <v>1114</v>
      </c>
      <c r="E25" s="25">
        <v>721</v>
      </c>
      <c r="F25" s="25">
        <v>229</v>
      </c>
      <c r="G25" s="25">
        <v>587</v>
      </c>
      <c r="H25" s="25">
        <v>38</v>
      </c>
    </row>
    <row r="26" spans="1:8" ht="9.75" customHeight="1" x14ac:dyDescent="0.2">
      <c r="A26" s="14" t="s">
        <v>993</v>
      </c>
      <c r="B26" s="14"/>
      <c r="C26" s="25">
        <v>4851</v>
      </c>
      <c r="D26" s="25">
        <v>672</v>
      </c>
      <c r="E26" s="25">
        <v>1805</v>
      </c>
      <c r="F26" s="25">
        <v>319</v>
      </c>
      <c r="G26" s="25">
        <v>2019</v>
      </c>
      <c r="H26" s="25">
        <v>36</v>
      </c>
    </row>
    <row r="27" spans="1:8" ht="9.75" customHeight="1" x14ac:dyDescent="0.2">
      <c r="A27" s="14" t="s">
        <v>994</v>
      </c>
      <c r="B27" s="14"/>
      <c r="C27" s="25">
        <v>7842</v>
      </c>
      <c r="D27" s="25">
        <v>1962</v>
      </c>
      <c r="E27" s="25">
        <v>1150</v>
      </c>
      <c r="F27" s="25">
        <v>2179</v>
      </c>
      <c r="G27" s="25">
        <v>2480</v>
      </c>
      <c r="H27" s="25">
        <v>71</v>
      </c>
    </row>
    <row r="28" spans="1:8" ht="9.75" customHeight="1" x14ac:dyDescent="0.2">
      <c r="A28" s="14" t="s">
        <v>995</v>
      </c>
      <c r="B28" s="14"/>
      <c r="C28" s="25">
        <v>9460</v>
      </c>
      <c r="D28" s="25">
        <v>1600</v>
      </c>
      <c r="E28" s="25">
        <v>1048</v>
      </c>
      <c r="F28" s="25">
        <v>4398</v>
      </c>
      <c r="G28" s="25">
        <v>2414</v>
      </c>
      <c r="H28" s="25">
        <v>0</v>
      </c>
    </row>
    <row r="29" spans="1:8" ht="9.75" customHeight="1" x14ac:dyDescent="0.2">
      <c r="A29" s="14" t="s">
        <v>996</v>
      </c>
      <c r="B29" s="14"/>
      <c r="C29" s="25">
        <v>7717</v>
      </c>
      <c r="D29" s="25">
        <v>2036</v>
      </c>
      <c r="E29" s="25">
        <v>1364</v>
      </c>
      <c r="F29" s="25">
        <v>1290</v>
      </c>
      <c r="G29" s="25">
        <v>3018</v>
      </c>
      <c r="H29" s="25">
        <v>9</v>
      </c>
    </row>
    <row r="30" spans="1:8" ht="9.75" customHeight="1" x14ac:dyDescent="0.2">
      <c r="A30" s="14" t="s">
        <v>997</v>
      </c>
      <c r="B30" s="14"/>
      <c r="C30" s="25">
        <v>2842</v>
      </c>
      <c r="D30" s="25">
        <v>310</v>
      </c>
      <c r="E30" s="25">
        <v>832</v>
      </c>
      <c r="F30" s="25">
        <v>607</v>
      </c>
      <c r="G30" s="25">
        <v>1072</v>
      </c>
      <c r="H30" s="25">
        <v>21</v>
      </c>
    </row>
    <row r="31" spans="1:8" ht="9.75" customHeight="1" x14ac:dyDescent="0.2">
      <c r="A31" s="14" t="s">
        <v>998</v>
      </c>
      <c r="B31" s="14"/>
      <c r="C31" s="25">
        <v>3735</v>
      </c>
      <c r="D31" s="25">
        <v>707</v>
      </c>
      <c r="E31" s="25">
        <v>504</v>
      </c>
      <c r="F31" s="25">
        <v>1425</v>
      </c>
      <c r="G31" s="25">
        <v>1096</v>
      </c>
      <c r="H31" s="25">
        <v>3</v>
      </c>
    </row>
    <row r="32" spans="1:8" ht="9.75" customHeight="1" x14ac:dyDescent="0.2">
      <c r="A32" s="48" t="s">
        <v>999</v>
      </c>
      <c r="B32" s="48"/>
      <c r="C32" s="118">
        <v>5220</v>
      </c>
      <c r="D32" s="118">
        <v>366</v>
      </c>
      <c r="E32" s="118">
        <v>168</v>
      </c>
      <c r="F32" s="118">
        <v>4560</v>
      </c>
      <c r="G32" s="118">
        <v>39</v>
      </c>
      <c r="H32" s="118">
        <v>87</v>
      </c>
    </row>
    <row r="33" spans="1:8" ht="9.75" customHeight="1" x14ac:dyDescent="0.2">
      <c r="A33" s="14" t="s">
        <v>1000</v>
      </c>
      <c r="B33" s="14"/>
      <c r="C33" s="25">
        <v>127</v>
      </c>
      <c r="D33" s="25">
        <v>0</v>
      </c>
      <c r="E33" s="25">
        <v>19</v>
      </c>
      <c r="F33" s="25">
        <v>108</v>
      </c>
      <c r="G33" s="25">
        <v>0</v>
      </c>
      <c r="H33" s="25">
        <v>0</v>
      </c>
    </row>
    <row r="34" spans="1:8" ht="9.75" customHeight="1" x14ac:dyDescent="0.2">
      <c r="A34" s="14" t="s">
        <v>1001</v>
      </c>
      <c r="B34" s="14"/>
      <c r="C34" s="25">
        <v>4532</v>
      </c>
      <c r="D34" s="25">
        <v>26</v>
      </c>
      <c r="E34" s="25">
        <v>62</v>
      </c>
      <c r="F34" s="25">
        <v>4323</v>
      </c>
      <c r="G34" s="25">
        <v>34</v>
      </c>
      <c r="H34" s="25">
        <v>87</v>
      </c>
    </row>
    <row r="35" spans="1:8" ht="9.75" customHeight="1" x14ac:dyDescent="0.2">
      <c r="A35" s="14" t="s">
        <v>1002</v>
      </c>
      <c r="B35" s="14"/>
      <c r="C35" s="25">
        <v>561</v>
      </c>
      <c r="D35" s="25">
        <v>340</v>
      </c>
      <c r="E35" s="25">
        <v>87</v>
      </c>
      <c r="F35" s="25">
        <v>129</v>
      </c>
      <c r="G35" s="25">
        <v>5</v>
      </c>
      <c r="H35" s="25">
        <v>0</v>
      </c>
    </row>
    <row r="36" spans="1:8" ht="9.75" customHeight="1" x14ac:dyDescent="0.2">
      <c r="A36" s="48" t="s">
        <v>1003</v>
      </c>
      <c r="B36" s="48"/>
      <c r="C36" s="118">
        <v>8797</v>
      </c>
      <c r="D36" s="118">
        <v>2557</v>
      </c>
      <c r="E36" s="118">
        <v>2824</v>
      </c>
      <c r="F36" s="118">
        <v>2078</v>
      </c>
      <c r="G36" s="118">
        <v>1337</v>
      </c>
      <c r="H36" s="118">
        <v>1</v>
      </c>
    </row>
    <row r="37" spans="1:8" ht="9.75" customHeight="1" x14ac:dyDescent="0.2">
      <c r="A37" s="14" t="s">
        <v>1004</v>
      </c>
      <c r="B37" s="14"/>
      <c r="C37" s="25">
        <v>5460</v>
      </c>
      <c r="D37" s="25">
        <v>1908</v>
      </c>
      <c r="E37" s="25">
        <v>1591</v>
      </c>
      <c r="F37" s="25">
        <v>1193</v>
      </c>
      <c r="G37" s="25">
        <v>768</v>
      </c>
      <c r="H37" s="25">
        <v>0</v>
      </c>
    </row>
    <row r="38" spans="1:8" ht="9.75" customHeight="1" x14ac:dyDescent="0.2">
      <c r="A38" s="14" t="s">
        <v>1005</v>
      </c>
      <c r="B38" s="14"/>
      <c r="C38" s="25">
        <v>2439</v>
      </c>
      <c r="D38" s="25">
        <v>219</v>
      </c>
      <c r="E38" s="25">
        <v>1127</v>
      </c>
      <c r="F38" s="25">
        <v>671</v>
      </c>
      <c r="G38" s="25">
        <v>421</v>
      </c>
      <c r="H38" s="25">
        <v>1</v>
      </c>
    </row>
    <row r="39" spans="1:8" ht="9.75" customHeight="1" x14ac:dyDescent="0.2">
      <c r="A39" s="14" t="s">
        <v>1006</v>
      </c>
      <c r="B39" s="14"/>
      <c r="C39" s="25">
        <v>898</v>
      </c>
      <c r="D39" s="25">
        <v>430</v>
      </c>
      <c r="E39" s="25">
        <v>106</v>
      </c>
      <c r="F39" s="25">
        <v>214</v>
      </c>
      <c r="G39" s="25">
        <v>148</v>
      </c>
      <c r="H39" s="25">
        <v>0</v>
      </c>
    </row>
    <row r="40" spans="1:8" ht="9.75" customHeight="1" x14ac:dyDescent="0.2">
      <c r="A40" s="48" t="s">
        <v>1007</v>
      </c>
      <c r="B40" s="48"/>
      <c r="C40" s="118">
        <v>56460</v>
      </c>
      <c r="D40" s="118">
        <v>10791</v>
      </c>
      <c r="E40" s="118">
        <v>10993</v>
      </c>
      <c r="F40" s="118">
        <v>10486</v>
      </c>
      <c r="G40" s="118">
        <v>24190</v>
      </c>
      <c r="H40" s="118">
        <v>0</v>
      </c>
    </row>
    <row r="41" spans="1:8" ht="9.75" customHeight="1" x14ac:dyDescent="0.2">
      <c r="A41" s="14" t="s">
        <v>1008</v>
      </c>
      <c r="B41" s="14"/>
      <c r="C41" s="25">
        <v>33218</v>
      </c>
      <c r="D41" s="25">
        <v>5268</v>
      </c>
      <c r="E41" s="25">
        <v>6270</v>
      </c>
      <c r="F41" s="25">
        <v>8852</v>
      </c>
      <c r="G41" s="25">
        <v>12828</v>
      </c>
      <c r="H41" s="25">
        <v>0</v>
      </c>
    </row>
    <row r="42" spans="1:8" ht="9.75" customHeight="1" x14ac:dyDescent="0.2">
      <c r="A42" s="14" t="s">
        <v>1009</v>
      </c>
      <c r="B42" s="14"/>
      <c r="C42" s="25">
        <v>8074</v>
      </c>
      <c r="D42" s="25">
        <v>2622</v>
      </c>
      <c r="E42" s="25">
        <v>1189</v>
      </c>
      <c r="F42" s="25">
        <v>828</v>
      </c>
      <c r="G42" s="25">
        <v>3435</v>
      </c>
      <c r="H42" s="25">
        <v>0</v>
      </c>
    </row>
    <row r="43" spans="1:8" ht="9.75" customHeight="1" x14ac:dyDescent="0.2">
      <c r="A43" s="14" t="s">
        <v>1010</v>
      </c>
      <c r="B43" s="14"/>
      <c r="C43" s="25">
        <v>15168</v>
      </c>
      <c r="D43" s="25">
        <v>2901</v>
      </c>
      <c r="E43" s="25">
        <v>3534</v>
      </c>
      <c r="F43" s="25">
        <v>806</v>
      </c>
      <c r="G43" s="25">
        <v>7927</v>
      </c>
      <c r="H43" s="25">
        <v>0</v>
      </c>
    </row>
    <row r="44" spans="1:8" ht="9.75" customHeight="1" x14ac:dyDescent="0.2">
      <c r="A44" s="95" t="s">
        <v>1011</v>
      </c>
      <c r="B44" s="95"/>
      <c r="C44" s="119">
        <v>2547</v>
      </c>
      <c r="D44" s="119">
        <v>327</v>
      </c>
      <c r="E44" s="119">
        <v>172</v>
      </c>
      <c r="F44" s="119">
        <v>151</v>
      </c>
      <c r="G44" s="119">
        <v>87</v>
      </c>
      <c r="H44" s="119">
        <v>1810</v>
      </c>
    </row>
    <row r="45" spans="1:8" ht="9.75" customHeight="1" x14ac:dyDescent="0.2">
      <c r="A45" s="52"/>
      <c r="B45" s="52"/>
      <c r="C45" s="408"/>
      <c r="D45" s="408"/>
      <c r="E45" s="408"/>
      <c r="F45" s="408"/>
      <c r="G45" s="409"/>
      <c r="H45" s="409"/>
    </row>
    <row r="46" spans="1:8" ht="9.75" customHeight="1" x14ac:dyDescent="0.2">
      <c r="A46" s="41" t="s">
        <v>1012</v>
      </c>
      <c r="B46" s="41"/>
      <c r="C46" s="410">
        <v>159822</v>
      </c>
      <c r="D46" s="410">
        <v>33931</v>
      </c>
      <c r="E46" s="410">
        <v>26789</v>
      </c>
      <c r="F46" s="410">
        <v>36429</v>
      </c>
      <c r="G46" s="410">
        <v>58987</v>
      </c>
      <c r="H46" s="410">
        <v>3686</v>
      </c>
    </row>
    <row r="47" spans="1:8" ht="9.75" customHeight="1" x14ac:dyDescent="0.2">
      <c r="A47" s="9" t="s">
        <v>1013</v>
      </c>
      <c r="B47" s="9"/>
      <c r="C47" s="23">
        <v>175632</v>
      </c>
      <c r="D47" s="23">
        <v>40768</v>
      </c>
      <c r="E47" s="23">
        <v>33171</v>
      </c>
      <c r="F47" s="23">
        <v>44619</v>
      </c>
      <c r="G47" s="413">
        <v>57074</v>
      </c>
      <c r="H47" s="413">
        <v>0</v>
      </c>
    </row>
    <row r="48" spans="1:8" ht="9.75" customHeight="1" x14ac:dyDescent="0.2">
      <c r="A48" s="14" t="s">
        <v>1014</v>
      </c>
      <c r="B48" s="14"/>
      <c r="C48" s="25">
        <v>13401</v>
      </c>
      <c r="D48" s="25">
        <v>3090</v>
      </c>
      <c r="E48" s="25">
        <v>6124</v>
      </c>
      <c r="F48" s="25">
        <v>1939</v>
      </c>
      <c r="G48" s="401">
        <v>2248</v>
      </c>
      <c r="H48" s="401">
        <v>0</v>
      </c>
    </row>
    <row r="49" spans="1:8" ht="9.75" customHeight="1" x14ac:dyDescent="0.2">
      <c r="A49" s="20" t="s">
        <v>1015</v>
      </c>
      <c r="B49" s="20"/>
      <c r="C49" s="414">
        <v>4642</v>
      </c>
      <c r="D49" s="414">
        <v>623</v>
      </c>
      <c r="E49" s="414">
        <v>1879</v>
      </c>
      <c r="F49" s="414">
        <v>331</v>
      </c>
      <c r="G49" s="415">
        <v>1809</v>
      </c>
      <c r="H49" s="415">
        <v>0</v>
      </c>
    </row>
    <row r="50" spans="1:8" ht="9.75" customHeight="1" x14ac:dyDescent="0.2">
      <c r="A50" s="41" t="s">
        <v>1016</v>
      </c>
      <c r="B50" s="41"/>
      <c r="C50" s="410">
        <v>193675</v>
      </c>
      <c r="D50" s="410">
        <v>44481</v>
      </c>
      <c r="E50" s="410">
        <v>41174</v>
      </c>
      <c r="F50" s="410">
        <v>46889</v>
      </c>
      <c r="G50" s="410">
        <v>61131</v>
      </c>
      <c r="H50" s="410">
        <v>0</v>
      </c>
    </row>
    <row r="51" spans="1:8" ht="9.75" customHeight="1" x14ac:dyDescent="0.2">
      <c r="A51" s="41" t="s">
        <v>1017</v>
      </c>
      <c r="B51" s="41"/>
      <c r="C51" s="410">
        <v>3084</v>
      </c>
      <c r="D51" s="410">
        <v>504</v>
      </c>
      <c r="E51" s="410">
        <v>821</v>
      </c>
      <c r="F51" s="410">
        <v>242</v>
      </c>
      <c r="G51" s="410">
        <v>1514</v>
      </c>
      <c r="H51" s="410">
        <v>3</v>
      </c>
    </row>
    <row r="52" spans="1:8" ht="9.75" customHeight="1" x14ac:dyDescent="0.2">
      <c r="A52" s="41" t="s">
        <v>1018</v>
      </c>
      <c r="B52" s="41"/>
      <c r="C52" s="410">
        <v>39005.422130419996</v>
      </c>
      <c r="D52" s="410">
        <v>0</v>
      </c>
      <c r="E52" s="410">
        <v>39005.422130419996</v>
      </c>
      <c r="F52" s="410">
        <v>0</v>
      </c>
      <c r="G52" s="410">
        <v>0</v>
      </c>
      <c r="H52" s="410">
        <v>0</v>
      </c>
    </row>
    <row r="53" spans="1:8" ht="9.75" customHeight="1" x14ac:dyDescent="0.2">
      <c r="A53" s="41" t="s">
        <v>1019</v>
      </c>
      <c r="B53" s="41"/>
      <c r="C53" s="410">
        <v>395586</v>
      </c>
      <c r="D53" s="410">
        <v>78916</v>
      </c>
      <c r="E53" s="410">
        <v>107789</v>
      </c>
      <c r="F53" s="410">
        <v>83560</v>
      </c>
      <c r="G53" s="410">
        <v>121632</v>
      </c>
      <c r="H53" s="410">
        <v>3689</v>
      </c>
    </row>
    <row r="54" spans="1:8" ht="9.75" customHeight="1" x14ac:dyDescent="0.2">
      <c r="A54" s="41" t="s">
        <v>1020</v>
      </c>
      <c r="B54" s="41"/>
      <c r="C54" s="410">
        <v>92339.512464250001</v>
      </c>
      <c r="D54" s="410">
        <v>53290.834293320004</v>
      </c>
      <c r="E54" s="410">
        <v>39048.678170929998</v>
      </c>
      <c r="F54" s="410">
        <v>0</v>
      </c>
      <c r="G54" s="410">
        <v>0</v>
      </c>
      <c r="H54" s="410">
        <v>0</v>
      </c>
    </row>
    <row r="55" spans="1:8" ht="3.75" customHeight="1" x14ac:dyDescent="0.2">
      <c r="A55" s="106"/>
      <c r="B55" s="106"/>
      <c r="C55" s="107"/>
      <c r="D55" s="108"/>
      <c r="E55" s="109"/>
      <c r="F55" s="109"/>
      <c r="G55" s="110"/>
      <c r="H55" s="110"/>
    </row>
    <row r="56" spans="1:8" ht="9" customHeight="1" x14ac:dyDescent="0.2">
      <c r="A56" s="569">
        <v>0</v>
      </c>
      <c r="B56" s="569" t="s">
        <v>0</v>
      </c>
      <c r="C56" s="568" t="s">
        <v>0</v>
      </c>
      <c r="D56" s="568" t="s">
        <v>0</v>
      </c>
      <c r="E56" s="568" t="s">
        <v>0</v>
      </c>
      <c r="F56" s="568" t="s">
        <v>0</v>
      </c>
      <c r="G56" s="568" t="s">
        <v>0</v>
      </c>
      <c r="H56" s="568" t="s">
        <v>0</v>
      </c>
    </row>
  </sheetData>
  <mergeCells count="2">
    <mergeCell ref="A2:H2"/>
    <mergeCell ref="A56:H56"/>
  </mergeCells>
  <pageMargins left="0.5" right="0.5" top="0.5" bottom="0.5" header="0.31496062992126" footer="0.31496062992126"/>
  <pageSetup paperSize="9" orientation="portrait"/>
  <headerFooter>
    <oddFooter>&amp;C_x000D_&amp;1#&amp;"Aptos"&amp;10&amp;K000000 Confidential</oddFoot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FEE5B92-B4D2-40CA-9827-843D13214896}">
  <dimension ref="A1:K64"/>
  <sheetViews>
    <sheetView workbookViewId="0">
      <selection sqref="A1:C1"/>
    </sheetView>
  </sheetViews>
  <sheetFormatPr defaultRowHeight="12.75" x14ac:dyDescent="0.2"/>
  <cols>
    <col min="1" max="1" width="32.5703125" customWidth="1"/>
    <col min="2" max="2" width="7.140625" customWidth="1"/>
    <col min="3" max="3" width="8.28515625" customWidth="1"/>
    <col min="4" max="4" width="7.28515625" customWidth="1"/>
    <col min="5" max="5" width="6.42578125" customWidth="1"/>
    <col min="6" max="6" width="6.85546875" customWidth="1"/>
    <col min="7" max="9" width="7" customWidth="1"/>
    <col min="10" max="10" width="7.85546875" customWidth="1"/>
    <col min="11" max="11" width="6.85546875" customWidth="1"/>
  </cols>
  <sheetData>
    <row r="1" spans="1:11" ht="10.5" customHeight="1" x14ac:dyDescent="0.2">
      <c r="A1" s="581" t="s">
        <v>1021</v>
      </c>
      <c r="B1" s="581" t="s">
        <v>0</v>
      </c>
      <c r="C1" s="581" t="s">
        <v>0</v>
      </c>
      <c r="D1" s="288"/>
      <c r="E1" s="288"/>
      <c r="F1" s="288"/>
      <c r="G1" s="288"/>
      <c r="H1" s="288"/>
      <c r="I1" s="288"/>
      <c r="J1" s="288"/>
      <c r="K1" s="288"/>
    </row>
    <row r="2" spans="1:11" ht="18.75" customHeight="1" x14ac:dyDescent="0.2">
      <c r="A2" s="600" t="s">
        <v>1022</v>
      </c>
      <c r="B2" s="600" t="s">
        <v>0</v>
      </c>
      <c r="C2" s="600" t="s">
        <v>0</v>
      </c>
      <c r="D2" s="600" t="s">
        <v>0</v>
      </c>
      <c r="E2" s="600" t="s">
        <v>0</v>
      </c>
      <c r="F2" s="600" t="s">
        <v>0</v>
      </c>
      <c r="G2" s="600" t="s">
        <v>0</v>
      </c>
      <c r="H2" s="600" t="s">
        <v>0</v>
      </c>
      <c r="I2" s="600" t="s">
        <v>0</v>
      </c>
      <c r="J2" s="600" t="s">
        <v>0</v>
      </c>
      <c r="K2" s="600" t="s">
        <v>0</v>
      </c>
    </row>
    <row r="3" spans="1:11" ht="54.75" customHeight="1" x14ac:dyDescent="0.2">
      <c r="A3" s="78" t="s">
        <v>1023</v>
      </c>
      <c r="B3" s="416" t="s">
        <v>1024</v>
      </c>
      <c r="C3" s="416" t="s">
        <v>1025</v>
      </c>
      <c r="D3" s="417" t="s">
        <v>1026</v>
      </c>
      <c r="E3" s="417" t="s">
        <v>1027</v>
      </c>
      <c r="F3" s="417" t="s">
        <v>1028</v>
      </c>
      <c r="G3" s="417" t="s">
        <v>1029</v>
      </c>
      <c r="H3" s="417" t="s">
        <v>1030</v>
      </c>
      <c r="I3" s="417" t="s">
        <v>1031</v>
      </c>
      <c r="J3" s="417" t="s">
        <v>1032</v>
      </c>
      <c r="K3" s="417" t="s">
        <v>1033</v>
      </c>
    </row>
    <row r="4" spans="1:11" ht="9.75" customHeight="1" x14ac:dyDescent="0.2">
      <c r="A4" s="116" t="s">
        <v>1034</v>
      </c>
      <c r="B4" s="117">
        <v>2</v>
      </c>
      <c r="C4" s="117">
        <v>5</v>
      </c>
      <c r="D4" s="117">
        <v>63</v>
      </c>
      <c r="E4" s="117">
        <v>36.651346791552733</v>
      </c>
      <c r="F4" s="117">
        <v>29</v>
      </c>
      <c r="G4" s="117">
        <v>5</v>
      </c>
      <c r="H4" s="117">
        <v>3</v>
      </c>
      <c r="I4" s="418">
        <v>21</v>
      </c>
      <c r="J4" s="418">
        <v>34</v>
      </c>
      <c r="K4" s="418">
        <v>17160</v>
      </c>
    </row>
    <row r="5" spans="1:11" ht="9.75" customHeight="1" x14ac:dyDescent="0.2">
      <c r="A5" s="48" t="s">
        <v>1035</v>
      </c>
      <c r="B5" s="118">
        <v>7</v>
      </c>
      <c r="C5" s="118">
        <v>31</v>
      </c>
      <c r="D5" s="118">
        <v>198</v>
      </c>
      <c r="E5" s="118">
        <v>219.29338797208993</v>
      </c>
      <c r="F5" s="118">
        <v>40</v>
      </c>
      <c r="G5" s="118">
        <v>2</v>
      </c>
      <c r="H5" s="118">
        <v>11</v>
      </c>
      <c r="I5" s="407">
        <v>27</v>
      </c>
      <c r="J5" s="407">
        <v>29</v>
      </c>
      <c r="K5" s="407">
        <v>8989</v>
      </c>
    </row>
    <row r="6" spans="1:11" ht="9.75" customHeight="1" x14ac:dyDescent="0.2">
      <c r="A6" s="14" t="s">
        <v>1036</v>
      </c>
      <c r="B6" s="25">
        <v>1</v>
      </c>
      <c r="C6" s="25">
        <v>12</v>
      </c>
      <c r="D6" s="25">
        <v>102</v>
      </c>
      <c r="E6" s="25">
        <v>310.21897810218979</v>
      </c>
      <c r="F6" s="25">
        <v>17</v>
      </c>
      <c r="G6" s="25">
        <v>0</v>
      </c>
      <c r="H6" s="25">
        <v>5</v>
      </c>
      <c r="I6" s="401">
        <v>12</v>
      </c>
      <c r="J6" s="401">
        <v>24</v>
      </c>
      <c r="K6" s="401">
        <v>3271</v>
      </c>
    </row>
    <row r="7" spans="1:11" ht="9.75" customHeight="1" x14ac:dyDescent="0.2">
      <c r="A7" s="14" t="s">
        <v>1037</v>
      </c>
      <c r="B7" s="25">
        <v>6</v>
      </c>
      <c r="C7" s="25">
        <v>119</v>
      </c>
      <c r="D7" s="25">
        <v>92</v>
      </c>
      <c r="E7" s="25">
        <v>452.31071779744349</v>
      </c>
      <c r="F7" s="25">
        <v>18</v>
      </c>
      <c r="G7" s="25">
        <v>0</v>
      </c>
      <c r="H7" s="25">
        <v>4</v>
      </c>
      <c r="I7" s="401">
        <v>14</v>
      </c>
      <c r="J7" s="401">
        <v>33</v>
      </c>
      <c r="K7" s="401">
        <v>2016</v>
      </c>
    </row>
    <row r="8" spans="1:11" ht="9.75" customHeight="1" x14ac:dyDescent="0.2">
      <c r="A8" s="14" t="s">
        <v>1038</v>
      </c>
      <c r="B8" s="25">
        <v>0</v>
      </c>
      <c r="C8" s="25">
        <v>0</v>
      </c>
      <c r="D8" s="25">
        <v>4</v>
      </c>
      <c r="E8" s="25">
        <v>10.790396547073104</v>
      </c>
      <c r="F8" s="25">
        <v>5</v>
      </c>
      <c r="G8" s="25">
        <v>2</v>
      </c>
      <c r="H8" s="25">
        <v>2</v>
      </c>
      <c r="I8" s="401">
        <v>1</v>
      </c>
      <c r="J8" s="401">
        <v>33</v>
      </c>
      <c r="K8" s="401">
        <v>3702</v>
      </c>
    </row>
    <row r="9" spans="1:11" ht="9.75" customHeight="1" x14ac:dyDescent="0.2">
      <c r="A9" s="48" t="s">
        <v>1039</v>
      </c>
      <c r="B9" s="118">
        <v>2</v>
      </c>
      <c r="C9" s="118">
        <v>32</v>
      </c>
      <c r="D9" s="118">
        <v>22</v>
      </c>
      <c r="E9" s="118">
        <v>86.4100549882168</v>
      </c>
      <c r="F9" s="118">
        <v>12</v>
      </c>
      <c r="G9" s="118">
        <v>2</v>
      </c>
      <c r="H9" s="118">
        <v>1</v>
      </c>
      <c r="I9" s="407">
        <v>9</v>
      </c>
      <c r="J9" s="407">
        <v>45</v>
      </c>
      <c r="K9" s="407">
        <v>2534</v>
      </c>
    </row>
    <row r="10" spans="1:11" ht="9.75" customHeight="1" x14ac:dyDescent="0.2">
      <c r="A10" s="14" t="s">
        <v>1040</v>
      </c>
      <c r="B10" s="25">
        <v>2</v>
      </c>
      <c r="C10" s="25">
        <v>53</v>
      </c>
      <c r="D10" s="25">
        <v>18</v>
      </c>
      <c r="E10" s="25">
        <v>117.80104712041886</v>
      </c>
      <c r="F10" s="25">
        <v>9</v>
      </c>
      <c r="G10" s="25">
        <v>1</v>
      </c>
      <c r="H10" s="25">
        <v>1</v>
      </c>
      <c r="I10" s="401">
        <v>7</v>
      </c>
      <c r="J10" s="401">
        <v>44</v>
      </c>
      <c r="K10" s="401">
        <v>1519</v>
      </c>
    </row>
    <row r="11" spans="1:11" ht="9.75" customHeight="1" x14ac:dyDescent="0.2">
      <c r="A11" s="14" t="s">
        <v>1041</v>
      </c>
      <c r="B11" s="25">
        <v>0</v>
      </c>
      <c r="C11" s="25">
        <v>0</v>
      </c>
      <c r="D11" s="25">
        <v>4</v>
      </c>
      <c r="E11" s="25">
        <v>99.750623441396499</v>
      </c>
      <c r="F11" s="25">
        <v>2</v>
      </c>
      <c r="G11" s="25">
        <v>0</v>
      </c>
      <c r="H11" s="25">
        <v>0</v>
      </c>
      <c r="I11" s="401">
        <v>2</v>
      </c>
      <c r="J11" s="401">
        <v>50</v>
      </c>
      <c r="K11" s="401">
        <v>399</v>
      </c>
    </row>
    <row r="12" spans="1:11" ht="9.75" customHeight="1" x14ac:dyDescent="0.2">
      <c r="A12" s="14" t="s">
        <v>1042</v>
      </c>
      <c r="B12" s="25">
        <v>0</v>
      </c>
      <c r="C12" s="25">
        <v>0</v>
      </c>
      <c r="D12" s="25">
        <v>0</v>
      </c>
      <c r="E12" s="25">
        <v>0</v>
      </c>
      <c r="F12" s="25">
        <v>1</v>
      </c>
      <c r="G12" s="25">
        <v>1</v>
      </c>
      <c r="H12" s="25">
        <v>0</v>
      </c>
      <c r="I12" s="401">
        <v>0</v>
      </c>
      <c r="J12" s="401">
        <v>0</v>
      </c>
      <c r="K12" s="401">
        <v>616</v>
      </c>
    </row>
    <row r="13" spans="1:11" ht="9.75" customHeight="1" x14ac:dyDescent="0.2">
      <c r="A13" s="48" t="s">
        <v>1043</v>
      </c>
      <c r="B13" s="118">
        <v>5</v>
      </c>
      <c r="C13" s="118">
        <v>27</v>
      </c>
      <c r="D13" s="118">
        <v>37</v>
      </c>
      <c r="E13" s="118">
        <v>49.2676431424767</v>
      </c>
      <c r="F13" s="118">
        <v>23</v>
      </c>
      <c r="G13" s="118">
        <v>3</v>
      </c>
      <c r="H13" s="118">
        <v>8</v>
      </c>
      <c r="I13" s="407">
        <v>12</v>
      </c>
      <c r="J13" s="407">
        <v>38</v>
      </c>
      <c r="K13" s="407">
        <v>7487</v>
      </c>
    </row>
    <row r="14" spans="1:11" ht="9.75" customHeight="1" x14ac:dyDescent="0.2">
      <c r="A14" s="14" t="s">
        <v>1044</v>
      </c>
      <c r="B14" s="25">
        <v>4</v>
      </c>
      <c r="C14" s="25">
        <v>70</v>
      </c>
      <c r="D14" s="25">
        <v>21</v>
      </c>
      <c r="E14" s="25">
        <v>90.791180285343714</v>
      </c>
      <c r="F14" s="25">
        <v>11</v>
      </c>
      <c r="G14" s="25">
        <v>0</v>
      </c>
      <c r="H14" s="25">
        <v>4</v>
      </c>
      <c r="I14" s="401">
        <v>7</v>
      </c>
      <c r="J14" s="401">
        <v>33</v>
      </c>
      <c r="K14" s="401">
        <v>2302</v>
      </c>
    </row>
    <row r="15" spans="1:11" ht="9.75" customHeight="1" x14ac:dyDescent="0.2">
      <c r="A15" s="14" t="s">
        <v>1045</v>
      </c>
      <c r="B15" s="25">
        <v>0</v>
      </c>
      <c r="C15" s="25">
        <v>0</v>
      </c>
      <c r="D15" s="25">
        <v>7</v>
      </c>
      <c r="E15" s="25">
        <v>66.413662239089192</v>
      </c>
      <c r="F15" s="25">
        <v>5</v>
      </c>
      <c r="G15" s="25">
        <v>0</v>
      </c>
      <c r="H15" s="25">
        <v>1</v>
      </c>
      <c r="I15" s="401">
        <v>4</v>
      </c>
      <c r="J15" s="401">
        <v>80</v>
      </c>
      <c r="K15" s="401">
        <v>1049</v>
      </c>
    </row>
    <row r="16" spans="1:11" ht="9.75" customHeight="1" x14ac:dyDescent="0.2">
      <c r="A16" s="14" t="s">
        <v>1046</v>
      </c>
      <c r="B16" s="25">
        <v>1</v>
      </c>
      <c r="C16" s="25">
        <v>10</v>
      </c>
      <c r="D16" s="25">
        <v>9</v>
      </c>
      <c r="E16" s="25">
        <v>21.723388848660392</v>
      </c>
      <c r="F16" s="25">
        <v>7</v>
      </c>
      <c r="G16" s="25">
        <v>3</v>
      </c>
      <c r="H16" s="25">
        <v>3</v>
      </c>
      <c r="I16" s="401">
        <v>1</v>
      </c>
      <c r="J16" s="401">
        <v>17</v>
      </c>
      <c r="K16" s="401">
        <v>4136</v>
      </c>
    </row>
    <row r="17" spans="1:11" ht="9.75" customHeight="1" x14ac:dyDescent="0.2">
      <c r="A17" s="48" t="s">
        <v>1047</v>
      </c>
      <c r="B17" s="118">
        <v>4</v>
      </c>
      <c r="C17" s="118">
        <v>14</v>
      </c>
      <c r="D17" s="118">
        <v>255</v>
      </c>
      <c r="E17" s="118">
        <v>219.33597109926032</v>
      </c>
      <c r="F17" s="118">
        <v>138</v>
      </c>
      <c r="G17" s="118">
        <v>5</v>
      </c>
      <c r="H17" s="118">
        <v>16</v>
      </c>
      <c r="I17" s="407">
        <v>117</v>
      </c>
      <c r="J17" s="407">
        <v>49</v>
      </c>
      <c r="K17" s="407">
        <v>11488</v>
      </c>
    </row>
    <row r="18" spans="1:11" ht="9.75" customHeight="1" x14ac:dyDescent="0.2">
      <c r="A18" s="14" t="s">
        <v>1048</v>
      </c>
      <c r="B18" s="25">
        <v>-1</v>
      </c>
      <c r="C18" s="25">
        <v>-15</v>
      </c>
      <c r="D18" s="25">
        <v>48</v>
      </c>
      <c r="E18" s="25">
        <v>179.64071856287424</v>
      </c>
      <c r="F18" s="25">
        <v>20</v>
      </c>
      <c r="G18" s="25">
        <v>1</v>
      </c>
      <c r="H18" s="25">
        <v>3</v>
      </c>
      <c r="I18" s="401">
        <v>16</v>
      </c>
      <c r="J18" s="401">
        <v>34</v>
      </c>
      <c r="K18" s="401">
        <v>2652</v>
      </c>
    </row>
    <row r="19" spans="1:11" ht="9.75" customHeight="1" x14ac:dyDescent="0.2">
      <c r="A19" s="14" t="s">
        <v>1049</v>
      </c>
      <c r="B19" s="25">
        <v>3</v>
      </c>
      <c r="C19" s="25">
        <v>78</v>
      </c>
      <c r="D19" s="25">
        <v>34</v>
      </c>
      <c r="E19" s="25">
        <v>219.63824289405682</v>
      </c>
      <c r="F19" s="25">
        <v>14</v>
      </c>
      <c r="G19" s="25">
        <v>0</v>
      </c>
      <c r="H19" s="25">
        <v>4</v>
      </c>
      <c r="I19" s="401">
        <v>10</v>
      </c>
      <c r="J19" s="401">
        <v>34</v>
      </c>
      <c r="K19" s="401">
        <v>1534</v>
      </c>
    </row>
    <row r="20" spans="1:11" ht="9.75" customHeight="1" x14ac:dyDescent="0.2">
      <c r="A20" s="14" t="s">
        <v>1050</v>
      </c>
      <c r="B20" s="25">
        <v>-1</v>
      </c>
      <c r="C20" s="25">
        <v>-11</v>
      </c>
      <c r="D20" s="25">
        <v>116</v>
      </c>
      <c r="E20" s="25">
        <v>309.08606448174794</v>
      </c>
      <c r="F20" s="25">
        <v>76</v>
      </c>
      <c r="G20" s="25">
        <v>2</v>
      </c>
      <c r="H20" s="25">
        <v>7</v>
      </c>
      <c r="I20" s="401">
        <v>67</v>
      </c>
      <c r="J20" s="401">
        <v>62</v>
      </c>
      <c r="K20" s="401">
        <v>3677</v>
      </c>
    </row>
    <row r="21" spans="1:11" ht="9.75" customHeight="1" x14ac:dyDescent="0.2">
      <c r="A21" s="14" t="s">
        <v>1051</v>
      </c>
      <c r="B21" s="25">
        <v>0</v>
      </c>
      <c r="C21" s="25">
        <v>0</v>
      </c>
      <c r="D21" s="25">
        <v>0</v>
      </c>
      <c r="E21" s="25">
        <v>0</v>
      </c>
      <c r="F21" s="25">
        <v>0</v>
      </c>
      <c r="G21" s="25">
        <v>0</v>
      </c>
      <c r="H21" s="25">
        <v>0</v>
      </c>
      <c r="I21" s="401">
        <v>0</v>
      </c>
      <c r="J21" s="401">
        <v>0</v>
      </c>
      <c r="K21" s="401">
        <v>366</v>
      </c>
    </row>
    <row r="22" spans="1:11" ht="9.75" customHeight="1" x14ac:dyDescent="0.2">
      <c r="A22" s="14" t="s">
        <v>1052</v>
      </c>
      <c r="B22" s="25">
        <v>3</v>
      </c>
      <c r="C22" s="25">
        <v>52</v>
      </c>
      <c r="D22" s="25">
        <v>57</v>
      </c>
      <c r="E22" s="25">
        <v>244.63519313304721</v>
      </c>
      <c r="F22" s="25">
        <v>27</v>
      </c>
      <c r="G22" s="25">
        <v>1</v>
      </c>
      <c r="H22" s="25">
        <v>2</v>
      </c>
      <c r="I22" s="401">
        <v>24</v>
      </c>
      <c r="J22" s="401">
        <v>44</v>
      </c>
      <c r="K22" s="401">
        <v>2303</v>
      </c>
    </row>
    <row r="23" spans="1:11" ht="9.75" customHeight="1" x14ac:dyDescent="0.2">
      <c r="A23" s="14" t="s">
        <v>1053</v>
      </c>
      <c r="B23" s="25">
        <v>0</v>
      </c>
      <c r="C23" s="25">
        <v>0</v>
      </c>
      <c r="D23" s="25">
        <v>0</v>
      </c>
      <c r="E23" s="25">
        <v>0</v>
      </c>
      <c r="F23" s="25">
        <v>1</v>
      </c>
      <c r="G23" s="25">
        <v>1</v>
      </c>
      <c r="H23" s="25">
        <v>0</v>
      </c>
      <c r="I23" s="401">
        <v>0</v>
      </c>
      <c r="J23" s="401">
        <v>0</v>
      </c>
      <c r="K23" s="401">
        <v>956</v>
      </c>
    </row>
    <row r="24" spans="1:11" ht="9.75" customHeight="1" x14ac:dyDescent="0.2">
      <c r="A24" s="48" t="s">
        <v>1054</v>
      </c>
      <c r="B24" s="118">
        <v>38</v>
      </c>
      <c r="C24" s="118">
        <v>38</v>
      </c>
      <c r="D24" s="118">
        <v>761</v>
      </c>
      <c r="E24" s="118">
        <v>188.72135700823333</v>
      </c>
      <c r="F24" s="118">
        <v>356</v>
      </c>
      <c r="G24" s="118">
        <v>24</v>
      </c>
      <c r="H24" s="118">
        <v>72</v>
      </c>
      <c r="I24" s="407">
        <v>260</v>
      </c>
      <c r="J24" s="407">
        <v>36</v>
      </c>
      <c r="K24" s="407">
        <v>39968</v>
      </c>
    </row>
    <row r="25" spans="1:11" ht="9.75" customHeight="1" x14ac:dyDescent="0.2">
      <c r="A25" s="14" t="s">
        <v>1055</v>
      </c>
      <c r="B25" s="25">
        <v>-9</v>
      </c>
      <c r="C25" s="25">
        <v>-138</v>
      </c>
      <c r="D25" s="25">
        <v>84</v>
      </c>
      <c r="E25" s="25">
        <v>319.75637609440423</v>
      </c>
      <c r="F25" s="25">
        <v>20</v>
      </c>
      <c r="G25" s="25">
        <v>1</v>
      </c>
      <c r="H25" s="25">
        <v>7</v>
      </c>
      <c r="I25" s="401">
        <v>12</v>
      </c>
      <c r="J25" s="401">
        <v>14</v>
      </c>
      <c r="K25" s="401">
        <v>2607</v>
      </c>
    </row>
    <row r="26" spans="1:11" ht="9.75" customHeight="1" x14ac:dyDescent="0.2">
      <c r="A26" s="14" t="s">
        <v>1056</v>
      </c>
      <c r="B26" s="25">
        <v>1</v>
      </c>
      <c r="C26" s="25">
        <v>8</v>
      </c>
      <c r="D26" s="25">
        <v>50</v>
      </c>
      <c r="E26" s="25">
        <v>98.75567845151096</v>
      </c>
      <c r="F26" s="25">
        <v>33</v>
      </c>
      <c r="G26" s="25">
        <v>3</v>
      </c>
      <c r="H26" s="25">
        <v>12</v>
      </c>
      <c r="I26" s="401">
        <v>18</v>
      </c>
      <c r="J26" s="401">
        <v>38</v>
      </c>
      <c r="K26" s="401">
        <v>5030</v>
      </c>
    </row>
    <row r="27" spans="1:11" ht="9.75" customHeight="1" x14ac:dyDescent="0.2">
      <c r="A27" s="14" t="s">
        <v>1057</v>
      </c>
      <c r="B27" s="25">
        <v>27</v>
      </c>
      <c r="C27" s="25">
        <v>135</v>
      </c>
      <c r="D27" s="25">
        <v>139</v>
      </c>
      <c r="E27" s="25">
        <v>171.58375509196398</v>
      </c>
      <c r="F27" s="25">
        <v>80</v>
      </c>
      <c r="G27" s="25">
        <v>5</v>
      </c>
      <c r="H27" s="25">
        <v>14</v>
      </c>
      <c r="I27" s="401">
        <v>61</v>
      </c>
      <c r="J27" s="401">
        <v>47</v>
      </c>
      <c r="K27" s="401">
        <v>8021</v>
      </c>
    </row>
    <row r="28" spans="1:11" ht="9.75" customHeight="1" x14ac:dyDescent="0.2">
      <c r="A28" s="14" t="s">
        <v>1058</v>
      </c>
      <c r="B28" s="25">
        <v>5</v>
      </c>
      <c r="C28" s="25">
        <v>21</v>
      </c>
      <c r="D28" s="25">
        <v>167</v>
      </c>
      <c r="E28" s="25">
        <v>172.39599463198098</v>
      </c>
      <c r="F28" s="25">
        <v>85</v>
      </c>
      <c r="G28" s="25">
        <v>7</v>
      </c>
      <c r="H28" s="25">
        <v>12</v>
      </c>
      <c r="I28" s="401">
        <v>66</v>
      </c>
      <c r="J28" s="401">
        <v>43</v>
      </c>
      <c r="K28" s="401">
        <v>9602</v>
      </c>
    </row>
    <row r="29" spans="1:11" ht="9.75" customHeight="1" x14ac:dyDescent="0.2">
      <c r="A29" s="14" t="s">
        <v>1059</v>
      </c>
      <c r="B29" s="25">
        <v>9</v>
      </c>
      <c r="C29" s="25">
        <v>46</v>
      </c>
      <c r="D29" s="25">
        <v>204</v>
      </c>
      <c r="E29" s="25">
        <v>256.92695214105794</v>
      </c>
      <c r="F29" s="25">
        <v>98</v>
      </c>
      <c r="G29" s="25">
        <v>3</v>
      </c>
      <c r="H29" s="25">
        <v>20</v>
      </c>
      <c r="I29" s="401">
        <v>75</v>
      </c>
      <c r="J29" s="401">
        <v>38</v>
      </c>
      <c r="K29" s="401">
        <v>7842</v>
      </c>
    </row>
    <row r="30" spans="1:11" ht="9.75" customHeight="1" x14ac:dyDescent="0.2">
      <c r="A30" s="14" t="s">
        <v>1060</v>
      </c>
      <c r="B30" s="25">
        <v>2</v>
      </c>
      <c r="C30" s="25">
        <v>28</v>
      </c>
      <c r="D30" s="25">
        <v>36</v>
      </c>
      <c r="E30" s="25">
        <v>123.92426850258175</v>
      </c>
      <c r="F30" s="25">
        <v>13</v>
      </c>
      <c r="G30" s="25">
        <v>2</v>
      </c>
      <c r="H30" s="25">
        <v>4</v>
      </c>
      <c r="I30" s="401">
        <v>7</v>
      </c>
      <c r="J30" s="401">
        <v>21</v>
      </c>
      <c r="K30" s="401">
        <v>2892</v>
      </c>
    </row>
    <row r="31" spans="1:11" ht="9.75" customHeight="1" x14ac:dyDescent="0.2">
      <c r="A31" s="14" t="s">
        <v>1061</v>
      </c>
      <c r="B31" s="25">
        <v>3</v>
      </c>
      <c r="C31" s="25">
        <v>30</v>
      </c>
      <c r="D31" s="25">
        <v>81</v>
      </c>
      <c r="E31" s="25">
        <v>202.44938765308672</v>
      </c>
      <c r="F31" s="25">
        <v>27</v>
      </c>
      <c r="G31" s="25">
        <v>3</v>
      </c>
      <c r="H31" s="25">
        <v>3</v>
      </c>
      <c r="I31" s="401">
        <v>21</v>
      </c>
      <c r="J31" s="401">
        <v>27</v>
      </c>
      <c r="K31" s="401">
        <v>3974</v>
      </c>
    </row>
    <row r="32" spans="1:11" ht="9.75" customHeight="1" x14ac:dyDescent="0.2">
      <c r="A32" s="48" t="s">
        <v>1062</v>
      </c>
      <c r="B32" s="118">
        <v>0</v>
      </c>
      <c r="C32" s="118">
        <v>0</v>
      </c>
      <c r="D32" s="118">
        <v>0</v>
      </c>
      <c r="E32" s="118">
        <v>0</v>
      </c>
      <c r="F32" s="118">
        <v>2</v>
      </c>
      <c r="G32" s="118">
        <v>1</v>
      </c>
      <c r="H32" s="118">
        <v>0</v>
      </c>
      <c r="I32" s="407">
        <v>1</v>
      </c>
      <c r="J32" s="407">
        <v>0</v>
      </c>
      <c r="K32" s="407">
        <v>5356</v>
      </c>
    </row>
    <row r="33" spans="1:11" ht="9.75" customHeight="1" x14ac:dyDescent="0.2">
      <c r="A33" s="14" t="s">
        <v>1063</v>
      </c>
      <c r="B33" s="25">
        <v>0</v>
      </c>
      <c r="C33" s="25">
        <v>0</v>
      </c>
      <c r="D33" s="25">
        <v>0</v>
      </c>
      <c r="E33" s="25">
        <v>0</v>
      </c>
      <c r="F33" s="25">
        <v>0</v>
      </c>
      <c r="G33" s="25">
        <v>0</v>
      </c>
      <c r="H33" s="25">
        <v>0</v>
      </c>
      <c r="I33" s="401">
        <v>0</v>
      </c>
      <c r="J33" s="401">
        <v>0</v>
      </c>
      <c r="K33" s="401">
        <v>123</v>
      </c>
    </row>
    <row r="34" spans="1:11" ht="9.75" customHeight="1" x14ac:dyDescent="0.2">
      <c r="A34" s="14" t="s">
        <v>1064</v>
      </c>
      <c r="B34" s="25">
        <v>0</v>
      </c>
      <c r="C34" s="25">
        <v>0</v>
      </c>
      <c r="D34" s="25">
        <v>0</v>
      </c>
      <c r="E34" s="25">
        <v>0</v>
      </c>
      <c r="F34" s="25">
        <v>2</v>
      </c>
      <c r="G34" s="25">
        <v>1</v>
      </c>
      <c r="H34" s="25">
        <v>0</v>
      </c>
      <c r="I34" s="401">
        <v>1</v>
      </c>
      <c r="J34" s="401">
        <v>0</v>
      </c>
      <c r="K34" s="401">
        <v>4675</v>
      </c>
    </row>
    <row r="35" spans="1:11" ht="9.75" customHeight="1" x14ac:dyDescent="0.2">
      <c r="A35" s="14" t="s">
        <v>1065</v>
      </c>
      <c r="B35" s="25">
        <v>0</v>
      </c>
      <c r="C35" s="25">
        <v>0</v>
      </c>
      <c r="D35" s="25">
        <v>0</v>
      </c>
      <c r="E35" s="25">
        <v>0</v>
      </c>
      <c r="F35" s="25">
        <v>0</v>
      </c>
      <c r="G35" s="25">
        <v>0</v>
      </c>
      <c r="H35" s="25">
        <v>0</v>
      </c>
      <c r="I35" s="401">
        <v>0</v>
      </c>
      <c r="J35" s="401">
        <v>0</v>
      </c>
      <c r="K35" s="401">
        <v>558</v>
      </c>
    </row>
    <row r="36" spans="1:11" ht="9.75" customHeight="1" x14ac:dyDescent="0.2">
      <c r="A36" s="48" t="s">
        <v>1066</v>
      </c>
      <c r="B36" s="118">
        <v>1</v>
      </c>
      <c r="C36" s="118">
        <v>4</v>
      </c>
      <c r="D36" s="118">
        <v>95</v>
      </c>
      <c r="E36" s="118">
        <v>104.1209995615958</v>
      </c>
      <c r="F36" s="118">
        <v>65</v>
      </c>
      <c r="G36" s="118">
        <v>2</v>
      </c>
      <c r="H36" s="118">
        <v>2</v>
      </c>
      <c r="I36" s="407">
        <v>61</v>
      </c>
      <c r="J36" s="407">
        <v>66</v>
      </c>
      <c r="K36" s="407">
        <v>9059</v>
      </c>
    </row>
    <row r="37" spans="1:11" ht="9.75" customHeight="1" x14ac:dyDescent="0.2">
      <c r="A37" s="14" t="s">
        <v>1067</v>
      </c>
      <c r="B37" s="25">
        <v>1</v>
      </c>
      <c r="C37" s="25">
        <v>7</v>
      </c>
      <c r="D37" s="25">
        <v>90</v>
      </c>
      <c r="E37" s="25">
        <v>154.24164524421593</v>
      </c>
      <c r="F37" s="25">
        <v>61</v>
      </c>
      <c r="G37" s="25">
        <v>1</v>
      </c>
      <c r="H37" s="25">
        <v>2</v>
      </c>
      <c r="I37" s="401">
        <v>58</v>
      </c>
      <c r="J37" s="401">
        <v>64</v>
      </c>
      <c r="K37" s="401">
        <v>5774</v>
      </c>
    </row>
    <row r="38" spans="1:11" ht="9.75" customHeight="1" x14ac:dyDescent="0.2">
      <c r="A38" s="14" t="s">
        <v>1068</v>
      </c>
      <c r="B38" s="25">
        <v>0</v>
      </c>
      <c r="C38" s="25">
        <v>0</v>
      </c>
      <c r="D38" s="25">
        <v>1</v>
      </c>
      <c r="E38" s="25">
        <v>4.2480883602378929</v>
      </c>
      <c r="F38" s="25">
        <v>1</v>
      </c>
      <c r="G38" s="25">
        <v>0</v>
      </c>
      <c r="H38" s="25">
        <v>0</v>
      </c>
      <c r="I38" s="401">
        <v>1</v>
      </c>
      <c r="J38" s="401">
        <v>100</v>
      </c>
      <c r="K38" s="401">
        <v>2353</v>
      </c>
    </row>
    <row r="39" spans="1:11" ht="9.75" customHeight="1" x14ac:dyDescent="0.2">
      <c r="A39" s="14" t="s">
        <v>1069</v>
      </c>
      <c r="B39" s="25">
        <v>0</v>
      </c>
      <c r="C39" s="25">
        <v>0</v>
      </c>
      <c r="D39" s="25">
        <v>4</v>
      </c>
      <c r="E39" s="25">
        <v>42.780748663101605</v>
      </c>
      <c r="F39" s="25">
        <v>3</v>
      </c>
      <c r="G39" s="25">
        <v>1</v>
      </c>
      <c r="H39" s="25">
        <v>0</v>
      </c>
      <c r="I39" s="401">
        <v>2</v>
      </c>
      <c r="J39" s="401">
        <v>100</v>
      </c>
      <c r="K39" s="401">
        <v>932</v>
      </c>
    </row>
    <row r="40" spans="1:11" ht="9.75" customHeight="1" x14ac:dyDescent="0.2">
      <c r="A40" s="48" t="s">
        <v>1070</v>
      </c>
      <c r="B40" s="118">
        <v>3</v>
      </c>
      <c r="C40" s="118">
        <v>2</v>
      </c>
      <c r="D40" s="118">
        <v>141</v>
      </c>
      <c r="E40" s="118">
        <v>24.909020245203688</v>
      </c>
      <c r="F40" s="118">
        <v>54</v>
      </c>
      <c r="G40" s="118">
        <v>9</v>
      </c>
      <c r="H40" s="118">
        <v>9</v>
      </c>
      <c r="I40" s="407">
        <v>36</v>
      </c>
      <c r="J40" s="407">
        <v>31</v>
      </c>
      <c r="K40" s="407">
        <v>56552</v>
      </c>
    </row>
    <row r="41" spans="1:11" ht="9.75" customHeight="1" x14ac:dyDescent="0.2">
      <c r="A41" s="95" t="s">
        <v>1071</v>
      </c>
      <c r="B41" s="119">
        <v>-1</v>
      </c>
      <c r="C41" s="119">
        <v>-16</v>
      </c>
      <c r="D41" s="119">
        <v>3</v>
      </c>
      <c r="E41" s="119">
        <v>12.195121951219512</v>
      </c>
      <c r="F41" s="119">
        <v>2</v>
      </c>
      <c r="G41" s="119">
        <v>0</v>
      </c>
      <c r="H41" s="119">
        <v>1</v>
      </c>
      <c r="I41" s="404">
        <v>1</v>
      </c>
      <c r="J41" s="404">
        <v>33</v>
      </c>
      <c r="K41" s="404">
        <v>2458</v>
      </c>
    </row>
    <row r="42" spans="1:11" ht="6.75" customHeight="1" x14ac:dyDescent="0.2">
      <c r="A42" s="52"/>
      <c r="B42" s="408"/>
      <c r="C42" s="408"/>
      <c r="D42" s="408"/>
      <c r="E42" s="408"/>
      <c r="F42" s="408"/>
      <c r="G42" s="408"/>
      <c r="H42" s="408"/>
      <c r="I42" s="189"/>
      <c r="J42" s="189"/>
      <c r="K42" s="189"/>
    </row>
    <row r="43" spans="1:11" ht="9.75" customHeight="1" x14ac:dyDescent="0.2">
      <c r="A43" s="41" t="s">
        <v>1072</v>
      </c>
      <c r="B43" s="419">
        <v>61</v>
      </c>
      <c r="C43" s="419">
        <v>15</v>
      </c>
      <c r="D43" s="419">
        <v>1575</v>
      </c>
      <c r="E43" s="419">
        <v>97.359246346710194</v>
      </c>
      <c r="F43" s="419">
        <v>721</v>
      </c>
      <c r="G43" s="419">
        <v>53</v>
      </c>
      <c r="H43" s="419">
        <v>123</v>
      </c>
      <c r="I43" s="420">
        <v>545</v>
      </c>
      <c r="J43" s="420">
        <v>39</v>
      </c>
      <c r="K43" s="420">
        <v>161051</v>
      </c>
    </row>
    <row r="44" spans="1:11" ht="9.75" customHeight="1" x14ac:dyDescent="0.2">
      <c r="A44" s="9" t="s">
        <v>1073</v>
      </c>
      <c r="B44" s="122">
        <v>3</v>
      </c>
      <c r="C44" s="122">
        <v>1</v>
      </c>
      <c r="D44" s="122">
        <v>1120</v>
      </c>
      <c r="E44" s="122">
        <v>63.70115060203274</v>
      </c>
      <c r="F44" s="122">
        <v>191</v>
      </c>
      <c r="G44" s="122">
        <v>19</v>
      </c>
      <c r="H44" s="122">
        <v>41</v>
      </c>
      <c r="I44" s="413">
        <v>131</v>
      </c>
      <c r="J44" s="413">
        <v>16</v>
      </c>
      <c r="K44" s="413">
        <v>175630</v>
      </c>
    </row>
    <row r="45" spans="1:11" ht="9.75" customHeight="1" x14ac:dyDescent="0.2">
      <c r="A45" s="14" t="s">
        <v>1074</v>
      </c>
      <c r="B45" s="15">
        <v>19</v>
      </c>
      <c r="C45" s="15">
        <v>56</v>
      </c>
      <c r="D45" s="15">
        <v>359</v>
      </c>
      <c r="E45" s="15">
        <v>261.58554357330223</v>
      </c>
      <c r="F45" s="15">
        <v>133</v>
      </c>
      <c r="G45" s="15">
        <v>8</v>
      </c>
      <c r="H45" s="15">
        <v>19</v>
      </c>
      <c r="I45" s="401">
        <v>106</v>
      </c>
      <c r="J45" s="401">
        <v>30</v>
      </c>
      <c r="K45" s="401">
        <v>13591</v>
      </c>
    </row>
    <row r="46" spans="1:11" ht="9.75" customHeight="1" x14ac:dyDescent="0.2">
      <c r="A46" s="20" t="s">
        <v>1075</v>
      </c>
      <c r="B46" s="146">
        <v>-9</v>
      </c>
      <c r="C46" s="146">
        <v>-78</v>
      </c>
      <c r="D46" s="146">
        <v>234</v>
      </c>
      <c r="E46" s="146">
        <v>498.40255591054313</v>
      </c>
      <c r="F46" s="146">
        <v>103</v>
      </c>
      <c r="G46" s="146">
        <v>4</v>
      </c>
      <c r="H46" s="146">
        <v>21</v>
      </c>
      <c r="I46" s="415">
        <v>78</v>
      </c>
      <c r="J46" s="415">
        <v>33</v>
      </c>
      <c r="K46" s="415">
        <v>4592</v>
      </c>
    </row>
    <row r="47" spans="1:11" ht="9.75" customHeight="1" x14ac:dyDescent="0.2">
      <c r="A47" s="41" t="s">
        <v>1076</v>
      </c>
      <c r="B47" s="419">
        <v>13</v>
      </c>
      <c r="C47" s="419">
        <v>3</v>
      </c>
      <c r="D47" s="419">
        <v>1713</v>
      </c>
      <c r="E47" s="419">
        <v>88.189868204283357</v>
      </c>
      <c r="F47" s="419">
        <v>427</v>
      </c>
      <c r="G47" s="419">
        <v>31</v>
      </c>
      <c r="H47" s="419">
        <v>81</v>
      </c>
      <c r="I47" s="420">
        <v>315</v>
      </c>
      <c r="J47" s="420">
        <v>22</v>
      </c>
      <c r="K47" s="420">
        <v>193813</v>
      </c>
    </row>
    <row r="48" spans="1:11" ht="9.75" customHeight="1" x14ac:dyDescent="0.2">
      <c r="A48" s="41" t="s">
        <v>1077</v>
      </c>
      <c r="B48" s="419">
        <v>0</v>
      </c>
      <c r="C48" s="419">
        <v>0</v>
      </c>
      <c r="D48" s="419">
        <v>8</v>
      </c>
      <c r="E48" s="419">
        <v>24.60781298062135</v>
      </c>
      <c r="F48" s="419">
        <v>1</v>
      </c>
      <c r="G48" s="419">
        <v>1</v>
      </c>
      <c r="H48" s="419">
        <v>0</v>
      </c>
      <c r="I48" s="420">
        <v>0</v>
      </c>
      <c r="J48" s="420">
        <v>0</v>
      </c>
      <c r="K48" s="420">
        <v>3250</v>
      </c>
    </row>
    <row r="49" spans="1:11" ht="11.25" customHeight="1" x14ac:dyDescent="0.2">
      <c r="A49" s="41" t="s">
        <v>1078</v>
      </c>
      <c r="B49" s="419">
        <v>0</v>
      </c>
      <c r="C49" s="419">
        <v>0</v>
      </c>
      <c r="D49" s="419">
        <v>0</v>
      </c>
      <c r="E49" s="419">
        <v>0</v>
      </c>
      <c r="F49" s="419">
        <v>0</v>
      </c>
      <c r="G49" s="419">
        <v>0</v>
      </c>
      <c r="H49" s="419">
        <v>0</v>
      </c>
      <c r="I49" s="420">
        <v>0</v>
      </c>
      <c r="J49" s="420">
        <v>0</v>
      </c>
      <c r="K49" s="420">
        <v>41449</v>
      </c>
    </row>
    <row r="50" spans="1:11" ht="9.75" customHeight="1" x14ac:dyDescent="0.2">
      <c r="A50" s="41" t="s">
        <v>1079</v>
      </c>
      <c r="B50" s="419">
        <v>74</v>
      </c>
      <c r="C50" s="419">
        <v>7</v>
      </c>
      <c r="D50" s="419">
        <v>3296</v>
      </c>
      <c r="E50" s="419">
        <v>82.25358861227015</v>
      </c>
      <c r="F50" s="419">
        <v>1149</v>
      </c>
      <c r="G50" s="419">
        <v>85</v>
      </c>
      <c r="H50" s="419">
        <v>204</v>
      </c>
      <c r="I50" s="420">
        <v>860</v>
      </c>
      <c r="J50" s="420">
        <v>30</v>
      </c>
      <c r="K50" s="420">
        <v>399563</v>
      </c>
    </row>
    <row r="51" spans="1:11" ht="9.75" customHeight="1" x14ac:dyDescent="0.2">
      <c r="A51" s="41" t="s">
        <v>1080</v>
      </c>
      <c r="B51" s="419">
        <v>0</v>
      </c>
      <c r="C51" s="419">
        <v>0</v>
      </c>
      <c r="D51" s="419">
        <v>468</v>
      </c>
      <c r="E51" s="419">
        <v>0</v>
      </c>
      <c r="F51" s="419">
        <v>0</v>
      </c>
      <c r="G51" s="419">
        <v>0</v>
      </c>
      <c r="H51" s="419">
        <v>0</v>
      </c>
      <c r="I51" s="420">
        <v>0</v>
      </c>
      <c r="J51" s="420">
        <v>0</v>
      </c>
      <c r="K51" s="420">
        <v>93270.390648119996</v>
      </c>
    </row>
    <row r="52" spans="1:11" ht="9.75" customHeight="1" x14ac:dyDescent="0.2">
      <c r="A52" s="41" t="s">
        <v>1081</v>
      </c>
      <c r="B52" s="419">
        <v>0</v>
      </c>
      <c r="C52" s="419">
        <v>0</v>
      </c>
      <c r="D52" s="419">
        <v>0</v>
      </c>
      <c r="E52" s="419">
        <v>0</v>
      </c>
      <c r="F52" s="419">
        <v>0</v>
      </c>
      <c r="G52" s="419">
        <v>0</v>
      </c>
      <c r="H52" s="419">
        <v>0</v>
      </c>
      <c r="I52" s="420">
        <v>0</v>
      </c>
      <c r="J52" s="420">
        <v>0</v>
      </c>
      <c r="K52" s="420">
        <v>0</v>
      </c>
    </row>
    <row r="53" spans="1:11" ht="9.75" customHeight="1" x14ac:dyDescent="0.2">
      <c r="A53" s="41" t="s">
        <v>1082</v>
      </c>
      <c r="B53" s="419">
        <v>74</v>
      </c>
      <c r="C53" s="419">
        <v>7</v>
      </c>
      <c r="D53" s="419">
        <v>0</v>
      </c>
      <c r="E53" s="419">
        <v>0</v>
      </c>
      <c r="F53" s="419">
        <v>0</v>
      </c>
      <c r="G53" s="419">
        <v>0</v>
      </c>
      <c r="H53" s="419">
        <v>0</v>
      </c>
      <c r="I53" s="420">
        <v>0</v>
      </c>
      <c r="J53" s="420">
        <v>0</v>
      </c>
      <c r="K53" s="420">
        <v>0</v>
      </c>
    </row>
    <row r="54" spans="1:11" ht="12" customHeight="1" x14ac:dyDescent="0.2">
      <c r="A54" s="41" t="s">
        <v>1083</v>
      </c>
      <c r="B54" s="419">
        <v>0</v>
      </c>
      <c r="C54" s="419">
        <v>0</v>
      </c>
      <c r="D54" s="419">
        <v>0</v>
      </c>
      <c r="E54" s="419">
        <v>0</v>
      </c>
      <c r="F54" s="419">
        <v>2</v>
      </c>
      <c r="G54" s="419">
        <v>2</v>
      </c>
      <c r="H54" s="419">
        <v>0</v>
      </c>
      <c r="I54" s="420">
        <v>0</v>
      </c>
      <c r="J54" s="420">
        <v>0</v>
      </c>
      <c r="K54" s="420">
        <v>6502.7830000000004</v>
      </c>
    </row>
    <row r="55" spans="1:11" ht="11.25" customHeight="1" x14ac:dyDescent="0.2">
      <c r="A55" s="421" t="s">
        <v>1084</v>
      </c>
      <c r="B55" s="419">
        <v>74</v>
      </c>
      <c r="C55" s="419">
        <v>0</v>
      </c>
      <c r="D55" s="419">
        <v>3296</v>
      </c>
      <c r="E55" s="419">
        <v>80.939689560879415</v>
      </c>
      <c r="F55" s="419">
        <v>1151</v>
      </c>
      <c r="G55" s="419">
        <v>87</v>
      </c>
      <c r="H55" s="419">
        <v>204</v>
      </c>
      <c r="I55" s="420">
        <v>860</v>
      </c>
      <c r="J55" s="420">
        <v>30</v>
      </c>
      <c r="K55" s="420">
        <v>406065.783</v>
      </c>
    </row>
    <row r="56" spans="1:11" ht="3.75" customHeight="1" x14ac:dyDescent="0.2">
      <c r="A56" s="106"/>
      <c r="B56" s="107"/>
      <c r="C56" s="108"/>
      <c r="D56" s="109"/>
      <c r="E56" s="109"/>
      <c r="F56" s="109"/>
      <c r="G56" s="109"/>
      <c r="H56" s="109"/>
      <c r="I56" s="110"/>
      <c r="J56" s="110"/>
      <c r="K56" s="110"/>
    </row>
    <row r="57" spans="1:11" ht="9.75" customHeight="1" x14ac:dyDescent="0.25">
      <c r="A57" s="569" t="s">
        <v>1085</v>
      </c>
      <c r="B57" s="654" t="s">
        <v>0</v>
      </c>
      <c r="C57" s="654" t="s">
        <v>0</v>
      </c>
      <c r="D57" s="654" t="s">
        <v>0</v>
      </c>
      <c r="E57" s="654" t="s">
        <v>0</v>
      </c>
      <c r="F57" s="654" t="s">
        <v>0</v>
      </c>
      <c r="G57" s="654" t="s">
        <v>0</v>
      </c>
      <c r="H57" s="654" t="s">
        <v>0</v>
      </c>
      <c r="I57" s="654" t="s">
        <v>0</v>
      </c>
      <c r="J57" s="654" t="s">
        <v>0</v>
      </c>
      <c r="K57" s="654" t="s">
        <v>0</v>
      </c>
    </row>
    <row r="58" spans="1:11" ht="9.75" customHeight="1" x14ac:dyDescent="0.25">
      <c r="A58" s="569" t="s">
        <v>1086</v>
      </c>
      <c r="B58" s="654" t="s">
        <v>0</v>
      </c>
      <c r="C58" s="654" t="s">
        <v>0</v>
      </c>
      <c r="D58" s="654" t="s">
        <v>0</v>
      </c>
      <c r="E58" s="654" t="s">
        <v>0</v>
      </c>
      <c r="F58" s="654" t="s">
        <v>0</v>
      </c>
      <c r="G58" s="654" t="s">
        <v>0</v>
      </c>
      <c r="H58" s="654" t="s">
        <v>0</v>
      </c>
      <c r="I58" s="654" t="s">
        <v>0</v>
      </c>
      <c r="J58" s="654" t="s">
        <v>0</v>
      </c>
      <c r="K58" s="654" t="s">
        <v>0</v>
      </c>
    </row>
    <row r="59" spans="1:11" ht="9.75" customHeight="1" x14ac:dyDescent="0.25">
      <c r="A59" s="569" t="s">
        <v>1087</v>
      </c>
      <c r="B59" s="654" t="s">
        <v>0</v>
      </c>
      <c r="C59" s="654" t="s">
        <v>0</v>
      </c>
      <c r="D59" s="654" t="s">
        <v>0</v>
      </c>
      <c r="E59" s="654" t="s">
        <v>0</v>
      </c>
      <c r="F59" s="654" t="s">
        <v>0</v>
      </c>
      <c r="G59" s="654" t="s">
        <v>0</v>
      </c>
      <c r="H59" s="654" t="s">
        <v>0</v>
      </c>
      <c r="I59" s="654" t="s">
        <v>0</v>
      </c>
      <c r="J59" s="654" t="s">
        <v>0</v>
      </c>
      <c r="K59" s="654" t="s">
        <v>0</v>
      </c>
    </row>
    <row r="60" spans="1:11" ht="9.75" customHeight="1" x14ac:dyDescent="0.25">
      <c r="A60" s="569" t="s">
        <v>1088</v>
      </c>
      <c r="B60" s="654" t="s">
        <v>0</v>
      </c>
      <c r="C60" s="654" t="s">
        <v>0</v>
      </c>
      <c r="D60" s="654" t="s">
        <v>0</v>
      </c>
      <c r="E60" s="654" t="s">
        <v>0</v>
      </c>
      <c r="F60" s="654" t="s">
        <v>0</v>
      </c>
      <c r="G60" s="654" t="s">
        <v>0</v>
      </c>
      <c r="H60" s="654" t="s">
        <v>0</v>
      </c>
      <c r="I60" s="654" t="s">
        <v>0</v>
      </c>
      <c r="J60" s="654" t="s">
        <v>0</v>
      </c>
      <c r="K60" s="654" t="s">
        <v>0</v>
      </c>
    </row>
    <row r="61" spans="1:11" ht="9.75" customHeight="1" x14ac:dyDescent="0.25">
      <c r="A61" s="569" t="s">
        <v>1089</v>
      </c>
      <c r="B61" s="654" t="s">
        <v>0</v>
      </c>
      <c r="C61" s="654" t="s">
        <v>0</v>
      </c>
      <c r="D61" s="654" t="s">
        <v>0</v>
      </c>
      <c r="E61" s="654" t="s">
        <v>0</v>
      </c>
      <c r="F61" s="654" t="s">
        <v>0</v>
      </c>
      <c r="G61" s="654" t="s">
        <v>0</v>
      </c>
      <c r="H61" s="654" t="s">
        <v>0</v>
      </c>
      <c r="I61" s="654" t="s">
        <v>0</v>
      </c>
      <c r="J61" s="654" t="s">
        <v>0</v>
      </c>
      <c r="K61" s="654" t="s">
        <v>0</v>
      </c>
    </row>
    <row r="62" spans="1:11" ht="9.75" customHeight="1" x14ac:dyDescent="0.25">
      <c r="A62" s="569" t="s">
        <v>1090</v>
      </c>
      <c r="B62" s="654" t="s">
        <v>0</v>
      </c>
      <c r="C62" s="654" t="s">
        <v>0</v>
      </c>
      <c r="D62" s="654" t="s">
        <v>0</v>
      </c>
      <c r="E62" s="654" t="s">
        <v>0</v>
      </c>
      <c r="F62" s="654" t="s">
        <v>0</v>
      </c>
      <c r="G62" s="654" t="s">
        <v>0</v>
      </c>
      <c r="H62" s="654" t="s">
        <v>0</v>
      </c>
      <c r="I62" s="654" t="s">
        <v>0</v>
      </c>
      <c r="J62" s="654" t="s">
        <v>0</v>
      </c>
      <c r="K62" s="654" t="s">
        <v>0</v>
      </c>
    </row>
    <row r="63" spans="1:11" ht="9.75" customHeight="1" x14ac:dyDescent="0.25">
      <c r="A63" s="569" t="s">
        <v>1091</v>
      </c>
      <c r="B63" s="654" t="s">
        <v>0</v>
      </c>
      <c r="C63" s="654" t="s">
        <v>0</v>
      </c>
      <c r="D63" s="654" t="s">
        <v>0</v>
      </c>
      <c r="E63" s="654" t="s">
        <v>0</v>
      </c>
      <c r="F63" s="654" t="s">
        <v>0</v>
      </c>
      <c r="G63" s="654" t="s">
        <v>0</v>
      </c>
      <c r="H63" s="654" t="s">
        <v>0</v>
      </c>
      <c r="I63" s="654" t="s">
        <v>0</v>
      </c>
      <c r="J63" s="654" t="s">
        <v>0</v>
      </c>
      <c r="K63" s="654" t="s">
        <v>0</v>
      </c>
    </row>
    <row r="64" spans="1:11" ht="9.75" customHeight="1" x14ac:dyDescent="0.25">
      <c r="A64" s="569" t="s">
        <v>1092</v>
      </c>
      <c r="B64" s="654" t="s">
        <v>0</v>
      </c>
      <c r="C64" s="654" t="s">
        <v>0</v>
      </c>
      <c r="D64" s="654" t="s">
        <v>0</v>
      </c>
      <c r="E64" s="654" t="s">
        <v>0</v>
      </c>
      <c r="F64" s="654" t="s">
        <v>0</v>
      </c>
      <c r="G64" s="654" t="s">
        <v>0</v>
      </c>
      <c r="H64" s="654" t="s">
        <v>0</v>
      </c>
      <c r="I64" s="654" t="s">
        <v>0</v>
      </c>
      <c r="J64" s="654" t="s">
        <v>0</v>
      </c>
      <c r="K64" s="654" t="s">
        <v>0</v>
      </c>
    </row>
  </sheetData>
  <mergeCells count="10">
    <mergeCell ref="A1:C1"/>
    <mergeCell ref="A2:K2"/>
    <mergeCell ref="A57:K57"/>
    <mergeCell ref="A58:K58"/>
    <mergeCell ref="A59:K59"/>
    <mergeCell ref="A60:K60"/>
    <mergeCell ref="A61:K61"/>
    <mergeCell ref="A62:K62"/>
    <mergeCell ref="A63:K63"/>
    <mergeCell ref="A64:K64"/>
  </mergeCells>
  <pageMargins left="0.5" right="0.5" top="0.5" bottom="0.5" header="0.31496062992126" footer="0.31496062992126"/>
  <pageSetup paperSize="9" orientation="portrait"/>
  <headerFooter>
    <oddFooter>&amp;C_x000D_&amp;1#&amp;"Aptos"&amp;10&amp;K000000 Confidential</oddFooter>
  </headerFooter>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950F5E-7385-4D5B-9350-9D802F48629C}">
  <dimension ref="A1:K64"/>
  <sheetViews>
    <sheetView workbookViewId="0">
      <selection activeCell="A62" sqref="A62:K62"/>
    </sheetView>
  </sheetViews>
  <sheetFormatPr defaultRowHeight="12.75" x14ac:dyDescent="0.2"/>
  <cols>
    <col min="1" max="1" width="30.140625" customWidth="1"/>
    <col min="2" max="2" width="7.140625" customWidth="1"/>
    <col min="3" max="3" width="8.28515625" customWidth="1"/>
    <col min="4" max="4" width="7.28515625" customWidth="1"/>
    <col min="5" max="5" width="6.42578125" customWidth="1"/>
    <col min="6" max="6" width="6.85546875" customWidth="1"/>
    <col min="7" max="9" width="7" customWidth="1"/>
    <col min="10" max="10" width="7.85546875" customWidth="1"/>
    <col min="11" max="11" width="6.85546875" customWidth="1"/>
  </cols>
  <sheetData>
    <row r="1" spans="1:11" ht="10.5" customHeight="1" x14ac:dyDescent="0.2">
      <c r="A1" s="581" t="s">
        <v>1093</v>
      </c>
      <c r="B1" s="581" t="s">
        <v>0</v>
      </c>
      <c r="C1" s="581" t="s">
        <v>0</v>
      </c>
      <c r="D1" s="288"/>
      <c r="E1" s="288"/>
      <c r="F1" s="288"/>
      <c r="G1" s="288"/>
      <c r="H1" s="288"/>
      <c r="I1" s="288"/>
      <c r="J1" s="288"/>
      <c r="K1" s="288"/>
    </row>
    <row r="2" spans="1:11" ht="28.5" customHeight="1" x14ac:dyDescent="0.2">
      <c r="A2" s="600" t="s">
        <v>1094</v>
      </c>
      <c r="B2" s="600" t="s">
        <v>0</v>
      </c>
      <c r="C2" s="600" t="s">
        <v>0</v>
      </c>
      <c r="D2" s="600" t="s">
        <v>0</v>
      </c>
      <c r="E2" s="600" t="s">
        <v>0</v>
      </c>
      <c r="F2" s="600" t="s">
        <v>0</v>
      </c>
      <c r="G2" s="600" t="s">
        <v>0</v>
      </c>
      <c r="H2" s="600" t="s">
        <v>0</v>
      </c>
      <c r="I2" s="600" t="s">
        <v>0</v>
      </c>
      <c r="J2" s="600" t="s">
        <v>0</v>
      </c>
      <c r="K2" s="600" t="s">
        <v>0</v>
      </c>
    </row>
    <row r="3" spans="1:11" ht="60" customHeight="1" x14ac:dyDescent="0.2">
      <c r="A3" s="78" t="s">
        <v>1095</v>
      </c>
      <c r="B3" s="416" t="s">
        <v>1096</v>
      </c>
      <c r="C3" s="416" t="s">
        <v>1097</v>
      </c>
      <c r="D3" s="417" t="s">
        <v>1098</v>
      </c>
      <c r="E3" s="417" t="s">
        <v>1099</v>
      </c>
      <c r="F3" s="417" t="s">
        <v>1100</v>
      </c>
      <c r="G3" s="417" t="s">
        <v>1101</v>
      </c>
      <c r="H3" s="417" t="s">
        <v>1102</v>
      </c>
      <c r="I3" s="417" t="s">
        <v>1103</v>
      </c>
      <c r="J3" s="417" t="s">
        <v>1032</v>
      </c>
      <c r="K3" s="417" t="s">
        <v>1104</v>
      </c>
    </row>
    <row r="4" spans="1:11" ht="9.75" customHeight="1" x14ac:dyDescent="0.2">
      <c r="A4" s="116" t="s">
        <v>1105</v>
      </c>
      <c r="B4" s="117">
        <v>-1</v>
      </c>
      <c r="C4" s="117">
        <v>-2</v>
      </c>
      <c r="D4" s="117">
        <v>59</v>
      </c>
      <c r="E4" s="117">
        <v>33.6431544733991</v>
      </c>
      <c r="F4" s="117">
        <v>28</v>
      </c>
      <c r="G4" s="117">
        <v>3</v>
      </c>
      <c r="H4" s="117">
        <v>6</v>
      </c>
      <c r="I4" s="418">
        <v>19</v>
      </c>
      <c r="J4" s="418">
        <v>33</v>
      </c>
      <c r="K4" s="418">
        <v>17509</v>
      </c>
    </row>
    <row r="5" spans="1:11" ht="9.75" customHeight="1" x14ac:dyDescent="0.2">
      <c r="A5" s="48" t="s">
        <v>1106</v>
      </c>
      <c r="B5" s="118">
        <v>2</v>
      </c>
      <c r="C5" s="118">
        <v>9</v>
      </c>
      <c r="D5" s="118">
        <v>172</v>
      </c>
      <c r="E5" s="118">
        <v>196.54896583247628</v>
      </c>
      <c r="F5" s="118">
        <v>33</v>
      </c>
      <c r="G5" s="118">
        <v>4</v>
      </c>
      <c r="H5" s="118">
        <v>7</v>
      </c>
      <c r="I5" s="407">
        <v>22</v>
      </c>
      <c r="J5" s="407">
        <v>31</v>
      </c>
      <c r="K5" s="407">
        <v>8718</v>
      </c>
    </row>
    <row r="6" spans="1:11" ht="9.75" customHeight="1" x14ac:dyDescent="0.2">
      <c r="A6" s="14" t="s">
        <v>1107</v>
      </c>
      <c r="B6" s="25">
        <v>0</v>
      </c>
      <c r="C6" s="25">
        <v>0</v>
      </c>
      <c r="D6" s="25">
        <v>100</v>
      </c>
      <c r="E6" s="25">
        <v>302.84675953967292</v>
      </c>
      <c r="F6" s="25">
        <v>16</v>
      </c>
      <c r="G6" s="25">
        <v>1</v>
      </c>
      <c r="H6" s="25">
        <v>4</v>
      </c>
      <c r="I6" s="401">
        <v>11</v>
      </c>
      <c r="J6" s="401">
        <v>25</v>
      </c>
      <c r="K6" s="401">
        <v>3286</v>
      </c>
    </row>
    <row r="7" spans="1:11" ht="9.75" customHeight="1" x14ac:dyDescent="0.2">
      <c r="A7" s="14" t="s">
        <v>1108</v>
      </c>
      <c r="B7" s="25">
        <v>-1</v>
      </c>
      <c r="C7" s="25">
        <v>-20</v>
      </c>
      <c r="D7" s="25">
        <v>70</v>
      </c>
      <c r="E7" s="25">
        <v>354.6099290780142</v>
      </c>
      <c r="F7" s="25">
        <v>14</v>
      </c>
      <c r="G7" s="25">
        <v>1</v>
      </c>
      <c r="H7" s="25">
        <v>2</v>
      </c>
      <c r="I7" s="401">
        <v>11</v>
      </c>
      <c r="J7" s="401">
        <v>42</v>
      </c>
      <c r="K7" s="401">
        <v>1960</v>
      </c>
    </row>
    <row r="8" spans="1:11" ht="9.75" customHeight="1" x14ac:dyDescent="0.2">
      <c r="A8" s="14" t="s">
        <v>1109</v>
      </c>
      <c r="B8" s="25">
        <v>3</v>
      </c>
      <c r="C8" s="25">
        <v>35</v>
      </c>
      <c r="D8" s="25">
        <v>2</v>
      </c>
      <c r="E8" s="25">
        <v>5.7553956834532372</v>
      </c>
      <c r="F8" s="25">
        <v>3</v>
      </c>
      <c r="G8" s="25">
        <v>2</v>
      </c>
      <c r="H8" s="25">
        <v>1</v>
      </c>
      <c r="I8" s="401">
        <v>0</v>
      </c>
      <c r="J8" s="401">
        <v>0</v>
      </c>
      <c r="K8" s="401">
        <v>3472</v>
      </c>
    </row>
    <row r="9" spans="1:11" ht="9.75" customHeight="1" x14ac:dyDescent="0.2">
      <c r="A9" s="48" t="s">
        <v>1110</v>
      </c>
      <c r="B9" s="118">
        <v>0</v>
      </c>
      <c r="C9" s="118">
        <v>0</v>
      </c>
      <c r="D9" s="118">
        <v>18</v>
      </c>
      <c r="E9" s="118">
        <v>72.874493927125499</v>
      </c>
      <c r="F9" s="118">
        <v>10</v>
      </c>
      <c r="G9" s="118">
        <v>0</v>
      </c>
      <c r="H9" s="118">
        <v>2</v>
      </c>
      <c r="I9" s="407">
        <v>8</v>
      </c>
      <c r="J9" s="407">
        <v>47</v>
      </c>
      <c r="K9" s="407">
        <v>2460</v>
      </c>
    </row>
    <row r="10" spans="1:11" ht="9.75" customHeight="1" x14ac:dyDescent="0.2">
      <c r="A10" s="14" t="s">
        <v>1111</v>
      </c>
      <c r="B10" s="25">
        <v>0</v>
      </c>
      <c r="C10" s="25">
        <v>0</v>
      </c>
      <c r="D10" s="25">
        <v>15</v>
      </c>
      <c r="E10" s="25">
        <v>94.458438287153655</v>
      </c>
      <c r="F10" s="25">
        <v>8</v>
      </c>
      <c r="G10" s="25">
        <v>0</v>
      </c>
      <c r="H10" s="25">
        <v>2</v>
      </c>
      <c r="I10" s="401">
        <v>6</v>
      </c>
      <c r="J10" s="401">
        <v>43</v>
      </c>
      <c r="K10" s="401">
        <v>1580</v>
      </c>
    </row>
    <row r="11" spans="1:11" ht="9.75" customHeight="1" x14ac:dyDescent="0.2">
      <c r="A11" s="14" t="s">
        <v>1112</v>
      </c>
      <c r="B11" s="25">
        <v>0</v>
      </c>
      <c r="C11" s="25">
        <v>0</v>
      </c>
      <c r="D11" s="25">
        <v>3</v>
      </c>
      <c r="E11" s="25">
        <v>74.626865671641781</v>
      </c>
      <c r="F11" s="25">
        <v>2</v>
      </c>
      <c r="G11" s="25">
        <v>0</v>
      </c>
      <c r="H11" s="25">
        <v>0</v>
      </c>
      <c r="I11" s="401">
        <v>2</v>
      </c>
      <c r="J11" s="401">
        <v>67</v>
      </c>
      <c r="K11" s="401">
        <v>400</v>
      </c>
    </row>
    <row r="12" spans="1:11" ht="9.75" customHeight="1" x14ac:dyDescent="0.2">
      <c r="A12" s="14" t="s">
        <v>1113</v>
      </c>
      <c r="B12" s="25">
        <v>0</v>
      </c>
      <c r="C12" s="25">
        <v>0</v>
      </c>
      <c r="D12" s="25">
        <v>0</v>
      </c>
      <c r="E12" s="25">
        <v>0</v>
      </c>
      <c r="F12" s="25">
        <v>0</v>
      </c>
      <c r="G12" s="25">
        <v>0</v>
      </c>
      <c r="H12" s="25">
        <v>0</v>
      </c>
      <c r="I12" s="401">
        <v>0</v>
      </c>
      <c r="J12" s="401">
        <v>0</v>
      </c>
      <c r="K12" s="401">
        <v>480</v>
      </c>
    </row>
    <row r="13" spans="1:11" ht="9.75" customHeight="1" x14ac:dyDescent="0.2">
      <c r="A13" s="48" t="s">
        <v>1114</v>
      </c>
      <c r="B13" s="118">
        <v>-2</v>
      </c>
      <c r="C13" s="118">
        <v>-11</v>
      </c>
      <c r="D13" s="118">
        <v>24</v>
      </c>
      <c r="E13" s="118">
        <v>31.771247021445593</v>
      </c>
      <c r="F13" s="118">
        <v>19</v>
      </c>
      <c r="G13" s="118">
        <v>3</v>
      </c>
      <c r="H13" s="118">
        <v>7</v>
      </c>
      <c r="I13" s="407">
        <v>9</v>
      </c>
      <c r="J13" s="407">
        <v>45</v>
      </c>
      <c r="K13" s="407">
        <v>7535</v>
      </c>
    </row>
    <row r="14" spans="1:11" ht="9.75" customHeight="1" x14ac:dyDescent="0.2">
      <c r="A14" s="14" t="s">
        <v>1115</v>
      </c>
      <c r="B14" s="25">
        <v>-3</v>
      </c>
      <c r="C14" s="25">
        <v>-53</v>
      </c>
      <c r="D14" s="25">
        <v>7</v>
      </c>
      <c r="E14" s="25">
        <v>30.837004405286343</v>
      </c>
      <c r="F14" s="25">
        <v>8</v>
      </c>
      <c r="G14" s="25">
        <v>2</v>
      </c>
      <c r="H14" s="25">
        <v>3</v>
      </c>
      <c r="I14" s="401">
        <v>3</v>
      </c>
      <c r="J14" s="401">
        <v>43</v>
      </c>
      <c r="K14" s="401">
        <v>2262</v>
      </c>
    </row>
    <row r="15" spans="1:11" ht="9.75" customHeight="1" x14ac:dyDescent="0.2">
      <c r="A15" s="14" t="s">
        <v>1116</v>
      </c>
      <c r="B15" s="25">
        <v>0</v>
      </c>
      <c r="C15" s="25">
        <v>0</v>
      </c>
      <c r="D15" s="25">
        <v>8</v>
      </c>
      <c r="E15" s="25">
        <v>69.868995633187765</v>
      </c>
      <c r="F15" s="25">
        <v>5</v>
      </c>
      <c r="G15" s="25">
        <v>0</v>
      </c>
      <c r="H15" s="25">
        <v>1</v>
      </c>
      <c r="I15" s="401">
        <v>4</v>
      </c>
      <c r="J15" s="401">
        <v>67</v>
      </c>
      <c r="K15" s="401">
        <v>1140</v>
      </c>
    </row>
    <row r="16" spans="1:11" ht="9.75" customHeight="1" x14ac:dyDescent="0.2">
      <c r="A16" s="14" t="s">
        <v>1117</v>
      </c>
      <c r="B16" s="25">
        <v>1</v>
      </c>
      <c r="C16" s="25">
        <v>10</v>
      </c>
      <c r="D16" s="25">
        <v>9</v>
      </c>
      <c r="E16" s="25">
        <v>21.744382701135539</v>
      </c>
      <c r="F16" s="25">
        <v>6</v>
      </c>
      <c r="G16" s="25">
        <v>1</v>
      </c>
      <c r="H16" s="25">
        <v>3</v>
      </c>
      <c r="I16" s="401">
        <v>2</v>
      </c>
      <c r="J16" s="401">
        <v>29</v>
      </c>
      <c r="K16" s="401">
        <v>4133</v>
      </c>
    </row>
    <row r="17" spans="1:11" ht="9.75" customHeight="1" x14ac:dyDescent="0.2">
      <c r="A17" s="48" t="s">
        <v>1118</v>
      </c>
      <c r="B17" s="118">
        <v>29</v>
      </c>
      <c r="C17" s="118">
        <v>101</v>
      </c>
      <c r="D17" s="118">
        <v>284</v>
      </c>
      <c r="E17" s="118">
        <v>244.7642850986814</v>
      </c>
      <c r="F17" s="118">
        <v>163</v>
      </c>
      <c r="G17" s="118">
        <v>5</v>
      </c>
      <c r="H17" s="118">
        <v>17</v>
      </c>
      <c r="I17" s="407">
        <v>141</v>
      </c>
      <c r="J17" s="407">
        <v>52</v>
      </c>
      <c r="K17" s="407">
        <v>11440</v>
      </c>
    </row>
    <row r="18" spans="1:11" ht="9.75" customHeight="1" x14ac:dyDescent="0.2">
      <c r="A18" s="14" t="s">
        <v>1119</v>
      </c>
      <c r="B18" s="25">
        <v>2</v>
      </c>
      <c r="C18" s="25">
        <v>29</v>
      </c>
      <c r="D18" s="25">
        <v>48</v>
      </c>
      <c r="E18" s="25">
        <v>172.59978425026966</v>
      </c>
      <c r="F18" s="25">
        <v>20</v>
      </c>
      <c r="G18" s="25">
        <v>1</v>
      </c>
      <c r="H18" s="25">
        <v>3</v>
      </c>
      <c r="I18" s="401">
        <v>16</v>
      </c>
      <c r="J18" s="401">
        <v>34</v>
      </c>
      <c r="K18" s="401">
        <v>2761</v>
      </c>
    </row>
    <row r="19" spans="1:11" ht="9.75" customHeight="1" x14ac:dyDescent="0.2">
      <c r="A19" s="14" t="s">
        <v>1120</v>
      </c>
      <c r="B19" s="25">
        <v>-15</v>
      </c>
      <c r="C19" s="25">
        <v>-387</v>
      </c>
      <c r="D19" s="25">
        <v>32</v>
      </c>
      <c r="E19" s="25">
        <v>204.99679692504805</v>
      </c>
      <c r="F19" s="25">
        <v>11</v>
      </c>
      <c r="G19" s="25">
        <v>1</v>
      </c>
      <c r="H19" s="25">
        <v>2</v>
      </c>
      <c r="I19" s="401">
        <v>8</v>
      </c>
      <c r="J19" s="401">
        <v>29</v>
      </c>
      <c r="K19" s="401">
        <v>1550</v>
      </c>
    </row>
    <row r="20" spans="1:11" ht="9.75" customHeight="1" x14ac:dyDescent="0.2">
      <c r="A20" s="14" t="s">
        <v>1121</v>
      </c>
      <c r="B20" s="25">
        <v>45</v>
      </c>
      <c r="C20" s="25">
        <v>513</v>
      </c>
      <c r="D20" s="25">
        <v>144</v>
      </c>
      <c r="E20" s="25">
        <v>398.11998894111144</v>
      </c>
      <c r="F20" s="25">
        <v>105</v>
      </c>
      <c r="G20" s="25">
        <v>2</v>
      </c>
      <c r="H20" s="25">
        <v>9</v>
      </c>
      <c r="I20" s="401">
        <v>94</v>
      </c>
      <c r="J20" s="401">
        <v>68</v>
      </c>
      <c r="K20" s="401">
        <v>3512</v>
      </c>
    </row>
    <row r="21" spans="1:11" ht="9.75" customHeight="1" x14ac:dyDescent="0.2">
      <c r="A21" s="14" t="s">
        <v>1122</v>
      </c>
      <c r="B21" s="25">
        <v>-1</v>
      </c>
      <c r="C21" s="25">
        <v>-101</v>
      </c>
      <c r="D21" s="25">
        <v>1</v>
      </c>
      <c r="E21" s="25">
        <v>25.125628140703515</v>
      </c>
      <c r="F21" s="25">
        <v>0</v>
      </c>
      <c r="G21" s="25">
        <v>0</v>
      </c>
      <c r="H21" s="25">
        <v>0</v>
      </c>
      <c r="I21" s="401">
        <v>0</v>
      </c>
      <c r="J21" s="401">
        <v>0</v>
      </c>
      <c r="K21" s="401">
        <v>398</v>
      </c>
    </row>
    <row r="22" spans="1:11" ht="9.75" customHeight="1" x14ac:dyDescent="0.2">
      <c r="A22" s="14" t="s">
        <v>1123</v>
      </c>
      <c r="B22" s="25">
        <v>-3</v>
      </c>
      <c r="C22" s="25">
        <v>-52</v>
      </c>
      <c r="D22" s="25">
        <v>59</v>
      </c>
      <c r="E22" s="25">
        <v>253.87263339070566</v>
      </c>
      <c r="F22" s="25">
        <v>26</v>
      </c>
      <c r="G22" s="25">
        <v>1</v>
      </c>
      <c r="H22" s="25">
        <v>2</v>
      </c>
      <c r="I22" s="401">
        <v>23</v>
      </c>
      <c r="J22" s="401">
        <v>40</v>
      </c>
      <c r="K22" s="401">
        <v>2298</v>
      </c>
    </row>
    <row r="23" spans="1:11" ht="9.75" customHeight="1" x14ac:dyDescent="0.2">
      <c r="A23" s="14" t="s">
        <v>1124</v>
      </c>
      <c r="B23" s="25">
        <v>1</v>
      </c>
      <c r="C23" s="25">
        <v>43</v>
      </c>
      <c r="D23" s="25">
        <v>0</v>
      </c>
      <c r="E23" s="25">
        <v>0</v>
      </c>
      <c r="F23" s="25">
        <v>1</v>
      </c>
      <c r="G23" s="25">
        <v>0</v>
      </c>
      <c r="H23" s="25">
        <v>1</v>
      </c>
      <c r="I23" s="401">
        <v>0</v>
      </c>
      <c r="J23" s="401">
        <v>0</v>
      </c>
      <c r="K23" s="401">
        <v>921</v>
      </c>
    </row>
    <row r="24" spans="1:11" ht="9.75" customHeight="1" x14ac:dyDescent="0.2">
      <c r="A24" s="48" t="s">
        <v>1125</v>
      </c>
      <c r="B24" s="118">
        <v>4</v>
      </c>
      <c r="C24" s="118">
        <v>4</v>
      </c>
      <c r="D24" s="118">
        <v>728</v>
      </c>
      <c r="E24" s="118">
        <v>184.43920853284686</v>
      </c>
      <c r="F24" s="118">
        <v>335</v>
      </c>
      <c r="G24" s="118">
        <v>22</v>
      </c>
      <c r="H24" s="118">
        <v>80</v>
      </c>
      <c r="I24" s="407">
        <v>233</v>
      </c>
      <c r="J24" s="407">
        <v>34</v>
      </c>
      <c r="K24" s="407">
        <v>39136</v>
      </c>
    </row>
    <row r="25" spans="1:11" ht="9.75" customHeight="1" x14ac:dyDescent="0.2">
      <c r="A25" s="14" t="s">
        <v>1126</v>
      </c>
      <c r="B25" s="25">
        <v>1</v>
      </c>
      <c r="C25" s="25">
        <v>15</v>
      </c>
      <c r="D25" s="25">
        <v>91</v>
      </c>
      <c r="E25" s="25">
        <v>334.80500367917585</v>
      </c>
      <c r="F25" s="25">
        <v>29</v>
      </c>
      <c r="G25" s="25">
        <v>1</v>
      </c>
      <c r="H25" s="25">
        <v>11</v>
      </c>
      <c r="I25" s="401">
        <v>17</v>
      </c>
      <c r="J25" s="401">
        <v>19</v>
      </c>
      <c r="K25" s="401">
        <v>2689</v>
      </c>
    </row>
    <row r="26" spans="1:11" ht="9.75" customHeight="1" x14ac:dyDescent="0.2">
      <c r="A26" s="14" t="s">
        <v>1127</v>
      </c>
      <c r="B26" s="25">
        <v>3</v>
      </c>
      <c r="C26" s="25">
        <v>25</v>
      </c>
      <c r="D26" s="25">
        <v>48</v>
      </c>
      <c r="E26" s="25">
        <v>98.300225271349589</v>
      </c>
      <c r="F26" s="25">
        <v>32</v>
      </c>
      <c r="G26" s="25">
        <v>2</v>
      </c>
      <c r="H26" s="25">
        <v>12</v>
      </c>
      <c r="I26" s="401">
        <v>18</v>
      </c>
      <c r="J26" s="401">
        <v>41</v>
      </c>
      <c r="K26" s="401">
        <v>4851</v>
      </c>
    </row>
    <row r="27" spans="1:11" ht="9.75" customHeight="1" x14ac:dyDescent="0.2">
      <c r="A27" s="14" t="s">
        <v>1128</v>
      </c>
      <c r="B27" s="25">
        <v>-5</v>
      </c>
      <c r="C27" s="25">
        <v>-26</v>
      </c>
      <c r="D27" s="25">
        <v>138</v>
      </c>
      <c r="E27" s="25">
        <v>174.70565894417015</v>
      </c>
      <c r="F27" s="25">
        <v>57</v>
      </c>
      <c r="G27" s="25">
        <v>5</v>
      </c>
      <c r="H27" s="25">
        <v>16</v>
      </c>
      <c r="I27" s="401">
        <v>36</v>
      </c>
      <c r="J27" s="401">
        <v>28</v>
      </c>
      <c r="K27" s="401">
        <v>7842</v>
      </c>
    </row>
    <row r="28" spans="1:11" ht="9.75" customHeight="1" x14ac:dyDescent="0.2">
      <c r="A28" s="14" t="s">
        <v>1129</v>
      </c>
      <c r="B28" s="25">
        <v>6</v>
      </c>
      <c r="C28" s="25">
        <v>25</v>
      </c>
      <c r="D28" s="25">
        <v>167</v>
      </c>
      <c r="E28" s="25">
        <v>174.96071241487689</v>
      </c>
      <c r="F28" s="25">
        <v>85</v>
      </c>
      <c r="G28" s="25">
        <v>7</v>
      </c>
      <c r="H28" s="25">
        <v>12</v>
      </c>
      <c r="I28" s="401">
        <v>66</v>
      </c>
      <c r="J28" s="401">
        <v>43</v>
      </c>
      <c r="K28" s="401">
        <v>9460</v>
      </c>
    </row>
    <row r="29" spans="1:11" ht="9.75" customHeight="1" x14ac:dyDescent="0.2">
      <c r="A29" s="14" t="s">
        <v>1130</v>
      </c>
      <c r="B29" s="25">
        <v>5</v>
      </c>
      <c r="C29" s="25">
        <v>26</v>
      </c>
      <c r="D29" s="25">
        <v>167</v>
      </c>
      <c r="E29" s="25">
        <v>213.85580740171596</v>
      </c>
      <c r="F29" s="25">
        <v>92</v>
      </c>
      <c r="G29" s="25">
        <v>4</v>
      </c>
      <c r="H29" s="25">
        <v>21</v>
      </c>
      <c r="I29" s="401">
        <v>67</v>
      </c>
      <c r="J29" s="401">
        <v>41</v>
      </c>
      <c r="K29" s="401">
        <v>7717</v>
      </c>
    </row>
    <row r="30" spans="1:11" ht="9.75" customHeight="1" x14ac:dyDescent="0.2">
      <c r="A30" s="14" t="s">
        <v>1131</v>
      </c>
      <c r="B30" s="25">
        <v>-9</v>
      </c>
      <c r="C30" s="25">
        <v>-127</v>
      </c>
      <c r="D30" s="25">
        <v>37</v>
      </c>
      <c r="E30" s="25">
        <v>129.59719789842384</v>
      </c>
      <c r="F30" s="25">
        <v>13</v>
      </c>
      <c r="G30" s="25">
        <v>2</v>
      </c>
      <c r="H30" s="25">
        <v>5</v>
      </c>
      <c r="I30" s="401">
        <v>6</v>
      </c>
      <c r="J30" s="401">
        <v>17</v>
      </c>
      <c r="K30" s="401">
        <v>2842</v>
      </c>
    </row>
    <row r="31" spans="1:11" ht="9.75" customHeight="1" x14ac:dyDescent="0.2">
      <c r="A31" s="14" t="s">
        <v>1132</v>
      </c>
      <c r="B31" s="25">
        <v>3</v>
      </c>
      <c r="C31" s="25">
        <v>32</v>
      </c>
      <c r="D31" s="25">
        <v>80</v>
      </c>
      <c r="E31" s="25">
        <v>212.65284423179162</v>
      </c>
      <c r="F31" s="25">
        <v>27</v>
      </c>
      <c r="G31" s="25">
        <v>1</v>
      </c>
      <c r="H31" s="25">
        <v>3</v>
      </c>
      <c r="I31" s="401">
        <v>23</v>
      </c>
      <c r="J31" s="401">
        <v>29</v>
      </c>
      <c r="K31" s="401">
        <v>3735</v>
      </c>
    </row>
    <row r="32" spans="1:11" ht="9.75" customHeight="1" x14ac:dyDescent="0.2">
      <c r="A32" s="48" t="s">
        <v>1133</v>
      </c>
      <c r="B32" s="118">
        <v>0</v>
      </c>
      <c r="C32" s="118">
        <v>0</v>
      </c>
      <c r="D32" s="118">
        <v>1</v>
      </c>
      <c r="E32" s="118">
        <v>1.9149751053236308</v>
      </c>
      <c r="F32" s="118">
        <v>2</v>
      </c>
      <c r="G32" s="118">
        <v>1</v>
      </c>
      <c r="H32" s="118">
        <v>0</v>
      </c>
      <c r="I32" s="407">
        <v>1</v>
      </c>
      <c r="J32" s="407">
        <v>100</v>
      </c>
      <c r="K32" s="407">
        <v>5220</v>
      </c>
    </row>
    <row r="33" spans="1:11" ht="9.75" customHeight="1" x14ac:dyDescent="0.2">
      <c r="A33" s="14" t="s">
        <v>1134</v>
      </c>
      <c r="B33" s="25">
        <v>0</v>
      </c>
      <c r="C33" s="25">
        <v>0</v>
      </c>
      <c r="D33" s="25">
        <v>0</v>
      </c>
      <c r="E33" s="25">
        <v>0</v>
      </c>
      <c r="F33" s="25">
        <v>0</v>
      </c>
      <c r="G33" s="25">
        <v>0</v>
      </c>
      <c r="H33" s="25">
        <v>0</v>
      </c>
      <c r="I33" s="401">
        <v>0</v>
      </c>
      <c r="J33" s="401">
        <v>0</v>
      </c>
      <c r="K33" s="401">
        <v>127</v>
      </c>
    </row>
    <row r="34" spans="1:11" ht="9.75" customHeight="1" x14ac:dyDescent="0.2">
      <c r="A34" s="14" t="s">
        <v>1135</v>
      </c>
      <c r="B34" s="25">
        <v>0</v>
      </c>
      <c r="C34" s="25">
        <v>0</v>
      </c>
      <c r="D34" s="25">
        <v>0</v>
      </c>
      <c r="E34" s="25">
        <v>0</v>
      </c>
      <c r="F34" s="25">
        <v>2</v>
      </c>
      <c r="G34" s="25">
        <v>1</v>
      </c>
      <c r="H34" s="25">
        <v>0</v>
      </c>
      <c r="I34" s="401">
        <v>1</v>
      </c>
      <c r="J34" s="401">
        <v>0</v>
      </c>
      <c r="K34" s="401">
        <v>4532</v>
      </c>
    </row>
    <row r="35" spans="1:11" ht="9.75" customHeight="1" x14ac:dyDescent="0.2">
      <c r="A35" s="14" t="s">
        <v>1136</v>
      </c>
      <c r="B35" s="25">
        <v>0</v>
      </c>
      <c r="C35" s="25">
        <v>0</v>
      </c>
      <c r="D35" s="25">
        <v>1</v>
      </c>
      <c r="E35" s="25">
        <v>17.825311942959001</v>
      </c>
      <c r="F35" s="25">
        <v>0</v>
      </c>
      <c r="G35" s="25">
        <v>0</v>
      </c>
      <c r="H35" s="25">
        <v>0</v>
      </c>
      <c r="I35" s="401">
        <v>0</v>
      </c>
      <c r="J35" s="401">
        <v>0</v>
      </c>
      <c r="K35" s="401">
        <v>561</v>
      </c>
    </row>
    <row r="36" spans="1:11" ht="9.75" customHeight="1" x14ac:dyDescent="0.2">
      <c r="A36" s="48" t="s">
        <v>1137</v>
      </c>
      <c r="B36" s="118">
        <v>17</v>
      </c>
      <c r="C36" s="118">
        <v>77</v>
      </c>
      <c r="D36" s="118">
        <v>97</v>
      </c>
      <c r="E36" s="118">
        <v>109.45610471676824</v>
      </c>
      <c r="F36" s="118">
        <v>65</v>
      </c>
      <c r="G36" s="118">
        <v>2</v>
      </c>
      <c r="H36" s="118">
        <v>2</v>
      </c>
      <c r="I36" s="407">
        <v>61</v>
      </c>
      <c r="J36" s="407">
        <v>66</v>
      </c>
      <c r="K36" s="407">
        <v>8797</v>
      </c>
    </row>
    <row r="37" spans="1:11" ht="9.75" customHeight="1" x14ac:dyDescent="0.2">
      <c r="A37" s="14" t="s">
        <v>1138</v>
      </c>
      <c r="B37" s="25">
        <v>18</v>
      </c>
      <c r="C37" s="25">
        <v>132</v>
      </c>
      <c r="D37" s="25">
        <v>91</v>
      </c>
      <c r="E37" s="25">
        <v>164.82521282376382</v>
      </c>
      <c r="F37" s="25">
        <v>61</v>
      </c>
      <c r="G37" s="25">
        <v>1</v>
      </c>
      <c r="H37" s="25">
        <v>2</v>
      </c>
      <c r="I37" s="401">
        <v>58</v>
      </c>
      <c r="J37" s="401">
        <v>64</v>
      </c>
      <c r="K37" s="401">
        <v>5460</v>
      </c>
    </row>
    <row r="38" spans="1:11" ht="9.75" customHeight="1" x14ac:dyDescent="0.2">
      <c r="A38" s="14" t="s">
        <v>1139</v>
      </c>
      <c r="B38" s="25">
        <v>0</v>
      </c>
      <c r="C38" s="25">
        <v>0</v>
      </c>
      <c r="D38" s="25">
        <v>1</v>
      </c>
      <c r="E38" s="25">
        <v>4.0983606557377046</v>
      </c>
      <c r="F38" s="25">
        <v>1</v>
      </c>
      <c r="G38" s="25">
        <v>1</v>
      </c>
      <c r="H38" s="25">
        <v>0</v>
      </c>
      <c r="I38" s="401">
        <v>0</v>
      </c>
      <c r="J38" s="401">
        <v>0</v>
      </c>
      <c r="K38" s="401">
        <v>2439</v>
      </c>
    </row>
    <row r="39" spans="1:11" ht="9.75" customHeight="1" x14ac:dyDescent="0.2">
      <c r="A39" s="14" t="s">
        <v>1140</v>
      </c>
      <c r="B39" s="25">
        <v>-1</v>
      </c>
      <c r="C39" s="25">
        <v>-45</v>
      </c>
      <c r="D39" s="25">
        <v>5</v>
      </c>
      <c r="E39" s="25">
        <v>55.493895671476132</v>
      </c>
      <c r="F39" s="25">
        <v>3</v>
      </c>
      <c r="G39" s="25">
        <v>0</v>
      </c>
      <c r="H39" s="25">
        <v>0</v>
      </c>
      <c r="I39" s="401">
        <v>3</v>
      </c>
      <c r="J39" s="401">
        <v>300</v>
      </c>
      <c r="K39" s="401">
        <v>898</v>
      </c>
    </row>
    <row r="40" spans="1:11" ht="9.75" customHeight="1" x14ac:dyDescent="0.2">
      <c r="A40" s="48" t="s">
        <v>1141</v>
      </c>
      <c r="B40" s="118">
        <v>-14</v>
      </c>
      <c r="C40" s="118">
        <v>-10</v>
      </c>
      <c r="D40" s="118">
        <v>133</v>
      </c>
      <c r="E40" s="118">
        <v>23.535240926545274</v>
      </c>
      <c r="F40" s="118">
        <v>51</v>
      </c>
      <c r="G40" s="118">
        <v>10</v>
      </c>
      <c r="H40" s="118">
        <v>9</v>
      </c>
      <c r="I40" s="407">
        <v>32</v>
      </c>
      <c r="J40" s="407">
        <v>29</v>
      </c>
      <c r="K40" s="407">
        <v>56460</v>
      </c>
    </row>
    <row r="41" spans="1:11" ht="9.75" customHeight="1" x14ac:dyDescent="0.2">
      <c r="A41" s="95" t="s">
        <v>1142</v>
      </c>
      <c r="B41" s="119">
        <v>-3</v>
      </c>
      <c r="C41" s="119">
        <v>-47</v>
      </c>
      <c r="D41" s="119">
        <v>4</v>
      </c>
      <c r="E41" s="119">
        <v>15.698587127158556</v>
      </c>
      <c r="F41" s="119">
        <v>1</v>
      </c>
      <c r="G41" s="119">
        <v>1</v>
      </c>
      <c r="H41" s="119">
        <v>0</v>
      </c>
      <c r="I41" s="404">
        <v>0</v>
      </c>
      <c r="J41" s="404">
        <v>0</v>
      </c>
      <c r="K41" s="404">
        <v>2547</v>
      </c>
    </row>
    <row r="42" spans="1:11" ht="9.75" customHeight="1" x14ac:dyDescent="0.2">
      <c r="A42" s="52"/>
      <c r="B42" s="422"/>
      <c r="C42" s="422"/>
      <c r="D42" s="422"/>
      <c r="E42" s="422"/>
      <c r="F42" s="422"/>
      <c r="G42" s="422"/>
      <c r="H42" s="422"/>
      <c r="I42" s="409"/>
      <c r="J42" s="409"/>
      <c r="K42" s="409"/>
    </row>
    <row r="43" spans="1:11" ht="9.75" customHeight="1" x14ac:dyDescent="0.2">
      <c r="A43" s="41" t="s">
        <v>1143</v>
      </c>
      <c r="B43" s="419">
        <v>32</v>
      </c>
      <c r="C43" s="419">
        <v>8</v>
      </c>
      <c r="D43" s="419">
        <v>1520</v>
      </c>
      <c r="E43" s="419">
        <v>94.686941300325799</v>
      </c>
      <c r="F43" s="419">
        <v>707</v>
      </c>
      <c r="G43" s="419">
        <v>51</v>
      </c>
      <c r="H43" s="419">
        <v>130</v>
      </c>
      <c r="I43" s="420">
        <v>526</v>
      </c>
      <c r="J43" s="420">
        <v>39</v>
      </c>
      <c r="K43" s="420">
        <v>159822</v>
      </c>
    </row>
    <row r="44" spans="1:11" ht="9.75" customHeight="1" x14ac:dyDescent="0.2">
      <c r="A44" s="9" t="s">
        <v>1144</v>
      </c>
      <c r="B44" s="122">
        <v>8</v>
      </c>
      <c r="C44" s="122">
        <v>2</v>
      </c>
      <c r="D44" s="122">
        <v>1152</v>
      </c>
      <c r="E44" s="122">
        <v>65.520065520065529</v>
      </c>
      <c r="F44" s="122">
        <v>192</v>
      </c>
      <c r="G44" s="122">
        <v>18</v>
      </c>
      <c r="H44" s="122">
        <v>46</v>
      </c>
      <c r="I44" s="413">
        <v>128</v>
      </c>
      <c r="J44" s="413">
        <v>15</v>
      </c>
      <c r="K44" s="413">
        <v>175632</v>
      </c>
    </row>
    <row r="45" spans="1:11" ht="9.75" customHeight="1" x14ac:dyDescent="0.2">
      <c r="A45" s="14" t="s">
        <v>1145</v>
      </c>
      <c r="B45" s="15">
        <v>4</v>
      </c>
      <c r="C45" s="15">
        <v>12</v>
      </c>
      <c r="D45" s="15">
        <v>362</v>
      </c>
      <c r="E45" s="15">
        <v>267.37572937439984</v>
      </c>
      <c r="F45" s="15">
        <v>138</v>
      </c>
      <c r="G45" s="15">
        <v>7</v>
      </c>
      <c r="H45" s="15">
        <v>21</v>
      </c>
      <c r="I45" s="401">
        <v>110</v>
      </c>
      <c r="J45" s="401">
        <v>30</v>
      </c>
      <c r="K45" s="401">
        <v>13401</v>
      </c>
    </row>
    <row r="46" spans="1:11" ht="9.75" customHeight="1" x14ac:dyDescent="0.2">
      <c r="A46" s="20" t="s">
        <v>1146</v>
      </c>
      <c r="B46" s="146">
        <v>16</v>
      </c>
      <c r="C46" s="146">
        <v>138</v>
      </c>
      <c r="D46" s="146">
        <v>243</v>
      </c>
      <c r="E46" s="146">
        <v>511.14850652082453</v>
      </c>
      <c r="F46" s="146">
        <v>112</v>
      </c>
      <c r="G46" s="146">
        <v>5</v>
      </c>
      <c r="H46" s="146">
        <v>25</v>
      </c>
      <c r="I46" s="415">
        <v>82</v>
      </c>
      <c r="J46" s="415">
        <v>34</v>
      </c>
      <c r="K46" s="415">
        <v>4642</v>
      </c>
    </row>
    <row r="47" spans="1:11" ht="9.75" customHeight="1" x14ac:dyDescent="0.2">
      <c r="A47" s="41" t="s">
        <v>1147</v>
      </c>
      <c r="B47" s="419">
        <v>28</v>
      </c>
      <c r="C47" s="419">
        <v>6</v>
      </c>
      <c r="D47" s="419">
        <v>1757</v>
      </c>
      <c r="E47" s="419">
        <v>90.512422920197622</v>
      </c>
      <c r="F47" s="419">
        <v>442</v>
      </c>
      <c r="G47" s="419">
        <v>30</v>
      </c>
      <c r="H47" s="419">
        <v>92</v>
      </c>
      <c r="I47" s="420">
        <v>320</v>
      </c>
      <c r="J47" s="420">
        <v>22</v>
      </c>
      <c r="K47" s="420">
        <v>193675</v>
      </c>
    </row>
    <row r="48" spans="1:11" ht="9.75" customHeight="1" x14ac:dyDescent="0.2">
      <c r="A48" s="41" t="s">
        <v>1148</v>
      </c>
      <c r="B48" s="419">
        <v>-1</v>
      </c>
      <c r="C48" s="419">
        <v>-13</v>
      </c>
      <c r="D48" s="419">
        <v>9</v>
      </c>
      <c r="E48" s="419">
        <v>29.17341977309562</v>
      </c>
      <c r="F48" s="419">
        <v>1</v>
      </c>
      <c r="G48" s="419">
        <v>0</v>
      </c>
      <c r="H48" s="419">
        <v>0</v>
      </c>
      <c r="I48" s="420">
        <v>1</v>
      </c>
      <c r="J48" s="420">
        <v>11</v>
      </c>
      <c r="K48" s="420">
        <v>3084</v>
      </c>
    </row>
    <row r="49" spans="1:11" ht="10.5" customHeight="1" x14ac:dyDescent="0.2">
      <c r="A49" s="41" t="s">
        <v>1149</v>
      </c>
      <c r="B49" s="419">
        <v>0</v>
      </c>
      <c r="C49" s="419">
        <v>0</v>
      </c>
      <c r="D49" s="419">
        <v>0</v>
      </c>
      <c r="E49" s="419">
        <v>0</v>
      </c>
      <c r="F49" s="419">
        <v>0</v>
      </c>
      <c r="G49" s="419">
        <v>0</v>
      </c>
      <c r="H49" s="419">
        <v>0</v>
      </c>
      <c r="I49" s="420">
        <v>0</v>
      </c>
      <c r="J49" s="420">
        <v>0</v>
      </c>
      <c r="K49" s="420">
        <v>39005.422130419996</v>
      </c>
    </row>
    <row r="50" spans="1:11" ht="9.75" customHeight="1" x14ac:dyDescent="0.2">
      <c r="A50" s="41" t="s">
        <v>1150</v>
      </c>
      <c r="B50" s="419">
        <v>59</v>
      </c>
      <c r="C50" s="419">
        <v>6</v>
      </c>
      <c r="D50" s="419">
        <v>3286</v>
      </c>
      <c r="E50" s="419">
        <v>82.825859009517671</v>
      </c>
      <c r="F50" s="419">
        <v>1150</v>
      </c>
      <c r="G50" s="419">
        <v>81</v>
      </c>
      <c r="H50" s="419">
        <v>222</v>
      </c>
      <c r="I50" s="420">
        <v>847</v>
      </c>
      <c r="J50" s="420">
        <v>30</v>
      </c>
      <c r="K50" s="420">
        <v>395586</v>
      </c>
    </row>
    <row r="51" spans="1:11" ht="9.75" customHeight="1" x14ac:dyDescent="0.2">
      <c r="A51" s="41" t="s">
        <v>1151</v>
      </c>
      <c r="B51" s="419">
        <v>0</v>
      </c>
      <c r="C51" s="419">
        <v>0</v>
      </c>
      <c r="D51" s="419">
        <v>480</v>
      </c>
      <c r="E51" s="419">
        <v>0</v>
      </c>
      <c r="F51" s="419">
        <v>0</v>
      </c>
      <c r="G51" s="419">
        <v>0</v>
      </c>
      <c r="H51" s="419">
        <v>0</v>
      </c>
      <c r="I51" s="420">
        <v>0</v>
      </c>
      <c r="J51" s="420">
        <v>0</v>
      </c>
      <c r="K51" s="420">
        <v>92339.512464250001</v>
      </c>
    </row>
    <row r="52" spans="1:11" ht="9.75" customHeight="1" x14ac:dyDescent="0.2">
      <c r="A52" s="41" t="s">
        <v>1152</v>
      </c>
      <c r="B52" s="419">
        <v>2</v>
      </c>
      <c r="C52" s="419">
        <v>0</v>
      </c>
      <c r="D52" s="419">
        <v>0</v>
      </c>
      <c r="E52" s="419">
        <v>0</v>
      </c>
      <c r="F52" s="419">
        <v>0</v>
      </c>
      <c r="G52" s="419">
        <v>0</v>
      </c>
      <c r="H52" s="419">
        <v>0</v>
      </c>
      <c r="I52" s="420">
        <v>0</v>
      </c>
      <c r="J52" s="420">
        <v>0</v>
      </c>
      <c r="K52" s="420">
        <v>0</v>
      </c>
    </row>
    <row r="53" spans="1:11" ht="9.75" customHeight="1" x14ac:dyDescent="0.2">
      <c r="A53" s="41" t="s">
        <v>1153</v>
      </c>
      <c r="B53" s="419">
        <v>61</v>
      </c>
      <c r="C53" s="419">
        <v>6</v>
      </c>
      <c r="D53" s="419">
        <v>0</v>
      </c>
      <c r="E53" s="419">
        <v>0</v>
      </c>
      <c r="F53" s="419">
        <v>0</v>
      </c>
      <c r="G53" s="419">
        <v>0</v>
      </c>
      <c r="H53" s="419">
        <v>0</v>
      </c>
      <c r="I53" s="420">
        <v>0</v>
      </c>
      <c r="J53" s="420">
        <v>0</v>
      </c>
      <c r="K53" s="420">
        <v>0</v>
      </c>
    </row>
    <row r="54" spans="1:11" ht="10.5" customHeight="1" x14ac:dyDescent="0.2">
      <c r="A54" s="41" t="s">
        <v>1154</v>
      </c>
      <c r="B54" s="419">
        <v>0</v>
      </c>
      <c r="C54" s="419">
        <v>0</v>
      </c>
      <c r="D54" s="419">
        <v>1.24604253</v>
      </c>
      <c r="E54" s="419">
        <v>1.9807258269883918</v>
      </c>
      <c r="F54" s="419">
        <v>2</v>
      </c>
      <c r="G54" s="419">
        <v>1</v>
      </c>
      <c r="H54" s="419">
        <v>1</v>
      </c>
      <c r="I54" s="420">
        <v>0</v>
      </c>
      <c r="J54" s="420">
        <v>0</v>
      </c>
      <c r="K54" s="420">
        <v>6686</v>
      </c>
    </row>
    <row r="55" spans="1:11" ht="9.75" customHeight="1" x14ac:dyDescent="0.2">
      <c r="A55" s="421" t="s">
        <v>1155</v>
      </c>
      <c r="B55" s="419">
        <v>61</v>
      </c>
      <c r="C55" s="419">
        <v>0</v>
      </c>
      <c r="D55" s="419">
        <v>3287.2460425300001</v>
      </c>
      <c r="E55" s="419">
        <v>81.563948913248311</v>
      </c>
      <c r="F55" s="419">
        <v>1152</v>
      </c>
      <c r="G55" s="419">
        <v>82</v>
      </c>
      <c r="H55" s="419">
        <v>223</v>
      </c>
      <c r="I55" s="420">
        <v>847</v>
      </c>
      <c r="J55" s="420">
        <v>30</v>
      </c>
      <c r="K55" s="420">
        <v>402272</v>
      </c>
    </row>
    <row r="56" spans="1:11" ht="3.75" customHeight="1" x14ac:dyDescent="0.2">
      <c r="A56" s="106"/>
      <c r="B56" s="107"/>
      <c r="C56" s="108"/>
      <c r="D56" s="109"/>
      <c r="E56" s="109"/>
      <c r="F56" s="109"/>
      <c r="G56" s="109"/>
      <c r="H56" s="109"/>
      <c r="I56" s="110"/>
      <c r="J56" s="110"/>
      <c r="K56" s="110"/>
    </row>
    <row r="57" spans="1:11" ht="10.5" customHeight="1" x14ac:dyDescent="0.2">
      <c r="A57" s="655" t="s">
        <v>1156</v>
      </c>
      <c r="B57" s="655" t="s">
        <v>0</v>
      </c>
      <c r="C57" s="655" t="s">
        <v>0</v>
      </c>
      <c r="D57" s="655" t="s">
        <v>0</v>
      </c>
      <c r="E57" s="655" t="s">
        <v>0</v>
      </c>
      <c r="F57" s="655" t="s">
        <v>0</v>
      </c>
      <c r="G57" s="655" t="s">
        <v>0</v>
      </c>
      <c r="H57" s="655" t="s">
        <v>0</v>
      </c>
      <c r="I57" s="655" t="s">
        <v>0</v>
      </c>
      <c r="J57" s="655" t="s">
        <v>0</v>
      </c>
      <c r="K57" s="655" t="s">
        <v>0</v>
      </c>
    </row>
    <row r="58" spans="1:11" ht="10.5" customHeight="1" x14ac:dyDescent="0.2">
      <c r="A58" s="655" t="s">
        <v>1157</v>
      </c>
      <c r="B58" s="655" t="s">
        <v>0</v>
      </c>
      <c r="C58" s="655" t="s">
        <v>0</v>
      </c>
      <c r="D58" s="655" t="s">
        <v>0</v>
      </c>
      <c r="E58" s="655" t="s">
        <v>0</v>
      </c>
      <c r="F58" s="655" t="s">
        <v>0</v>
      </c>
      <c r="G58" s="655" t="s">
        <v>0</v>
      </c>
      <c r="H58" s="655" t="s">
        <v>0</v>
      </c>
      <c r="I58" s="655" t="s">
        <v>0</v>
      </c>
      <c r="J58" s="655" t="s">
        <v>0</v>
      </c>
      <c r="K58" s="655" t="s">
        <v>0</v>
      </c>
    </row>
    <row r="59" spans="1:11" ht="10.5" customHeight="1" x14ac:dyDescent="0.2">
      <c r="A59" s="655" t="s">
        <v>1158</v>
      </c>
      <c r="B59" s="655" t="s">
        <v>0</v>
      </c>
      <c r="C59" s="655" t="s">
        <v>0</v>
      </c>
      <c r="D59" s="655" t="s">
        <v>0</v>
      </c>
      <c r="E59" s="655" t="s">
        <v>0</v>
      </c>
      <c r="F59" s="655" t="s">
        <v>0</v>
      </c>
      <c r="G59" s="655" t="s">
        <v>0</v>
      </c>
      <c r="H59" s="655" t="s">
        <v>0</v>
      </c>
      <c r="I59" s="655" t="s">
        <v>0</v>
      </c>
      <c r="J59" s="655" t="s">
        <v>0</v>
      </c>
      <c r="K59" s="655" t="s">
        <v>0</v>
      </c>
    </row>
    <row r="60" spans="1:11" ht="10.5" customHeight="1" x14ac:dyDescent="0.2">
      <c r="A60" s="655" t="s">
        <v>1159</v>
      </c>
      <c r="B60" s="655" t="s">
        <v>0</v>
      </c>
      <c r="C60" s="655" t="s">
        <v>0</v>
      </c>
      <c r="D60" s="655" t="s">
        <v>0</v>
      </c>
      <c r="E60" s="655" t="s">
        <v>0</v>
      </c>
      <c r="F60" s="655" t="s">
        <v>0</v>
      </c>
      <c r="G60" s="655" t="s">
        <v>0</v>
      </c>
      <c r="H60" s="655" t="s">
        <v>0</v>
      </c>
      <c r="I60" s="655" t="s">
        <v>0</v>
      </c>
      <c r="J60" s="655" t="s">
        <v>0</v>
      </c>
      <c r="K60" s="655" t="s">
        <v>0</v>
      </c>
    </row>
    <row r="61" spans="1:11" ht="10.5" customHeight="1" x14ac:dyDescent="0.2">
      <c r="A61" s="655" t="s">
        <v>1160</v>
      </c>
      <c r="B61" s="655" t="s">
        <v>0</v>
      </c>
      <c r="C61" s="655" t="s">
        <v>0</v>
      </c>
      <c r="D61" s="655" t="s">
        <v>0</v>
      </c>
      <c r="E61" s="655" t="s">
        <v>0</v>
      </c>
      <c r="F61" s="655" t="s">
        <v>0</v>
      </c>
      <c r="G61" s="655" t="s">
        <v>0</v>
      </c>
      <c r="H61" s="655" t="s">
        <v>0</v>
      </c>
      <c r="I61" s="655" t="s">
        <v>0</v>
      </c>
      <c r="J61" s="655" t="s">
        <v>0</v>
      </c>
      <c r="K61" s="655" t="s">
        <v>0</v>
      </c>
    </row>
    <row r="62" spans="1:11" ht="10.5" customHeight="1" x14ac:dyDescent="0.2">
      <c r="A62" s="655" t="s">
        <v>1161</v>
      </c>
      <c r="B62" s="655" t="s">
        <v>0</v>
      </c>
      <c r="C62" s="655" t="s">
        <v>0</v>
      </c>
      <c r="D62" s="655" t="s">
        <v>0</v>
      </c>
      <c r="E62" s="655" t="s">
        <v>0</v>
      </c>
      <c r="F62" s="655" t="s">
        <v>0</v>
      </c>
      <c r="G62" s="655" t="s">
        <v>0</v>
      </c>
      <c r="H62" s="655" t="s">
        <v>0</v>
      </c>
      <c r="I62" s="655" t="s">
        <v>0</v>
      </c>
      <c r="J62" s="655" t="s">
        <v>0</v>
      </c>
      <c r="K62" s="655" t="s">
        <v>0</v>
      </c>
    </row>
    <row r="63" spans="1:11" ht="10.5" customHeight="1" x14ac:dyDescent="0.2">
      <c r="A63" s="655" t="s">
        <v>1162</v>
      </c>
      <c r="B63" s="655" t="s">
        <v>0</v>
      </c>
      <c r="C63" s="655" t="s">
        <v>0</v>
      </c>
      <c r="D63" s="655" t="s">
        <v>0</v>
      </c>
      <c r="E63" s="655" t="s">
        <v>0</v>
      </c>
      <c r="F63" s="655" t="s">
        <v>0</v>
      </c>
      <c r="G63" s="655" t="s">
        <v>0</v>
      </c>
      <c r="H63" s="655" t="s">
        <v>0</v>
      </c>
      <c r="I63" s="655" t="s">
        <v>0</v>
      </c>
      <c r="J63" s="655" t="s">
        <v>0</v>
      </c>
      <c r="K63" s="655" t="s">
        <v>0</v>
      </c>
    </row>
    <row r="64" spans="1:11" ht="10.5" customHeight="1" x14ac:dyDescent="0.2">
      <c r="A64" s="655" t="s">
        <v>1163</v>
      </c>
      <c r="B64" s="655" t="s">
        <v>0</v>
      </c>
      <c r="C64" s="655" t="s">
        <v>0</v>
      </c>
      <c r="D64" s="655" t="s">
        <v>0</v>
      </c>
      <c r="E64" s="655" t="s">
        <v>0</v>
      </c>
      <c r="F64" s="655" t="s">
        <v>0</v>
      </c>
      <c r="G64" s="655" t="s">
        <v>0</v>
      </c>
      <c r="H64" s="655" t="s">
        <v>0</v>
      </c>
      <c r="I64" s="655" t="s">
        <v>0</v>
      </c>
      <c r="J64" s="655" t="s">
        <v>0</v>
      </c>
      <c r="K64" s="655" t="s">
        <v>0</v>
      </c>
    </row>
  </sheetData>
  <mergeCells count="10">
    <mergeCell ref="A1:C1"/>
    <mergeCell ref="A2:K2"/>
    <mergeCell ref="A57:K57"/>
    <mergeCell ref="A58:K58"/>
    <mergeCell ref="A59:K59"/>
    <mergeCell ref="A60:K60"/>
    <mergeCell ref="A61:K61"/>
    <mergeCell ref="A62:K62"/>
    <mergeCell ref="A63:K63"/>
    <mergeCell ref="A64:K64"/>
  </mergeCells>
  <pageMargins left="0.5" right="0.5" top="0.5" bottom="0.5" header="0.31496062992126" footer="0.31496062992126"/>
  <pageSetup paperSize="9" orientation="portrait"/>
  <headerFooter>
    <oddFooter>&amp;C_x000D_&amp;1#&amp;"Aptos"&amp;10&amp;K000000 Confidential</oddFooter>
  </headerFooter>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8C1EE7-CA87-47E7-AE34-8DED8415B6BA}">
  <dimension ref="A1:H70"/>
  <sheetViews>
    <sheetView workbookViewId="0">
      <selection sqref="A1:C1"/>
    </sheetView>
  </sheetViews>
  <sheetFormatPr defaultRowHeight="12.75" x14ac:dyDescent="0.2"/>
  <cols>
    <col min="1" max="1" width="31.5703125" customWidth="1"/>
    <col min="2" max="8" width="10" customWidth="1"/>
  </cols>
  <sheetData>
    <row r="1" spans="1:8" ht="10.5" customHeight="1" x14ac:dyDescent="0.2">
      <c r="A1" s="581" t="s">
        <v>1164</v>
      </c>
      <c r="B1" s="581" t="s">
        <v>0</v>
      </c>
      <c r="C1" s="581" t="s">
        <v>0</v>
      </c>
      <c r="D1" s="288"/>
      <c r="E1" s="288"/>
      <c r="F1" s="288"/>
      <c r="G1" s="288"/>
      <c r="H1" s="288"/>
    </row>
    <row r="2" spans="1:8" ht="18.75" customHeight="1" x14ac:dyDescent="0.2">
      <c r="A2" s="600" t="s">
        <v>1165</v>
      </c>
      <c r="B2" s="600" t="s">
        <v>0</v>
      </c>
      <c r="C2" s="600" t="s">
        <v>0</v>
      </c>
      <c r="D2" s="600" t="s">
        <v>0</v>
      </c>
      <c r="E2" s="600" t="s">
        <v>0</v>
      </c>
      <c r="F2" s="600" t="s">
        <v>0</v>
      </c>
      <c r="G2" s="600" t="s">
        <v>0</v>
      </c>
      <c r="H2" s="600" t="s">
        <v>0</v>
      </c>
    </row>
    <row r="3" spans="1:8" ht="45" customHeight="1" x14ac:dyDescent="0.2">
      <c r="A3" s="78" t="s">
        <v>1166</v>
      </c>
      <c r="B3" s="416" t="s">
        <v>1167</v>
      </c>
      <c r="C3" s="416" t="s">
        <v>1168</v>
      </c>
      <c r="D3" s="416" t="s">
        <v>1169</v>
      </c>
      <c r="E3" s="416" t="s">
        <v>1170</v>
      </c>
      <c r="F3" s="416" t="s">
        <v>1171</v>
      </c>
      <c r="G3" s="416" t="s">
        <v>1172</v>
      </c>
      <c r="H3" s="416" t="s">
        <v>1173</v>
      </c>
    </row>
    <row r="4" spans="1:8" ht="9.75" customHeight="1" x14ac:dyDescent="0.2">
      <c r="A4" s="9" t="s">
        <v>1174</v>
      </c>
      <c r="B4" s="23">
        <v>6</v>
      </c>
      <c r="C4" s="23">
        <v>5.6737588652482271</v>
      </c>
      <c r="D4" s="23">
        <v>417</v>
      </c>
      <c r="E4" s="23">
        <v>98.469821479172566</v>
      </c>
      <c r="F4" s="23">
        <v>48</v>
      </c>
      <c r="G4" s="23">
        <v>32.8125</v>
      </c>
      <c r="H4" s="23">
        <v>42300</v>
      </c>
    </row>
    <row r="5" spans="1:8" ht="9.75" customHeight="1" x14ac:dyDescent="0.2">
      <c r="A5" s="14" t="s">
        <v>1175</v>
      </c>
      <c r="B5" s="25">
        <v>5</v>
      </c>
      <c r="C5" s="25">
        <v>4.7281323877068555</v>
      </c>
      <c r="D5" s="25"/>
      <c r="E5" s="25"/>
      <c r="F5" s="25">
        <v>42</v>
      </c>
      <c r="G5" s="25"/>
      <c r="H5" s="25"/>
    </row>
    <row r="6" spans="1:8" ht="9.75" customHeight="1" x14ac:dyDescent="0.2">
      <c r="A6" s="14" t="s">
        <v>1176</v>
      </c>
      <c r="B6" s="25">
        <v>1</v>
      </c>
      <c r="C6" s="25">
        <v>0.94562647754137119</v>
      </c>
      <c r="D6" s="25"/>
      <c r="E6" s="25"/>
      <c r="F6" s="25">
        <v>6</v>
      </c>
      <c r="G6" s="25"/>
      <c r="H6" s="25"/>
    </row>
    <row r="7" spans="1:8" ht="9.75" customHeight="1" x14ac:dyDescent="0.2">
      <c r="A7" s="14" t="s">
        <v>1177</v>
      </c>
      <c r="B7" s="25">
        <v>6</v>
      </c>
      <c r="C7" s="25">
        <v>6.3492063492063489</v>
      </c>
      <c r="D7" s="25">
        <v>758</v>
      </c>
      <c r="E7" s="25">
        <v>199.46843504118311</v>
      </c>
      <c r="F7" s="25">
        <v>201</v>
      </c>
      <c r="G7" s="25">
        <v>18.865435356200528</v>
      </c>
      <c r="H7" s="25">
        <v>37800</v>
      </c>
    </row>
    <row r="8" spans="1:8" ht="9.75" customHeight="1" x14ac:dyDescent="0.2">
      <c r="A8" s="14" t="s">
        <v>1175</v>
      </c>
      <c r="B8" s="25">
        <v>10</v>
      </c>
      <c r="C8" s="25">
        <v>10.582010582010582</v>
      </c>
      <c r="D8" s="25"/>
      <c r="E8" s="25"/>
      <c r="F8" s="25">
        <v>143</v>
      </c>
      <c r="G8" s="25"/>
      <c r="H8" s="25"/>
    </row>
    <row r="9" spans="1:8" ht="9.75" customHeight="1" x14ac:dyDescent="0.2">
      <c r="A9" s="14" t="s">
        <v>1176</v>
      </c>
      <c r="B9" s="25">
        <v>-4</v>
      </c>
      <c r="C9" s="25">
        <v>-4.2328042328042326</v>
      </c>
      <c r="D9" s="25"/>
      <c r="E9" s="25"/>
      <c r="F9" s="25">
        <v>58</v>
      </c>
      <c r="G9" s="25"/>
      <c r="H9" s="25"/>
    </row>
    <row r="10" spans="1:8" ht="9.75" customHeight="1" x14ac:dyDescent="0.2">
      <c r="A10" s="14" t="s">
        <v>1178</v>
      </c>
      <c r="B10" s="25">
        <v>-1</v>
      </c>
      <c r="C10" s="25">
        <v>-0.87527352297592997</v>
      </c>
      <c r="D10" s="25">
        <v>255</v>
      </c>
      <c r="E10" s="25">
        <v>55.764520643806854</v>
      </c>
      <c r="F10" s="25">
        <v>28</v>
      </c>
      <c r="G10" s="25">
        <v>9.0196078431372548</v>
      </c>
      <c r="H10" s="25">
        <v>45700</v>
      </c>
    </row>
    <row r="11" spans="1:8" ht="9.75" customHeight="1" x14ac:dyDescent="0.2">
      <c r="A11" s="14" t="s">
        <v>1175</v>
      </c>
      <c r="B11" s="25" t="s">
        <v>1179</v>
      </c>
      <c r="C11" s="25" t="s">
        <v>1179</v>
      </c>
      <c r="D11" s="25"/>
      <c r="E11" s="25"/>
      <c r="F11" s="25">
        <v>23</v>
      </c>
      <c r="G11" s="25"/>
      <c r="H11" s="25"/>
    </row>
    <row r="12" spans="1:8" ht="9.75" customHeight="1" x14ac:dyDescent="0.2">
      <c r="A12" s="14" t="s">
        <v>1176</v>
      </c>
      <c r="B12" s="25">
        <v>-1</v>
      </c>
      <c r="C12" s="25">
        <v>-0.87527352297592997</v>
      </c>
      <c r="D12" s="25"/>
      <c r="E12" s="25"/>
      <c r="F12" s="25">
        <v>5</v>
      </c>
      <c r="G12" s="25"/>
      <c r="H12" s="25"/>
    </row>
    <row r="13" spans="1:8" ht="9.75" customHeight="1" x14ac:dyDescent="0.2">
      <c r="A13" s="14" t="s">
        <v>1180</v>
      </c>
      <c r="B13" s="25">
        <v>1</v>
      </c>
      <c r="C13" s="25">
        <v>0.7142857142857143</v>
      </c>
      <c r="D13" s="25">
        <v>147</v>
      </c>
      <c r="E13" s="25">
        <v>26.233603997501561</v>
      </c>
      <c r="F13" s="25">
        <v>35</v>
      </c>
      <c r="G13" s="25">
        <v>18.367346938775512</v>
      </c>
      <c r="H13" s="25">
        <v>56000</v>
      </c>
    </row>
    <row r="14" spans="1:8" ht="9.75" customHeight="1" x14ac:dyDescent="0.2">
      <c r="A14" s="14" t="s">
        <v>1175</v>
      </c>
      <c r="B14" s="25">
        <v>4</v>
      </c>
      <c r="C14" s="25">
        <v>2.8571428571428572</v>
      </c>
      <c r="D14" s="25"/>
      <c r="E14" s="25"/>
      <c r="F14" s="25">
        <v>27</v>
      </c>
      <c r="G14" s="25"/>
      <c r="H14" s="25"/>
    </row>
    <row r="15" spans="1:8" ht="9.75" customHeight="1" x14ac:dyDescent="0.2">
      <c r="A15" s="14" t="s">
        <v>1176</v>
      </c>
      <c r="B15" s="25">
        <v>-3</v>
      </c>
      <c r="C15" s="25">
        <v>-2.1428571428571428</v>
      </c>
      <c r="D15" s="25"/>
      <c r="E15" s="25"/>
      <c r="F15" s="25">
        <v>8</v>
      </c>
      <c r="G15" s="25"/>
      <c r="H15" s="25"/>
    </row>
    <row r="16" spans="1:8" ht="9.75" customHeight="1" x14ac:dyDescent="0.2">
      <c r="A16" s="14" t="s">
        <v>1181</v>
      </c>
      <c r="B16" s="25">
        <v>-1</v>
      </c>
      <c r="C16" s="25" t="s">
        <v>1179</v>
      </c>
      <c r="D16" s="25" t="s">
        <v>1179</v>
      </c>
      <c r="E16" s="25"/>
      <c r="F16" s="25">
        <v>15</v>
      </c>
      <c r="G16" s="25"/>
      <c r="H16" s="25">
        <v>1600</v>
      </c>
    </row>
    <row r="17" spans="1:8" ht="9.75" customHeight="1" x14ac:dyDescent="0.2">
      <c r="A17" s="95" t="s">
        <v>1182</v>
      </c>
      <c r="B17" s="119">
        <v>11</v>
      </c>
      <c r="C17" s="119">
        <v>2.3991275899672844</v>
      </c>
      <c r="D17" s="119">
        <v>1577</v>
      </c>
      <c r="E17" s="119">
        <v>85.833873083433573</v>
      </c>
      <c r="F17" s="119">
        <v>327</v>
      </c>
      <c r="G17" s="119">
        <v>18.788819875776397</v>
      </c>
      <c r="H17" s="119">
        <v>183400</v>
      </c>
    </row>
    <row r="18" spans="1:8" ht="9.75" customHeight="1" x14ac:dyDescent="0.2">
      <c r="A18" s="423" t="s">
        <v>1175</v>
      </c>
      <c r="B18" s="424">
        <v>19</v>
      </c>
      <c r="C18" s="424">
        <v>4.143947655398037</v>
      </c>
      <c r="D18" s="424"/>
      <c r="E18" s="424"/>
      <c r="F18" s="424">
        <v>242</v>
      </c>
      <c r="G18" s="424"/>
      <c r="H18" s="424"/>
    </row>
    <row r="19" spans="1:8" ht="9.75" customHeight="1" x14ac:dyDescent="0.2">
      <c r="A19" s="425" t="s">
        <v>1176</v>
      </c>
      <c r="B19" s="426">
        <v>-8</v>
      </c>
      <c r="C19" s="426">
        <v>-1.7448200654307524</v>
      </c>
      <c r="D19" s="426"/>
      <c r="E19" s="426"/>
      <c r="F19" s="426">
        <v>84.926000000000002</v>
      </c>
      <c r="G19" s="426"/>
      <c r="H19" s="426"/>
    </row>
    <row r="20" spans="1:8" ht="6" customHeight="1" x14ac:dyDescent="0.2">
      <c r="A20" s="14"/>
      <c r="B20" s="25"/>
      <c r="C20" s="25"/>
      <c r="D20" s="25"/>
      <c r="E20" s="25"/>
      <c r="F20" s="25"/>
      <c r="G20" s="25"/>
      <c r="H20" s="25"/>
    </row>
    <row r="21" spans="1:8" ht="9.75" customHeight="1" x14ac:dyDescent="0.2">
      <c r="A21" s="14" t="s">
        <v>1183</v>
      </c>
      <c r="B21" s="25">
        <v>4</v>
      </c>
      <c r="C21" s="25">
        <v>7.3732718894009217</v>
      </c>
      <c r="D21" s="25">
        <v>416</v>
      </c>
      <c r="E21" s="25">
        <v>190.48491231283484</v>
      </c>
      <c r="F21" s="25">
        <v>139</v>
      </c>
      <c r="G21" s="25">
        <v>48.101265822784811</v>
      </c>
      <c r="H21" s="25">
        <v>21700</v>
      </c>
    </row>
    <row r="22" spans="1:8" ht="9.75" customHeight="1" x14ac:dyDescent="0.2">
      <c r="A22" s="14" t="s">
        <v>1175</v>
      </c>
      <c r="B22" s="25">
        <v>3</v>
      </c>
      <c r="C22" s="25">
        <v>5.5299539170506913</v>
      </c>
      <c r="D22" s="25"/>
      <c r="E22" s="25"/>
      <c r="F22" s="25">
        <v>114</v>
      </c>
      <c r="G22" s="25"/>
      <c r="H22" s="25"/>
    </row>
    <row r="23" spans="1:8" ht="9.75" customHeight="1" x14ac:dyDescent="0.2">
      <c r="A23" s="14" t="s">
        <v>1176</v>
      </c>
      <c r="B23" s="25">
        <v>1</v>
      </c>
      <c r="C23" s="25">
        <v>1.8433179723502304</v>
      </c>
      <c r="D23" s="25"/>
      <c r="E23" s="25"/>
      <c r="F23" s="25">
        <v>25</v>
      </c>
      <c r="G23" s="25"/>
      <c r="H23" s="25"/>
    </row>
    <row r="24" spans="1:8" ht="9.75" customHeight="1" x14ac:dyDescent="0.2">
      <c r="A24" s="14" t="s">
        <v>1184</v>
      </c>
      <c r="B24" s="25">
        <v>9</v>
      </c>
      <c r="C24" s="25">
        <v>19.251336898395724</v>
      </c>
      <c r="D24" s="25">
        <v>514</v>
      </c>
      <c r="E24" s="25">
        <v>271.61276685690126</v>
      </c>
      <c r="F24" s="25">
        <v>224</v>
      </c>
      <c r="G24" s="25">
        <v>37.937743190661479</v>
      </c>
      <c r="H24" s="25">
        <v>18700</v>
      </c>
    </row>
    <row r="25" spans="1:8" ht="9.75" customHeight="1" x14ac:dyDescent="0.2">
      <c r="A25" s="14" t="s">
        <v>1175</v>
      </c>
      <c r="B25" s="25">
        <v>8</v>
      </c>
      <c r="C25" s="25">
        <v>17.112299465240639</v>
      </c>
      <c r="D25" s="25"/>
      <c r="E25" s="25"/>
      <c r="F25" s="25">
        <v>195</v>
      </c>
      <c r="G25" s="25"/>
      <c r="H25" s="25"/>
    </row>
    <row r="26" spans="1:8" ht="9.75" customHeight="1" x14ac:dyDescent="0.2">
      <c r="A26" s="14" t="s">
        <v>1176</v>
      </c>
      <c r="B26" s="25">
        <v>1</v>
      </c>
      <c r="C26" s="25">
        <v>2.1390374331550799</v>
      </c>
      <c r="D26" s="25"/>
      <c r="E26" s="25"/>
      <c r="F26" s="25">
        <v>29</v>
      </c>
      <c r="G26" s="25"/>
      <c r="H26" s="25"/>
    </row>
    <row r="27" spans="1:8" ht="9.75" customHeight="1" x14ac:dyDescent="0.2">
      <c r="A27" s="14" t="s">
        <v>1185</v>
      </c>
      <c r="B27" s="25">
        <v>13</v>
      </c>
      <c r="C27" s="25">
        <v>18.637992831541219</v>
      </c>
      <c r="D27" s="25">
        <v>192</v>
      </c>
      <c r="E27" s="25">
        <v>68.581225889412778</v>
      </c>
      <c r="F27" s="25">
        <v>96</v>
      </c>
      <c r="G27" s="25">
        <v>30.208333333333332</v>
      </c>
      <c r="H27" s="25">
        <v>27900</v>
      </c>
    </row>
    <row r="28" spans="1:8" ht="9.75" customHeight="1" x14ac:dyDescent="0.2">
      <c r="A28" s="14" t="s">
        <v>1175</v>
      </c>
      <c r="B28" s="25">
        <v>14</v>
      </c>
      <c r="C28" s="25">
        <v>20.071684587813621</v>
      </c>
      <c r="D28" s="25"/>
      <c r="E28" s="25"/>
      <c r="F28" s="25">
        <v>58</v>
      </c>
      <c r="G28" s="25"/>
      <c r="H28" s="25"/>
    </row>
    <row r="29" spans="1:8" ht="9.75" customHeight="1" x14ac:dyDescent="0.2">
      <c r="A29" s="14" t="s">
        <v>1176</v>
      </c>
      <c r="B29" s="25">
        <v>-1</v>
      </c>
      <c r="C29" s="25">
        <v>-1.4336917562724014</v>
      </c>
      <c r="D29" s="25"/>
      <c r="E29" s="25"/>
      <c r="F29" s="25">
        <v>38</v>
      </c>
      <c r="G29" s="25"/>
      <c r="H29" s="25"/>
    </row>
    <row r="30" spans="1:8" ht="9.75" customHeight="1" x14ac:dyDescent="0.2">
      <c r="A30" s="14" t="s">
        <v>1186</v>
      </c>
      <c r="B30" s="25">
        <v>-1</v>
      </c>
      <c r="C30" s="25">
        <v>-1.2539184952978057</v>
      </c>
      <c r="D30" s="25">
        <v>180</v>
      </c>
      <c r="E30" s="25">
        <v>56.248242242429924</v>
      </c>
      <c r="F30" s="25">
        <v>101</v>
      </c>
      <c r="G30" s="25">
        <v>41.666666666666671</v>
      </c>
      <c r="H30" s="25">
        <v>31900</v>
      </c>
    </row>
    <row r="31" spans="1:8" ht="9.75" customHeight="1" x14ac:dyDescent="0.2">
      <c r="A31" s="14" t="s">
        <v>1175</v>
      </c>
      <c r="B31" s="25">
        <v>-1</v>
      </c>
      <c r="C31" s="25">
        <v>-1.2539184952978057</v>
      </c>
      <c r="D31" s="25"/>
      <c r="E31" s="25"/>
      <c r="F31" s="25">
        <v>75</v>
      </c>
      <c r="G31" s="25"/>
      <c r="H31" s="25"/>
    </row>
    <row r="32" spans="1:8" ht="9.75" customHeight="1" x14ac:dyDescent="0.2">
      <c r="A32" s="14" t="s">
        <v>1176</v>
      </c>
      <c r="B32" s="25">
        <v>1</v>
      </c>
      <c r="C32" s="25">
        <v>1.2539184952978057</v>
      </c>
      <c r="D32" s="25"/>
      <c r="E32" s="25"/>
      <c r="F32" s="25">
        <v>26</v>
      </c>
      <c r="G32" s="25"/>
      <c r="H32" s="25"/>
    </row>
    <row r="33" spans="1:8" ht="9.75" customHeight="1" x14ac:dyDescent="0.2">
      <c r="A33" s="14" t="s">
        <v>1187</v>
      </c>
      <c r="B33" s="25" t="s">
        <v>1179</v>
      </c>
      <c r="C33" s="25" t="s">
        <v>1179</v>
      </c>
      <c r="D33" s="25" t="s">
        <v>1179</v>
      </c>
      <c r="E33" s="25"/>
      <c r="F33" s="25">
        <v>106</v>
      </c>
      <c r="G33" s="25"/>
      <c r="H33" s="25" t="s">
        <v>1179</v>
      </c>
    </row>
    <row r="34" spans="1:8" ht="9.75" customHeight="1" x14ac:dyDescent="0.2">
      <c r="A34" s="95" t="s">
        <v>1188</v>
      </c>
      <c r="B34" s="119">
        <v>25</v>
      </c>
      <c r="C34" s="119">
        <v>9.9800399201596797</v>
      </c>
      <c r="D34" s="119">
        <v>1302</v>
      </c>
      <c r="E34" s="119">
        <v>129.08214859318304</v>
      </c>
      <c r="F34" s="119">
        <v>666</v>
      </c>
      <c r="G34" s="119">
        <v>45.284697508896798</v>
      </c>
      <c r="H34" s="119">
        <v>100200</v>
      </c>
    </row>
    <row r="35" spans="1:8" ht="9.75" customHeight="1" x14ac:dyDescent="0.2">
      <c r="A35" s="423" t="s">
        <v>1175</v>
      </c>
      <c r="B35" s="424">
        <v>26</v>
      </c>
      <c r="C35" s="424">
        <v>10.379241516966069</v>
      </c>
      <c r="D35" s="424"/>
      <c r="E35" s="424"/>
      <c r="F35" s="424">
        <v>509</v>
      </c>
      <c r="G35" s="424"/>
      <c r="H35" s="424"/>
    </row>
    <row r="36" spans="1:8" ht="9.75" customHeight="1" x14ac:dyDescent="0.2">
      <c r="A36" s="425" t="s">
        <v>1176</v>
      </c>
      <c r="B36" s="426">
        <v>-1</v>
      </c>
      <c r="C36" s="426" t="s">
        <v>1179</v>
      </c>
      <c r="D36" s="426"/>
      <c r="E36" s="426"/>
      <c r="F36" s="426">
        <v>157</v>
      </c>
      <c r="G36" s="426"/>
      <c r="H36" s="426"/>
    </row>
    <row r="37" spans="1:8" ht="6" customHeight="1" x14ac:dyDescent="0.2">
      <c r="A37" s="14"/>
      <c r="B37" s="25"/>
      <c r="C37" s="25"/>
      <c r="D37" s="25"/>
      <c r="E37" s="25"/>
      <c r="F37" s="25"/>
      <c r="G37" s="25"/>
      <c r="H37" s="25"/>
    </row>
    <row r="38" spans="1:8" ht="9.75" customHeight="1" x14ac:dyDescent="0.2">
      <c r="A38" s="14" t="s">
        <v>1189</v>
      </c>
      <c r="B38" s="25">
        <v>31</v>
      </c>
      <c r="C38" s="25">
        <v>98.412698412698418</v>
      </c>
      <c r="D38" s="25">
        <v>54</v>
      </c>
      <c r="E38" s="25">
        <v>42.691121827812481</v>
      </c>
      <c r="F38" s="25">
        <v>49</v>
      </c>
      <c r="G38" s="25">
        <v>68.518518518518519</v>
      </c>
      <c r="H38" s="25">
        <v>12600</v>
      </c>
    </row>
    <row r="39" spans="1:8" ht="9.75" customHeight="1" x14ac:dyDescent="0.2">
      <c r="A39" s="14" t="s">
        <v>1175</v>
      </c>
      <c r="B39" s="25">
        <v>25.929319037416331</v>
      </c>
      <c r="C39" s="25">
        <v>82.315298531480408</v>
      </c>
      <c r="D39" s="25"/>
      <c r="E39" s="25"/>
      <c r="F39" s="25">
        <v>37</v>
      </c>
      <c r="G39" s="25"/>
      <c r="H39" s="25"/>
    </row>
    <row r="40" spans="1:8" ht="9.75" customHeight="1" x14ac:dyDescent="0.2">
      <c r="A40" s="14" t="s">
        <v>1176</v>
      </c>
      <c r="B40" s="25">
        <v>5</v>
      </c>
      <c r="C40" s="25">
        <v>15.873015873015873</v>
      </c>
      <c r="D40" s="25"/>
      <c r="E40" s="25"/>
      <c r="F40" s="25">
        <v>12</v>
      </c>
      <c r="G40" s="25"/>
      <c r="H40" s="25"/>
    </row>
    <row r="41" spans="1:8" ht="9.75" customHeight="1" x14ac:dyDescent="0.2">
      <c r="A41" s="14" t="s">
        <v>1190</v>
      </c>
      <c r="B41" s="25">
        <v>5</v>
      </c>
      <c r="C41" s="25">
        <v>18.181818181818183</v>
      </c>
      <c r="D41" s="25">
        <v>51</v>
      </c>
      <c r="E41" s="25">
        <v>46.283691805063981</v>
      </c>
      <c r="F41" s="25">
        <v>19</v>
      </c>
      <c r="G41" s="25">
        <v>23.52941176470588</v>
      </c>
      <c r="H41" s="25">
        <v>11000</v>
      </c>
    </row>
    <row r="42" spans="1:8" ht="9.75" customHeight="1" x14ac:dyDescent="0.2">
      <c r="A42" s="14" t="s">
        <v>1175</v>
      </c>
      <c r="B42" s="25">
        <v>-1</v>
      </c>
      <c r="C42" s="25">
        <v>-3.6363636363636362</v>
      </c>
      <c r="D42" s="25"/>
      <c r="E42" s="25"/>
      <c r="F42" s="25">
        <v>12</v>
      </c>
      <c r="G42" s="25"/>
      <c r="H42" s="25"/>
    </row>
    <row r="43" spans="1:8" ht="9.75" customHeight="1" x14ac:dyDescent="0.2">
      <c r="A43" s="14" t="s">
        <v>1176</v>
      </c>
      <c r="B43" s="25">
        <v>6</v>
      </c>
      <c r="C43" s="25">
        <v>21.81818181818182</v>
      </c>
      <c r="D43" s="25"/>
      <c r="E43" s="25"/>
      <c r="F43" s="25">
        <v>7</v>
      </c>
      <c r="G43" s="25"/>
      <c r="H43" s="25"/>
    </row>
    <row r="44" spans="1:8" ht="9.75" customHeight="1" x14ac:dyDescent="0.2">
      <c r="A44" s="14" t="s">
        <v>1191</v>
      </c>
      <c r="B44" s="25">
        <v>-2</v>
      </c>
      <c r="C44" s="25">
        <v>-6.4</v>
      </c>
      <c r="D44" s="25">
        <v>113</v>
      </c>
      <c r="E44" s="25">
        <v>90.111398422045752</v>
      </c>
      <c r="F44" s="25">
        <v>40.033999999999999</v>
      </c>
      <c r="G44" s="25">
        <v>25.663716814159294</v>
      </c>
      <c r="H44" s="25">
        <v>12500</v>
      </c>
    </row>
    <row r="45" spans="1:8" ht="9.75" customHeight="1" x14ac:dyDescent="0.2">
      <c r="A45" s="14" t="s">
        <v>1175</v>
      </c>
      <c r="B45" s="25" t="s">
        <v>1179</v>
      </c>
      <c r="C45" s="25" t="s">
        <v>1179</v>
      </c>
      <c r="D45" s="25"/>
      <c r="E45" s="25"/>
      <c r="F45" s="25">
        <v>29</v>
      </c>
      <c r="G45" s="25"/>
      <c r="H45" s="25"/>
    </row>
    <row r="46" spans="1:8" ht="9.75" customHeight="1" x14ac:dyDescent="0.2">
      <c r="A46" s="14" t="s">
        <v>1176</v>
      </c>
      <c r="B46" s="25">
        <v>-2</v>
      </c>
      <c r="C46" s="25">
        <v>-6.4</v>
      </c>
      <c r="D46" s="25"/>
      <c r="E46" s="25"/>
      <c r="F46" s="25">
        <v>11.033999999999999</v>
      </c>
      <c r="G46" s="25"/>
      <c r="H46" s="25"/>
    </row>
    <row r="47" spans="1:8" ht="9.75" customHeight="1" x14ac:dyDescent="0.2">
      <c r="A47" s="14" t="s">
        <v>1192</v>
      </c>
      <c r="B47" s="25">
        <v>4</v>
      </c>
      <c r="C47" s="25">
        <v>6.4257028112449799</v>
      </c>
      <c r="D47" s="25">
        <v>141</v>
      </c>
      <c r="E47" s="25">
        <v>56.558363417569197</v>
      </c>
      <c r="F47" s="25">
        <v>30</v>
      </c>
      <c r="G47" s="25">
        <v>13.475177304964539</v>
      </c>
      <c r="H47" s="25">
        <v>24900</v>
      </c>
    </row>
    <row r="48" spans="1:8" ht="9.75" customHeight="1" x14ac:dyDescent="0.2">
      <c r="A48" s="14" t="s">
        <v>1175</v>
      </c>
      <c r="B48" s="25" t="s">
        <v>1179</v>
      </c>
      <c r="C48" s="25" t="s">
        <v>1179</v>
      </c>
      <c r="D48" s="25"/>
      <c r="E48" s="25"/>
      <c r="F48" s="25">
        <v>19</v>
      </c>
      <c r="G48" s="25"/>
      <c r="H48" s="25"/>
    </row>
    <row r="49" spans="1:8" ht="9.75" customHeight="1" x14ac:dyDescent="0.2">
      <c r="A49" s="14" t="s">
        <v>1176</v>
      </c>
      <c r="B49" s="25">
        <v>4</v>
      </c>
      <c r="C49" s="25">
        <v>6.4257028112449799</v>
      </c>
      <c r="D49" s="25"/>
      <c r="E49" s="25"/>
      <c r="F49" s="25">
        <v>11</v>
      </c>
      <c r="G49" s="25"/>
      <c r="H49" s="25"/>
    </row>
    <row r="50" spans="1:8" ht="9.75" customHeight="1" x14ac:dyDescent="0.2">
      <c r="A50" s="14" t="s">
        <v>1193</v>
      </c>
      <c r="B50" s="25">
        <v>1</v>
      </c>
      <c r="C50" s="25">
        <v>0.89485458612975399</v>
      </c>
      <c r="D50" s="25">
        <v>7</v>
      </c>
      <c r="E50" s="25">
        <v>1.5659955257270692</v>
      </c>
      <c r="F50" s="25">
        <v>-1.0339999999999918</v>
      </c>
      <c r="G50" s="25"/>
      <c r="H50" s="25">
        <v>44700</v>
      </c>
    </row>
    <row r="51" spans="1:8" ht="9.75" customHeight="1" x14ac:dyDescent="0.2">
      <c r="A51" s="95" t="s">
        <v>1194</v>
      </c>
      <c r="B51" s="119">
        <v>39</v>
      </c>
      <c r="C51" s="119">
        <v>14.758751182592242</v>
      </c>
      <c r="D51" s="119">
        <v>366</v>
      </c>
      <c r="E51" s="119">
        <v>34.581479066866976</v>
      </c>
      <c r="F51" s="119">
        <v>137</v>
      </c>
      <c r="G51" s="119">
        <v>26.502732240437162</v>
      </c>
      <c r="H51" s="119">
        <v>105700</v>
      </c>
    </row>
    <row r="52" spans="1:8" ht="11.25" customHeight="1" x14ac:dyDescent="0.2">
      <c r="A52" s="423" t="s">
        <v>1175</v>
      </c>
      <c r="B52" s="424">
        <v>25</v>
      </c>
      <c r="C52" s="424">
        <v>9.460737937559129</v>
      </c>
      <c r="D52" s="424"/>
      <c r="E52" s="424"/>
      <c r="F52" s="424">
        <v>97</v>
      </c>
      <c r="G52" s="424"/>
      <c r="H52" s="424"/>
    </row>
    <row r="53" spans="1:8" ht="9.75" customHeight="1" x14ac:dyDescent="0.2">
      <c r="A53" s="425" t="s">
        <v>1176</v>
      </c>
      <c r="B53" s="426">
        <v>14</v>
      </c>
      <c r="C53" s="426">
        <v>5.298013245033113</v>
      </c>
      <c r="D53" s="426"/>
      <c r="E53" s="426"/>
      <c r="F53" s="426">
        <v>40.164000000000001</v>
      </c>
      <c r="G53" s="426"/>
      <c r="H53" s="426"/>
    </row>
    <row r="54" spans="1:8" ht="6" customHeight="1" x14ac:dyDescent="0.2">
      <c r="A54" s="14"/>
      <c r="B54" s="25"/>
      <c r="C54" s="25"/>
      <c r="D54" s="25"/>
      <c r="E54" s="25"/>
      <c r="F54" s="25"/>
      <c r="G54" s="25"/>
      <c r="H54" s="25"/>
    </row>
    <row r="55" spans="1:8" ht="9.75" customHeight="1" x14ac:dyDescent="0.2">
      <c r="A55" s="95" t="s">
        <v>1195</v>
      </c>
      <c r="B55" s="119">
        <v>-1</v>
      </c>
      <c r="C55" s="119">
        <v>-2.8985507246376812</v>
      </c>
      <c r="D55" s="119">
        <v>50</v>
      </c>
      <c r="E55" s="119">
        <v>36.192544335866813</v>
      </c>
      <c r="F55" s="119">
        <v>15</v>
      </c>
      <c r="G55" s="119"/>
      <c r="H55" s="119">
        <v>13800</v>
      </c>
    </row>
    <row r="56" spans="1:8" ht="6" customHeight="1" x14ac:dyDescent="0.2">
      <c r="A56" s="9"/>
      <c r="B56" s="23"/>
      <c r="C56" s="23"/>
      <c r="D56" s="23"/>
      <c r="E56" s="23"/>
      <c r="F56" s="23"/>
      <c r="G56" s="23"/>
      <c r="H56" s="23"/>
    </row>
    <row r="57" spans="1:8" ht="9.75" customHeight="1" x14ac:dyDescent="0.2">
      <c r="A57" s="95" t="s">
        <v>1196</v>
      </c>
      <c r="B57" s="119" t="s">
        <v>1197</v>
      </c>
      <c r="C57" s="119" t="s">
        <v>1197</v>
      </c>
      <c r="D57" s="119">
        <v>1</v>
      </c>
      <c r="E57" s="119">
        <v>-2.860411899313501</v>
      </c>
      <c r="F57" s="119">
        <v>4</v>
      </c>
      <c r="G57" s="119"/>
      <c r="H57" s="119">
        <v>-3500</v>
      </c>
    </row>
    <row r="58" spans="1:8" ht="6" customHeight="1" x14ac:dyDescent="0.2">
      <c r="A58" s="9"/>
      <c r="B58" s="23"/>
      <c r="C58" s="23"/>
      <c r="D58" s="23"/>
      <c r="E58" s="23"/>
      <c r="F58" s="23"/>
      <c r="G58" s="23"/>
      <c r="H58" s="23"/>
    </row>
    <row r="59" spans="1:8" ht="11.25" customHeight="1" x14ac:dyDescent="0.2">
      <c r="A59" s="95" t="s">
        <v>1198</v>
      </c>
      <c r="B59" s="119">
        <v>74</v>
      </c>
      <c r="C59" s="119">
        <v>7.4074074074074074</v>
      </c>
      <c r="D59" s="119">
        <v>3296</v>
      </c>
      <c r="E59" s="119">
        <v>82.245994375531822</v>
      </c>
      <c r="F59" s="119">
        <v>1149</v>
      </c>
      <c r="G59" s="119">
        <v>30.410183875530411</v>
      </c>
      <c r="H59" s="119">
        <v>399600</v>
      </c>
    </row>
    <row r="60" spans="1:8" ht="11.25" customHeight="1" x14ac:dyDescent="0.2">
      <c r="A60" s="423" t="s">
        <v>1175</v>
      </c>
      <c r="B60" s="424">
        <v>69</v>
      </c>
      <c r="C60" s="424">
        <v>6.9069069069069071</v>
      </c>
      <c r="D60" s="424"/>
      <c r="E60" s="424"/>
      <c r="F60" s="424">
        <v>860</v>
      </c>
      <c r="G60" s="424"/>
      <c r="H60" s="424"/>
    </row>
    <row r="61" spans="1:8" ht="11.25" customHeight="1" x14ac:dyDescent="0.2">
      <c r="A61" s="425" t="s">
        <v>1176</v>
      </c>
      <c r="B61" s="426">
        <v>5</v>
      </c>
      <c r="C61" s="426" t="s">
        <v>1179</v>
      </c>
      <c r="D61" s="426"/>
      <c r="E61" s="426"/>
      <c r="F61" s="426">
        <v>289</v>
      </c>
      <c r="G61" s="426"/>
      <c r="H61" s="426"/>
    </row>
    <row r="62" spans="1:8" ht="9.75" customHeight="1" x14ac:dyDescent="0.2">
      <c r="A62" s="14" t="s">
        <v>1199</v>
      </c>
      <c r="B62" s="25" t="s">
        <v>1179</v>
      </c>
      <c r="C62" s="25"/>
      <c r="D62" s="25"/>
      <c r="E62" s="25"/>
      <c r="F62" s="25"/>
      <c r="G62" s="25"/>
      <c r="H62" s="25"/>
    </row>
    <row r="63" spans="1:8" ht="22.5" customHeight="1" x14ac:dyDescent="0.2">
      <c r="A63" s="427" t="s">
        <v>1200</v>
      </c>
      <c r="B63" s="230">
        <v>74</v>
      </c>
      <c r="C63" s="230">
        <v>8.6627942896628571</v>
      </c>
      <c r="D63" s="230"/>
      <c r="E63" s="230"/>
      <c r="F63" s="230"/>
      <c r="G63" s="230"/>
      <c r="H63" s="230"/>
    </row>
    <row r="64" spans="1:8" ht="9.75" customHeight="1" x14ac:dyDescent="0.2">
      <c r="A64" s="423" t="s">
        <v>1175</v>
      </c>
      <c r="B64" s="424">
        <v>69</v>
      </c>
      <c r="C64" s="424">
        <v>9.0099027836045558</v>
      </c>
      <c r="D64" s="424"/>
      <c r="E64" s="424"/>
      <c r="F64" s="424"/>
      <c r="G64" s="424"/>
      <c r="H64" s="424"/>
    </row>
    <row r="65" spans="1:8" ht="9.75" customHeight="1" x14ac:dyDescent="0.2">
      <c r="A65" s="425" t="s">
        <v>1176</v>
      </c>
      <c r="B65" s="426">
        <v>5</v>
      </c>
      <c r="C65" s="426" t="s">
        <v>1179</v>
      </c>
      <c r="D65" s="426"/>
      <c r="E65" s="426"/>
      <c r="F65" s="426"/>
      <c r="G65" s="426"/>
      <c r="H65" s="426"/>
    </row>
    <row r="66" spans="1:8" ht="3" customHeight="1" x14ac:dyDescent="0.2">
      <c r="A66" s="14"/>
      <c r="B66" s="13"/>
      <c r="C66" s="13"/>
      <c r="D66" s="13"/>
      <c r="E66" s="13"/>
      <c r="F66" s="13"/>
      <c r="G66" s="13"/>
      <c r="H66" s="13"/>
    </row>
    <row r="67" spans="1:8" ht="8.25" customHeight="1" x14ac:dyDescent="0.2">
      <c r="A67" s="560" t="s">
        <v>1201</v>
      </c>
      <c r="B67" s="560" t="s">
        <v>0</v>
      </c>
      <c r="C67" s="560" t="s">
        <v>0</v>
      </c>
      <c r="D67" s="560" t="s">
        <v>0</v>
      </c>
      <c r="E67" s="560" t="s">
        <v>0</v>
      </c>
      <c r="F67" s="560" t="s">
        <v>0</v>
      </c>
      <c r="G67" s="560" t="s">
        <v>0</v>
      </c>
      <c r="H67" s="560" t="s">
        <v>0</v>
      </c>
    </row>
    <row r="68" spans="1:8" ht="8.25" customHeight="1" x14ac:dyDescent="0.2">
      <c r="A68" s="560" t="s">
        <v>1202</v>
      </c>
      <c r="B68" s="560" t="s">
        <v>0</v>
      </c>
      <c r="C68" s="560" t="s">
        <v>0</v>
      </c>
      <c r="D68" s="560" t="s">
        <v>0</v>
      </c>
      <c r="E68" s="560" t="s">
        <v>0</v>
      </c>
      <c r="F68" s="560" t="s">
        <v>0</v>
      </c>
      <c r="G68" s="560" t="s">
        <v>0</v>
      </c>
      <c r="H68" s="560" t="s">
        <v>0</v>
      </c>
    </row>
    <row r="69" spans="1:8" ht="8.25" customHeight="1" x14ac:dyDescent="0.2">
      <c r="A69" s="560" t="s">
        <v>1203</v>
      </c>
      <c r="B69" s="560" t="s">
        <v>0</v>
      </c>
      <c r="C69" s="560" t="s">
        <v>0</v>
      </c>
      <c r="D69" s="560" t="s">
        <v>0</v>
      </c>
      <c r="E69" s="560" t="s">
        <v>0</v>
      </c>
      <c r="F69" s="560" t="s">
        <v>0</v>
      </c>
      <c r="G69" s="560" t="s">
        <v>0</v>
      </c>
      <c r="H69" s="560" t="s">
        <v>0</v>
      </c>
    </row>
    <row r="70" spans="1:8" ht="8.25" customHeight="1" x14ac:dyDescent="0.2">
      <c r="A70" s="560" t="s">
        <v>1204</v>
      </c>
      <c r="B70" s="560" t="s">
        <v>0</v>
      </c>
      <c r="C70" s="560" t="s">
        <v>0</v>
      </c>
      <c r="D70" s="560" t="s">
        <v>0</v>
      </c>
      <c r="E70" s="560" t="s">
        <v>0</v>
      </c>
      <c r="F70" s="560" t="s">
        <v>0</v>
      </c>
      <c r="G70" s="560" t="s">
        <v>0</v>
      </c>
      <c r="H70" s="560" t="s">
        <v>0</v>
      </c>
    </row>
  </sheetData>
  <mergeCells count="6">
    <mergeCell ref="A70:H70"/>
    <mergeCell ref="A1:C1"/>
    <mergeCell ref="A2:H2"/>
    <mergeCell ref="A67:H67"/>
    <mergeCell ref="A68:H68"/>
    <mergeCell ref="A69:H69"/>
  </mergeCells>
  <pageMargins left="0.5" right="0.5" top="0.5" bottom="0.5" header="0.31496062992126" footer="0.31496062992126"/>
  <pageSetup paperSize="9" orientation="portrait"/>
  <headerFooter>
    <oddFooter>&amp;C_x000D_&amp;1#&amp;"Aptos"&amp;10&amp;K000000 Confidential</oddFooter>
  </headerFooter>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B30B7A-59C7-455E-AE5A-B8E095499C37}">
  <dimension ref="A1:H70"/>
  <sheetViews>
    <sheetView workbookViewId="0">
      <selection sqref="A1:C1"/>
    </sheetView>
  </sheetViews>
  <sheetFormatPr defaultRowHeight="12.75" x14ac:dyDescent="0.2"/>
  <cols>
    <col min="1" max="1" width="31.5703125" customWidth="1"/>
    <col min="2" max="8" width="10" customWidth="1"/>
  </cols>
  <sheetData>
    <row r="1" spans="1:8" ht="10.5" customHeight="1" x14ac:dyDescent="0.2">
      <c r="A1" s="581" t="s">
        <v>1205</v>
      </c>
      <c r="B1" s="581" t="s">
        <v>0</v>
      </c>
      <c r="C1" s="581" t="s">
        <v>0</v>
      </c>
      <c r="D1" s="288"/>
      <c r="E1" s="288"/>
      <c r="F1" s="288"/>
      <c r="G1" s="288"/>
      <c r="H1" s="288"/>
    </row>
    <row r="2" spans="1:8" ht="28.5" customHeight="1" x14ac:dyDescent="0.2">
      <c r="A2" s="600" t="s">
        <v>1206</v>
      </c>
      <c r="B2" s="600" t="s">
        <v>0</v>
      </c>
      <c r="C2" s="600" t="s">
        <v>0</v>
      </c>
      <c r="D2" s="600" t="s">
        <v>0</v>
      </c>
      <c r="E2" s="600" t="s">
        <v>0</v>
      </c>
      <c r="F2" s="600" t="s">
        <v>0</v>
      </c>
      <c r="G2" s="600" t="s">
        <v>0</v>
      </c>
      <c r="H2" s="600" t="s">
        <v>0</v>
      </c>
    </row>
    <row r="3" spans="1:8" ht="45.75" customHeight="1" x14ac:dyDescent="0.2">
      <c r="A3" s="78" t="s">
        <v>1207</v>
      </c>
      <c r="B3" s="416" t="s">
        <v>1208</v>
      </c>
      <c r="C3" s="416" t="s">
        <v>1209</v>
      </c>
      <c r="D3" s="416" t="s">
        <v>1210</v>
      </c>
      <c r="E3" s="416" t="s">
        <v>1211</v>
      </c>
      <c r="F3" s="416" t="s">
        <v>1212</v>
      </c>
      <c r="G3" s="416" t="s">
        <v>1172</v>
      </c>
      <c r="H3" s="416" t="s">
        <v>1213</v>
      </c>
    </row>
    <row r="4" spans="1:8" ht="9.75" customHeight="1" x14ac:dyDescent="0.2">
      <c r="A4" s="9" t="s">
        <v>1214</v>
      </c>
      <c r="B4" s="23">
        <v>4</v>
      </c>
      <c r="C4" s="23">
        <v>3.755868544600939</v>
      </c>
      <c r="D4" s="23">
        <v>430</v>
      </c>
      <c r="E4" s="23">
        <v>100.82063305978897</v>
      </c>
      <c r="F4" s="23">
        <v>50</v>
      </c>
      <c r="G4" s="413">
        <v>33.834586466165412</v>
      </c>
      <c r="H4" s="413">
        <v>42600</v>
      </c>
    </row>
    <row r="5" spans="1:8" ht="9.75" customHeight="1" x14ac:dyDescent="0.2">
      <c r="A5" s="14" t="s">
        <v>1215</v>
      </c>
      <c r="B5" s="25">
        <v>2</v>
      </c>
      <c r="C5" s="25">
        <v>1.8779342723004695</v>
      </c>
      <c r="D5" s="25"/>
      <c r="E5" s="25"/>
      <c r="F5" s="25">
        <v>45</v>
      </c>
      <c r="G5" s="401"/>
      <c r="H5" s="401"/>
    </row>
    <row r="6" spans="1:8" ht="9.75" customHeight="1" x14ac:dyDescent="0.2">
      <c r="A6" s="14" t="s">
        <v>1216</v>
      </c>
      <c r="B6" s="25">
        <v>2</v>
      </c>
      <c r="C6" s="25">
        <v>1.8779342723004695</v>
      </c>
      <c r="D6" s="25"/>
      <c r="E6" s="25"/>
      <c r="F6" s="25">
        <v>5</v>
      </c>
      <c r="G6" s="401"/>
      <c r="H6" s="401"/>
    </row>
    <row r="7" spans="1:8" ht="9.75" customHeight="1" x14ac:dyDescent="0.2">
      <c r="A7" s="14" t="s">
        <v>1217</v>
      </c>
      <c r="B7" s="25">
        <v>12</v>
      </c>
      <c r="C7" s="25">
        <v>12.698412698412698</v>
      </c>
      <c r="D7" s="25">
        <v>753</v>
      </c>
      <c r="E7" s="25">
        <v>198.15268019262652</v>
      </c>
      <c r="F7" s="25">
        <v>201</v>
      </c>
      <c r="G7" s="401">
        <v>18.459495351925632</v>
      </c>
      <c r="H7" s="401">
        <v>37800</v>
      </c>
    </row>
    <row r="8" spans="1:8" ht="9.75" customHeight="1" x14ac:dyDescent="0.2">
      <c r="A8" s="14" t="s">
        <v>1215</v>
      </c>
      <c r="B8" s="25">
        <v>15</v>
      </c>
      <c r="C8" s="25">
        <v>15.873015873015873</v>
      </c>
      <c r="D8" s="25"/>
      <c r="E8" s="25"/>
      <c r="F8" s="25">
        <v>139</v>
      </c>
      <c r="G8" s="401"/>
      <c r="H8" s="401"/>
    </row>
    <row r="9" spans="1:8" ht="9.75" customHeight="1" x14ac:dyDescent="0.2">
      <c r="A9" s="14" t="s">
        <v>1216</v>
      </c>
      <c r="B9" s="25">
        <v>-3</v>
      </c>
      <c r="C9" s="25">
        <v>-3.1746031746031744</v>
      </c>
      <c r="D9" s="25"/>
      <c r="E9" s="25"/>
      <c r="F9" s="25">
        <v>62</v>
      </c>
      <c r="G9" s="401"/>
      <c r="H9" s="401"/>
    </row>
    <row r="10" spans="1:8" ht="9.75" customHeight="1" x14ac:dyDescent="0.2">
      <c r="A10" s="14" t="s">
        <v>1218</v>
      </c>
      <c r="B10" s="25">
        <v>6</v>
      </c>
      <c r="C10" s="25">
        <v>5.4919908466819223</v>
      </c>
      <c r="D10" s="25">
        <v>265</v>
      </c>
      <c r="E10" s="25">
        <v>60.597745306533128</v>
      </c>
      <c r="F10" s="25">
        <v>31</v>
      </c>
      <c r="G10" s="401">
        <v>9.3984962406015029</v>
      </c>
      <c r="H10" s="401">
        <v>43700</v>
      </c>
    </row>
    <row r="11" spans="1:8" ht="9.75" customHeight="1" x14ac:dyDescent="0.2">
      <c r="A11" s="14" t="s">
        <v>1215</v>
      </c>
      <c r="B11" s="25">
        <v>6</v>
      </c>
      <c r="C11" s="25">
        <v>5.4919908466819223</v>
      </c>
      <c r="D11" s="25"/>
      <c r="E11" s="25"/>
      <c r="F11" s="25">
        <v>25</v>
      </c>
      <c r="G11" s="401"/>
      <c r="H11" s="401"/>
    </row>
    <row r="12" spans="1:8" ht="9.75" customHeight="1" x14ac:dyDescent="0.2">
      <c r="A12" s="14" t="s">
        <v>1216</v>
      </c>
      <c r="B12" s="25">
        <v>-1</v>
      </c>
      <c r="C12" s="25">
        <v>-0.91533180778032031</v>
      </c>
      <c r="D12" s="25"/>
      <c r="E12" s="25"/>
      <c r="F12" s="25">
        <v>6</v>
      </c>
      <c r="G12" s="401"/>
      <c r="H12" s="401"/>
    </row>
    <row r="13" spans="1:8" ht="9.75" customHeight="1" x14ac:dyDescent="0.2">
      <c r="A13" s="14" t="s">
        <v>1219</v>
      </c>
      <c r="B13" s="25">
        <v>13</v>
      </c>
      <c r="C13" s="25">
        <v>9.1710758377425048</v>
      </c>
      <c r="D13" s="25">
        <v>156</v>
      </c>
      <c r="E13" s="25">
        <v>27.494316078887536</v>
      </c>
      <c r="F13" s="25">
        <v>39</v>
      </c>
      <c r="G13" s="401">
        <v>18.589743589743591</v>
      </c>
      <c r="H13" s="401">
        <v>56700</v>
      </c>
    </row>
    <row r="14" spans="1:8" ht="9.75" customHeight="1" x14ac:dyDescent="0.2">
      <c r="A14" s="14" t="s">
        <v>1215</v>
      </c>
      <c r="B14" s="25">
        <v>11</v>
      </c>
      <c r="C14" s="25">
        <v>7.7601410934744264</v>
      </c>
      <c r="D14" s="25"/>
      <c r="E14" s="25"/>
      <c r="F14" s="25">
        <v>29</v>
      </c>
      <c r="G14" s="401"/>
      <c r="H14" s="401"/>
    </row>
    <row r="15" spans="1:8" ht="9.75" customHeight="1" x14ac:dyDescent="0.2">
      <c r="A15" s="14" t="s">
        <v>1216</v>
      </c>
      <c r="B15" s="25">
        <v>2</v>
      </c>
      <c r="C15" s="25">
        <v>1.4109347442680775</v>
      </c>
      <c r="D15" s="25"/>
      <c r="E15" s="25"/>
      <c r="F15" s="25">
        <v>10</v>
      </c>
      <c r="G15" s="401"/>
      <c r="H15" s="401"/>
    </row>
    <row r="16" spans="1:8" ht="9.75" customHeight="1" x14ac:dyDescent="0.2">
      <c r="A16" s="14" t="s">
        <v>1220</v>
      </c>
      <c r="B16" s="25" t="s">
        <v>1221</v>
      </c>
      <c r="C16" s="25" t="s">
        <v>1221</v>
      </c>
      <c r="D16" s="25">
        <v>1</v>
      </c>
      <c r="E16" s="25"/>
      <c r="F16" s="25">
        <v>17</v>
      </c>
      <c r="G16" s="401"/>
      <c r="H16" s="401">
        <v>1700</v>
      </c>
    </row>
    <row r="17" spans="1:8" ht="9.75" customHeight="1" x14ac:dyDescent="0.2">
      <c r="A17" s="95" t="s">
        <v>1222</v>
      </c>
      <c r="B17" s="119">
        <v>35</v>
      </c>
      <c r="C17" s="119">
        <v>7.6712328767123283</v>
      </c>
      <c r="D17" s="119">
        <v>1605</v>
      </c>
      <c r="E17" s="119">
        <v>87.782627243789577</v>
      </c>
      <c r="F17" s="119">
        <v>338</v>
      </c>
      <c r="G17" s="404">
        <v>18.883792048929664</v>
      </c>
      <c r="H17" s="404">
        <v>182500</v>
      </c>
    </row>
    <row r="18" spans="1:8" ht="9.75" customHeight="1" x14ac:dyDescent="0.2">
      <c r="A18" s="423" t="s">
        <v>1215</v>
      </c>
      <c r="B18" s="424">
        <v>34</v>
      </c>
      <c r="C18" s="424">
        <v>7.4520547945205475</v>
      </c>
      <c r="D18" s="424"/>
      <c r="E18" s="424"/>
      <c r="F18" s="424">
        <v>247</v>
      </c>
      <c r="G18" s="428"/>
      <c r="H18" s="428"/>
    </row>
    <row r="19" spans="1:8" ht="9.75" customHeight="1" x14ac:dyDescent="0.2">
      <c r="A19" s="425" t="s">
        <v>1216</v>
      </c>
      <c r="B19" s="426">
        <v>1</v>
      </c>
      <c r="C19" s="426" t="s">
        <v>1221</v>
      </c>
      <c r="D19" s="426"/>
      <c r="E19" s="426"/>
      <c r="F19" s="426">
        <v>91.576999999999998</v>
      </c>
      <c r="G19" s="429"/>
      <c r="H19" s="429"/>
    </row>
    <row r="20" spans="1:8" ht="6" customHeight="1" x14ac:dyDescent="0.2">
      <c r="A20" s="14"/>
      <c r="B20" s="25"/>
      <c r="C20" s="25"/>
      <c r="D20" s="25"/>
      <c r="E20" s="25"/>
      <c r="F20" s="25"/>
      <c r="G20" s="401"/>
      <c r="H20" s="401"/>
    </row>
    <row r="21" spans="1:8" ht="9.75" customHeight="1" x14ac:dyDescent="0.2">
      <c r="A21" s="14" t="s">
        <v>1223</v>
      </c>
      <c r="B21" s="25">
        <v>19</v>
      </c>
      <c r="C21" s="25">
        <v>36.018957345971565</v>
      </c>
      <c r="D21" s="25">
        <v>403</v>
      </c>
      <c r="E21" s="25">
        <v>189.77208513844414</v>
      </c>
      <c r="F21" s="25">
        <v>136</v>
      </c>
      <c r="G21" s="401">
        <v>50.228310502283101</v>
      </c>
      <c r="H21" s="401">
        <v>21100</v>
      </c>
    </row>
    <row r="22" spans="1:8" ht="9.75" customHeight="1" x14ac:dyDescent="0.2">
      <c r="A22" s="14" t="s">
        <v>1215</v>
      </c>
      <c r="B22" s="25">
        <v>20</v>
      </c>
      <c r="C22" s="25">
        <v>37.914691943127963</v>
      </c>
      <c r="D22" s="25"/>
      <c r="E22" s="25"/>
      <c r="F22" s="25">
        <v>110</v>
      </c>
      <c r="G22" s="401"/>
      <c r="H22" s="401"/>
    </row>
    <row r="23" spans="1:8" ht="9.75" customHeight="1" x14ac:dyDescent="0.2">
      <c r="A23" s="14" t="s">
        <v>1216</v>
      </c>
      <c r="B23" s="25">
        <v>-1</v>
      </c>
      <c r="C23" s="25">
        <v>-1.8957345971563981</v>
      </c>
      <c r="D23" s="25"/>
      <c r="E23" s="25"/>
      <c r="F23" s="25">
        <v>26</v>
      </c>
      <c r="G23" s="401"/>
      <c r="H23" s="401"/>
    </row>
    <row r="24" spans="1:8" ht="9.75" customHeight="1" x14ac:dyDescent="0.2">
      <c r="A24" s="14" t="s">
        <v>1224</v>
      </c>
      <c r="B24" s="25">
        <v>-8</v>
      </c>
      <c r="C24" s="25">
        <v>-17.297297297297298</v>
      </c>
      <c r="D24" s="25">
        <v>523</v>
      </c>
      <c r="E24" s="25">
        <v>279.38034188034192</v>
      </c>
      <c r="F24" s="25">
        <v>220</v>
      </c>
      <c r="G24" s="401">
        <v>36.520076481835559</v>
      </c>
      <c r="H24" s="401">
        <v>18500</v>
      </c>
    </row>
    <row r="25" spans="1:8" ht="9.75" customHeight="1" x14ac:dyDescent="0.2">
      <c r="A25" s="14" t="s">
        <v>1215</v>
      </c>
      <c r="B25" s="25">
        <v>-6</v>
      </c>
      <c r="C25" s="25">
        <v>-12.972972972972972</v>
      </c>
      <c r="D25" s="25"/>
      <c r="E25" s="25"/>
      <c r="F25" s="25">
        <v>191</v>
      </c>
      <c r="G25" s="401"/>
      <c r="H25" s="401"/>
    </row>
    <row r="26" spans="1:8" ht="9.75" customHeight="1" x14ac:dyDescent="0.2">
      <c r="A26" s="14" t="s">
        <v>1216</v>
      </c>
      <c r="B26" s="25">
        <v>-2</v>
      </c>
      <c r="C26" s="25">
        <v>-4.3243243243243246</v>
      </c>
      <c r="D26" s="25"/>
      <c r="E26" s="25"/>
      <c r="F26" s="25">
        <v>29</v>
      </c>
      <c r="G26" s="401"/>
      <c r="H26" s="401"/>
    </row>
    <row r="27" spans="1:8" ht="9.75" customHeight="1" x14ac:dyDescent="0.2">
      <c r="A27" s="14" t="s">
        <v>1225</v>
      </c>
      <c r="B27" s="25">
        <v>-7</v>
      </c>
      <c r="C27" s="25">
        <v>-10.606060606060607</v>
      </c>
      <c r="D27" s="25">
        <v>165</v>
      </c>
      <c r="E27" s="25">
        <v>62.30882519542314</v>
      </c>
      <c r="F27" s="25">
        <v>81</v>
      </c>
      <c r="G27" s="401">
        <v>26.060606060606062</v>
      </c>
      <c r="H27" s="401">
        <v>26400</v>
      </c>
    </row>
    <row r="28" spans="1:8" ht="9.75" customHeight="1" x14ac:dyDescent="0.2">
      <c r="A28" s="14" t="s">
        <v>1215</v>
      </c>
      <c r="B28" s="25">
        <v>-10</v>
      </c>
      <c r="C28" s="25">
        <v>-15.151515151515152</v>
      </c>
      <c r="D28" s="25"/>
      <c r="E28" s="25"/>
      <c r="F28" s="25">
        <v>43</v>
      </c>
      <c r="G28" s="401"/>
      <c r="H28" s="401"/>
    </row>
    <row r="29" spans="1:8" ht="9.75" customHeight="1" x14ac:dyDescent="0.2">
      <c r="A29" s="14" t="s">
        <v>1216</v>
      </c>
      <c r="B29" s="25">
        <v>3</v>
      </c>
      <c r="C29" s="25">
        <v>4.5454545454545459</v>
      </c>
      <c r="D29" s="25"/>
      <c r="E29" s="25"/>
      <c r="F29" s="25">
        <v>38</v>
      </c>
      <c r="G29" s="401"/>
      <c r="H29" s="401"/>
    </row>
    <row r="30" spans="1:8" ht="9.75" customHeight="1" x14ac:dyDescent="0.2">
      <c r="A30" s="14" t="s">
        <v>1226</v>
      </c>
      <c r="B30" s="25">
        <v>-6</v>
      </c>
      <c r="C30" s="25">
        <v>-7.4766355140186915</v>
      </c>
      <c r="D30" s="25">
        <v>189</v>
      </c>
      <c r="E30" s="25">
        <v>58.682895022821121</v>
      </c>
      <c r="F30" s="25">
        <v>107</v>
      </c>
      <c r="G30" s="401">
        <v>42.328042328042329</v>
      </c>
      <c r="H30" s="401">
        <v>32100</v>
      </c>
    </row>
    <row r="31" spans="1:8" ht="9.75" customHeight="1" x14ac:dyDescent="0.2">
      <c r="A31" s="14" t="s">
        <v>1215</v>
      </c>
      <c r="B31" s="25">
        <v>-4</v>
      </c>
      <c r="C31" s="25">
        <v>-4.9844236760124607</v>
      </c>
      <c r="D31" s="25"/>
      <c r="E31" s="25"/>
      <c r="F31" s="25">
        <v>80</v>
      </c>
      <c r="G31" s="401"/>
      <c r="H31" s="401"/>
    </row>
    <row r="32" spans="1:8" ht="9.75" customHeight="1" x14ac:dyDescent="0.2">
      <c r="A32" s="14" t="s">
        <v>1216</v>
      </c>
      <c r="B32" s="25">
        <v>-2</v>
      </c>
      <c r="C32" s="25">
        <v>-2.4922118380062304</v>
      </c>
      <c r="D32" s="25"/>
      <c r="E32" s="25"/>
      <c r="F32" s="25">
        <v>27</v>
      </c>
      <c r="G32" s="401"/>
      <c r="H32" s="401"/>
    </row>
    <row r="33" spans="1:8" ht="9.75" customHeight="1" x14ac:dyDescent="0.2">
      <c r="A33" s="14" t="s">
        <v>1227</v>
      </c>
      <c r="B33" s="25">
        <v>-1</v>
      </c>
      <c r="C33" s="25" t="s">
        <v>1221</v>
      </c>
      <c r="D33" s="25" t="s">
        <v>1221</v>
      </c>
      <c r="E33" s="25"/>
      <c r="F33" s="25">
        <v>112</v>
      </c>
      <c r="G33" s="401"/>
      <c r="H33" s="401">
        <v>1000</v>
      </c>
    </row>
    <row r="34" spans="1:8" ht="9.75" customHeight="1" x14ac:dyDescent="0.2">
      <c r="A34" s="95" t="s">
        <v>1228</v>
      </c>
      <c r="B34" s="119">
        <v>-3</v>
      </c>
      <c r="C34" s="119">
        <v>-1.2108980827447022</v>
      </c>
      <c r="D34" s="119">
        <v>1280</v>
      </c>
      <c r="E34" s="119">
        <v>128.31308392477646</v>
      </c>
      <c r="F34" s="119">
        <v>656</v>
      </c>
      <c r="G34" s="404">
        <v>45.12306289881495</v>
      </c>
      <c r="H34" s="404">
        <v>99100</v>
      </c>
    </row>
    <row r="35" spans="1:8" ht="9.75" customHeight="1" x14ac:dyDescent="0.2">
      <c r="A35" s="423" t="s">
        <v>1215</v>
      </c>
      <c r="B35" s="424">
        <v>10</v>
      </c>
      <c r="C35" s="424">
        <v>4.0363269424823409</v>
      </c>
      <c r="D35" s="424"/>
      <c r="E35" s="424"/>
      <c r="F35" s="424">
        <v>495</v>
      </c>
      <c r="G35" s="428"/>
      <c r="H35" s="428"/>
    </row>
    <row r="36" spans="1:8" ht="9.75" customHeight="1" x14ac:dyDescent="0.2">
      <c r="A36" s="425" t="s">
        <v>1216</v>
      </c>
      <c r="B36" s="426">
        <v>-13</v>
      </c>
      <c r="C36" s="426">
        <v>-5.2472250252270438</v>
      </c>
      <c r="D36" s="426"/>
      <c r="E36" s="426"/>
      <c r="F36" s="426">
        <v>161</v>
      </c>
      <c r="G36" s="429"/>
      <c r="H36" s="429"/>
    </row>
    <row r="37" spans="1:8" ht="6" customHeight="1" x14ac:dyDescent="0.2">
      <c r="A37" s="14"/>
      <c r="B37" s="25"/>
      <c r="C37" s="25"/>
      <c r="D37" s="25"/>
      <c r="E37" s="25"/>
      <c r="F37" s="25"/>
      <c r="G37" s="401"/>
      <c r="H37" s="401"/>
    </row>
    <row r="38" spans="1:8" ht="9.75" customHeight="1" x14ac:dyDescent="0.2">
      <c r="A38" s="14" t="s">
        <v>1229</v>
      </c>
      <c r="B38" s="25">
        <v>49</v>
      </c>
      <c r="C38" s="25">
        <v>154.33070866141733</v>
      </c>
      <c r="D38" s="25">
        <v>66</v>
      </c>
      <c r="E38" s="25">
        <v>51.813471502590673</v>
      </c>
      <c r="F38" s="25">
        <v>38</v>
      </c>
      <c r="G38" s="401">
        <v>39.393939393939391</v>
      </c>
      <c r="H38" s="401">
        <v>12700</v>
      </c>
    </row>
    <row r="39" spans="1:8" ht="9.75" customHeight="1" x14ac:dyDescent="0.2">
      <c r="A39" s="14" t="s">
        <v>1215</v>
      </c>
      <c r="B39" s="25">
        <v>47.484055366879545</v>
      </c>
      <c r="C39" s="25">
        <v>149.55607989568361</v>
      </c>
      <c r="D39" s="25"/>
      <c r="E39" s="25"/>
      <c r="F39" s="25">
        <v>26</v>
      </c>
      <c r="G39" s="401"/>
      <c r="H39" s="401"/>
    </row>
    <row r="40" spans="1:8" ht="9.75" customHeight="1" x14ac:dyDescent="0.2">
      <c r="A40" s="14" t="s">
        <v>1216</v>
      </c>
      <c r="B40" s="25">
        <v>2</v>
      </c>
      <c r="C40" s="25">
        <v>6.2992125984251963</v>
      </c>
      <c r="D40" s="25"/>
      <c r="E40" s="25"/>
      <c r="F40" s="25">
        <v>12</v>
      </c>
      <c r="G40" s="401"/>
      <c r="H40" s="401"/>
    </row>
    <row r="41" spans="1:8" ht="9.75" customHeight="1" x14ac:dyDescent="0.2">
      <c r="A41" s="14" t="s">
        <v>1230</v>
      </c>
      <c r="B41" s="25" t="s">
        <v>1221</v>
      </c>
      <c r="C41" s="25" t="s">
        <v>1221</v>
      </c>
      <c r="D41" s="25">
        <v>42</v>
      </c>
      <c r="E41" s="25">
        <v>41.095890410958901</v>
      </c>
      <c r="F41" s="25">
        <v>20</v>
      </c>
      <c r="G41" s="401">
        <v>28.571428571428569</v>
      </c>
      <c r="H41" s="401">
        <v>10200</v>
      </c>
    </row>
    <row r="42" spans="1:8" ht="9.75" customHeight="1" x14ac:dyDescent="0.2">
      <c r="A42" s="14" t="s">
        <v>1215</v>
      </c>
      <c r="B42" s="25" t="s">
        <v>1221</v>
      </c>
      <c r="C42" s="25" t="s">
        <v>1221</v>
      </c>
      <c r="D42" s="25"/>
      <c r="E42" s="25"/>
      <c r="F42" s="25">
        <v>12</v>
      </c>
      <c r="G42" s="401"/>
      <c r="H42" s="401"/>
    </row>
    <row r="43" spans="1:8" ht="9.75" customHeight="1" x14ac:dyDescent="0.2">
      <c r="A43" s="14" t="s">
        <v>1216</v>
      </c>
      <c r="B43" s="25" t="s">
        <v>1221</v>
      </c>
      <c r="C43" s="25" t="s">
        <v>1221</v>
      </c>
      <c r="D43" s="25"/>
      <c r="E43" s="25"/>
      <c r="F43" s="25">
        <v>8</v>
      </c>
      <c r="G43" s="401"/>
      <c r="H43" s="401"/>
    </row>
    <row r="44" spans="1:8" ht="9.75" customHeight="1" x14ac:dyDescent="0.2">
      <c r="A44" s="14" t="s">
        <v>1231</v>
      </c>
      <c r="B44" s="25">
        <v>-1</v>
      </c>
      <c r="C44" s="25">
        <v>-3.3613445378151261</v>
      </c>
      <c r="D44" s="25">
        <v>106</v>
      </c>
      <c r="E44" s="25">
        <v>88.769093415485486</v>
      </c>
      <c r="F44" s="25">
        <v>41.093000000000004</v>
      </c>
      <c r="G44" s="401">
        <v>26.415094339622641</v>
      </c>
      <c r="H44" s="401">
        <v>11900</v>
      </c>
    </row>
    <row r="45" spans="1:8" ht="9.75" customHeight="1" x14ac:dyDescent="0.2">
      <c r="A45" s="14" t="s">
        <v>1215</v>
      </c>
      <c r="B45" s="25" t="s">
        <v>1221</v>
      </c>
      <c r="C45" s="25" t="s">
        <v>1221</v>
      </c>
      <c r="D45" s="25"/>
      <c r="E45" s="25"/>
      <c r="F45" s="25">
        <v>28</v>
      </c>
      <c r="G45" s="401"/>
      <c r="H45" s="401"/>
    </row>
    <row r="46" spans="1:8" ht="9.75" customHeight="1" x14ac:dyDescent="0.2">
      <c r="A46" s="14" t="s">
        <v>1216</v>
      </c>
      <c r="B46" s="25">
        <v>-1</v>
      </c>
      <c r="C46" s="25">
        <v>-3.3613445378151261</v>
      </c>
      <c r="D46" s="25"/>
      <c r="E46" s="25"/>
      <c r="F46" s="25">
        <v>13.093000000000004</v>
      </c>
      <c r="G46" s="401"/>
      <c r="H46" s="401"/>
    </row>
    <row r="47" spans="1:8" ht="9.75" customHeight="1" x14ac:dyDescent="0.2">
      <c r="A47" s="14" t="s">
        <v>1232</v>
      </c>
      <c r="B47" s="25">
        <v>-14</v>
      </c>
      <c r="C47" s="25">
        <v>-21.705426356589147</v>
      </c>
      <c r="D47" s="25">
        <v>132</v>
      </c>
      <c r="E47" s="25">
        <v>51.09150023223409</v>
      </c>
      <c r="F47" s="25">
        <v>36</v>
      </c>
      <c r="G47" s="401">
        <v>18.939393939393938</v>
      </c>
      <c r="H47" s="401">
        <v>25800</v>
      </c>
    </row>
    <row r="48" spans="1:8" ht="9.75" customHeight="1" x14ac:dyDescent="0.2">
      <c r="A48" s="14" t="s">
        <v>1215</v>
      </c>
      <c r="B48" s="25">
        <v>-17</v>
      </c>
      <c r="C48" s="25">
        <v>-26.356589147286819</v>
      </c>
      <c r="D48" s="25"/>
      <c r="E48" s="25"/>
      <c r="F48" s="25">
        <v>25</v>
      </c>
      <c r="G48" s="401"/>
      <c r="H48" s="401"/>
    </row>
    <row r="49" spans="1:8" ht="9.75" customHeight="1" x14ac:dyDescent="0.2">
      <c r="A49" s="14" t="s">
        <v>1216</v>
      </c>
      <c r="B49" s="25">
        <v>3</v>
      </c>
      <c r="C49" s="25">
        <v>4.6511627906976747</v>
      </c>
      <c r="D49" s="25"/>
      <c r="E49" s="25"/>
      <c r="F49" s="25">
        <v>11</v>
      </c>
      <c r="G49" s="401"/>
      <c r="H49" s="401"/>
    </row>
    <row r="50" spans="1:8" ht="9.75" customHeight="1" x14ac:dyDescent="0.2">
      <c r="A50" s="14" t="s">
        <v>1233</v>
      </c>
      <c r="B50" s="25">
        <v>-4</v>
      </c>
      <c r="C50" s="25">
        <v>-3.7825059101654848</v>
      </c>
      <c r="D50" s="25">
        <v>5</v>
      </c>
      <c r="E50" s="25">
        <v>1.1820330969267139</v>
      </c>
      <c r="F50" s="25">
        <v>-1.0930000000000035</v>
      </c>
      <c r="G50" s="401"/>
      <c r="H50" s="401">
        <v>42300</v>
      </c>
    </row>
    <row r="51" spans="1:8" ht="9.75" customHeight="1" x14ac:dyDescent="0.2">
      <c r="A51" s="95" t="s">
        <v>1234</v>
      </c>
      <c r="B51" s="119">
        <v>30</v>
      </c>
      <c r="C51" s="119">
        <v>11.661807580174926</v>
      </c>
      <c r="D51" s="119">
        <v>351</v>
      </c>
      <c r="E51" s="119">
        <v>34.066424675349886</v>
      </c>
      <c r="F51" s="119">
        <v>134</v>
      </c>
      <c r="G51" s="404">
        <v>26.210826210826209</v>
      </c>
      <c r="H51" s="404">
        <v>102900</v>
      </c>
    </row>
    <row r="52" spans="1:8" ht="9.75" customHeight="1" x14ac:dyDescent="0.2">
      <c r="A52" s="423" t="s">
        <v>1215</v>
      </c>
      <c r="B52" s="424">
        <v>26</v>
      </c>
      <c r="C52" s="424">
        <v>10.10689990281827</v>
      </c>
      <c r="D52" s="424"/>
      <c r="E52" s="424"/>
      <c r="F52" s="424">
        <v>92</v>
      </c>
      <c r="G52" s="428"/>
      <c r="H52" s="428"/>
    </row>
    <row r="53" spans="1:8" ht="9.75" customHeight="1" x14ac:dyDescent="0.2">
      <c r="A53" s="425" t="s">
        <v>1216</v>
      </c>
      <c r="B53" s="426">
        <v>4</v>
      </c>
      <c r="C53" s="426">
        <v>1.554907677356657</v>
      </c>
      <c r="D53" s="426"/>
      <c r="E53" s="426"/>
      <c r="F53" s="426">
        <v>41.911999999999999</v>
      </c>
      <c r="G53" s="429"/>
      <c r="H53" s="429"/>
    </row>
    <row r="54" spans="1:8" ht="6" customHeight="1" x14ac:dyDescent="0.2">
      <c r="A54" s="14"/>
      <c r="B54" s="25"/>
      <c r="C54" s="25"/>
      <c r="D54" s="25"/>
      <c r="E54" s="25"/>
      <c r="F54" s="25"/>
      <c r="G54" s="401"/>
      <c r="H54" s="401"/>
    </row>
    <row r="55" spans="1:8" ht="9.75" customHeight="1" x14ac:dyDescent="0.2">
      <c r="A55" s="95" t="s">
        <v>1235</v>
      </c>
      <c r="B55" s="119">
        <v>1</v>
      </c>
      <c r="C55" s="119">
        <v>2.9197080291970807</v>
      </c>
      <c r="D55" s="119">
        <v>50</v>
      </c>
      <c r="E55" s="119">
        <v>36.453776611256927</v>
      </c>
      <c r="F55" s="119">
        <v>16</v>
      </c>
      <c r="G55" s="404"/>
      <c r="H55" s="404">
        <v>13700</v>
      </c>
    </row>
    <row r="56" spans="1:8" ht="9.75" customHeight="1" x14ac:dyDescent="0.2">
      <c r="A56" s="9"/>
      <c r="B56" s="23"/>
      <c r="C56" s="23"/>
      <c r="D56" s="23"/>
      <c r="E56" s="23"/>
      <c r="F56" s="23"/>
      <c r="G56" s="413"/>
      <c r="H56" s="413"/>
    </row>
    <row r="57" spans="1:8" ht="9.75" customHeight="1" x14ac:dyDescent="0.2">
      <c r="A57" s="95" t="s">
        <v>1236</v>
      </c>
      <c r="B57" s="119">
        <v>-2</v>
      </c>
      <c r="C57" s="119">
        <v>30.76923076923077</v>
      </c>
      <c r="D57" s="119" t="s">
        <v>1237</v>
      </c>
      <c r="E57" s="119" t="s">
        <v>1237</v>
      </c>
      <c r="F57" s="119">
        <v>6</v>
      </c>
      <c r="G57" s="404"/>
      <c r="H57" s="404">
        <v>-2600</v>
      </c>
    </row>
    <row r="58" spans="1:8" ht="6" customHeight="1" x14ac:dyDescent="0.2">
      <c r="A58" s="9"/>
      <c r="B58" s="23"/>
      <c r="C58" s="23"/>
      <c r="D58" s="23"/>
      <c r="E58" s="23"/>
      <c r="F58" s="23"/>
      <c r="G58" s="413"/>
      <c r="H58" s="413"/>
    </row>
    <row r="59" spans="1:8" ht="9.75" customHeight="1" x14ac:dyDescent="0.2">
      <c r="A59" s="95" t="s">
        <v>1238</v>
      </c>
      <c r="B59" s="119">
        <v>61</v>
      </c>
      <c r="C59" s="119">
        <v>6.1678463094034379</v>
      </c>
      <c r="D59" s="119">
        <v>3286</v>
      </c>
      <c r="E59" s="119">
        <v>82.822936357907992</v>
      </c>
      <c r="F59" s="119">
        <v>1150</v>
      </c>
      <c r="G59" s="404">
        <v>30.185317177476833</v>
      </c>
      <c r="H59" s="404">
        <v>395600</v>
      </c>
    </row>
    <row r="60" spans="1:8" ht="9.75" customHeight="1" x14ac:dyDescent="0.2">
      <c r="A60" s="423" t="s">
        <v>1215</v>
      </c>
      <c r="B60" s="424">
        <v>67</v>
      </c>
      <c r="C60" s="424">
        <v>6.7745197168857434</v>
      </c>
      <c r="D60" s="424"/>
      <c r="E60" s="424"/>
      <c r="F60" s="424">
        <v>847</v>
      </c>
      <c r="G60" s="428"/>
      <c r="H60" s="428"/>
    </row>
    <row r="61" spans="1:8" ht="9.75" customHeight="1" x14ac:dyDescent="0.2">
      <c r="A61" s="425" t="s">
        <v>1216</v>
      </c>
      <c r="B61" s="426">
        <v>-6</v>
      </c>
      <c r="C61" s="426">
        <v>-0.60667340748230536</v>
      </c>
      <c r="D61" s="426"/>
      <c r="E61" s="426"/>
      <c r="F61" s="426">
        <v>303</v>
      </c>
      <c r="G61" s="429"/>
      <c r="H61" s="429"/>
    </row>
    <row r="62" spans="1:8" ht="9.75" customHeight="1" x14ac:dyDescent="0.2">
      <c r="A62" s="14" t="s">
        <v>1239</v>
      </c>
      <c r="B62" s="25">
        <v>2</v>
      </c>
      <c r="C62" s="25"/>
      <c r="D62" s="25"/>
      <c r="E62" s="25"/>
      <c r="F62" s="25"/>
      <c r="G62" s="401"/>
      <c r="H62" s="401"/>
    </row>
    <row r="63" spans="1:8" ht="19.5" customHeight="1" x14ac:dyDescent="0.2">
      <c r="A63" s="427" t="s">
        <v>1240</v>
      </c>
      <c r="B63" s="119">
        <v>59</v>
      </c>
      <c r="C63" s="119">
        <v>7.7820886564451959</v>
      </c>
      <c r="D63" s="119"/>
      <c r="E63" s="119"/>
      <c r="F63" s="119"/>
      <c r="G63" s="404"/>
      <c r="H63" s="404"/>
    </row>
    <row r="64" spans="1:8" ht="9.75" customHeight="1" x14ac:dyDescent="0.2">
      <c r="A64" s="423" t="s">
        <v>1215</v>
      </c>
      <c r="B64" s="424">
        <v>65</v>
      </c>
      <c r="C64" s="424">
        <v>8.573487502863351</v>
      </c>
      <c r="D64" s="424"/>
      <c r="E64" s="424"/>
      <c r="F64" s="424"/>
      <c r="G64" s="428"/>
      <c r="H64" s="428"/>
    </row>
    <row r="65" spans="1:8" ht="9.75" customHeight="1" x14ac:dyDescent="0.2">
      <c r="A65" s="425" t="s">
        <v>1216</v>
      </c>
      <c r="B65" s="426">
        <v>-6</v>
      </c>
      <c r="C65" s="426">
        <v>-0.7913988464181555</v>
      </c>
      <c r="D65" s="426"/>
      <c r="E65" s="426"/>
      <c r="F65" s="426"/>
      <c r="G65" s="429"/>
      <c r="H65" s="429"/>
    </row>
    <row r="66" spans="1:8" ht="3" customHeight="1" x14ac:dyDescent="0.2">
      <c r="A66" s="14"/>
      <c r="B66" s="13"/>
      <c r="C66" s="13"/>
      <c r="D66" s="13"/>
      <c r="E66" s="13"/>
      <c r="F66" s="13"/>
      <c r="G66" s="13"/>
      <c r="H66" s="13"/>
    </row>
    <row r="67" spans="1:8" ht="8.25" customHeight="1" x14ac:dyDescent="0.2">
      <c r="A67" s="560" t="s">
        <v>1241</v>
      </c>
      <c r="B67" s="560" t="s">
        <v>0</v>
      </c>
      <c r="C67" s="560" t="s">
        <v>0</v>
      </c>
      <c r="D67" s="560" t="s">
        <v>0</v>
      </c>
      <c r="E67" s="560" t="s">
        <v>0</v>
      </c>
      <c r="F67" s="560" t="s">
        <v>0</v>
      </c>
      <c r="G67" s="560" t="s">
        <v>0</v>
      </c>
      <c r="H67" s="560" t="s">
        <v>0</v>
      </c>
    </row>
    <row r="68" spans="1:8" ht="8.25" customHeight="1" x14ac:dyDescent="0.2">
      <c r="A68" s="560" t="s">
        <v>1242</v>
      </c>
      <c r="B68" s="560" t="s">
        <v>0</v>
      </c>
      <c r="C68" s="560" t="s">
        <v>0</v>
      </c>
      <c r="D68" s="560" t="s">
        <v>0</v>
      </c>
      <c r="E68" s="560" t="s">
        <v>0</v>
      </c>
      <c r="F68" s="560" t="s">
        <v>0</v>
      </c>
      <c r="G68" s="560" t="s">
        <v>0</v>
      </c>
      <c r="H68" s="560" t="s">
        <v>0</v>
      </c>
    </row>
    <row r="69" spans="1:8" ht="8.25" customHeight="1" x14ac:dyDescent="0.2">
      <c r="A69" s="560" t="s">
        <v>1243</v>
      </c>
      <c r="B69" s="560" t="s">
        <v>0</v>
      </c>
      <c r="C69" s="560" t="s">
        <v>0</v>
      </c>
      <c r="D69" s="560" t="s">
        <v>0</v>
      </c>
      <c r="E69" s="560" t="s">
        <v>0</v>
      </c>
      <c r="F69" s="560" t="s">
        <v>0</v>
      </c>
      <c r="G69" s="560" t="s">
        <v>0</v>
      </c>
      <c r="H69" s="560" t="s">
        <v>0</v>
      </c>
    </row>
    <row r="70" spans="1:8" ht="8.25" customHeight="1" x14ac:dyDescent="0.2">
      <c r="A70" s="560" t="s">
        <v>1244</v>
      </c>
      <c r="B70" s="560" t="s">
        <v>0</v>
      </c>
      <c r="C70" s="560" t="s">
        <v>0</v>
      </c>
      <c r="D70" s="560" t="s">
        <v>0</v>
      </c>
      <c r="E70" s="560" t="s">
        <v>0</v>
      </c>
      <c r="F70" s="560" t="s">
        <v>0</v>
      </c>
      <c r="G70" s="560" t="s">
        <v>0</v>
      </c>
      <c r="H70" s="560" t="s">
        <v>0</v>
      </c>
    </row>
  </sheetData>
  <mergeCells count="6">
    <mergeCell ref="A70:H70"/>
    <mergeCell ref="A1:C1"/>
    <mergeCell ref="A2:H2"/>
    <mergeCell ref="A67:H67"/>
    <mergeCell ref="A68:H68"/>
    <mergeCell ref="A69:H69"/>
  </mergeCells>
  <pageMargins left="0.5" right="0.5" top="0.5" bottom="0.5" header="0.31496062992126" footer="0.31496062992126"/>
  <pageSetup paperSize="9" orientation="portrait"/>
  <headerFooter>
    <oddFooter>&amp;C_x000D_&amp;1#&amp;"Aptos"&amp;10&amp;K000000 Confidential</oddFooter>
  </headerFooter>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27500B-1B0B-4CDF-82E4-8BA65B43E603}">
  <dimension ref="A1:M38"/>
  <sheetViews>
    <sheetView workbookViewId="0">
      <selection sqref="A1:C1"/>
    </sheetView>
  </sheetViews>
  <sheetFormatPr defaultRowHeight="12.75" x14ac:dyDescent="0.2"/>
  <cols>
    <col min="1" max="1" width="31.42578125" customWidth="1"/>
    <col min="2" max="3" width="6.5703125" customWidth="1"/>
    <col min="4" max="13" width="5.85546875" customWidth="1"/>
  </cols>
  <sheetData>
    <row r="1" spans="1:13" ht="10.5" customHeight="1" x14ac:dyDescent="0.2">
      <c r="A1" s="581" t="s">
        <v>1245</v>
      </c>
      <c r="B1" s="581" t="s">
        <v>0</v>
      </c>
      <c r="C1" s="581" t="s">
        <v>0</v>
      </c>
      <c r="D1" s="44"/>
      <c r="E1" s="44"/>
      <c r="F1" s="44"/>
      <c r="G1" s="44"/>
      <c r="H1" s="288"/>
      <c r="I1" s="288"/>
      <c r="J1" s="288"/>
      <c r="K1" s="288"/>
      <c r="L1" s="288"/>
      <c r="M1" s="288"/>
    </row>
    <row r="2" spans="1:13" ht="28.5" customHeight="1" x14ac:dyDescent="0.2">
      <c r="A2" s="600" t="s">
        <v>1246</v>
      </c>
      <c r="B2" s="600" t="s">
        <v>0</v>
      </c>
      <c r="C2" s="600" t="s">
        <v>0</v>
      </c>
      <c r="D2" s="600" t="s">
        <v>0</v>
      </c>
      <c r="E2" s="600" t="s">
        <v>0</v>
      </c>
      <c r="F2" s="600" t="s">
        <v>0</v>
      </c>
      <c r="G2" s="600" t="s">
        <v>0</v>
      </c>
      <c r="H2" s="600" t="s">
        <v>0</v>
      </c>
      <c r="I2" s="600" t="s">
        <v>0</v>
      </c>
      <c r="J2" s="600" t="s">
        <v>0</v>
      </c>
      <c r="K2" s="600" t="s">
        <v>0</v>
      </c>
      <c r="L2" s="600" t="s">
        <v>0</v>
      </c>
      <c r="M2" s="600" t="s">
        <v>0</v>
      </c>
    </row>
    <row r="3" spans="1:13" ht="10.5" customHeight="1" x14ac:dyDescent="0.2">
      <c r="A3" s="78" t="s">
        <v>1247</v>
      </c>
      <c r="B3" s="97" t="s">
        <v>1248</v>
      </c>
      <c r="C3" s="97" t="s">
        <v>1249</v>
      </c>
      <c r="D3" s="97" t="s">
        <v>1250</v>
      </c>
      <c r="E3" s="97" t="s">
        <v>1251</v>
      </c>
      <c r="F3" s="97" t="s">
        <v>1252</v>
      </c>
      <c r="G3" s="97" t="s">
        <v>1253</v>
      </c>
      <c r="H3" s="97" t="s">
        <v>1254</v>
      </c>
      <c r="I3" s="97" t="s">
        <v>1255</v>
      </c>
      <c r="J3" s="97" t="s">
        <v>1256</v>
      </c>
      <c r="K3" s="97" t="s">
        <v>1257</v>
      </c>
      <c r="L3" s="97" t="s">
        <v>1258</v>
      </c>
      <c r="M3" s="97" t="s">
        <v>1259</v>
      </c>
    </row>
    <row r="4" spans="1:13" ht="9.75" customHeight="1" x14ac:dyDescent="0.2">
      <c r="A4" s="9" t="s">
        <v>1260</v>
      </c>
      <c r="B4" s="152">
        <v>1.6526343353795552</v>
      </c>
      <c r="C4" s="152">
        <v>1.5932258225113187</v>
      </c>
      <c r="D4" s="152">
        <v>1.6120721570836176</v>
      </c>
      <c r="E4" s="152">
        <v>1.3231540274186493</v>
      </c>
      <c r="F4" s="152">
        <v>1.298966045981216</v>
      </c>
      <c r="G4" s="152">
        <v>1.1941144633238021</v>
      </c>
      <c r="H4" s="152">
        <v>1.3501917463624609</v>
      </c>
      <c r="I4" s="152">
        <v>1.5878546329013103</v>
      </c>
      <c r="J4" s="152">
        <v>1.4553035187334047</v>
      </c>
      <c r="K4" s="152">
        <v>1.5143047719407798</v>
      </c>
      <c r="L4" s="152">
        <v>1.5651498686724126</v>
      </c>
      <c r="M4" s="152">
        <v>1.6895011619794493</v>
      </c>
    </row>
    <row r="5" spans="1:13" ht="9.75" customHeight="1" x14ac:dyDescent="0.2">
      <c r="A5" s="14" t="s">
        <v>1261</v>
      </c>
      <c r="B5" s="154">
        <v>0.70645431026642225</v>
      </c>
      <c r="C5" s="154">
        <v>0.76478118027738173</v>
      </c>
      <c r="D5" s="154">
        <v>0.66073275932599074</v>
      </c>
      <c r="E5" s="154">
        <v>0.66181931247464509</v>
      </c>
      <c r="F5" s="154">
        <v>0.87984769046636102</v>
      </c>
      <c r="G5" s="154">
        <v>0.85260829696506246</v>
      </c>
      <c r="H5" s="154">
        <v>1.01731390865421</v>
      </c>
      <c r="I5" s="154">
        <v>0.75010331218661297</v>
      </c>
      <c r="J5" s="154">
        <v>0.74378370319932552</v>
      </c>
      <c r="K5" s="154">
        <v>0.86587506527177804</v>
      </c>
      <c r="L5" s="154">
        <v>0.9405334799677898</v>
      </c>
      <c r="M5" s="154">
        <v>1.0467377331300285</v>
      </c>
    </row>
    <row r="6" spans="1:13" ht="9.75" customHeight="1" x14ac:dyDescent="0.2">
      <c r="A6" s="14" t="s">
        <v>1262</v>
      </c>
      <c r="B6" s="154">
        <v>0.94799443306206399</v>
      </c>
      <c r="C6" s="154">
        <v>0.88089607691560445</v>
      </c>
      <c r="D6" s="154">
        <v>0.81934759596198681</v>
      </c>
      <c r="E6" s="154">
        <v>0.80146068330190945</v>
      </c>
      <c r="F6" s="154">
        <v>0.74896571402499923</v>
      </c>
      <c r="G6" s="154">
        <v>0.75183293944597196</v>
      </c>
      <c r="H6" s="154">
        <v>0.83355320877322447</v>
      </c>
      <c r="I6" s="154">
        <v>0.77534340814606428</v>
      </c>
      <c r="J6" s="154">
        <v>0.75949351128427589</v>
      </c>
      <c r="K6" s="154">
        <v>0.79496810432451293</v>
      </c>
      <c r="L6" s="154">
        <v>0.79679026437930833</v>
      </c>
      <c r="M6" s="154">
        <v>0.92885856383257581</v>
      </c>
    </row>
    <row r="7" spans="1:13" ht="9.75" customHeight="1" x14ac:dyDescent="0.2">
      <c r="A7" s="14" t="s">
        <v>1263</v>
      </c>
      <c r="B7" s="154">
        <v>0.40174277767664396</v>
      </c>
      <c r="C7" s="154">
        <v>0.38242862792874099</v>
      </c>
      <c r="D7" s="154">
        <v>0.36225757994015534</v>
      </c>
      <c r="E7" s="154">
        <v>0.29514685484693631</v>
      </c>
      <c r="F7" s="154">
        <v>0.28411359781584883</v>
      </c>
      <c r="G7" s="154">
        <v>0.28434443602852549</v>
      </c>
      <c r="H7" s="154">
        <v>0.28925121367274553</v>
      </c>
      <c r="I7" s="154">
        <v>0.30940778639927635</v>
      </c>
      <c r="J7" s="154">
        <v>0.27724742451442624</v>
      </c>
      <c r="K7" s="154">
        <v>0.29418128189318843</v>
      </c>
      <c r="L7" s="154">
        <v>0.30445187950192359</v>
      </c>
      <c r="M7" s="154">
        <v>0.33715966525105379</v>
      </c>
    </row>
    <row r="8" spans="1:13" ht="9.75" customHeight="1" x14ac:dyDescent="0.2">
      <c r="A8" s="14" t="s">
        <v>1264</v>
      </c>
      <c r="B8" s="154">
        <v>6.1986922903487666E-2</v>
      </c>
      <c r="C8" s="154">
        <v>6.3139380714114027E-2</v>
      </c>
      <c r="D8" s="154">
        <v>7.7151972577869099E-2</v>
      </c>
      <c r="E8" s="154">
        <v>5.681124829359873E-2</v>
      </c>
      <c r="F8" s="154" t="s">
        <v>1265</v>
      </c>
      <c r="G8" s="154" t="s">
        <v>1265</v>
      </c>
      <c r="H8" s="154" t="s">
        <v>1265</v>
      </c>
      <c r="I8" s="154" t="s">
        <v>1265</v>
      </c>
      <c r="J8" s="154" t="s">
        <v>1265</v>
      </c>
      <c r="K8" s="154" t="s">
        <v>1265</v>
      </c>
      <c r="L8" s="154" t="s">
        <v>1265</v>
      </c>
      <c r="M8" s="154" t="s">
        <v>1265</v>
      </c>
    </row>
    <row r="9" spans="1:13" ht="9.75" customHeight="1" x14ac:dyDescent="0.2">
      <c r="A9" s="14" t="s">
        <v>1266</v>
      </c>
      <c r="B9" s="154">
        <v>0.26859071146186547</v>
      </c>
      <c r="C9" s="154">
        <v>0.26811511310803432</v>
      </c>
      <c r="D9" s="154">
        <v>0.19612146289206239</v>
      </c>
      <c r="E9" s="154">
        <v>0.18792687297146238</v>
      </c>
      <c r="F9" s="154">
        <v>0.19763431334227144</v>
      </c>
      <c r="G9" s="154">
        <v>0.15545721324864339</v>
      </c>
      <c r="H9" s="154">
        <v>0.127496230946371</v>
      </c>
      <c r="I9" s="154">
        <v>0.18228948167010334</v>
      </c>
      <c r="J9" s="154">
        <v>0.18149555153769342</v>
      </c>
      <c r="K9" s="154">
        <v>0.1965889483528182</v>
      </c>
      <c r="L9" s="154">
        <v>0.22691588597703558</v>
      </c>
      <c r="M9" s="154">
        <v>0.20647515056938792</v>
      </c>
    </row>
    <row r="10" spans="1:13" ht="9.75" customHeight="1" x14ac:dyDescent="0.2">
      <c r="A10" s="14" t="s">
        <v>1267</v>
      </c>
      <c r="B10" s="154" t="s">
        <v>1265</v>
      </c>
      <c r="C10" s="154" t="s">
        <v>1265</v>
      </c>
      <c r="D10" s="154" t="s">
        <v>1265</v>
      </c>
      <c r="E10" s="154" t="s">
        <v>1265</v>
      </c>
      <c r="F10" s="154" t="s">
        <v>1265</v>
      </c>
      <c r="G10" s="154" t="s">
        <v>1265</v>
      </c>
      <c r="H10" s="154" t="s">
        <v>1265</v>
      </c>
      <c r="I10" s="154">
        <v>6.1661414603251197E-2</v>
      </c>
      <c r="J10" s="154">
        <v>5.9490202907379462E-2</v>
      </c>
      <c r="K10" s="154">
        <v>6.356425381680457E-2</v>
      </c>
      <c r="L10" s="154">
        <v>6.1440485091696764E-2</v>
      </c>
      <c r="M10" s="154" t="s">
        <v>1265</v>
      </c>
    </row>
    <row r="11" spans="1:13" ht="9.75" customHeight="1" x14ac:dyDescent="0.2">
      <c r="A11" s="14" t="s">
        <v>1268</v>
      </c>
      <c r="B11" s="154" t="s">
        <v>1265</v>
      </c>
      <c r="C11" s="154" t="s">
        <v>1265</v>
      </c>
      <c r="D11" s="154" t="s">
        <v>1265</v>
      </c>
      <c r="E11" s="154" t="s">
        <v>1265</v>
      </c>
      <c r="F11" s="154" t="s">
        <v>1265</v>
      </c>
      <c r="G11" s="154" t="s">
        <v>1265</v>
      </c>
      <c r="H11" s="154" t="s">
        <v>1265</v>
      </c>
      <c r="I11" s="154" t="s">
        <v>1265</v>
      </c>
      <c r="J11" s="154" t="s">
        <v>1265</v>
      </c>
      <c r="K11" s="154" t="s">
        <v>1265</v>
      </c>
      <c r="L11" s="154" t="s">
        <v>1265</v>
      </c>
      <c r="M11" s="154" t="s">
        <v>1265</v>
      </c>
    </row>
    <row r="12" spans="1:13" ht="9.75" customHeight="1" x14ac:dyDescent="0.2">
      <c r="A12" s="14" t="s">
        <v>1269</v>
      </c>
      <c r="B12" s="154" t="s">
        <v>1265</v>
      </c>
      <c r="C12" s="154" t="s">
        <v>1265</v>
      </c>
      <c r="D12" s="154" t="s">
        <v>1265</v>
      </c>
      <c r="E12" s="154" t="s">
        <v>1265</v>
      </c>
      <c r="F12" s="154" t="s">
        <v>1265</v>
      </c>
      <c r="G12" s="154" t="s">
        <v>1265</v>
      </c>
      <c r="H12" s="154" t="s">
        <v>1265</v>
      </c>
      <c r="I12" s="154" t="s">
        <v>1265</v>
      </c>
      <c r="J12" s="154" t="s">
        <v>1265</v>
      </c>
      <c r="K12" s="154" t="s">
        <v>1265</v>
      </c>
      <c r="L12" s="154">
        <v>0.12412532011844418</v>
      </c>
      <c r="M12" s="154">
        <v>0.12692494219217468</v>
      </c>
    </row>
    <row r="13" spans="1:13" ht="9.75" customHeight="1" x14ac:dyDescent="0.2">
      <c r="A13" s="14" t="s">
        <v>1270</v>
      </c>
      <c r="B13" s="154" t="s">
        <v>1265</v>
      </c>
      <c r="C13" s="154" t="s">
        <v>1265</v>
      </c>
      <c r="D13" s="154" t="s">
        <v>1265</v>
      </c>
      <c r="E13" s="154" t="s">
        <v>1265</v>
      </c>
      <c r="F13" s="154" t="s">
        <v>1265</v>
      </c>
      <c r="G13" s="154" t="s">
        <v>1265</v>
      </c>
      <c r="H13" s="154" t="s">
        <v>1265</v>
      </c>
      <c r="I13" s="154" t="s">
        <v>1265</v>
      </c>
      <c r="J13" s="154" t="s">
        <v>1265</v>
      </c>
      <c r="K13" s="154" t="s">
        <v>1265</v>
      </c>
      <c r="L13" s="154" t="s">
        <v>1265</v>
      </c>
      <c r="M13" s="154" t="s">
        <v>1265</v>
      </c>
    </row>
    <row r="14" spans="1:13" ht="9.75" customHeight="1" x14ac:dyDescent="0.2">
      <c r="A14" s="14" t="s">
        <v>1271</v>
      </c>
      <c r="B14" s="154" t="s">
        <v>1265</v>
      </c>
      <c r="C14" s="154" t="s">
        <v>1265</v>
      </c>
      <c r="D14" s="154" t="s">
        <v>1265</v>
      </c>
      <c r="E14" s="154" t="s">
        <v>1265</v>
      </c>
      <c r="F14" s="154" t="s">
        <v>1265</v>
      </c>
      <c r="G14" s="154" t="s">
        <v>1265</v>
      </c>
      <c r="H14" s="154" t="s">
        <v>1265</v>
      </c>
      <c r="I14" s="154" t="s">
        <v>1265</v>
      </c>
      <c r="J14" s="154" t="s">
        <v>1265</v>
      </c>
      <c r="K14" s="154">
        <v>9.4052199349786425E-2</v>
      </c>
      <c r="L14" s="154" t="s">
        <v>1265</v>
      </c>
      <c r="M14" s="154" t="s">
        <v>1265</v>
      </c>
    </row>
    <row r="15" spans="1:13" ht="9.75" customHeight="1" x14ac:dyDescent="0.2">
      <c r="A15" s="14" t="s">
        <v>1272</v>
      </c>
      <c r="B15" s="154" t="s">
        <v>1265</v>
      </c>
      <c r="C15" s="154" t="s">
        <v>1265</v>
      </c>
      <c r="D15" s="154">
        <v>0.12957809924729077</v>
      </c>
      <c r="E15" s="154">
        <v>0.12558206734066096</v>
      </c>
      <c r="F15" s="154">
        <v>0.12450750474264208</v>
      </c>
      <c r="G15" s="154">
        <v>0.12204291234387429</v>
      </c>
      <c r="H15" s="154">
        <v>0.11445739354406811</v>
      </c>
      <c r="I15" s="154">
        <v>0.13199508574808319</v>
      </c>
      <c r="J15" s="154">
        <v>0.11958744890841135</v>
      </c>
      <c r="K15" s="154">
        <v>0.12594193617171437</v>
      </c>
      <c r="L15" s="154">
        <v>0.14979187794456658</v>
      </c>
      <c r="M15" s="154">
        <v>0.15246271446403067</v>
      </c>
    </row>
    <row r="16" spans="1:13" ht="9.75" customHeight="1" x14ac:dyDescent="0.2">
      <c r="A16" s="14" t="s">
        <v>1273</v>
      </c>
      <c r="B16" s="154">
        <v>0.14027637331667375</v>
      </c>
      <c r="C16" s="154">
        <v>0.13934199677634404</v>
      </c>
      <c r="D16" s="154">
        <v>9.5740482991279865E-2</v>
      </c>
      <c r="E16" s="154">
        <v>0.17819528800388434</v>
      </c>
      <c r="F16" s="154">
        <v>9.673121414238027E-2</v>
      </c>
      <c r="G16" s="154">
        <v>9.9905168583320658E-2</v>
      </c>
      <c r="H16" s="154">
        <v>0.10403953494904974</v>
      </c>
      <c r="I16" s="154">
        <v>0.10599671839623287</v>
      </c>
      <c r="J16" s="154">
        <v>0.10255969763106024</v>
      </c>
      <c r="K16" s="154">
        <v>0.12701041217362935</v>
      </c>
      <c r="L16" s="154">
        <v>0.13881110514236666</v>
      </c>
      <c r="M16" s="154">
        <v>0.14171839767496844</v>
      </c>
    </row>
    <row r="17" spans="1:13" ht="9.75" customHeight="1" x14ac:dyDescent="0.2">
      <c r="A17" s="14" t="s">
        <v>1274</v>
      </c>
      <c r="B17" s="154">
        <v>0.24673207763539784</v>
      </c>
      <c r="C17" s="154">
        <v>0.25365245618091981</v>
      </c>
      <c r="D17" s="154">
        <v>0.22221430520932475</v>
      </c>
      <c r="E17" s="154">
        <v>0.20685424505515676</v>
      </c>
      <c r="F17" s="154">
        <v>0.18645750967020497</v>
      </c>
      <c r="G17" s="154">
        <v>0.18114422871598329</v>
      </c>
      <c r="H17" s="154">
        <v>0.18508597632344628</v>
      </c>
      <c r="I17" s="154">
        <v>0.20494704895404059</v>
      </c>
      <c r="J17" s="154">
        <v>0.19489258244768706</v>
      </c>
      <c r="K17" s="154">
        <v>0.23984689709152243</v>
      </c>
      <c r="L17" s="154">
        <v>0.26164370548197502</v>
      </c>
      <c r="M17" s="154">
        <v>0.25287241408327982</v>
      </c>
    </row>
    <row r="18" spans="1:13" ht="9.75" customHeight="1" x14ac:dyDescent="0.2">
      <c r="A18" s="95" t="s">
        <v>1275</v>
      </c>
      <c r="B18" s="430">
        <v>4.4845762898391079</v>
      </c>
      <c r="C18" s="430">
        <v>4.389433014703795</v>
      </c>
      <c r="D18" s="430">
        <v>4.225365665910334</v>
      </c>
      <c r="E18" s="430">
        <v>3.8916518392025492</v>
      </c>
      <c r="F18" s="430">
        <v>3.9088682341237209</v>
      </c>
      <c r="G18" s="430">
        <v>3.6859851909728549</v>
      </c>
      <c r="H18" s="430">
        <v>4.0858224472638591</v>
      </c>
      <c r="I18" s="430">
        <v>4.1726317938829327</v>
      </c>
      <c r="J18" s="430">
        <v>3.9539682747499092</v>
      </c>
      <c r="K18" s="430">
        <v>4.3658977379464634</v>
      </c>
      <c r="L18" s="430">
        <v>4.5854410264847445</v>
      </c>
      <c r="M18" s="430">
        <v>4.946700021038529</v>
      </c>
    </row>
    <row r="19" spans="1:13" ht="6" customHeight="1" x14ac:dyDescent="0.2">
      <c r="A19" s="106"/>
      <c r="B19" s="107"/>
      <c r="C19" s="108"/>
      <c r="D19" s="109"/>
      <c r="E19" s="109"/>
      <c r="F19" s="109"/>
      <c r="G19" s="109"/>
      <c r="H19" s="110"/>
      <c r="I19" s="110"/>
      <c r="J19" s="110"/>
      <c r="K19" s="110"/>
      <c r="L19" s="110"/>
      <c r="M19" s="110"/>
    </row>
    <row r="20" spans="1:13" ht="15" customHeight="1" x14ac:dyDescent="0.2">
      <c r="A20" s="600" t="s">
        <v>1276</v>
      </c>
      <c r="B20" s="600" t="s">
        <v>0</v>
      </c>
      <c r="C20" s="600" t="s">
        <v>0</v>
      </c>
      <c r="D20" s="600" t="s">
        <v>0</v>
      </c>
      <c r="E20" s="600" t="s">
        <v>0</v>
      </c>
      <c r="F20" s="600" t="s">
        <v>0</v>
      </c>
      <c r="G20" s="622" t="s">
        <v>0</v>
      </c>
      <c r="H20" s="622" t="s">
        <v>0</v>
      </c>
      <c r="I20" s="622" t="s">
        <v>0</v>
      </c>
      <c r="J20" s="622" t="s">
        <v>0</v>
      </c>
      <c r="K20" s="622" t="s">
        <v>0</v>
      </c>
      <c r="L20" s="622" t="s">
        <v>0</v>
      </c>
      <c r="M20" s="622" t="s">
        <v>0</v>
      </c>
    </row>
    <row r="21" spans="1:13" ht="10.5" customHeight="1" x14ac:dyDescent="0.2">
      <c r="A21" s="78" t="s">
        <v>1277</v>
      </c>
      <c r="B21" s="97" t="s">
        <v>1248</v>
      </c>
      <c r="C21" s="97" t="s">
        <v>1249</v>
      </c>
      <c r="D21" s="97" t="s">
        <v>1250</v>
      </c>
      <c r="E21" s="97" t="s">
        <v>1251</v>
      </c>
      <c r="F21" s="97" t="s">
        <v>1252</v>
      </c>
      <c r="G21" s="121"/>
      <c r="H21" s="121"/>
      <c r="I21" s="121"/>
      <c r="J21" s="121"/>
      <c r="K21" s="121"/>
      <c r="L21" s="121"/>
      <c r="M21" s="121"/>
    </row>
    <row r="22" spans="1:13" ht="9.75" customHeight="1" x14ac:dyDescent="0.2">
      <c r="A22" s="32" t="s">
        <v>1278</v>
      </c>
      <c r="B22" s="122">
        <v>616</v>
      </c>
      <c r="C22" s="122">
        <v>480</v>
      </c>
      <c r="D22" s="122">
        <v>551</v>
      </c>
      <c r="E22" s="122">
        <v>337</v>
      </c>
      <c r="F22" s="122">
        <v>314</v>
      </c>
      <c r="G22" s="431"/>
      <c r="H22" s="388"/>
      <c r="I22" s="388"/>
      <c r="J22" s="388"/>
      <c r="K22" s="388"/>
      <c r="L22" s="388"/>
      <c r="M22" s="388"/>
    </row>
    <row r="23" spans="1:13" ht="9.75" customHeight="1" x14ac:dyDescent="0.2">
      <c r="A23" s="35" t="s">
        <v>1279</v>
      </c>
      <c r="B23" s="15">
        <v>4675</v>
      </c>
      <c r="C23" s="15">
        <v>4532</v>
      </c>
      <c r="D23" s="15">
        <v>4580</v>
      </c>
      <c r="E23" s="15">
        <v>4052</v>
      </c>
      <c r="F23" s="15">
        <v>3961</v>
      </c>
      <c r="G23" s="431"/>
      <c r="H23" s="388"/>
      <c r="I23" s="388"/>
      <c r="J23" s="388"/>
      <c r="K23" s="388"/>
      <c r="L23" s="388"/>
      <c r="M23" s="388"/>
    </row>
    <row r="24" spans="1:13" ht="9.75" customHeight="1" x14ac:dyDescent="0.2">
      <c r="A24" s="35" t="s">
        <v>1280</v>
      </c>
      <c r="B24" s="15">
        <v>2016</v>
      </c>
      <c r="C24" s="15">
        <v>1960</v>
      </c>
      <c r="D24" s="15">
        <v>1984</v>
      </c>
      <c r="E24" s="15">
        <v>2026</v>
      </c>
      <c r="F24" s="15">
        <v>2036</v>
      </c>
      <c r="G24" s="130"/>
      <c r="H24" s="88"/>
      <c r="I24" s="88"/>
      <c r="J24" s="88"/>
      <c r="K24" s="88"/>
      <c r="L24" s="88"/>
      <c r="M24" s="88"/>
    </row>
    <row r="25" spans="1:13" ht="9.75" customHeight="1" x14ac:dyDescent="0.2">
      <c r="A25" s="35" t="s">
        <v>1281</v>
      </c>
      <c r="B25" s="15">
        <v>3702</v>
      </c>
      <c r="C25" s="15">
        <v>3472</v>
      </c>
      <c r="D25" s="15">
        <v>3479</v>
      </c>
      <c r="E25" s="15">
        <v>3364</v>
      </c>
      <c r="F25" s="15">
        <v>3389</v>
      </c>
      <c r="G25" s="130"/>
      <c r="H25" s="88"/>
      <c r="I25" s="88"/>
      <c r="J25" s="88"/>
      <c r="K25" s="88"/>
      <c r="L25" s="88"/>
      <c r="M25" s="88"/>
    </row>
    <row r="26" spans="1:13" ht="9.75" customHeight="1" x14ac:dyDescent="0.2">
      <c r="A26" s="101" t="s">
        <v>1282</v>
      </c>
      <c r="B26" s="15">
        <v>3271</v>
      </c>
      <c r="C26" s="15">
        <v>3286</v>
      </c>
      <c r="D26" s="15">
        <v>3248</v>
      </c>
      <c r="E26" s="15">
        <v>3140</v>
      </c>
      <c r="F26" s="15">
        <v>3290</v>
      </c>
      <c r="G26" s="130"/>
      <c r="H26" s="388"/>
      <c r="I26" s="388"/>
      <c r="J26" s="388"/>
      <c r="K26" s="388"/>
      <c r="L26" s="388"/>
      <c r="M26" s="388"/>
    </row>
    <row r="27" spans="1:13" ht="9.75" customHeight="1" x14ac:dyDescent="0.2">
      <c r="A27" s="35" t="s">
        <v>1283</v>
      </c>
      <c r="B27" s="15">
        <v>366</v>
      </c>
      <c r="C27" s="15">
        <v>398</v>
      </c>
      <c r="D27" s="15">
        <v>406</v>
      </c>
      <c r="E27" s="15">
        <v>391</v>
      </c>
      <c r="F27" s="15">
        <v>333</v>
      </c>
      <c r="G27" s="130"/>
      <c r="H27" s="13"/>
      <c r="I27" s="13"/>
      <c r="J27" s="13"/>
      <c r="K27" s="13"/>
      <c r="L27" s="13"/>
      <c r="M27" s="13"/>
    </row>
    <row r="28" spans="1:13" ht="9.75" customHeight="1" x14ac:dyDescent="0.2">
      <c r="A28" s="35" t="s">
        <v>1284</v>
      </c>
      <c r="B28" s="15">
        <v>2892</v>
      </c>
      <c r="C28" s="15">
        <v>2842</v>
      </c>
      <c r="D28" s="15">
        <v>2669</v>
      </c>
      <c r="E28" s="15">
        <v>2864</v>
      </c>
      <c r="F28" s="15">
        <v>2908</v>
      </c>
      <c r="G28" s="13"/>
      <c r="H28" s="13"/>
      <c r="I28" s="13"/>
      <c r="J28" s="13"/>
      <c r="K28" s="13"/>
      <c r="L28" s="13"/>
      <c r="M28" s="13"/>
    </row>
    <row r="29" spans="1:13" ht="9.75" customHeight="1" x14ac:dyDescent="0.2">
      <c r="A29" s="101" t="s">
        <v>1285</v>
      </c>
      <c r="B29" s="15">
        <v>5774</v>
      </c>
      <c r="C29" s="15">
        <v>5460</v>
      </c>
      <c r="D29" s="15">
        <v>5175</v>
      </c>
      <c r="E29" s="15">
        <v>5227</v>
      </c>
      <c r="F29" s="15">
        <v>5193</v>
      </c>
      <c r="G29" s="13"/>
      <c r="H29" s="13"/>
      <c r="I29" s="13"/>
      <c r="J29" s="13"/>
      <c r="K29" s="13"/>
      <c r="L29" s="13"/>
      <c r="M29" s="13"/>
    </row>
    <row r="30" spans="1:13" ht="9.75" customHeight="1" x14ac:dyDescent="0.2">
      <c r="A30" s="35" t="s">
        <v>1286</v>
      </c>
      <c r="B30" s="15">
        <v>2607</v>
      </c>
      <c r="C30" s="15">
        <v>2689</v>
      </c>
      <c r="D30" s="15">
        <v>2706</v>
      </c>
      <c r="E30" s="15">
        <v>2373</v>
      </c>
      <c r="F30" s="15">
        <v>2478</v>
      </c>
      <c r="G30" s="13"/>
      <c r="H30" s="13"/>
      <c r="I30" s="13"/>
      <c r="J30" s="13"/>
      <c r="K30" s="13"/>
      <c r="L30" s="13"/>
      <c r="M30" s="13"/>
    </row>
    <row r="31" spans="1:13" ht="9.75" customHeight="1" x14ac:dyDescent="0.2">
      <c r="A31" s="101" t="s">
        <v>1287</v>
      </c>
      <c r="B31" s="15">
        <v>399</v>
      </c>
      <c r="C31" s="15">
        <v>400</v>
      </c>
      <c r="D31" s="15">
        <v>401</v>
      </c>
      <c r="E31" s="15">
        <v>620</v>
      </c>
      <c r="F31" s="15">
        <v>726</v>
      </c>
      <c r="G31" s="13"/>
      <c r="H31" s="13"/>
      <c r="I31" s="13"/>
      <c r="J31" s="13"/>
      <c r="K31" s="13"/>
      <c r="L31" s="13"/>
      <c r="M31" s="13"/>
    </row>
    <row r="32" spans="1:13" ht="9.75" customHeight="1" x14ac:dyDescent="0.2">
      <c r="A32" s="35" t="s">
        <v>1288</v>
      </c>
      <c r="B32" s="15">
        <v>5030</v>
      </c>
      <c r="C32" s="15">
        <v>4851</v>
      </c>
      <c r="D32" s="15">
        <v>4617</v>
      </c>
      <c r="E32" s="15">
        <v>4405</v>
      </c>
      <c r="F32" s="15">
        <v>4196</v>
      </c>
      <c r="G32" s="13"/>
      <c r="H32" s="13"/>
      <c r="I32" s="13"/>
      <c r="J32" s="13"/>
      <c r="K32" s="13"/>
      <c r="L32" s="13"/>
      <c r="M32" s="13"/>
    </row>
    <row r="33" spans="1:13" ht="9.75" customHeight="1" x14ac:dyDescent="0.2">
      <c r="A33" s="35" t="s">
        <v>1289</v>
      </c>
      <c r="B33" s="15">
        <v>2353</v>
      </c>
      <c r="C33" s="15">
        <v>2439</v>
      </c>
      <c r="D33" s="15">
        <v>2735</v>
      </c>
      <c r="E33" s="15">
        <v>2473</v>
      </c>
      <c r="F33" s="15">
        <v>2428</v>
      </c>
      <c r="G33" s="13"/>
      <c r="H33" s="13"/>
      <c r="I33" s="13"/>
      <c r="J33" s="13"/>
      <c r="K33" s="13"/>
      <c r="L33" s="13"/>
      <c r="M33" s="13"/>
    </row>
    <row r="34" spans="1:13" ht="9.75" customHeight="1" x14ac:dyDescent="0.2">
      <c r="A34" s="35" t="s">
        <v>1290</v>
      </c>
      <c r="B34" s="15">
        <v>56552</v>
      </c>
      <c r="C34" s="15">
        <v>56460</v>
      </c>
      <c r="D34" s="15">
        <v>55297</v>
      </c>
      <c r="E34" s="15">
        <v>52695</v>
      </c>
      <c r="F34" s="15">
        <v>50578</v>
      </c>
      <c r="G34" s="13"/>
      <c r="H34" s="13"/>
      <c r="I34" s="13"/>
      <c r="J34" s="13"/>
      <c r="K34" s="13"/>
      <c r="L34" s="13"/>
      <c r="M34" s="13"/>
    </row>
    <row r="35" spans="1:13" ht="9.75" customHeight="1" x14ac:dyDescent="0.2">
      <c r="A35" s="35" t="s">
        <v>1291</v>
      </c>
      <c r="B35" s="15">
        <v>1519</v>
      </c>
      <c r="C35" s="15">
        <v>1580</v>
      </c>
      <c r="D35" s="15">
        <v>1778</v>
      </c>
      <c r="E35" s="15">
        <v>1803</v>
      </c>
      <c r="F35" s="15">
        <v>1639</v>
      </c>
      <c r="G35" s="13"/>
      <c r="H35" s="13"/>
      <c r="I35" s="13"/>
      <c r="J35" s="13"/>
      <c r="K35" s="13"/>
      <c r="L35" s="13"/>
      <c r="M35" s="13"/>
    </row>
    <row r="36" spans="1:13" ht="9.75" customHeight="1" x14ac:dyDescent="0.2">
      <c r="A36" s="35" t="s">
        <v>1292</v>
      </c>
      <c r="B36" s="15">
        <v>9602</v>
      </c>
      <c r="C36" s="15">
        <v>9460</v>
      </c>
      <c r="D36" s="15">
        <v>8795</v>
      </c>
      <c r="E36" s="15">
        <v>8113</v>
      </c>
      <c r="F36" s="15">
        <v>8033</v>
      </c>
      <c r="G36" s="13"/>
      <c r="H36" s="13"/>
      <c r="I36" s="13"/>
      <c r="J36" s="13"/>
      <c r="K36" s="13"/>
      <c r="L36" s="13"/>
      <c r="M36" s="13"/>
    </row>
    <row r="37" spans="1:13" ht="9.75" customHeight="1" x14ac:dyDescent="0.2">
      <c r="A37" s="95" t="s">
        <v>1275</v>
      </c>
      <c r="B37" s="134">
        <v>101374</v>
      </c>
      <c r="C37" s="134">
        <v>100309</v>
      </c>
      <c r="D37" s="134">
        <v>98421</v>
      </c>
      <c r="E37" s="134">
        <v>93883</v>
      </c>
      <c r="F37" s="134">
        <v>91502</v>
      </c>
      <c r="G37" s="13"/>
      <c r="H37" s="13"/>
      <c r="I37" s="13"/>
      <c r="J37" s="13"/>
      <c r="K37" s="13"/>
      <c r="L37" s="13"/>
      <c r="M37" s="13"/>
    </row>
    <row r="38" spans="1:13" ht="9.75" customHeight="1" x14ac:dyDescent="0.2">
      <c r="A38" s="41" t="s">
        <v>1293</v>
      </c>
      <c r="B38" s="432">
        <v>44822</v>
      </c>
      <c r="C38" s="432">
        <v>43849</v>
      </c>
      <c r="D38" s="432">
        <v>43124</v>
      </c>
      <c r="E38" s="432">
        <v>41188</v>
      </c>
      <c r="F38" s="432">
        <v>40924</v>
      </c>
      <c r="G38" s="13"/>
      <c r="H38" s="13"/>
      <c r="I38" s="13"/>
      <c r="J38" s="13"/>
      <c r="K38" s="13"/>
      <c r="L38" s="13"/>
      <c r="M38" s="13"/>
    </row>
  </sheetData>
  <mergeCells count="3">
    <mergeCell ref="A1:C1"/>
    <mergeCell ref="A2:M2"/>
    <mergeCell ref="A20:M20"/>
  </mergeCells>
  <pageMargins left="0.5" right="0.5" top="0.5" bottom="0.5" header="0.31496062992126" footer="0.31496062992126"/>
  <pageSetup paperSize="9" orientation="portrait"/>
  <headerFooter>
    <oddFooter>&amp;C_x000D_&amp;1#&amp;"Aptos"&amp;10&amp;K000000 Confidential</oddFooter>
  </headerFooter>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FA3164-FE20-42E5-B598-C42C7C0005A3}">
  <dimension ref="A1:H57"/>
  <sheetViews>
    <sheetView workbookViewId="0"/>
  </sheetViews>
  <sheetFormatPr defaultRowHeight="12.75" x14ac:dyDescent="0.2"/>
  <cols>
    <col min="1" max="1" width="46.5703125" customWidth="1"/>
    <col min="2" max="2" width="8" customWidth="1"/>
    <col min="3" max="8" width="7.85546875" customWidth="1"/>
  </cols>
  <sheetData>
    <row r="1" spans="1:8" ht="10.5" customHeight="1" x14ac:dyDescent="0.2">
      <c r="A1" s="73" t="s">
        <v>1294</v>
      </c>
      <c r="B1" s="73"/>
      <c r="C1" s="44"/>
      <c r="D1" s="44"/>
      <c r="E1" s="288"/>
      <c r="F1" s="288"/>
      <c r="G1" s="288"/>
      <c r="H1" s="288"/>
    </row>
    <row r="2" spans="1:8" ht="28.5" customHeight="1" x14ac:dyDescent="0.35">
      <c r="A2" s="608" t="s">
        <v>1295</v>
      </c>
      <c r="B2" s="608" t="s">
        <v>0</v>
      </c>
      <c r="C2" s="608" t="s">
        <v>0</v>
      </c>
      <c r="D2" s="608" t="s">
        <v>0</v>
      </c>
      <c r="E2" s="608" t="s">
        <v>0</v>
      </c>
      <c r="F2" s="608" t="s">
        <v>0</v>
      </c>
      <c r="G2" s="608" t="s">
        <v>0</v>
      </c>
      <c r="H2" s="608" t="s">
        <v>0</v>
      </c>
    </row>
    <row r="3" spans="1:8" ht="15" customHeight="1" x14ac:dyDescent="0.2">
      <c r="A3" s="622" t="s">
        <v>1296</v>
      </c>
      <c r="B3" s="622" t="s">
        <v>0</v>
      </c>
      <c r="C3" s="622" t="s">
        <v>0</v>
      </c>
      <c r="D3" s="622" t="s">
        <v>0</v>
      </c>
      <c r="E3" s="622" t="s">
        <v>0</v>
      </c>
      <c r="F3" s="622" t="s">
        <v>0</v>
      </c>
      <c r="G3" s="622" t="s">
        <v>0</v>
      </c>
      <c r="H3" s="622" t="s">
        <v>0</v>
      </c>
    </row>
    <row r="4" spans="1:8" ht="10.5" customHeight="1" x14ac:dyDescent="0.2">
      <c r="A4" s="433" t="s">
        <v>1297</v>
      </c>
      <c r="B4" s="433"/>
      <c r="C4" s="142"/>
      <c r="D4" s="142"/>
      <c r="E4" s="142"/>
      <c r="F4" s="142"/>
      <c r="G4" s="142"/>
      <c r="H4" s="142"/>
    </row>
    <row r="5" spans="1:8" ht="22.5" customHeight="1" x14ac:dyDescent="0.2">
      <c r="A5" s="78" t="s">
        <v>1298</v>
      </c>
      <c r="B5" s="78"/>
      <c r="C5" s="405" t="s">
        <v>1299</v>
      </c>
      <c r="D5" s="4" t="s">
        <v>1300</v>
      </c>
      <c r="E5" s="4" t="s">
        <v>1301</v>
      </c>
      <c r="F5" s="4" t="s">
        <v>1302</v>
      </c>
      <c r="G5" s="4" t="s">
        <v>1303</v>
      </c>
      <c r="H5" s="406" t="s">
        <v>1304</v>
      </c>
    </row>
    <row r="6" spans="1:8" ht="9.75" customHeight="1" x14ac:dyDescent="0.2">
      <c r="A6" s="116" t="s">
        <v>1305</v>
      </c>
      <c r="B6" s="116"/>
      <c r="C6" s="117">
        <v>63</v>
      </c>
      <c r="D6" s="117">
        <v>6</v>
      </c>
      <c r="E6" s="117">
        <v>2</v>
      </c>
      <c r="F6" s="117">
        <v>51</v>
      </c>
      <c r="G6" s="418">
        <v>4</v>
      </c>
      <c r="H6" s="418">
        <v>0</v>
      </c>
    </row>
    <row r="7" spans="1:8" ht="9.75" customHeight="1" x14ac:dyDescent="0.2">
      <c r="A7" s="48" t="s">
        <v>1306</v>
      </c>
      <c r="B7" s="48"/>
      <c r="C7" s="118">
        <v>198</v>
      </c>
      <c r="D7" s="118">
        <v>166</v>
      </c>
      <c r="E7" s="118">
        <v>28</v>
      </c>
      <c r="F7" s="118">
        <v>3</v>
      </c>
      <c r="G7" s="407">
        <v>1</v>
      </c>
      <c r="H7" s="407">
        <v>0</v>
      </c>
    </row>
    <row r="8" spans="1:8" ht="9.75" customHeight="1" x14ac:dyDescent="0.2">
      <c r="A8" s="14" t="s">
        <v>1307</v>
      </c>
      <c r="B8" s="14"/>
      <c r="C8" s="25">
        <v>102</v>
      </c>
      <c r="D8" s="25">
        <v>86</v>
      </c>
      <c r="E8" s="25">
        <v>13</v>
      </c>
      <c r="F8" s="25">
        <v>2</v>
      </c>
      <c r="G8" s="401">
        <v>1</v>
      </c>
      <c r="H8" s="401">
        <v>0</v>
      </c>
    </row>
    <row r="9" spans="1:8" ht="9.75" customHeight="1" x14ac:dyDescent="0.2">
      <c r="A9" s="14" t="s">
        <v>1308</v>
      </c>
      <c r="B9" s="14"/>
      <c r="C9" s="25">
        <v>92</v>
      </c>
      <c r="D9" s="25">
        <v>80</v>
      </c>
      <c r="E9" s="25">
        <v>12</v>
      </c>
      <c r="F9" s="25">
        <v>0</v>
      </c>
      <c r="G9" s="401">
        <v>0</v>
      </c>
      <c r="H9" s="401">
        <v>0</v>
      </c>
    </row>
    <row r="10" spans="1:8" ht="9.75" customHeight="1" x14ac:dyDescent="0.2">
      <c r="A10" s="14" t="s">
        <v>1309</v>
      </c>
      <c r="B10" s="14"/>
      <c r="C10" s="25">
        <v>4</v>
      </c>
      <c r="D10" s="25">
        <v>0</v>
      </c>
      <c r="E10" s="25">
        <v>3</v>
      </c>
      <c r="F10" s="25">
        <v>1</v>
      </c>
      <c r="G10" s="401">
        <v>0</v>
      </c>
      <c r="H10" s="401">
        <v>0</v>
      </c>
    </row>
    <row r="11" spans="1:8" ht="9.75" customHeight="1" x14ac:dyDescent="0.2">
      <c r="A11" s="48" t="s">
        <v>1310</v>
      </c>
      <c r="B11" s="48"/>
      <c r="C11" s="118">
        <v>22</v>
      </c>
      <c r="D11" s="118">
        <v>7</v>
      </c>
      <c r="E11" s="118">
        <v>10</v>
      </c>
      <c r="F11" s="118">
        <v>5</v>
      </c>
      <c r="G11" s="407">
        <v>0</v>
      </c>
      <c r="H11" s="407">
        <v>0</v>
      </c>
    </row>
    <row r="12" spans="1:8" ht="9.75" customHeight="1" x14ac:dyDescent="0.2">
      <c r="A12" s="14" t="s">
        <v>1311</v>
      </c>
      <c r="B12" s="14"/>
      <c r="C12" s="25">
        <v>18</v>
      </c>
      <c r="D12" s="25">
        <v>7</v>
      </c>
      <c r="E12" s="25">
        <v>10</v>
      </c>
      <c r="F12" s="25">
        <v>1</v>
      </c>
      <c r="G12" s="401">
        <v>0</v>
      </c>
      <c r="H12" s="401">
        <v>0</v>
      </c>
    </row>
    <row r="13" spans="1:8" ht="9.75" customHeight="1" x14ac:dyDescent="0.2">
      <c r="A13" s="14" t="s">
        <v>1312</v>
      </c>
      <c r="B13" s="14"/>
      <c r="C13" s="25">
        <v>4</v>
      </c>
      <c r="D13" s="25">
        <v>0</v>
      </c>
      <c r="E13" s="25">
        <v>0</v>
      </c>
      <c r="F13" s="25">
        <v>4</v>
      </c>
      <c r="G13" s="401">
        <v>0</v>
      </c>
      <c r="H13" s="401">
        <v>0</v>
      </c>
    </row>
    <row r="14" spans="1:8" ht="9.75" customHeight="1" x14ac:dyDescent="0.2">
      <c r="A14" s="14" t="s">
        <v>1313</v>
      </c>
      <c r="B14" s="14"/>
      <c r="C14" s="25">
        <v>0</v>
      </c>
      <c r="D14" s="25">
        <v>0</v>
      </c>
      <c r="E14" s="25">
        <v>0</v>
      </c>
      <c r="F14" s="25">
        <v>0</v>
      </c>
      <c r="G14" s="401">
        <v>0</v>
      </c>
      <c r="H14" s="401">
        <v>0</v>
      </c>
    </row>
    <row r="15" spans="1:8" ht="9.75" customHeight="1" x14ac:dyDescent="0.2">
      <c r="A15" s="48" t="s">
        <v>1314</v>
      </c>
      <c r="B15" s="48"/>
      <c r="C15" s="118">
        <v>37</v>
      </c>
      <c r="D15" s="118">
        <v>6</v>
      </c>
      <c r="E15" s="118">
        <v>14</v>
      </c>
      <c r="F15" s="118">
        <v>15</v>
      </c>
      <c r="G15" s="407">
        <v>2</v>
      </c>
      <c r="H15" s="407">
        <v>0</v>
      </c>
    </row>
    <row r="16" spans="1:8" ht="9.75" customHeight="1" x14ac:dyDescent="0.2">
      <c r="A16" s="14" t="s">
        <v>1315</v>
      </c>
      <c r="B16" s="14"/>
      <c r="C16" s="25">
        <v>21</v>
      </c>
      <c r="D16" s="25">
        <v>1</v>
      </c>
      <c r="E16" s="25">
        <v>6</v>
      </c>
      <c r="F16" s="25">
        <v>14</v>
      </c>
      <c r="G16" s="401">
        <v>0</v>
      </c>
      <c r="H16" s="401">
        <v>0</v>
      </c>
    </row>
    <row r="17" spans="1:8" ht="9.75" customHeight="1" x14ac:dyDescent="0.2">
      <c r="A17" s="14" t="s">
        <v>1316</v>
      </c>
      <c r="B17" s="14"/>
      <c r="C17" s="25">
        <v>7</v>
      </c>
      <c r="D17" s="25">
        <v>2</v>
      </c>
      <c r="E17" s="25">
        <v>4</v>
      </c>
      <c r="F17" s="25">
        <v>1</v>
      </c>
      <c r="G17" s="401">
        <v>0</v>
      </c>
      <c r="H17" s="401">
        <v>0</v>
      </c>
    </row>
    <row r="18" spans="1:8" ht="9.75" customHeight="1" x14ac:dyDescent="0.2">
      <c r="A18" s="14" t="s">
        <v>1317</v>
      </c>
      <c r="B18" s="14"/>
      <c r="C18" s="25">
        <v>9</v>
      </c>
      <c r="D18" s="25">
        <v>3</v>
      </c>
      <c r="E18" s="25">
        <v>4</v>
      </c>
      <c r="F18" s="25">
        <v>0</v>
      </c>
      <c r="G18" s="401">
        <v>2</v>
      </c>
      <c r="H18" s="401">
        <v>0</v>
      </c>
    </row>
    <row r="19" spans="1:8" ht="9.75" customHeight="1" x14ac:dyDescent="0.2">
      <c r="A19" s="48" t="s">
        <v>1318</v>
      </c>
      <c r="B19" s="48"/>
      <c r="C19" s="118">
        <v>255</v>
      </c>
      <c r="D19" s="118">
        <v>36</v>
      </c>
      <c r="E19" s="118">
        <v>135</v>
      </c>
      <c r="F19" s="118">
        <v>13</v>
      </c>
      <c r="G19" s="407">
        <v>71</v>
      </c>
      <c r="H19" s="407">
        <v>0</v>
      </c>
    </row>
    <row r="20" spans="1:8" ht="9.75" customHeight="1" x14ac:dyDescent="0.2">
      <c r="A20" s="14" t="s">
        <v>1319</v>
      </c>
      <c r="B20" s="14"/>
      <c r="C20" s="25">
        <v>48</v>
      </c>
      <c r="D20" s="25">
        <v>2</v>
      </c>
      <c r="E20" s="25">
        <v>30</v>
      </c>
      <c r="F20" s="25">
        <v>8</v>
      </c>
      <c r="G20" s="401">
        <v>8</v>
      </c>
      <c r="H20" s="401">
        <v>0</v>
      </c>
    </row>
    <row r="21" spans="1:8" ht="9.75" customHeight="1" x14ac:dyDescent="0.2">
      <c r="A21" s="14" t="s">
        <v>1320</v>
      </c>
      <c r="B21" s="14"/>
      <c r="C21" s="25">
        <v>34</v>
      </c>
      <c r="D21" s="25">
        <v>6</v>
      </c>
      <c r="E21" s="25">
        <v>22</v>
      </c>
      <c r="F21" s="25">
        <v>1</v>
      </c>
      <c r="G21" s="401">
        <v>5</v>
      </c>
      <c r="H21" s="401">
        <v>0</v>
      </c>
    </row>
    <row r="22" spans="1:8" ht="9.75" customHeight="1" x14ac:dyDescent="0.2">
      <c r="A22" s="14" t="s">
        <v>1321</v>
      </c>
      <c r="B22" s="14"/>
      <c r="C22" s="25">
        <v>116</v>
      </c>
      <c r="D22" s="25">
        <v>19</v>
      </c>
      <c r="E22" s="25">
        <v>59</v>
      </c>
      <c r="F22" s="25">
        <v>3</v>
      </c>
      <c r="G22" s="401">
        <v>35</v>
      </c>
      <c r="H22" s="401">
        <v>0</v>
      </c>
    </row>
    <row r="23" spans="1:8" ht="9.75" customHeight="1" x14ac:dyDescent="0.2">
      <c r="A23" s="14" t="s">
        <v>1322</v>
      </c>
      <c r="B23" s="14"/>
      <c r="C23" s="25">
        <v>0</v>
      </c>
      <c r="D23" s="25">
        <v>0</v>
      </c>
      <c r="E23" s="25">
        <v>0</v>
      </c>
      <c r="F23" s="25">
        <v>0</v>
      </c>
      <c r="G23" s="401">
        <v>0</v>
      </c>
      <c r="H23" s="401">
        <v>0</v>
      </c>
    </row>
    <row r="24" spans="1:8" ht="9.75" customHeight="1" x14ac:dyDescent="0.2">
      <c r="A24" s="14" t="s">
        <v>1323</v>
      </c>
      <c r="B24" s="14"/>
      <c r="C24" s="25">
        <v>57</v>
      </c>
      <c r="D24" s="25">
        <v>9</v>
      </c>
      <c r="E24" s="25">
        <v>24</v>
      </c>
      <c r="F24" s="25">
        <v>1</v>
      </c>
      <c r="G24" s="401">
        <v>23</v>
      </c>
      <c r="H24" s="401">
        <v>0</v>
      </c>
    </row>
    <row r="25" spans="1:8" ht="9.75" customHeight="1" x14ac:dyDescent="0.2">
      <c r="A25" s="14" t="s">
        <v>1324</v>
      </c>
      <c r="B25" s="14"/>
      <c r="C25" s="25">
        <v>0</v>
      </c>
      <c r="D25" s="25">
        <v>0</v>
      </c>
      <c r="E25" s="25">
        <v>0</v>
      </c>
      <c r="F25" s="25">
        <v>0</v>
      </c>
      <c r="G25" s="401">
        <v>0</v>
      </c>
      <c r="H25" s="401">
        <v>0</v>
      </c>
    </row>
    <row r="26" spans="1:8" ht="9.75" customHeight="1" x14ac:dyDescent="0.2">
      <c r="A26" s="48" t="s">
        <v>1325</v>
      </c>
      <c r="B26" s="48"/>
      <c r="C26" s="118">
        <v>761</v>
      </c>
      <c r="D26" s="118">
        <v>138</v>
      </c>
      <c r="E26" s="118">
        <v>206</v>
      </c>
      <c r="F26" s="118">
        <v>165</v>
      </c>
      <c r="G26" s="407">
        <v>252</v>
      </c>
      <c r="H26" s="407">
        <v>0</v>
      </c>
    </row>
    <row r="27" spans="1:8" ht="9.75" customHeight="1" x14ac:dyDescent="0.2">
      <c r="A27" s="14" t="s">
        <v>1326</v>
      </c>
      <c r="B27" s="14"/>
      <c r="C27" s="25">
        <v>84</v>
      </c>
      <c r="D27" s="25">
        <v>0</v>
      </c>
      <c r="E27" s="25">
        <v>6</v>
      </c>
      <c r="F27" s="25">
        <v>8</v>
      </c>
      <c r="G27" s="401">
        <v>70</v>
      </c>
      <c r="H27" s="401">
        <v>0</v>
      </c>
    </row>
    <row r="28" spans="1:8" ht="9.75" customHeight="1" x14ac:dyDescent="0.2">
      <c r="A28" s="14" t="s">
        <v>1327</v>
      </c>
      <c r="B28" s="14"/>
      <c r="C28" s="25">
        <v>50</v>
      </c>
      <c r="D28" s="25">
        <v>17</v>
      </c>
      <c r="E28" s="25">
        <v>28</v>
      </c>
      <c r="F28" s="25">
        <v>1</v>
      </c>
      <c r="G28" s="401">
        <v>4</v>
      </c>
      <c r="H28" s="401">
        <v>0</v>
      </c>
    </row>
    <row r="29" spans="1:8" ht="9.75" customHeight="1" x14ac:dyDescent="0.2">
      <c r="A29" s="14" t="s">
        <v>1328</v>
      </c>
      <c r="B29" s="14"/>
      <c r="C29" s="25">
        <v>139</v>
      </c>
      <c r="D29" s="25">
        <v>62</v>
      </c>
      <c r="E29" s="25">
        <v>18</v>
      </c>
      <c r="F29" s="25">
        <v>32</v>
      </c>
      <c r="G29" s="401">
        <v>27</v>
      </c>
      <c r="H29" s="401">
        <v>0</v>
      </c>
    </row>
    <row r="30" spans="1:8" ht="9.75" customHeight="1" x14ac:dyDescent="0.2">
      <c r="A30" s="14" t="s">
        <v>1329</v>
      </c>
      <c r="B30" s="14"/>
      <c r="C30" s="25">
        <v>167</v>
      </c>
      <c r="D30" s="25">
        <v>21</v>
      </c>
      <c r="E30" s="25">
        <v>78</v>
      </c>
      <c r="F30" s="25">
        <v>47</v>
      </c>
      <c r="G30" s="401">
        <v>21</v>
      </c>
      <c r="H30" s="401">
        <v>0</v>
      </c>
    </row>
    <row r="31" spans="1:8" ht="9.75" customHeight="1" x14ac:dyDescent="0.2">
      <c r="A31" s="14" t="s">
        <v>1330</v>
      </c>
      <c r="B31" s="14"/>
      <c r="C31" s="25">
        <v>204</v>
      </c>
      <c r="D31" s="25">
        <v>31</v>
      </c>
      <c r="E31" s="25">
        <v>43</v>
      </c>
      <c r="F31" s="25">
        <v>61</v>
      </c>
      <c r="G31" s="401">
        <v>69</v>
      </c>
      <c r="H31" s="401">
        <v>0</v>
      </c>
    </row>
    <row r="32" spans="1:8" ht="9.75" customHeight="1" x14ac:dyDescent="0.2">
      <c r="A32" s="14" t="s">
        <v>1331</v>
      </c>
      <c r="B32" s="14"/>
      <c r="C32" s="25">
        <v>36</v>
      </c>
      <c r="D32" s="25">
        <v>4</v>
      </c>
      <c r="E32" s="25">
        <v>12</v>
      </c>
      <c r="F32" s="25">
        <v>12</v>
      </c>
      <c r="G32" s="401">
        <v>8</v>
      </c>
      <c r="H32" s="401">
        <v>0</v>
      </c>
    </row>
    <row r="33" spans="1:8" ht="9.75" customHeight="1" x14ac:dyDescent="0.2">
      <c r="A33" s="14" t="s">
        <v>1332</v>
      </c>
      <c r="B33" s="14"/>
      <c r="C33" s="25">
        <v>81</v>
      </c>
      <c r="D33" s="25">
        <v>3</v>
      </c>
      <c r="E33" s="25">
        <v>21</v>
      </c>
      <c r="F33" s="25">
        <v>4</v>
      </c>
      <c r="G33" s="401">
        <v>53</v>
      </c>
      <c r="H33" s="401">
        <v>0</v>
      </c>
    </row>
    <row r="34" spans="1:8" ht="9.75" customHeight="1" x14ac:dyDescent="0.2">
      <c r="A34" s="48" t="s">
        <v>1333</v>
      </c>
      <c r="B34" s="48"/>
      <c r="C34" s="118">
        <v>0</v>
      </c>
      <c r="D34" s="118">
        <v>0</v>
      </c>
      <c r="E34" s="118">
        <v>0</v>
      </c>
      <c r="F34" s="118">
        <v>0</v>
      </c>
      <c r="G34" s="407">
        <v>0</v>
      </c>
      <c r="H34" s="407">
        <v>0</v>
      </c>
    </row>
    <row r="35" spans="1:8" ht="9.75" customHeight="1" x14ac:dyDescent="0.2">
      <c r="A35" s="14" t="s">
        <v>1334</v>
      </c>
      <c r="B35" s="14"/>
      <c r="C35" s="25">
        <v>0</v>
      </c>
      <c r="D35" s="25">
        <v>0</v>
      </c>
      <c r="E35" s="25">
        <v>0</v>
      </c>
      <c r="F35" s="25">
        <v>0</v>
      </c>
      <c r="G35" s="401">
        <v>0</v>
      </c>
      <c r="H35" s="401">
        <v>0</v>
      </c>
    </row>
    <row r="36" spans="1:8" ht="9.75" customHeight="1" x14ac:dyDescent="0.2">
      <c r="A36" s="14" t="s">
        <v>1335</v>
      </c>
      <c r="B36" s="14"/>
      <c r="C36" s="25">
        <v>0</v>
      </c>
      <c r="D36" s="25">
        <v>0</v>
      </c>
      <c r="E36" s="25">
        <v>0</v>
      </c>
      <c r="F36" s="25">
        <v>0</v>
      </c>
      <c r="G36" s="401">
        <v>0</v>
      </c>
      <c r="H36" s="401">
        <v>0</v>
      </c>
    </row>
    <row r="37" spans="1:8" ht="9.75" customHeight="1" x14ac:dyDescent="0.2">
      <c r="A37" s="14" t="s">
        <v>1336</v>
      </c>
      <c r="B37" s="14"/>
      <c r="C37" s="25">
        <v>0</v>
      </c>
      <c r="D37" s="25">
        <v>0</v>
      </c>
      <c r="E37" s="25">
        <v>0</v>
      </c>
      <c r="F37" s="25">
        <v>0</v>
      </c>
      <c r="G37" s="401">
        <v>0</v>
      </c>
      <c r="H37" s="401">
        <v>0</v>
      </c>
    </row>
    <row r="38" spans="1:8" ht="9.75" customHeight="1" x14ac:dyDescent="0.2">
      <c r="A38" s="48" t="s">
        <v>1337</v>
      </c>
      <c r="B38" s="48"/>
      <c r="C38" s="118">
        <v>95</v>
      </c>
      <c r="D38" s="118">
        <v>68</v>
      </c>
      <c r="E38" s="118">
        <v>5</v>
      </c>
      <c r="F38" s="118">
        <v>1</v>
      </c>
      <c r="G38" s="407">
        <v>21</v>
      </c>
      <c r="H38" s="407">
        <v>0</v>
      </c>
    </row>
    <row r="39" spans="1:8" ht="9.75" customHeight="1" x14ac:dyDescent="0.2">
      <c r="A39" s="14" t="s">
        <v>1338</v>
      </c>
      <c r="B39" s="14"/>
      <c r="C39" s="25">
        <v>90</v>
      </c>
      <c r="D39" s="25">
        <v>65</v>
      </c>
      <c r="E39" s="25">
        <v>3</v>
      </c>
      <c r="F39" s="25">
        <v>1</v>
      </c>
      <c r="G39" s="401">
        <v>21</v>
      </c>
      <c r="H39" s="401">
        <v>0</v>
      </c>
    </row>
    <row r="40" spans="1:8" ht="9.75" customHeight="1" x14ac:dyDescent="0.2">
      <c r="A40" s="14" t="s">
        <v>1339</v>
      </c>
      <c r="B40" s="14"/>
      <c r="C40" s="25">
        <v>1</v>
      </c>
      <c r="D40" s="25">
        <v>0</v>
      </c>
      <c r="E40" s="25">
        <v>1</v>
      </c>
      <c r="F40" s="25">
        <v>0</v>
      </c>
      <c r="G40" s="401">
        <v>0</v>
      </c>
      <c r="H40" s="401">
        <v>0</v>
      </c>
    </row>
    <row r="41" spans="1:8" ht="9.75" customHeight="1" x14ac:dyDescent="0.2">
      <c r="A41" s="14" t="s">
        <v>1340</v>
      </c>
      <c r="B41" s="14"/>
      <c r="C41" s="25">
        <v>4</v>
      </c>
      <c r="D41" s="25">
        <v>3</v>
      </c>
      <c r="E41" s="25">
        <v>1</v>
      </c>
      <c r="F41" s="25">
        <v>0</v>
      </c>
      <c r="G41" s="401">
        <v>0</v>
      </c>
      <c r="H41" s="401">
        <v>0</v>
      </c>
    </row>
    <row r="42" spans="1:8" ht="9.75" customHeight="1" x14ac:dyDescent="0.2">
      <c r="A42" s="48" t="s">
        <v>1341</v>
      </c>
      <c r="B42" s="48"/>
      <c r="C42" s="118">
        <v>141</v>
      </c>
      <c r="D42" s="118">
        <v>31</v>
      </c>
      <c r="E42" s="118">
        <v>87</v>
      </c>
      <c r="F42" s="118">
        <v>12</v>
      </c>
      <c r="G42" s="407">
        <v>11</v>
      </c>
      <c r="H42" s="407">
        <v>0</v>
      </c>
    </row>
    <row r="43" spans="1:8" ht="9.75" customHeight="1" x14ac:dyDescent="0.2">
      <c r="A43" s="95" t="s">
        <v>1342</v>
      </c>
      <c r="B43" s="95"/>
      <c r="C43" s="119">
        <v>3</v>
      </c>
      <c r="D43" s="119">
        <v>0</v>
      </c>
      <c r="E43" s="119">
        <v>1</v>
      </c>
      <c r="F43" s="119">
        <v>0</v>
      </c>
      <c r="G43" s="404">
        <v>2</v>
      </c>
      <c r="H43" s="404">
        <v>0</v>
      </c>
    </row>
    <row r="44" spans="1:8" ht="9.75" customHeight="1" x14ac:dyDescent="0.2">
      <c r="A44" s="41" t="s">
        <v>1343</v>
      </c>
      <c r="B44" s="41"/>
      <c r="C44" s="410">
        <v>1575</v>
      </c>
      <c r="D44" s="410">
        <v>458</v>
      </c>
      <c r="E44" s="410">
        <v>488</v>
      </c>
      <c r="F44" s="410">
        <v>265</v>
      </c>
      <c r="G44" s="410">
        <v>364</v>
      </c>
      <c r="H44" s="410">
        <v>0</v>
      </c>
    </row>
    <row r="45" spans="1:8" ht="9.75" customHeight="1" x14ac:dyDescent="0.2">
      <c r="A45" s="9" t="s">
        <v>1344</v>
      </c>
      <c r="B45" s="9"/>
      <c r="C45" s="23">
        <v>1120</v>
      </c>
      <c r="D45" s="23">
        <v>327</v>
      </c>
      <c r="E45" s="23">
        <v>517</v>
      </c>
      <c r="F45" s="23">
        <v>180</v>
      </c>
      <c r="G45" s="413">
        <v>96</v>
      </c>
      <c r="H45" s="413">
        <v>0</v>
      </c>
    </row>
    <row r="46" spans="1:8" ht="9.75" customHeight="1" x14ac:dyDescent="0.2">
      <c r="A46" s="14" t="s">
        <v>1345</v>
      </c>
      <c r="B46" s="14"/>
      <c r="C46" s="25">
        <v>359</v>
      </c>
      <c r="D46" s="25">
        <v>69</v>
      </c>
      <c r="E46" s="25">
        <v>193</v>
      </c>
      <c r="F46" s="25">
        <v>87</v>
      </c>
      <c r="G46" s="401">
        <v>10</v>
      </c>
      <c r="H46" s="401">
        <v>0</v>
      </c>
    </row>
    <row r="47" spans="1:8" ht="9.75" customHeight="1" x14ac:dyDescent="0.2">
      <c r="A47" s="20" t="s">
        <v>1346</v>
      </c>
      <c r="B47" s="20"/>
      <c r="C47" s="414">
        <v>234</v>
      </c>
      <c r="D47" s="414">
        <v>33</v>
      </c>
      <c r="E47" s="414">
        <v>126</v>
      </c>
      <c r="F47" s="414">
        <v>13</v>
      </c>
      <c r="G47" s="415">
        <v>62</v>
      </c>
      <c r="H47" s="415">
        <v>0</v>
      </c>
    </row>
    <row r="48" spans="1:8" ht="9.75" customHeight="1" x14ac:dyDescent="0.2">
      <c r="A48" s="41" t="s">
        <v>1347</v>
      </c>
      <c r="B48" s="41"/>
      <c r="C48" s="410">
        <v>1713</v>
      </c>
      <c r="D48" s="410">
        <v>429</v>
      </c>
      <c r="E48" s="410">
        <v>836</v>
      </c>
      <c r="F48" s="410">
        <v>280</v>
      </c>
      <c r="G48" s="410">
        <v>168</v>
      </c>
      <c r="H48" s="410">
        <v>0</v>
      </c>
    </row>
    <row r="49" spans="1:8" ht="9.75" customHeight="1" x14ac:dyDescent="0.2">
      <c r="A49" s="41" t="s">
        <v>1348</v>
      </c>
      <c r="B49" s="41"/>
      <c r="C49" s="410">
        <v>8</v>
      </c>
      <c r="D49" s="410">
        <v>8</v>
      </c>
      <c r="E49" s="410">
        <v>0</v>
      </c>
      <c r="F49" s="410">
        <v>0</v>
      </c>
      <c r="G49" s="410">
        <v>0</v>
      </c>
      <c r="H49" s="410">
        <v>0</v>
      </c>
    </row>
    <row r="50" spans="1:8" ht="9.75" customHeight="1" x14ac:dyDescent="0.2">
      <c r="A50" s="41" t="s">
        <v>1349</v>
      </c>
      <c r="B50" s="41"/>
      <c r="C50" s="410">
        <v>0</v>
      </c>
      <c r="D50" s="410">
        <v>0</v>
      </c>
      <c r="E50" s="410">
        <v>0</v>
      </c>
      <c r="F50" s="410">
        <v>0</v>
      </c>
      <c r="G50" s="410">
        <v>0</v>
      </c>
      <c r="H50" s="410">
        <v>0</v>
      </c>
    </row>
    <row r="51" spans="1:8" ht="9.75" customHeight="1" x14ac:dyDescent="0.2">
      <c r="A51" s="41" t="s">
        <v>1350</v>
      </c>
      <c r="B51" s="41"/>
      <c r="C51" s="410">
        <v>3296</v>
      </c>
      <c r="D51" s="410">
        <v>895</v>
      </c>
      <c r="E51" s="410">
        <v>1324</v>
      </c>
      <c r="F51" s="410">
        <v>545</v>
      </c>
      <c r="G51" s="410">
        <v>532</v>
      </c>
      <c r="H51" s="410">
        <v>0</v>
      </c>
    </row>
    <row r="52" spans="1:8" ht="9.75" customHeight="1" x14ac:dyDescent="0.2">
      <c r="A52" s="41" t="s">
        <v>1351</v>
      </c>
      <c r="B52" s="41"/>
      <c r="C52" s="410">
        <v>468</v>
      </c>
      <c r="D52" s="410">
        <v>468</v>
      </c>
      <c r="E52" s="410">
        <v>0</v>
      </c>
      <c r="F52" s="410">
        <v>0</v>
      </c>
      <c r="G52" s="420">
        <v>0</v>
      </c>
      <c r="H52" s="410">
        <v>0</v>
      </c>
    </row>
    <row r="53" spans="1:8" ht="9.75" customHeight="1" x14ac:dyDescent="0.2">
      <c r="A53" s="41" t="s">
        <v>1352</v>
      </c>
      <c r="B53" s="41"/>
      <c r="C53" s="410">
        <v>0</v>
      </c>
      <c r="D53" s="410">
        <v>0</v>
      </c>
      <c r="E53" s="410">
        <v>0</v>
      </c>
      <c r="F53" s="410">
        <v>0</v>
      </c>
      <c r="G53" s="420">
        <v>0</v>
      </c>
      <c r="H53" s="410">
        <v>0</v>
      </c>
    </row>
    <row r="54" spans="1:8" ht="9.75" customHeight="1" x14ac:dyDescent="0.2">
      <c r="A54" s="41" t="s">
        <v>1353</v>
      </c>
      <c r="B54" s="41"/>
      <c r="C54" s="410">
        <v>3296</v>
      </c>
      <c r="D54" s="410">
        <v>895</v>
      </c>
      <c r="E54" s="410">
        <v>1324</v>
      </c>
      <c r="F54" s="410">
        <v>545</v>
      </c>
      <c r="G54" s="420">
        <v>532</v>
      </c>
      <c r="H54" s="410">
        <v>0</v>
      </c>
    </row>
    <row r="55" spans="1:8" ht="3.75" customHeight="1" x14ac:dyDescent="0.2">
      <c r="A55" s="106"/>
      <c r="B55" s="106"/>
      <c r="C55" s="107"/>
      <c r="D55" s="108"/>
      <c r="E55" s="109"/>
      <c r="F55" s="109"/>
      <c r="G55" s="110"/>
      <c r="H55" s="110"/>
    </row>
    <row r="56" spans="1:8" ht="8.25" customHeight="1" x14ac:dyDescent="0.2">
      <c r="A56" s="569"/>
      <c r="B56" s="569" t="s">
        <v>0</v>
      </c>
      <c r="C56" s="568" t="s">
        <v>0</v>
      </c>
      <c r="D56" s="568" t="s">
        <v>0</v>
      </c>
      <c r="E56" s="568" t="s">
        <v>0</v>
      </c>
      <c r="F56" s="568" t="s">
        <v>0</v>
      </c>
      <c r="G56" s="568" t="s">
        <v>0</v>
      </c>
      <c r="H56" s="568" t="s">
        <v>0</v>
      </c>
    </row>
    <row r="57" spans="1:8" ht="8.25" customHeight="1" x14ac:dyDescent="0.2">
      <c r="A57" s="569"/>
      <c r="B57" s="569" t="s">
        <v>0</v>
      </c>
      <c r="C57" s="568" t="s">
        <v>0</v>
      </c>
      <c r="D57" s="568" t="s">
        <v>0</v>
      </c>
      <c r="E57" s="568" t="s">
        <v>0</v>
      </c>
      <c r="F57" s="568" t="s">
        <v>0</v>
      </c>
      <c r="G57" s="568" t="s">
        <v>0</v>
      </c>
      <c r="H57" s="568" t="s">
        <v>0</v>
      </c>
    </row>
  </sheetData>
  <mergeCells count="4">
    <mergeCell ref="A2:H2"/>
    <mergeCell ref="A3:H3"/>
    <mergeCell ref="A56:H56"/>
    <mergeCell ref="A57:H57"/>
  </mergeCells>
  <pageMargins left="0.5" right="0.5" top="0.5" bottom="0.5" header="0.31496062992126" footer="0.31496062992126"/>
  <pageSetup paperSize="9" orientation="portrait"/>
  <headerFooter>
    <oddFooter>&amp;C_x000D_&amp;1#&amp;"Aptos"&amp;10&amp;K000000 Confidential</oddFooter>
  </headerFooter>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2C5A89-8132-4DEF-8A54-F48B91D9731A}">
  <dimension ref="A1:H58"/>
  <sheetViews>
    <sheetView workbookViewId="0"/>
  </sheetViews>
  <sheetFormatPr defaultRowHeight="12.75" x14ac:dyDescent="0.2"/>
  <cols>
    <col min="1" max="1" width="46.5703125" customWidth="1"/>
    <col min="2" max="2" width="7.7109375" customWidth="1"/>
    <col min="3" max="8" width="7.85546875" customWidth="1"/>
  </cols>
  <sheetData>
    <row r="1" spans="1:8" ht="10.5" customHeight="1" x14ac:dyDescent="0.2">
      <c r="A1" s="73" t="s">
        <v>1354</v>
      </c>
      <c r="B1" s="73"/>
      <c r="C1" s="44"/>
      <c r="D1" s="44"/>
      <c r="E1" s="288"/>
      <c r="F1" s="288"/>
      <c r="G1" s="288"/>
      <c r="H1" s="288"/>
    </row>
    <row r="2" spans="1:8" ht="28.5" customHeight="1" x14ac:dyDescent="0.35">
      <c r="A2" s="608" t="s">
        <v>1355</v>
      </c>
      <c r="B2" s="608" t="s">
        <v>0</v>
      </c>
      <c r="C2" s="608" t="s">
        <v>0</v>
      </c>
      <c r="D2" s="608" t="s">
        <v>0</v>
      </c>
      <c r="E2" s="608" t="s">
        <v>0</v>
      </c>
      <c r="F2" s="608" t="s">
        <v>0</v>
      </c>
      <c r="G2" s="608" t="s">
        <v>0</v>
      </c>
      <c r="H2" s="608" t="s">
        <v>0</v>
      </c>
    </row>
    <row r="3" spans="1:8" ht="15" customHeight="1" x14ac:dyDescent="0.2">
      <c r="A3" s="622" t="s">
        <v>1356</v>
      </c>
      <c r="B3" s="622" t="s">
        <v>0</v>
      </c>
      <c r="C3" s="622" t="s">
        <v>0</v>
      </c>
      <c r="D3" s="622" t="s">
        <v>0</v>
      </c>
      <c r="E3" s="622" t="s">
        <v>0</v>
      </c>
      <c r="F3" s="622" t="s">
        <v>0</v>
      </c>
      <c r="G3" s="622" t="s">
        <v>0</v>
      </c>
      <c r="H3" s="622" t="s">
        <v>0</v>
      </c>
    </row>
    <row r="4" spans="1:8" ht="11.25" customHeight="1" x14ac:dyDescent="0.2">
      <c r="A4" s="433" t="s">
        <v>1357</v>
      </c>
      <c r="B4" s="433"/>
      <c r="C4" s="142"/>
      <c r="D4" s="142"/>
      <c r="E4" s="142"/>
      <c r="F4" s="142"/>
      <c r="G4" s="142"/>
      <c r="H4" s="142"/>
    </row>
    <row r="5" spans="1:8" ht="19.5" customHeight="1" x14ac:dyDescent="0.2">
      <c r="A5" s="78" t="s">
        <v>1358</v>
      </c>
      <c r="B5" s="78"/>
      <c r="C5" s="405" t="s">
        <v>1359</v>
      </c>
      <c r="D5" s="4" t="s">
        <v>1360</v>
      </c>
      <c r="E5" s="4" t="s">
        <v>1361</v>
      </c>
      <c r="F5" s="4" t="s">
        <v>1362</v>
      </c>
      <c r="G5" s="4" t="s">
        <v>1363</v>
      </c>
      <c r="H5" s="406" t="s">
        <v>1364</v>
      </c>
    </row>
    <row r="6" spans="1:8" ht="9.75" customHeight="1" x14ac:dyDescent="0.2">
      <c r="A6" s="116" t="s">
        <v>1365</v>
      </c>
      <c r="B6" s="116"/>
      <c r="C6" s="117">
        <v>59</v>
      </c>
      <c r="D6" s="117">
        <v>4</v>
      </c>
      <c r="E6" s="117">
        <v>3</v>
      </c>
      <c r="F6" s="117">
        <v>48</v>
      </c>
      <c r="G6" s="418">
        <v>4</v>
      </c>
      <c r="H6" s="418">
        <v>0</v>
      </c>
    </row>
    <row r="7" spans="1:8" ht="9.75" customHeight="1" x14ac:dyDescent="0.2">
      <c r="A7" s="48" t="s">
        <v>1366</v>
      </c>
      <c r="B7" s="48"/>
      <c r="C7" s="118">
        <v>172</v>
      </c>
      <c r="D7" s="118">
        <v>139</v>
      </c>
      <c r="E7" s="118">
        <v>30</v>
      </c>
      <c r="F7" s="118">
        <v>2</v>
      </c>
      <c r="G7" s="407">
        <v>1</v>
      </c>
      <c r="H7" s="407">
        <v>0</v>
      </c>
    </row>
    <row r="8" spans="1:8" ht="9.75" customHeight="1" x14ac:dyDescent="0.2">
      <c r="A8" s="14" t="s">
        <v>1367</v>
      </c>
      <c r="B8" s="14"/>
      <c r="C8" s="25">
        <v>100</v>
      </c>
      <c r="D8" s="25">
        <v>81</v>
      </c>
      <c r="E8" s="25">
        <v>16</v>
      </c>
      <c r="F8" s="25">
        <v>2</v>
      </c>
      <c r="G8" s="401">
        <v>1</v>
      </c>
      <c r="H8" s="401">
        <v>0</v>
      </c>
    </row>
    <row r="9" spans="1:8" ht="9.75" customHeight="1" x14ac:dyDescent="0.2">
      <c r="A9" s="14" t="s">
        <v>1368</v>
      </c>
      <c r="B9" s="14"/>
      <c r="C9" s="25">
        <v>70</v>
      </c>
      <c r="D9" s="25">
        <v>58</v>
      </c>
      <c r="E9" s="25">
        <v>12</v>
      </c>
      <c r="F9" s="25">
        <v>0</v>
      </c>
      <c r="G9" s="401">
        <v>0</v>
      </c>
      <c r="H9" s="401">
        <v>0</v>
      </c>
    </row>
    <row r="10" spans="1:8" ht="9.75" customHeight="1" x14ac:dyDescent="0.2">
      <c r="A10" s="14" t="s">
        <v>1369</v>
      </c>
      <c r="B10" s="14"/>
      <c r="C10" s="25">
        <v>2</v>
      </c>
      <c r="D10" s="25">
        <v>0</v>
      </c>
      <c r="E10" s="25">
        <v>2</v>
      </c>
      <c r="F10" s="25">
        <v>0</v>
      </c>
      <c r="G10" s="401">
        <v>0</v>
      </c>
      <c r="H10" s="401">
        <v>0</v>
      </c>
    </row>
    <row r="11" spans="1:8" ht="9.75" customHeight="1" x14ac:dyDescent="0.2">
      <c r="A11" s="48" t="s">
        <v>1370</v>
      </c>
      <c r="B11" s="48"/>
      <c r="C11" s="118">
        <v>18</v>
      </c>
      <c r="D11" s="118">
        <v>5</v>
      </c>
      <c r="E11" s="118">
        <v>9</v>
      </c>
      <c r="F11" s="118">
        <v>4</v>
      </c>
      <c r="G11" s="407">
        <v>0</v>
      </c>
      <c r="H11" s="407">
        <v>0</v>
      </c>
    </row>
    <row r="12" spans="1:8" ht="9.75" customHeight="1" x14ac:dyDescent="0.2">
      <c r="A12" s="14" t="s">
        <v>1371</v>
      </c>
      <c r="B12" s="14"/>
      <c r="C12" s="25">
        <v>15</v>
      </c>
      <c r="D12" s="25">
        <v>5</v>
      </c>
      <c r="E12" s="25">
        <v>9</v>
      </c>
      <c r="F12" s="25">
        <v>1</v>
      </c>
      <c r="G12" s="401">
        <v>0</v>
      </c>
      <c r="H12" s="401">
        <v>0</v>
      </c>
    </row>
    <row r="13" spans="1:8" ht="9.75" customHeight="1" x14ac:dyDescent="0.2">
      <c r="A13" s="14" t="s">
        <v>1372</v>
      </c>
      <c r="B13" s="14"/>
      <c r="C13" s="25">
        <v>3</v>
      </c>
      <c r="D13" s="25">
        <v>0</v>
      </c>
      <c r="E13" s="25">
        <v>0</v>
      </c>
      <c r="F13" s="25">
        <v>3</v>
      </c>
      <c r="G13" s="401">
        <v>0</v>
      </c>
      <c r="H13" s="401">
        <v>0</v>
      </c>
    </row>
    <row r="14" spans="1:8" ht="9.75" customHeight="1" x14ac:dyDescent="0.2">
      <c r="A14" s="14" t="s">
        <v>1373</v>
      </c>
      <c r="B14" s="14"/>
      <c r="C14" s="25">
        <v>0</v>
      </c>
      <c r="D14" s="25">
        <v>0</v>
      </c>
      <c r="E14" s="25">
        <v>0</v>
      </c>
      <c r="F14" s="25">
        <v>0</v>
      </c>
      <c r="G14" s="401">
        <v>0</v>
      </c>
      <c r="H14" s="401">
        <v>0</v>
      </c>
    </row>
    <row r="15" spans="1:8" ht="9.75" customHeight="1" x14ac:dyDescent="0.2">
      <c r="A15" s="48" t="s">
        <v>1374</v>
      </c>
      <c r="B15" s="48"/>
      <c r="C15" s="118">
        <v>24</v>
      </c>
      <c r="D15" s="118">
        <v>5</v>
      </c>
      <c r="E15" s="118">
        <v>14</v>
      </c>
      <c r="F15" s="118">
        <v>2</v>
      </c>
      <c r="G15" s="407">
        <v>3</v>
      </c>
      <c r="H15" s="407">
        <v>0</v>
      </c>
    </row>
    <row r="16" spans="1:8" ht="9.75" customHeight="1" x14ac:dyDescent="0.2">
      <c r="A16" s="14" t="s">
        <v>1375</v>
      </c>
      <c r="B16" s="14"/>
      <c r="C16" s="25">
        <v>7</v>
      </c>
      <c r="D16" s="25">
        <v>1</v>
      </c>
      <c r="E16" s="25">
        <v>5</v>
      </c>
      <c r="F16" s="25">
        <v>1</v>
      </c>
      <c r="G16" s="401">
        <v>0</v>
      </c>
      <c r="H16" s="401">
        <v>0</v>
      </c>
    </row>
    <row r="17" spans="1:8" ht="9.75" customHeight="1" x14ac:dyDescent="0.2">
      <c r="A17" s="14" t="s">
        <v>1376</v>
      </c>
      <c r="B17" s="14"/>
      <c r="C17" s="25">
        <v>8</v>
      </c>
      <c r="D17" s="25">
        <v>2</v>
      </c>
      <c r="E17" s="25">
        <v>5</v>
      </c>
      <c r="F17" s="25">
        <v>1</v>
      </c>
      <c r="G17" s="401">
        <v>0</v>
      </c>
      <c r="H17" s="401">
        <v>0</v>
      </c>
    </row>
    <row r="18" spans="1:8" ht="9.75" customHeight="1" x14ac:dyDescent="0.2">
      <c r="A18" s="14" t="s">
        <v>1377</v>
      </c>
      <c r="B18" s="14"/>
      <c r="C18" s="25">
        <v>9</v>
      </c>
      <c r="D18" s="25">
        <v>2</v>
      </c>
      <c r="E18" s="25">
        <v>4</v>
      </c>
      <c r="F18" s="25">
        <v>0</v>
      </c>
      <c r="G18" s="401">
        <v>3</v>
      </c>
      <c r="H18" s="401">
        <v>0</v>
      </c>
    </row>
    <row r="19" spans="1:8" ht="9.75" customHeight="1" x14ac:dyDescent="0.2">
      <c r="A19" s="48" t="s">
        <v>1378</v>
      </c>
      <c r="B19" s="48"/>
      <c r="C19" s="118">
        <v>284</v>
      </c>
      <c r="D19" s="118">
        <v>49</v>
      </c>
      <c r="E19" s="118">
        <v>136</v>
      </c>
      <c r="F19" s="118">
        <v>19</v>
      </c>
      <c r="G19" s="407">
        <v>80</v>
      </c>
      <c r="H19" s="407">
        <v>0</v>
      </c>
    </row>
    <row r="20" spans="1:8" ht="9.75" customHeight="1" x14ac:dyDescent="0.2">
      <c r="A20" s="14" t="s">
        <v>1379</v>
      </c>
      <c r="B20" s="14"/>
      <c r="C20" s="25">
        <v>48</v>
      </c>
      <c r="D20" s="25">
        <v>2</v>
      </c>
      <c r="E20" s="25">
        <v>32</v>
      </c>
      <c r="F20" s="25">
        <v>7</v>
      </c>
      <c r="G20" s="401">
        <v>7</v>
      </c>
      <c r="H20" s="401">
        <v>0</v>
      </c>
    </row>
    <row r="21" spans="1:8" ht="9.75" customHeight="1" x14ac:dyDescent="0.2">
      <c r="A21" s="14" t="s">
        <v>1380</v>
      </c>
      <c r="B21" s="14"/>
      <c r="C21" s="25">
        <v>32</v>
      </c>
      <c r="D21" s="25">
        <v>6</v>
      </c>
      <c r="E21" s="25">
        <v>21</v>
      </c>
      <c r="F21" s="25">
        <v>1</v>
      </c>
      <c r="G21" s="401">
        <v>4</v>
      </c>
      <c r="H21" s="401">
        <v>0</v>
      </c>
    </row>
    <row r="22" spans="1:8" ht="9.75" customHeight="1" x14ac:dyDescent="0.2">
      <c r="A22" s="14" t="s">
        <v>1381</v>
      </c>
      <c r="B22" s="14"/>
      <c r="C22" s="25">
        <v>144</v>
      </c>
      <c r="D22" s="25">
        <v>32</v>
      </c>
      <c r="E22" s="25">
        <v>66</v>
      </c>
      <c r="F22" s="25">
        <v>9</v>
      </c>
      <c r="G22" s="401">
        <v>37</v>
      </c>
      <c r="H22" s="401">
        <v>0</v>
      </c>
    </row>
    <row r="23" spans="1:8" ht="9.75" customHeight="1" x14ac:dyDescent="0.2">
      <c r="A23" s="14" t="s">
        <v>1382</v>
      </c>
      <c r="B23" s="14"/>
      <c r="C23" s="25">
        <v>1</v>
      </c>
      <c r="D23" s="25">
        <v>0</v>
      </c>
      <c r="E23" s="25">
        <v>0</v>
      </c>
      <c r="F23" s="25">
        <v>1</v>
      </c>
      <c r="G23" s="401">
        <v>0</v>
      </c>
      <c r="H23" s="401">
        <v>0</v>
      </c>
    </row>
    <row r="24" spans="1:8" ht="9.75" customHeight="1" x14ac:dyDescent="0.2">
      <c r="A24" s="14" t="s">
        <v>1383</v>
      </c>
      <c r="B24" s="14"/>
      <c r="C24" s="25">
        <v>59</v>
      </c>
      <c r="D24" s="25">
        <v>9</v>
      </c>
      <c r="E24" s="25">
        <v>17</v>
      </c>
      <c r="F24" s="25">
        <v>1</v>
      </c>
      <c r="G24" s="401">
        <v>32</v>
      </c>
      <c r="H24" s="401">
        <v>0</v>
      </c>
    </row>
    <row r="25" spans="1:8" ht="9.75" customHeight="1" x14ac:dyDescent="0.2">
      <c r="A25" s="14" t="s">
        <v>1384</v>
      </c>
      <c r="B25" s="14"/>
      <c r="C25" s="25">
        <v>0</v>
      </c>
      <c r="D25" s="25">
        <v>0</v>
      </c>
      <c r="E25" s="25">
        <v>0</v>
      </c>
      <c r="F25" s="25">
        <v>0</v>
      </c>
      <c r="G25" s="401">
        <v>0</v>
      </c>
      <c r="H25" s="401">
        <v>0</v>
      </c>
    </row>
    <row r="26" spans="1:8" ht="9.75" customHeight="1" x14ac:dyDescent="0.2">
      <c r="A26" s="48" t="s">
        <v>1385</v>
      </c>
      <c r="B26" s="48"/>
      <c r="C26" s="118">
        <v>728</v>
      </c>
      <c r="D26" s="118">
        <v>154</v>
      </c>
      <c r="E26" s="118">
        <v>190</v>
      </c>
      <c r="F26" s="118">
        <v>150</v>
      </c>
      <c r="G26" s="407">
        <v>234</v>
      </c>
      <c r="H26" s="407">
        <v>0</v>
      </c>
    </row>
    <row r="27" spans="1:8" ht="9.75" customHeight="1" x14ac:dyDescent="0.2">
      <c r="A27" s="14" t="s">
        <v>1386</v>
      </c>
      <c r="B27" s="14"/>
      <c r="C27" s="25">
        <v>91</v>
      </c>
      <c r="D27" s="25">
        <v>13</v>
      </c>
      <c r="E27" s="25">
        <v>7</v>
      </c>
      <c r="F27" s="25">
        <v>8</v>
      </c>
      <c r="G27" s="401">
        <v>63</v>
      </c>
      <c r="H27" s="401">
        <v>0</v>
      </c>
    </row>
    <row r="28" spans="1:8" ht="9.75" customHeight="1" x14ac:dyDescent="0.2">
      <c r="A28" s="14" t="s">
        <v>1387</v>
      </c>
      <c r="B28" s="14"/>
      <c r="C28" s="25">
        <v>48</v>
      </c>
      <c r="D28" s="25">
        <v>17</v>
      </c>
      <c r="E28" s="25">
        <v>28</v>
      </c>
      <c r="F28" s="25">
        <v>1</v>
      </c>
      <c r="G28" s="401">
        <v>2</v>
      </c>
      <c r="H28" s="401">
        <v>0</v>
      </c>
    </row>
    <row r="29" spans="1:8" ht="9.75" customHeight="1" x14ac:dyDescent="0.2">
      <c r="A29" s="14" t="s">
        <v>1388</v>
      </c>
      <c r="B29" s="14"/>
      <c r="C29" s="25">
        <v>138</v>
      </c>
      <c r="D29" s="25">
        <v>64</v>
      </c>
      <c r="E29" s="25">
        <v>18</v>
      </c>
      <c r="F29" s="25">
        <v>29</v>
      </c>
      <c r="G29" s="401">
        <v>27</v>
      </c>
      <c r="H29" s="401">
        <v>0</v>
      </c>
    </row>
    <row r="30" spans="1:8" ht="9.75" customHeight="1" x14ac:dyDescent="0.2">
      <c r="A30" s="14" t="s">
        <v>1389</v>
      </c>
      <c r="B30" s="14"/>
      <c r="C30" s="25">
        <v>167</v>
      </c>
      <c r="D30" s="25">
        <v>21</v>
      </c>
      <c r="E30" s="25">
        <v>72</v>
      </c>
      <c r="F30" s="25">
        <v>51</v>
      </c>
      <c r="G30" s="401">
        <v>23</v>
      </c>
      <c r="H30" s="401">
        <v>0</v>
      </c>
    </row>
    <row r="31" spans="1:8" ht="9.75" customHeight="1" x14ac:dyDescent="0.2">
      <c r="A31" s="14" t="s">
        <v>1390</v>
      </c>
      <c r="B31" s="14"/>
      <c r="C31" s="25">
        <v>167</v>
      </c>
      <c r="D31" s="25">
        <v>31</v>
      </c>
      <c r="E31" s="25">
        <v>25</v>
      </c>
      <c r="F31" s="25">
        <v>51</v>
      </c>
      <c r="G31" s="401">
        <v>60</v>
      </c>
      <c r="H31" s="401">
        <v>0</v>
      </c>
    </row>
    <row r="32" spans="1:8" ht="9.75" customHeight="1" x14ac:dyDescent="0.2">
      <c r="A32" s="14" t="s">
        <v>1391</v>
      </c>
      <c r="B32" s="14"/>
      <c r="C32" s="25">
        <v>37</v>
      </c>
      <c r="D32" s="25">
        <v>3</v>
      </c>
      <c r="E32" s="25">
        <v>19</v>
      </c>
      <c r="F32" s="25">
        <v>6</v>
      </c>
      <c r="G32" s="401">
        <v>9</v>
      </c>
      <c r="H32" s="401">
        <v>0</v>
      </c>
    </row>
    <row r="33" spans="1:8" ht="9.75" customHeight="1" x14ac:dyDescent="0.2">
      <c r="A33" s="14" t="s">
        <v>1392</v>
      </c>
      <c r="B33" s="14"/>
      <c r="C33" s="25">
        <v>80</v>
      </c>
      <c r="D33" s="25">
        <v>5</v>
      </c>
      <c r="E33" s="25">
        <v>21</v>
      </c>
      <c r="F33" s="25">
        <v>4</v>
      </c>
      <c r="G33" s="401">
        <v>50</v>
      </c>
      <c r="H33" s="401">
        <v>0</v>
      </c>
    </row>
    <row r="34" spans="1:8" ht="9.75" customHeight="1" x14ac:dyDescent="0.2">
      <c r="A34" s="48" t="s">
        <v>1393</v>
      </c>
      <c r="B34" s="48"/>
      <c r="C34" s="118">
        <v>1</v>
      </c>
      <c r="D34" s="118">
        <v>0</v>
      </c>
      <c r="E34" s="118">
        <v>1</v>
      </c>
      <c r="F34" s="118">
        <v>0</v>
      </c>
      <c r="G34" s="407">
        <v>0</v>
      </c>
      <c r="H34" s="407">
        <v>0</v>
      </c>
    </row>
    <row r="35" spans="1:8" ht="9.75" customHeight="1" x14ac:dyDescent="0.2">
      <c r="A35" s="14" t="s">
        <v>1394</v>
      </c>
      <c r="B35" s="14"/>
      <c r="C35" s="25">
        <v>0</v>
      </c>
      <c r="D35" s="25">
        <v>0</v>
      </c>
      <c r="E35" s="25">
        <v>0</v>
      </c>
      <c r="F35" s="25">
        <v>0</v>
      </c>
      <c r="G35" s="401">
        <v>0</v>
      </c>
      <c r="H35" s="401">
        <v>0</v>
      </c>
    </row>
    <row r="36" spans="1:8" ht="9.75" customHeight="1" x14ac:dyDescent="0.2">
      <c r="A36" s="14" t="s">
        <v>1395</v>
      </c>
      <c r="B36" s="14"/>
      <c r="C36" s="25">
        <v>0</v>
      </c>
      <c r="D36" s="25">
        <v>0</v>
      </c>
      <c r="E36" s="25">
        <v>0</v>
      </c>
      <c r="F36" s="25">
        <v>0</v>
      </c>
      <c r="G36" s="401">
        <v>0</v>
      </c>
      <c r="H36" s="401">
        <v>0</v>
      </c>
    </row>
    <row r="37" spans="1:8" ht="9.75" customHeight="1" x14ac:dyDescent="0.2">
      <c r="A37" s="14" t="s">
        <v>1396</v>
      </c>
      <c r="B37" s="14"/>
      <c r="C37" s="25">
        <v>1</v>
      </c>
      <c r="D37" s="25">
        <v>0</v>
      </c>
      <c r="E37" s="25">
        <v>1</v>
      </c>
      <c r="F37" s="25">
        <v>0</v>
      </c>
      <c r="G37" s="401">
        <v>0</v>
      </c>
      <c r="H37" s="401">
        <v>0</v>
      </c>
    </row>
    <row r="38" spans="1:8" ht="9.75" customHeight="1" x14ac:dyDescent="0.2">
      <c r="A38" s="48" t="s">
        <v>1397</v>
      </c>
      <c r="B38" s="48"/>
      <c r="C38" s="118">
        <v>97</v>
      </c>
      <c r="D38" s="118">
        <v>68</v>
      </c>
      <c r="E38" s="118">
        <v>7</v>
      </c>
      <c r="F38" s="118">
        <v>1</v>
      </c>
      <c r="G38" s="407">
        <v>21</v>
      </c>
      <c r="H38" s="407">
        <v>0</v>
      </c>
    </row>
    <row r="39" spans="1:8" ht="9.75" customHeight="1" x14ac:dyDescent="0.2">
      <c r="A39" s="14" t="s">
        <v>1398</v>
      </c>
      <c r="B39" s="14"/>
      <c r="C39" s="25">
        <v>91</v>
      </c>
      <c r="D39" s="25">
        <v>65</v>
      </c>
      <c r="E39" s="25">
        <v>6</v>
      </c>
      <c r="F39" s="25">
        <v>0</v>
      </c>
      <c r="G39" s="401">
        <v>20</v>
      </c>
      <c r="H39" s="401">
        <v>0</v>
      </c>
    </row>
    <row r="40" spans="1:8" ht="9.75" customHeight="1" x14ac:dyDescent="0.2">
      <c r="A40" s="14" t="s">
        <v>1399</v>
      </c>
      <c r="B40" s="14"/>
      <c r="C40" s="25">
        <v>1</v>
      </c>
      <c r="D40" s="25">
        <v>0</v>
      </c>
      <c r="E40" s="25">
        <v>1</v>
      </c>
      <c r="F40" s="25">
        <v>0</v>
      </c>
      <c r="G40" s="401">
        <v>0</v>
      </c>
      <c r="H40" s="401">
        <v>0</v>
      </c>
    </row>
    <row r="41" spans="1:8" ht="9.75" customHeight="1" x14ac:dyDescent="0.2">
      <c r="A41" s="14" t="s">
        <v>1400</v>
      </c>
      <c r="B41" s="14"/>
      <c r="C41" s="25">
        <v>5</v>
      </c>
      <c r="D41" s="25">
        <v>3</v>
      </c>
      <c r="E41" s="25">
        <v>0</v>
      </c>
      <c r="F41" s="25">
        <v>1</v>
      </c>
      <c r="G41" s="401">
        <v>1</v>
      </c>
      <c r="H41" s="401">
        <v>0</v>
      </c>
    </row>
    <row r="42" spans="1:8" ht="9.75" customHeight="1" x14ac:dyDescent="0.2">
      <c r="A42" s="48" t="s">
        <v>1401</v>
      </c>
      <c r="B42" s="48"/>
      <c r="C42" s="118">
        <v>133</v>
      </c>
      <c r="D42" s="118">
        <v>30</v>
      </c>
      <c r="E42" s="118">
        <v>83</v>
      </c>
      <c r="F42" s="118">
        <v>8</v>
      </c>
      <c r="G42" s="407">
        <v>12</v>
      </c>
      <c r="H42" s="407">
        <v>0</v>
      </c>
    </row>
    <row r="43" spans="1:8" ht="9.75" customHeight="1" x14ac:dyDescent="0.2">
      <c r="A43" s="95" t="s">
        <v>1402</v>
      </c>
      <c r="B43" s="95"/>
      <c r="C43" s="119">
        <v>4</v>
      </c>
      <c r="D43" s="119">
        <v>1</v>
      </c>
      <c r="E43" s="119">
        <v>1</v>
      </c>
      <c r="F43" s="119">
        <v>0</v>
      </c>
      <c r="G43" s="404">
        <v>2</v>
      </c>
      <c r="H43" s="404">
        <v>0</v>
      </c>
    </row>
    <row r="44" spans="1:8" ht="9.75" customHeight="1" x14ac:dyDescent="0.2">
      <c r="A44" s="52"/>
      <c r="B44" s="52"/>
      <c r="C44" s="408"/>
      <c r="D44" s="408"/>
      <c r="E44" s="408"/>
      <c r="F44" s="408"/>
      <c r="G44" s="409"/>
      <c r="H44" s="409"/>
    </row>
    <row r="45" spans="1:8" ht="9.75" customHeight="1" x14ac:dyDescent="0.2">
      <c r="A45" s="41" t="s">
        <v>1403</v>
      </c>
      <c r="B45" s="41"/>
      <c r="C45" s="410">
        <v>1520</v>
      </c>
      <c r="D45" s="410">
        <v>455</v>
      </c>
      <c r="E45" s="410">
        <v>474</v>
      </c>
      <c r="F45" s="410">
        <v>234</v>
      </c>
      <c r="G45" s="410">
        <v>357</v>
      </c>
      <c r="H45" s="410">
        <v>0</v>
      </c>
    </row>
    <row r="46" spans="1:8" ht="9.75" customHeight="1" x14ac:dyDescent="0.2">
      <c r="A46" s="9" t="s">
        <v>1404</v>
      </c>
      <c r="B46" s="9"/>
      <c r="C46" s="23">
        <v>1152</v>
      </c>
      <c r="D46" s="23">
        <v>344</v>
      </c>
      <c r="E46" s="23">
        <v>518</v>
      </c>
      <c r="F46" s="23">
        <v>189</v>
      </c>
      <c r="G46" s="413">
        <v>101</v>
      </c>
      <c r="H46" s="413">
        <v>0</v>
      </c>
    </row>
    <row r="47" spans="1:8" ht="9.75" customHeight="1" x14ac:dyDescent="0.2">
      <c r="A47" s="14" t="s">
        <v>1405</v>
      </c>
      <c r="B47" s="14"/>
      <c r="C47" s="25">
        <v>362</v>
      </c>
      <c r="D47" s="25">
        <v>70</v>
      </c>
      <c r="E47" s="25">
        <v>194</v>
      </c>
      <c r="F47" s="25">
        <v>89</v>
      </c>
      <c r="G47" s="401">
        <v>9</v>
      </c>
      <c r="H47" s="401">
        <v>0</v>
      </c>
    </row>
    <row r="48" spans="1:8" ht="9.75" customHeight="1" x14ac:dyDescent="0.2">
      <c r="A48" s="20" t="s">
        <v>1406</v>
      </c>
      <c r="B48" s="20"/>
      <c r="C48" s="414">
        <v>243</v>
      </c>
      <c r="D48" s="414">
        <v>31</v>
      </c>
      <c r="E48" s="414">
        <v>132</v>
      </c>
      <c r="F48" s="414">
        <v>12</v>
      </c>
      <c r="G48" s="415">
        <v>68</v>
      </c>
      <c r="H48" s="415">
        <v>0</v>
      </c>
    </row>
    <row r="49" spans="1:8" ht="9.75" customHeight="1" x14ac:dyDescent="0.2">
      <c r="A49" s="41" t="s">
        <v>1407</v>
      </c>
      <c r="B49" s="41"/>
      <c r="C49" s="410">
        <v>1757</v>
      </c>
      <c r="D49" s="410">
        <v>445</v>
      </c>
      <c r="E49" s="410">
        <v>844</v>
      </c>
      <c r="F49" s="410">
        <v>290</v>
      </c>
      <c r="G49" s="420">
        <v>178</v>
      </c>
      <c r="H49" s="420">
        <v>0</v>
      </c>
    </row>
    <row r="50" spans="1:8" ht="9.75" customHeight="1" x14ac:dyDescent="0.2">
      <c r="A50" s="41" t="s">
        <v>1408</v>
      </c>
      <c r="B50" s="41"/>
      <c r="C50" s="410">
        <v>9</v>
      </c>
      <c r="D50" s="410">
        <v>9</v>
      </c>
      <c r="E50" s="410">
        <v>0</v>
      </c>
      <c r="F50" s="410">
        <v>0</v>
      </c>
      <c r="G50" s="420">
        <v>0</v>
      </c>
      <c r="H50" s="420">
        <v>0</v>
      </c>
    </row>
    <row r="51" spans="1:8" ht="9.75" customHeight="1" x14ac:dyDescent="0.2">
      <c r="A51" s="41" t="s">
        <v>1409</v>
      </c>
      <c r="B51" s="41"/>
      <c r="C51" s="410">
        <v>0</v>
      </c>
      <c r="D51" s="410">
        <v>0</v>
      </c>
      <c r="E51" s="410">
        <v>0</v>
      </c>
      <c r="F51" s="410">
        <v>0</v>
      </c>
      <c r="G51" s="420">
        <v>0</v>
      </c>
      <c r="H51" s="420">
        <v>0</v>
      </c>
    </row>
    <row r="52" spans="1:8" ht="9.75" customHeight="1" x14ac:dyDescent="0.2">
      <c r="A52" s="41" t="s">
        <v>1410</v>
      </c>
      <c r="B52" s="41"/>
      <c r="C52" s="410">
        <v>3286</v>
      </c>
      <c r="D52" s="410">
        <v>909</v>
      </c>
      <c r="E52" s="410">
        <v>1318</v>
      </c>
      <c r="F52" s="410">
        <v>524</v>
      </c>
      <c r="G52" s="420">
        <v>535</v>
      </c>
      <c r="H52" s="420">
        <v>0</v>
      </c>
    </row>
    <row r="53" spans="1:8" ht="9.75" customHeight="1" x14ac:dyDescent="0.2">
      <c r="A53" s="41" t="s">
        <v>1411</v>
      </c>
      <c r="B53" s="41"/>
      <c r="C53" s="410">
        <v>480</v>
      </c>
      <c r="D53" s="410">
        <v>480</v>
      </c>
      <c r="E53" s="410">
        <v>0</v>
      </c>
      <c r="F53" s="410">
        <v>0</v>
      </c>
      <c r="G53" s="420">
        <v>0</v>
      </c>
      <c r="H53" s="420">
        <v>0</v>
      </c>
    </row>
    <row r="54" spans="1:8" ht="9.75" customHeight="1" x14ac:dyDescent="0.2">
      <c r="A54" s="41" t="s">
        <v>1412</v>
      </c>
      <c r="B54" s="41"/>
      <c r="C54" s="410">
        <v>1</v>
      </c>
      <c r="D54" s="410">
        <v>0</v>
      </c>
      <c r="E54" s="410">
        <v>1</v>
      </c>
      <c r="F54" s="410">
        <v>0</v>
      </c>
      <c r="G54" s="420">
        <v>0</v>
      </c>
      <c r="H54" s="420">
        <v>0</v>
      </c>
    </row>
    <row r="55" spans="1:8" ht="9.75" customHeight="1" x14ac:dyDescent="0.2">
      <c r="A55" s="41" t="s">
        <v>1413</v>
      </c>
      <c r="B55" s="41"/>
      <c r="C55" s="410">
        <v>3287</v>
      </c>
      <c r="D55" s="410">
        <v>909</v>
      </c>
      <c r="E55" s="410">
        <v>1319</v>
      </c>
      <c r="F55" s="410">
        <v>524</v>
      </c>
      <c r="G55" s="420">
        <v>535</v>
      </c>
      <c r="H55" s="420">
        <v>0</v>
      </c>
    </row>
    <row r="56" spans="1:8" ht="3.75" customHeight="1" x14ac:dyDescent="0.2">
      <c r="A56" s="106"/>
      <c r="B56" s="106"/>
      <c r="C56" s="107"/>
      <c r="D56" s="108"/>
      <c r="E56" s="109"/>
      <c r="F56" s="109"/>
      <c r="G56" s="110"/>
      <c r="H56" s="110"/>
    </row>
    <row r="57" spans="1:8" ht="8.25" customHeight="1" x14ac:dyDescent="0.2">
      <c r="A57" s="569"/>
      <c r="B57" s="569" t="s">
        <v>0</v>
      </c>
      <c r="C57" s="568" t="s">
        <v>0</v>
      </c>
      <c r="D57" s="568" t="s">
        <v>0</v>
      </c>
      <c r="E57" s="568" t="s">
        <v>0</v>
      </c>
      <c r="F57" s="568" t="s">
        <v>0</v>
      </c>
      <c r="G57" s="568" t="s">
        <v>0</v>
      </c>
      <c r="H57" s="568" t="s">
        <v>0</v>
      </c>
    </row>
    <row r="58" spans="1:8" ht="8.25" customHeight="1" x14ac:dyDescent="0.2">
      <c r="A58" s="569"/>
      <c r="B58" s="569" t="s">
        <v>0</v>
      </c>
      <c r="C58" s="568" t="s">
        <v>0</v>
      </c>
      <c r="D58" s="568" t="s">
        <v>0</v>
      </c>
      <c r="E58" s="568" t="s">
        <v>0</v>
      </c>
      <c r="F58" s="568" t="s">
        <v>0</v>
      </c>
      <c r="G58" s="568" t="s">
        <v>0</v>
      </c>
      <c r="H58" s="568" t="s">
        <v>0</v>
      </c>
    </row>
  </sheetData>
  <mergeCells count="4">
    <mergeCell ref="A2:H2"/>
    <mergeCell ref="A3:H3"/>
    <mergeCell ref="A57:H57"/>
    <mergeCell ref="A58:H58"/>
  </mergeCells>
  <pageMargins left="0.5" right="0.5" top="0.5" bottom="0.5" header="0.31496062992126" footer="0.31496062992126"/>
  <pageSetup paperSize="9" orientation="portrait"/>
  <headerFooter>
    <oddFooter>&amp;C_x000D_&amp;1#&amp;"Aptos"&amp;10&amp;K000000 Confidential</oddFooter>
  </headerFooter>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D293C8-8FF0-4FEE-8377-BC84DF40163A}">
  <dimension ref="A1:N43"/>
  <sheetViews>
    <sheetView workbookViewId="0">
      <selection sqref="A1:C1"/>
    </sheetView>
  </sheetViews>
  <sheetFormatPr defaultRowHeight="12.75" x14ac:dyDescent="0.2"/>
  <cols>
    <col min="1" max="1" width="32.85546875" customWidth="1"/>
    <col min="2" max="14" width="5.28515625" customWidth="1"/>
  </cols>
  <sheetData>
    <row r="1" spans="1:14" ht="10.5" customHeight="1" x14ac:dyDescent="0.2">
      <c r="A1" s="581" t="s">
        <v>1414</v>
      </c>
      <c r="B1" s="581" t="s">
        <v>0</v>
      </c>
      <c r="C1" s="581" t="s">
        <v>0</v>
      </c>
      <c r="D1" s="44"/>
      <c r="E1" s="44"/>
      <c r="F1" s="44"/>
      <c r="G1" s="44"/>
      <c r="H1" s="288"/>
      <c r="I1" s="288"/>
      <c r="J1" s="288"/>
      <c r="K1" s="288"/>
      <c r="L1" s="288"/>
      <c r="M1" s="288"/>
      <c r="N1" s="288"/>
    </row>
    <row r="2" spans="1:14" ht="28.5" customHeight="1" x14ac:dyDescent="0.2">
      <c r="A2" s="600" t="s">
        <v>1415</v>
      </c>
      <c r="B2" s="600" t="s">
        <v>0</v>
      </c>
      <c r="C2" s="600" t="s">
        <v>0</v>
      </c>
      <c r="D2" s="600" t="s">
        <v>0</v>
      </c>
      <c r="E2" s="600" t="s">
        <v>0</v>
      </c>
      <c r="F2" s="600" t="s">
        <v>0</v>
      </c>
      <c r="G2" s="600" t="s">
        <v>0</v>
      </c>
      <c r="H2" s="600" t="s">
        <v>0</v>
      </c>
      <c r="I2" s="600" t="s">
        <v>0</v>
      </c>
      <c r="J2" s="600" t="s">
        <v>0</v>
      </c>
      <c r="K2" s="600" t="s">
        <v>0</v>
      </c>
      <c r="L2" s="600" t="s">
        <v>0</v>
      </c>
      <c r="M2" s="600" t="s">
        <v>0</v>
      </c>
      <c r="N2" s="600" t="s">
        <v>0</v>
      </c>
    </row>
    <row r="3" spans="1:14" ht="10.5" customHeight="1" x14ac:dyDescent="0.2">
      <c r="A3" s="78" t="s">
        <v>1416</v>
      </c>
      <c r="B3" s="97" t="s">
        <v>1417</v>
      </c>
      <c r="C3" s="97" t="s">
        <v>1418</v>
      </c>
      <c r="D3" s="97" t="s">
        <v>1419</v>
      </c>
      <c r="E3" s="97" t="s">
        <v>1420</v>
      </c>
      <c r="F3" s="97" t="s">
        <v>1421</v>
      </c>
      <c r="G3" s="97" t="s">
        <v>1422</v>
      </c>
      <c r="H3" s="97" t="s">
        <v>1423</v>
      </c>
      <c r="I3" s="97" t="s">
        <v>1424</v>
      </c>
      <c r="J3" s="97" t="s">
        <v>1425</v>
      </c>
      <c r="K3" s="97" t="s">
        <v>1426</v>
      </c>
      <c r="L3" s="97" t="s">
        <v>1427</v>
      </c>
      <c r="M3" s="97" t="s">
        <v>1428</v>
      </c>
      <c r="N3" s="97" t="s">
        <v>1429</v>
      </c>
    </row>
    <row r="4" spans="1:14" ht="9.75" customHeight="1" x14ac:dyDescent="0.2">
      <c r="A4" s="9" t="s">
        <v>1430</v>
      </c>
      <c r="B4" s="122">
        <v>74</v>
      </c>
      <c r="C4" s="122">
        <v>59</v>
      </c>
      <c r="D4" s="122">
        <v>-86</v>
      </c>
      <c r="E4" s="122">
        <v>44</v>
      </c>
      <c r="F4" s="122">
        <v>-25</v>
      </c>
      <c r="G4" s="122">
        <v>-18</v>
      </c>
      <c r="H4" s="122">
        <v>20</v>
      </c>
      <c r="I4" s="413">
        <v>56</v>
      </c>
      <c r="J4" s="413">
        <v>52</v>
      </c>
      <c r="K4" s="413">
        <v>61</v>
      </c>
      <c r="L4" s="413">
        <v>29</v>
      </c>
      <c r="M4" s="413">
        <v>95</v>
      </c>
      <c r="N4" s="413">
        <v>33</v>
      </c>
    </row>
    <row r="5" spans="1:14" ht="9.75" customHeight="1" x14ac:dyDescent="0.2">
      <c r="A5" s="14" t="s">
        <v>1431</v>
      </c>
      <c r="B5" s="15" t="s">
        <v>1432</v>
      </c>
      <c r="C5" s="15">
        <v>2</v>
      </c>
      <c r="D5" s="15">
        <v>-13</v>
      </c>
      <c r="E5" s="15">
        <v>5</v>
      </c>
      <c r="F5" s="15">
        <v>6</v>
      </c>
      <c r="G5" s="15">
        <v>-3</v>
      </c>
      <c r="H5" s="15">
        <v>-7</v>
      </c>
      <c r="I5" s="401">
        <v>-2</v>
      </c>
      <c r="J5" s="401">
        <v>-1</v>
      </c>
      <c r="K5" s="401">
        <v>7</v>
      </c>
      <c r="L5" s="401">
        <v>4</v>
      </c>
      <c r="M5" s="401">
        <v>-12</v>
      </c>
      <c r="N5" s="401" t="s">
        <v>1432</v>
      </c>
    </row>
    <row r="6" spans="1:14" ht="9.75" customHeight="1" x14ac:dyDescent="0.2">
      <c r="A6" s="427" t="s">
        <v>1433</v>
      </c>
      <c r="B6" s="134">
        <v>74</v>
      </c>
      <c r="C6" s="134">
        <v>61</v>
      </c>
      <c r="D6" s="134">
        <v>-99</v>
      </c>
      <c r="E6" s="134">
        <v>49</v>
      </c>
      <c r="F6" s="134">
        <v>-19</v>
      </c>
      <c r="G6" s="134">
        <v>-21</v>
      </c>
      <c r="H6" s="134">
        <v>13</v>
      </c>
      <c r="I6" s="134">
        <v>54</v>
      </c>
      <c r="J6" s="134">
        <v>51</v>
      </c>
      <c r="K6" s="134">
        <v>68</v>
      </c>
      <c r="L6" s="134">
        <v>33</v>
      </c>
      <c r="M6" s="134">
        <v>83</v>
      </c>
      <c r="N6" s="134">
        <v>33</v>
      </c>
    </row>
    <row r="7" spans="1:14" ht="6" customHeight="1" x14ac:dyDescent="0.2">
      <c r="A7" s="106"/>
      <c r="B7" s="107"/>
      <c r="C7" s="108"/>
      <c r="D7" s="109"/>
      <c r="E7" s="109"/>
      <c r="F7" s="109"/>
      <c r="G7" s="109"/>
      <c r="H7" s="109"/>
      <c r="I7" s="110"/>
      <c r="J7" s="110"/>
      <c r="K7" s="110"/>
      <c r="L7" s="110"/>
      <c r="M7" s="110"/>
      <c r="N7" s="110"/>
    </row>
    <row r="8" spans="1:14" ht="15" customHeight="1" x14ac:dyDescent="0.2">
      <c r="A8" s="600" t="s">
        <v>1434</v>
      </c>
      <c r="B8" s="600" t="s">
        <v>0</v>
      </c>
      <c r="C8" s="600" t="s">
        <v>0</v>
      </c>
      <c r="D8" s="600" t="s">
        <v>0</v>
      </c>
      <c r="E8" s="600" t="s">
        <v>0</v>
      </c>
      <c r="F8" s="600" t="s">
        <v>0</v>
      </c>
      <c r="G8" s="600" t="s">
        <v>0</v>
      </c>
      <c r="H8" s="600" t="s">
        <v>0</v>
      </c>
      <c r="I8" s="600" t="s">
        <v>0</v>
      </c>
      <c r="J8" s="600" t="s">
        <v>0</v>
      </c>
      <c r="K8" s="600" t="s">
        <v>0</v>
      </c>
      <c r="L8" s="600" t="s">
        <v>0</v>
      </c>
      <c r="M8" s="600" t="s">
        <v>0</v>
      </c>
      <c r="N8" s="600" t="s">
        <v>0</v>
      </c>
    </row>
    <row r="9" spans="1:14" ht="10.5" customHeight="1" x14ac:dyDescent="0.2">
      <c r="A9" s="78" t="s">
        <v>1416</v>
      </c>
      <c r="B9" s="97" t="s">
        <v>1417</v>
      </c>
      <c r="C9" s="97" t="s">
        <v>1418</v>
      </c>
      <c r="D9" s="97" t="s">
        <v>1419</v>
      </c>
      <c r="E9" s="97" t="s">
        <v>1420</v>
      </c>
      <c r="F9" s="97" t="s">
        <v>1421</v>
      </c>
      <c r="G9" s="97" t="s">
        <v>1422</v>
      </c>
      <c r="H9" s="97" t="s">
        <v>1423</v>
      </c>
      <c r="I9" s="97" t="s">
        <v>1424</v>
      </c>
      <c r="J9" s="97" t="s">
        <v>1425</v>
      </c>
      <c r="K9" s="97" t="s">
        <v>1426</v>
      </c>
      <c r="L9" s="97"/>
      <c r="M9" s="97"/>
      <c r="N9" s="97"/>
    </row>
    <row r="10" spans="1:14" ht="9.75" customHeight="1" x14ac:dyDescent="0.2">
      <c r="A10" s="32" t="s">
        <v>1435</v>
      </c>
      <c r="B10" s="122">
        <v>2828.21192952</v>
      </c>
      <c r="C10" s="122">
        <v>2807.36544095</v>
      </c>
      <c r="D10" s="122">
        <v>2965.7173740100002</v>
      </c>
      <c r="E10" s="122">
        <v>3135.1022024500003</v>
      </c>
      <c r="F10" s="122">
        <v>3067.7879355199998</v>
      </c>
      <c r="G10" s="122">
        <v>3164.0814825100006</v>
      </c>
      <c r="H10" s="122">
        <v>3022.9634720799995</v>
      </c>
      <c r="I10" s="434">
        <v>2944.9574926400001</v>
      </c>
      <c r="J10" s="434">
        <v>2857.4433708099996</v>
      </c>
      <c r="K10" s="434">
        <v>2584.8349540299996</v>
      </c>
      <c r="L10" s="137"/>
      <c r="M10" s="137"/>
      <c r="N10" s="137"/>
    </row>
    <row r="11" spans="1:14" ht="9.75" customHeight="1" x14ac:dyDescent="0.2">
      <c r="A11" s="35" t="s">
        <v>1436</v>
      </c>
      <c r="B11" s="15">
        <v>860.28287002971103</v>
      </c>
      <c r="C11" s="15">
        <v>847.14674263712493</v>
      </c>
      <c r="D11" s="15">
        <v>880.08835482726192</v>
      </c>
      <c r="E11" s="15">
        <v>977.29818982469192</v>
      </c>
      <c r="F11" s="15">
        <v>961.74090986298006</v>
      </c>
      <c r="G11" s="15">
        <v>1004.5251786977509</v>
      </c>
      <c r="H11" s="15">
        <v>1012.9617952196701</v>
      </c>
      <c r="I11" s="401">
        <v>1068.742041463365</v>
      </c>
      <c r="J11" s="401">
        <v>1090.6162344735487</v>
      </c>
      <c r="K11" s="401">
        <v>1037.534301634714</v>
      </c>
      <c r="L11" s="88"/>
      <c r="M11" s="88"/>
      <c r="N11" s="88"/>
    </row>
    <row r="12" spans="1:14" ht="9.75" customHeight="1" x14ac:dyDescent="0.2">
      <c r="A12" s="35" t="s">
        <v>1437</v>
      </c>
      <c r="B12" s="15">
        <v>1967.9290594902891</v>
      </c>
      <c r="C12" s="15">
        <v>1960.2186983128749</v>
      </c>
      <c r="D12" s="15">
        <v>2085.6290191827384</v>
      </c>
      <c r="E12" s="15">
        <v>2157.8040126253081</v>
      </c>
      <c r="F12" s="15">
        <v>2106.0470256570197</v>
      </c>
      <c r="G12" s="15">
        <v>2159.5563038122496</v>
      </c>
      <c r="H12" s="15">
        <v>2010.0016768603296</v>
      </c>
      <c r="I12" s="401">
        <v>1876.215451176635</v>
      </c>
      <c r="J12" s="401">
        <v>1766.8271363364508</v>
      </c>
      <c r="K12" s="401">
        <v>1547.3006523952856</v>
      </c>
      <c r="L12" s="88"/>
      <c r="M12" s="88"/>
      <c r="N12" s="88"/>
    </row>
    <row r="13" spans="1:14" ht="9.75" customHeight="1" x14ac:dyDescent="0.2">
      <c r="A13" s="35" t="s">
        <v>1438</v>
      </c>
      <c r="B13" s="15">
        <v>91.473730850145401</v>
      </c>
      <c r="C13" s="15">
        <v>91.443017767804662</v>
      </c>
      <c r="D13" s="15">
        <v>96.15679069613725</v>
      </c>
      <c r="E13" s="15">
        <v>103.85241355100889</v>
      </c>
      <c r="F13" s="15">
        <v>105.26417956823258</v>
      </c>
      <c r="G13" s="15">
        <v>108.97280465759714</v>
      </c>
      <c r="H13" s="15">
        <v>104.42358375512785</v>
      </c>
      <c r="I13" s="403">
        <v>104.11427067086511</v>
      </c>
      <c r="J13" s="403">
        <v>105.28565714128449</v>
      </c>
      <c r="K13" s="403">
        <v>95.280180678544596</v>
      </c>
      <c r="L13" s="388"/>
      <c r="M13" s="388"/>
      <c r="N13" s="388"/>
    </row>
    <row r="14" spans="1:14" ht="22.5" customHeight="1" x14ac:dyDescent="0.2">
      <c r="A14" s="101" t="s">
        <v>1439</v>
      </c>
      <c r="B14" s="15">
        <v>30.417906842494542</v>
      </c>
      <c r="C14" s="15">
        <v>30.175862760156164</v>
      </c>
      <c r="D14" s="15">
        <v>29.675395320535163</v>
      </c>
      <c r="E14" s="15">
        <v>31.172769712609654</v>
      </c>
      <c r="F14" s="15">
        <v>31.349654215911826</v>
      </c>
      <c r="G14" s="15">
        <v>31.747765797133702</v>
      </c>
      <c r="H14" s="15">
        <v>33.508899613751701</v>
      </c>
      <c r="I14" s="435">
        <v>36.290576150397804</v>
      </c>
      <c r="J14" s="435">
        <v>38.167553751533902</v>
      </c>
      <c r="K14" s="435">
        <v>40.1392862634073</v>
      </c>
      <c r="L14" s="13"/>
      <c r="M14" s="13"/>
      <c r="N14" s="13"/>
    </row>
    <row r="15" spans="1:14" ht="22.5" customHeight="1" x14ac:dyDescent="0.2">
      <c r="A15" s="101" t="s">
        <v>1440</v>
      </c>
      <c r="B15" s="435">
        <v>9.5016478701681706</v>
      </c>
      <c r="C15" s="435">
        <v>10.026254316751103</v>
      </c>
      <c r="D15" s="435">
        <v>10.266247713508612</v>
      </c>
      <c r="E15" s="435">
        <v>13.281098224433549</v>
      </c>
      <c r="F15" s="435">
        <v>14.188966915365386</v>
      </c>
      <c r="G15" s="435">
        <v>16.479837953443958</v>
      </c>
      <c r="H15" s="435">
        <v>18.982182981334009</v>
      </c>
      <c r="I15" s="435">
        <v>19.145205823369484</v>
      </c>
      <c r="J15" s="435">
        <v>20.287061532912315</v>
      </c>
      <c r="K15" s="435">
        <v>22.556111428708356</v>
      </c>
      <c r="L15" s="13"/>
      <c r="M15" s="13"/>
      <c r="N15" s="13"/>
    </row>
    <row r="16" spans="1:14" ht="22.5" customHeight="1" x14ac:dyDescent="0.2">
      <c r="A16" s="436" t="s">
        <v>1441</v>
      </c>
      <c r="B16" s="437">
        <v>40.710187112117275</v>
      </c>
      <c r="C16" s="437">
        <v>41.04008341264403</v>
      </c>
      <c r="D16" s="437">
        <v>40.249303514264852</v>
      </c>
      <c r="E16" s="437">
        <v>43.828393558517206</v>
      </c>
      <c r="F16" s="437">
        <v>44.68715228678996</v>
      </c>
      <c r="G16" s="437">
        <v>46.705857945401284</v>
      </c>
      <c r="H16" s="437">
        <v>51.497139002223136</v>
      </c>
      <c r="I16" s="437">
        <v>54.487771200775114</v>
      </c>
      <c r="J16" s="437">
        <v>57.233273069293944</v>
      </c>
      <c r="K16" s="437">
        <v>63.587180917227911</v>
      </c>
      <c r="L16" s="438"/>
      <c r="M16" s="438"/>
      <c r="N16" s="438"/>
    </row>
    <row r="17" spans="1:14" ht="10.5" customHeight="1" x14ac:dyDescent="0.2">
      <c r="A17" s="35" t="s">
        <v>1436</v>
      </c>
      <c r="B17" s="435">
        <v>860.28287002971103</v>
      </c>
      <c r="C17" s="435">
        <v>847.14674263712493</v>
      </c>
      <c r="D17" s="435">
        <v>880.08835482726192</v>
      </c>
      <c r="E17" s="435">
        <v>977.29818982469192</v>
      </c>
      <c r="F17" s="435">
        <v>961.74090986298006</v>
      </c>
      <c r="G17" s="435">
        <v>1004.5251786977509</v>
      </c>
      <c r="H17" s="435">
        <v>1012.9617952196701</v>
      </c>
      <c r="I17" s="435">
        <v>1068.742041463365</v>
      </c>
      <c r="J17" s="435">
        <v>1090.6162344735487</v>
      </c>
      <c r="K17" s="435">
        <v>1037.534301634714</v>
      </c>
      <c r="L17" s="13"/>
      <c r="M17" s="13"/>
      <c r="N17" s="13"/>
    </row>
    <row r="18" spans="1:14" ht="22.5" customHeight="1" x14ac:dyDescent="0.2">
      <c r="A18" s="101" t="s">
        <v>1442</v>
      </c>
      <c r="B18" s="435">
        <v>291.08749840510313</v>
      </c>
      <c r="C18" s="435">
        <v>304.998376026497</v>
      </c>
      <c r="D18" s="435">
        <v>313.59223241330824</v>
      </c>
      <c r="E18" s="435">
        <v>396.76674192683498</v>
      </c>
      <c r="F18" s="435">
        <v>409.16615671861206</v>
      </c>
      <c r="G18" s="435">
        <v>473.28622380011706</v>
      </c>
      <c r="H18" s="435">
        <v>543.77790598379795</v>
      </c>
      <c r="I18" s="435">
        <v>535.89965908640204</v>
      </c>
      <c r="J18" s="435">
        <v>544.79213274257597</v>
      </c>
      <c r="K18" s="435">
        <v>606.08937699608703</v>
      </c>
      <c r="L18" s="13"/>
      <c r="M18" s="13"/>
      <c r="N18" s="13"/>
    </row>
    <row r="19" spans="1:14" ht="9.75" customHeight="1" x14ac:dyDescent="0.2">
      <c r="A19" s="48" t="s">
        <v>1443</v>
      </c>
      <c r="B19" s="437">
        <v>1151.3703684348143</v>
      </c>
      <c r="C19" s="437">
        <v>1152.1451186636218</v>
      </c>
      <c r="D19" s="437">
        <v>1193.6805872405703</v>
      </c>
      <c r="E19" s="437">
        <v>1374.064931751527</v>
      </c>
      <c r="F19" s="437">
        <v>1370.9070665815921</v>
      </c>
      <c r="G19" s="437">
        <v>1477.8114024978679</v>
      </c>
      <c r="H19" s="437">
        <v>1556.739701203468</v>
      </c>
      <c r="I19" s="437">
        <v>1604.6417005497669</v>
      </c>
      <c r="J19" s="437">
        <v>1635.4083672161246</v>
      </c>
      <c r="K19" s="437">
        <v>1643.6236786308009</v>
      </c>
      <c r="L19" s="438"/>
      <c r="M19" s="438"/>
      <c r="N19" s="438"/>
    </row>
    <row r="20" spans="1:14" ht="9.75" customHeight="1" x14ac:dyDescent="0.2">
      <c r="A20" s="35" t="s">
        <v>1444</v>
      </c>
      <c r="B20" s="435">
        <v>1151.3703684348143</v>
      </c>
      <c r="C20" s="435">
        <v>1152.1451186636218</v>
      </c>
      <c r="D20" s="435">
        <v>1193.6805872405703</v>
      </c>
      <c r="E20" s="435">
        <v>1374</v>
      </c>
      <c r="F20" s="435">
        <v>1370.9070665815921</v>
      </c>
      <c r="G20" s="435">
        <v>1477.8114024978679</v>
      </c>
      <c r="H20" s="435">
        <v>1556.739701203468</v>
      </c>
      <c r="I20" s="435">
        <v>1604.6417005497669</v>
      </c>
      <c r="J20" s="435">
        <v>1635.4083672161246</v>
      </c>
      <c r="K20" s="435">
        <v>1643.6236786308009</v>
      </c>
      <c r="L20" s="13"/>
      <c r="M20" s="13"/>
      <c r="N20" s="13"/>
    </row>
    <row r="21" spans="1:14" ht="9.75" customHeight="1" x14ac:dyDescent="0.2">
      <c r="A21" s="35" t="s">
        <v>1445</v>
      </c>
      <c r="B21" s="435">
        <v>2.1542671699828504</v>
      </c>
      <c r="C21" s="435">
        <v>1.7841739924582001</v>
      </c>
      <c r="D21" s="435">
        <v>1.4968056477817</v>
      </c>
      <c r="E21" s="435">
        <v>2</v>
      </c>
      <c r="F21" s="435">
        <v>1.56541330794508</v>
      </c>
      <c r="G21" s="435">
        <v>1.40249252920289</v>
      </c>
      <c r="H21" s="435">
        <v>1.5552894861429001</v>
      </c>
      <c r="I21" s="435">
        <v>1.9250177114378748</v>
      </c>
      <c r="J21" s="435">
        <v>1.6127085698401771</v>
      </c>
      <c r="K21" s="435">
        <v>2.0133043198522249</v>
      </c>
      <c r="L21" s="13"/>
      <c r="M21" s="13"/>
      <c r="N21" s="13"/>
    </row>
    <row r="22" spans="1:14" ht="9.75" customHeight="1" x14ac:dyDescent="0.2">
      <c r="A22" s="35" t="s">
        <v>1446</v>
      </c>
      <c r="B22" s="435">
        <v>110.88676448306005</v>
      </c>
      <c r="C22" s="435">
        <v>90.714633718891022</v>
      </c>
      <c r="D22" s="435">
        <v>96.824602475028712</v>
      </c>
      <c r="E22" s="435">
        <v>158</v>
      </c>
      <c r="F22" s="435">
        <v>165.98448571269518</v>
      </c>
      <c r="G22" s="435">
        <v>172.3391888281557</v>
      </c>
      <c r="H22" s="435">
        <v>188.43264456361538</v>
      </c>
      <c r="I22" s="435">
        <v>193.1839881412036</v>
      </c>
      <c r="J22" s="435">
        <v>165.26131358855247</v>
      </c>
      <c r="K22" s="435">
        <v>168.43092831069404</v>
      </c>
      <c r="L22" s="13"/>
      <c r="M22" s="13"/>
      <c r="N22" s="13"/>
    </row>
    <row r="23" spans="1:14" ht="9.75" customHeight="1" x14ac:dyDescent="0.2">
      <c r="A23" s="427" t="s">
        <v>1443</v>
      </c>
      <c r="B23" s="134">
        <v>1264.4114000878571</v>
      </c>
      <c r="C23" s="134">
        <v>1244.643926374971</v>
      </c>
      <c r="D23" s="134">
        <v>1292.0019953633807</v>
      </c>
      <c r="E23" s="134">
        <v>1534</v>
      </c>
      <c r="F23" s="134">
        <v>1538.4569656022325</v>
      </c>
      <c r="G23" s="134">
        <v>1651.5530838552265</v>
      </c>
      <c r="H23" s="134">
        <v>1746.7276352532265</v>
      </c>
      <c r="I23" s="134">
        <v>1799.7507064024085</v>
      </c>
      <c r="J23" s="134">
        <v>1802.2823893745172</v>
      </c>
      <c r="K23" s="134">
        <v>1814.0679112613473</v>
      </c>
      <c r="L23" s="8"/>
      <c r="M23" s="8"/>
      <c r="N23" s="8"/>
    </row>
    <row r="24" spans="1:14" ht="6" customHeight="1" x14ac:dyDescent="0.2">
      <c r="A24" s="9"/>
      <c r="B24" s="10"/>
      <c r="C24" s="10"/>
      <c r="D24" s="10"/>
      <c r="E24" s="10"/>
      <c r="F24" s="10"/>
      <c r="G24" s="10"/>
      <c r="H24" s="10"/>
      <c r="I24" s="10"/>
      <c r="J24" s="10"/>
      <c r="K24" s="10"/>
      <c r="L24" s="10"/>
      <c r="M24" s="10"/>
      <c r="N24" s="10"/>
    </row>
    <row r="25" spans="1:14" ht="15" customHeight="1" x14ac:dyDescent="0.2">
      <c r="A25" s="657" t="s">
        <v>1447</v>
      </c>
      <c r="B25" s="657" t="s">
        <v>0</v>
      </c>
      <c r="C25" s="657" t="s">
        <v>0</v>
      </c>
      <c r="D25" s="657" t="s">
        <v>0</v>
      </c>
      <c r="E25" s="657" t="s">
        <v>0</v>
      </c>
      <c r="F25" s="657" t="s">
        <v>0</v>
      </c>
      <c r="G25" s="657" t="s">
        <v>0</v>
      </c>
      <c r="H25" s="657" t="s">
        <v>0</v>
      </c>
      <c r="I25" s="657" t="s">
        <v>0</v>
      </c>
      <c r="J25" s="657" t="s">
        <v>0</v>
      </c>
      <c r="K25" s="657" t="s">
        <v>0</v>
      </c>
      <c r="L25" s="657" t="s">
        <v>0</v>
      </c>
      <c r="M25" s="657" t="s">
        <v>0</v>
      </c>
      <c r="N25" s="657" t="s">
        <v>0</v>
      </c>
    </row>
    <row r="26" spans="1:14" ht="10.5" customHeight="1" x14ac:dyDescent="0.2">
      <c r="A26" s="439" t="s">
        <v>1417</v>
      </c>
      <c r="B26" s="658" t="s">
        <v>1448</v>
      </c>
      <c r="C26" s="658" t="s">
        <v>0</v>
      </c>
      <c r="D26" s="658" t="s">
        <v>1449</v>
      </c>
      <c r="E26" s="658" t="s">
        <v>0</v>
      </c>
      <c r="F26" s="440"/>
      <c r="G26" s="440"/>
      <c r="H26" s="439"/>
      <c r="I26" s="439"/>
      <c r="J26" s="439"/>
      <c r="K26" s="439"/>
      <c r="L26" s="10"/>
      <c r="M26" s="10"/>
      <c r="N26" s="10"/>
    </row>
    <row r="27" spans="1:14" ht="10.5" customHeight="1" x14ac:dyDescent="0.2">
      <c r="A27" s="45" t="s">
        <v>1416</v>
      </c>
      <c r="B27" s="656" t="s">
        <v>1450</v>
      </c>
      <c r="C27" s="656" t="s">
        <v>0</v>
      </c>
      <c r="D27" s="656" t="s">
        <v>1450</v>
      </c>
      <c r="E27" s="656" t="s">
        <v>0</v>
      </c>
      <c r="F27" s="656" t="s">
        <v>1451</v>
      </c>
      <c r="G27" s="656" t="s">
        <v>0</v>
      </c>
      <c r="H27" s="115"/>
      <c r="I27" s="2"/>
      <c r="J27" s="115"/>
      <c r="K27" s="2"/>
      <c r="L27" s="115"/>
      <c r="M27" s="2"/>
      <c r="N27" s="115"/>
    </row>
    <row r="28" spans="1:14" ht="9.75" customHeight="1" x14ac:dyDescent="0.2">
      <c r="A28" s="32" t="s">
        <v>1452</v>
      </c>
      <c r="B28" s="122"/>
      <c r="C28" s="122">
        <v>519.00105457999996</v>
      </c>
      <c r="D28" s="122"/>
      <c r="E28" s="122">
        <v>330.62492443999997</v>
      </c>
      <c r="F28" s="122"/>
      <c r="G28" s="122">
        <v>849.62597901999993</v>
      </c>
      <c r="H28" s="152"/>
      <c r="I28" s="372"/>
      <c r="J28" s="372"/>
      <c r="K28" s="372"/>
      <c r="L28" s="137"/>
      <c r="M28" s="137"/>
      <c r="N28" s="137"/>
    </row>
    <row r="29" spans="1:14" ht="9.75" customHeight="1" x14ac:dyDescent="0.2">
      <c r="A29" s="35" t="s">
        <v>1453</v>
      </c>
      <c r="B29" s="154"/>
      <c r="C29" s="15">
        <v>188.73834854999998</v>
      </c>
      <c r="D29" s="15"/>
      <c r="E29" s="15">
        <v>50.39119223000003</v>
      </c>
      <c r="F29" s="15"/>
      <c r="G29" s="15">
        <v>239.12954078000001</v>
      </c>
      <c r="H29" s="154"/>
      <c r="I29" s="359"/>
      <c r="J29" s="359"/>
      <c r="K29" s="359"/>
      <c r="L29" s="388"/>
      <c r="M29" s="388"/>
      <c r="N29" s="388"/>
    </row>
    <row r="30" spans="1:14" ht="9.75" customHeight="1" x14ac:dyDescent="0.2">
      <c r="A30" s="101" t="s">
        <v>1454</v>
      </c>
      <c r="B30" s="130"/>
      <c r="C30" s="15">
        <v>106.96449073000001</v>
      </c>
      <c r="D30" s="15"/>
      <c r="E30" s="15">
        <v>63.033991549999982</v>
      </c>
      <c r="F30" s="15"/>
      <c r="G30" s="15">
        <v>169.99848227999999</v>
      </c>
      <c r="H30" s="130"/>
      <c r="I30" s="88"/>
      <c r="J30" s="88"/>
      <c r="K30" s="88"/>
      <c r="L30" s="88"/>
      <c r="M30" s="88"/>
      <c r="N30" s="88"/>
    </row>
    <row r="31" spans="1:14" ht="9.75" customHeight="1" x14ac:dyDescent="0.2">
      <c r="A31" s="35" t="s">
        <v>1455</v>
      </c>
      <c r="B31" s="130"/>
      <c r="C31" s="15">
        <v>749.94397676999972</v>
      </c>
      <c r="D31" s="15"/>
      <c r="E31" s="15">
        <v>301.42957404999959</v>
      </c>
      <c r="F31" s="15"/>
      <c r="G31" s="15">
        <v>1051.3735508199993</v>
      </c>
      <c r="H31" s="130"/>
      <c r="I31" s="88"/>
      <c r="J31" s="88"/>
      <c r="K31" s="88"/>
      <c r="L31" s="88"/>
      <c r="M31" s="88"/>
      <c r="N31" s="88"/>
    </row>
    <row r="32" spans="1:14" ht="9.75" customHeight="1" x14ac:dyDescent="0.2">
      <c r="A32" s="436" t="s">
        <v>1451</v>
      </c>
      <c r="B32" s="442"/>
      <c r="C32" s="437">
        <v>1564.6478706299997</v>
      </c>
      <c r="D32" s="437"/>
      <c r="E32" s="437">
        <v>745.47968226999956</v>
      </c>
      <c r="F32" s="437"/>
      <c r="G32" s="437">
        <v>2310.1275528999995</v>
      </c>
      <c r="H32" s="443"/>
      <c r="I32" s="444"/>
      <c r="J32" s="444"/>
      <c r="K32" s="444"/>
      <c r="L32" s="444"/>
      <c r="M32" s="444"/>
      <c r="N32" s="444"/>
    </row>
    <row r="33" spans="1:14" ht="9.75" customHeight="1" x14ac:dyDescent="0.2">
      <c r="A33" s="101" t="s">
        <v>1456</v>
      </c>
      <c r="B33" s="130"/>
      <c r="C33" s="445">
        <v>8.0000000000000002E-3</v>
      </c>
      <c r="D33" s="445"/>
      <c r="E33" s="445">
        <v>4.0000000000000001E-3</v>
      </c>
      <c r="F33" s="445"/>
      <c r="G33" s="445">
        <v>6.0000000000000001E-3</v>
      </c>
      <c r="H33" s="130"/>
      <c r="I33" s="13"/>
      <c r="J33" s="13"/>
      <c r="K33" s="13"/>
      <c r="L33" s="13"/>
      <c r="M33" s="13"/>
      <c r="N33" s="13"/>
    </row>
    <row r="34" spans="1:14" ht="6" customHeight="1" x14ac:dyDescent="0.2">
      <c r="A34" s="14"/>
      <c r="B34" s="13"/>
      <c r="C34" s="13"/>
      <c r="D34" s="13"/>
      <c r="E34" s="13"/>
      <c r="F34" s="13"/>
      <c r="G34" s="13"/>
      <c r="H34" s="13"/>
      <c r="I34" s="13"/>
      <c r="J34" s="13"/>
      <c r="K34" s="13"/>
      <c r="L34" s="13"/>
      <c r="M34" s="13"/>
      <c r="N34" s="13"/>
    </row>
    <row r="35" spans="1:14" ht="15" customHeight="1" x14ac:dyDescent="0.2">
      <c r="A35" s="657" t="s">
        <v>1447</v>
      </c>
      <c r="B35" s="657" t="s">
        <v>0</v>
      </c>
      <c r="C35" s="657" t="s">
        <v>0</v>
      </c>
      <c r="D35" s="657" t="s">
        <v>0</v>
      </c>
      <c r="E35" s="657" t="s">
        <v>0</v>
      </c>
      <c r="F35" s="657" t="s">
        <v>0</v>
      </c>
      <c r="G35" s="657" t="s">
        <v>0</v>
      </c>
      <c r="H35" s="657" t="s">
        <v>0</v>
      </c>
      <c r="I35" s="657" t="s">
        <v>0</v>
      </c>
      <c r="J35" s="657" t="s">
        <v>0</v>
      </c>
      <c r="K35" s="657" t="s">
        <v>0</v>
      </c>
      <c r="L35" s="657" t="s">
        <v>0</v>
      </c>
      <c r="M35" s="657" t="s">
        <v>0</v>
      </c>
      <c r="N35" s="657" t="s">
        <v>0</v>
      </c>
    </row>
    <row r="36" spans="1:14" ht="10.5" customHeight="1" x14ac:dyDescent="0.2">
      <c r="A36" s="439" t="s">
        <v>1418</v>
      </c>
      <c r="B36" s="658" t="s">
        <v>1448</v>
      </c>
      <c r="C36" s="658" t="s">
        <v>0</v>
      </c>
      <c r="D36" s="658" t="s">
        <v>1449</v>
      </c>
      <c r="E36" s="658" t="s">
        <v>0</v>
      </c>
      <c r="F36" s="440"/>
      <c r="G36" s="440"/>
      <c r="H36" s="439"/>
      <c r="I36" s="439"/>
      <c r="J36" s="439"/>
      <c r="K36" s="439"/>
      <c r="L36" s="439"/>
      <c r="M36" s="439"/>
      <c r="N36" s="439"/>
    </row>
    <row r="37" spans="1:14" ht="10.5" customHeight="1" x14ac:dyDescent="0.2">
      <c r="A37" s="45" t="s">
        <v>1416</v>
      </c>
      <c r="B37" s="656" t="s">
        <v>1450</v>
      </c>
      <c r="C37" s="656" t="s">
        <v>0</v>
      </c>
      <c r="D37" s="656" t="s">
        <v>1450</v>
      </c>
      <c r="E37" s="656" t="s">
        <v>0</v>
      </c>
      <c r="F37" s="656" t="s">
        <v>1451</v>
      </c>
      <c r="G37" s="656" t="s">
        <v>0</v>
      </c>
      <c r="H37" s="115"/>
      <c r="I37" s="2"/>
      <c r="J37" s="115"/>
      <c r="K37" s="2"/>
      <c r="L37" s="115"/>
      <c r="M37" s="2"/>
      <c r="N37" s="115"/>
    </row>
    <row r="38" spans="1:14" ht="9.75" customHeight="1" x14ac:dyDescent="0.2">
      <c r="A38" s="32" t="s">
        <v>1452</v>
      </c>
      <c r="B38" s="122"/>
      <c r="C38" s="122">
        <v>525.92032447999998</v>
      </c>
      <c r="D38" s="122"/>
      <c r="E38" s="122">
        <v>335.46791601999996</v>
      </c>
      <c r="F38" s="122"/>
      <c r="G38" s="122">
        <v>861.38824049999994</v>
      </c>
      <c r="H38" s="152"/>
      <c r="I38" s="372"/>
      <c r="J38" s="372"/>
      <c r="K38" s="137"/>
      <c r="L38" s="137"/>
      <c r="M38" s="137"/>
      <c r="N38" s="137"/>
    </row>
    <row r="39" spans="1:14" ht="9.75" customHeight="1" x14ac:dyDescent="0.2">
      <c r="A39" s="35" t="s">
        <v>1453</v>
      </c>
      <c r="B39" s="154"/>
      <c r="C39" s="15">
        <v>187.27569108</v>
      </c>
      <c r="D39" s="15"/>
      <c r="E39" s="15">
        <v>39.836457489999987</v>
      </c>
      <c r="F39" s="15"/>
      <c r="G39" s="15">
        <v>227.11214856999999</v>
      </c>
      <c r="H39" s="154"/>
      <c r="I39" s="359"/>
      <c r="J39" s="359"/>
      <c r="K39" s="388"/>
      <c r="L39" s="388"/>
      <c r="M39" s="388"/>
      <c r="N39" s="388"/>
    </row>
    <row r="40" spans="1:14" ht="9.75" customHeight="1" x14ac:dyDescent="0.2">
      <c r="A40" s="101" t="s">
        <v>1454</v>
      </c>
      <c r="B40" s="130"/>
      <c r="C40" s="15">
        <v>98.761219089999997</v>
      </c>
      <c r="D40" s="15"/>
      <c r="E40" s="15">
        <v>32.321178409999987</v>
      </c>
      <c r="F40" s="15"/>
      <c r="G40" s="15">
        <v>131.08239749999998</v>
      </c>
      <c r="H40" s="130"/>
      <c r="I40" s="88"/>
      <c r="J40" s="88"/>
      <c r="K40" s="88"/>
      <c r="L40" s="88"/>
      <c r="M40" s="88"/>
      <c r="N40" s="88"/>
    </row>
    <row r="41" spans="1:14" ht="9.75" customHeight="1" x14ac:dyDescent="0.2">
      <c r="A41" s="35" t="s">
        <v>1455</v>
      </c>
      <c r="B41" s="130"/>
      <c r="C41" s="15">
        <v>753.96384173000035</v>
      </c>
      <c r="D41" s="15"/>
      <c r="E41" s="15">
        <v>271.91342960000009</v>
      </c>
      <c r="F41" s="15"/>
      <c r="G41" s="15">
        <v>1025.8772713300004</v>
      </c>
      <c r="H41" s="130"/>
      <c r="I41" s="88"/>
      <c r="J41" s="88"/>
      <c r="K41" s="88"/>
      <c r="L41" s="88"/>
      <c r="M41" s="88"/>
      <c r="N41" s="88"/>
    </row>
    <row r="42" spans="1:14" ht="9.75" customHeight="1" x14ac:dyDescent="0.2">
      <c r="A42" s="436" t="s">
        <v>1451</v>
      </c>
      <c r="B42" s="442"/>
      <c r="C42" s="437">
        <v>1565.9210763800004</v>
      </c>
      <c r="D42" s="437"/>
      <c r="E42" s="437">
        <v>679.53898151999999</v>
      </c>
      <c r="F42" s="437"/>
      <c r="G42" s="437">
        <v>2245.4600579000003</v>
      </c>
      <c r="H42" s="443"/>
      <c r="I42" s="444"/>
      <c r="J42" s="444"/>
      <c r="K42" s="444"/>
      <c r="L42" s="444"/>
      <c r="M42" s="444"/>
      <c r="N42" s="444"/>
    </row>
    <row r="43" spans="1:14" ht="9.75" customHeight="1" x14ac:dyDescent="0.2">
      <c r="A43" s="101" t="s">
        <v>1456</v>
      </c>
      <c r="B43" s="130"/>
      <c r="C43" s="445">
        <v>8.0000000000000002E-3</v>
      </c>
      <c r="D43" s="445"/>
      <c r="E43" s="445">
        <v>3.0000000000000001E-3</v>
      </c>
      <c r="F43" s="445"/>
      <c r="G43" s="445">
        <v>6.0000000000000001E-3</v>
      </c>
      <c r="H43" s="130"/>
      <c r="I43" s="13"/>
      <c r="J43" s="13"/>
      <c r="K43" s="13"/>
      <c r="L43" s="13"/>
      <c r="M43" s="13"/>
      <c r="N43" s="13"/>
    </row>
  </sheetData>
  <mergeCells count="15">
    <mergeCell ref="A1:C1"/>
    <mergeCell ref="A2:N2"/>
    <mergeCell ref="A8:N8"/>
    <mergeCell ref="A25:N25"/>
    <mergeCell ref="B26:C26"/>
    <mergeCell ref="D26:E26"/>
    <mergeCell ref="B37:C37"/>
    <mergeCell ref="D37:E37"/>
    <mergeCell ref="F37:G37"/>
    <mergeCell ref="B27:C27"/>
    <mergeCell ref="D27:E27"/>
    <mergeCell ref="F27:G27"/>
    <mergeCell ref="A35:N35"/>
    <mergeCell ref="B36:C36"/>
    <mergeCell ref="D36:E36"/>
  </mergeCells>
  <pageMargins left="0.5" right="0.5" top="0.5" bottom="0.5" header="0.31496062992126" footer="0.31496062992126"/>
  <pageSetup paperSize="9" orientation="portrait"/>
  <headerFooter>
    <oddFooter>&amp;C_x000D_&amp;1#&amp;"Aptos"&amp;10&amp;K000000 Confidential</oddFooter>
  </headerFooter>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924395-BF45-4DDB-BDC4-58CD03A8D06B}">
  <dimension ref="A1:H4"/>
  <sheetViews>
    <sheetView workbookViewId="0">
      <selection sqref="A1:C1"/>
    </sheetView>
  </sheetViews>
  <sheetFormatPr defaultRowHeight="12.75" x14ac:dyDescent="0.2"/>
  <cols>
    <col min="1" max="1" width="31.5703125" customWidth="1"/>
    <col min="2" max="8" width="9.7109375" customWidth="1"/>
  </cols>
  <sheetData>
    <row r="1" spans="1:8" ht="11.25" customHeight="1" x14ac:dyDescent="0.2">
      <c r="A1" s="581" t="s">
        <v>1457</v>
      </c>
      <c r="B1" s="581" t="s">
        <v>0</v>
      </c>
      <c r="C1" s="581" t="s">
        <v>0</v>
      </c>
      <c r="D1" s="288"/>
      <c r="E1" s="288"/>
      <c r="F1" s="288"/>
      <c r="G1" s="288"/>
      <c r="H1" s="288"/>
    </row>
    <row r="2" spans="1:8" ht="29.25" customHeight="1" x14ac:dyDescent="0.35">
      <c r="A2" s="608" t="s">
        <v>1458</v>
      </c>
      <c r="B2" s="608" t="s">
        <v>0</v>
      </c>
      <c r="C2" s="608" t="s">
        <v>0</v>
      </c>
      <c r="D2" s="608" t="s">
        <v>0</v>
      </c>
      <c r="E2" s="608" t="s">
        <v>0</v>
      </c>
      <c r="F2" s="608" t="s">
        <v>0</v>
      </c>
      <c r="G2" s="608" t="s">
        <v>0</v>
      </c>
      <c r="H2" s="608" t="s">
        <v>0</v>
      </c>
    </row>
    <row r="3" spans="1:8" ht="13.5" customHeight="1" x14ac:dyDescent="0.25">
      <c r="A3" s="659" t="s">
        <v>1459</v>
      </c>
      <c r="B3" s="660" t="s">
        <v>0</v>
      </c>
      <c r="C3" s="660" t="s">
        <v>0</v>
      </c>
      <c r="D3" s="446"/>
      <c r="E3" s="446"/>
      <c r="F3" s="446"/>
      <c r="G3" s="446"/>
      <c r="H3" s="446"/>
    </row>
    <row r="4" spans="1:8" ht="13.5" customHeight="1" x14ac:dyDescent="0.2">
      <c r="A4" s="447" t="s">
        <v>1460</v>
      </c>
      <c r="B4" s="23"/>
      <c r="C4" s="23"/>
      <c r="D4" s="23"/>
      <c r="E4" s="23"/>
      <c r="F4" s="23"/>
      <c r="G4" s="110"/>
      <c r="H4" s="110"/>
    </row>
  </sheetData>
  <mergeCells count="3">
    <mergeCell ref="A1:C1"/>
    <mergeCell ref="A2:H2"/>
    <mergeCell ref="A3:C3"/>
  </mergeCells>
  <pageMargins left="0.5" right="0.5" top="0.5" bottom="0.5" header="0.31496062992126" footer="0.31496062992126"/>
  <pageSetup paperSize="9" orientation="portrait"/>
  <headerFooter>
    <oddFooter>&amp;C_x000D_&amp;1#&amp;"Aptos"&amp;10&amp;K000000 Confidential</oddFooter>
  </headerFooter>
  <drawing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CE06D9-BCA0-452F-BC04-CA99C267B6E3}">
  <dimension ref="A1:H3"/>
  <sheetViews>
    <sheetView workbookViewId="0">
      <selection activeCell="A2" sqref="A2"/>
    </sheetView>
  </sheetViews>
  <sheetFormatPr defaultRowHeight="12.75" x14ac:dyDescent="0.2"/>
  <cols>
    <col min="1" max="1" width="31.5703125" customWidth="1"/>
    <col min="2" max="8" width="9.7109375" customWidth="1"/>
  </cols>
  <sheetData>
    <row r="1" spans="1:8" ht="3.75" customHeight="1" x14ac:dyDescent="0.2">
      <c r="A1" s="448"/>
      <c r="B1" s="448"/>
      <c r="C1" s="448"/>
      <c r="D1" s="448"/>
      <c r="E1" s="448"/>
      <c r="F1" s="448"/>
      <c r="G1" s="448"/>
      <c r="H1" s="448"/>
    </row>
    <row r="2" spans="1:8" ht="11.25" customHeight="1" x14ac:dyDescent="0.2">
      <c r="A2" s="449" t="s">
        <v>1461</v>
      </c>
      <c r="B2" s="450"/>
      <c r="C2" s="450"/>
      <c r="D2" s="450"/>
      <c r="E2" s="450"/>
      <c r="F2" s="450"/>
      <c r="G2" s="450"/>
      <c r="H2" s="450"/>
    </row>
    <row r="3" spans="1:8" ht="14.25" customHeight="1" x14ac:dyDescent="0.2">
      <c r="A3" s="451" t="s">
        <v>1462</v>
      </c>
      <c r="B3" s="452"/>
      <c r="C3" s="452"/>
      <c r="D3" s="452"/>
      <c r="E3" s="452"/>
      <c r="F3" s="452"/>
      <c r="G3" s="452"/>
      <c r="H3" s="452"/>
    </row>
  </sheetData>
  <pageMargins left="0.7" right="0.7" top="0.75" bottom="0.75" header="0.3" footer="0.3"/>
  <pageSetup orientation="portrait"/>
  <headerFooter>
    <oddFooter>&amp;C_x000D_&amp;1#&amp;"Aptos"&amp;10&amp;K000000 Confidential</oddFooter>
  </headerFooter>
  <drawing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EF8099-3C45-4A7A-9E96-B550B6A87858}">
  <dimension ref="A1:K60"/>
  <sheetViews>
    <sheetView workbookViewId="0">
      <selection sqref="A1:D1"/>
    </sheetView>
  </sheetViews>
  <sheetFormatPr defaultRowHeight="12.75" x14ac:dyDescent="0.2"/>
  <cols>
    <col min="1" max="1" width="30.140625" customWidth="1"/>
    <col min="2" max="11" width="7.140625" customWidth="1"/>
  </cols>
  <sheetData>
    <row r="1" spans="1:11" ht="10.5" customHeight="1" x14ac:dyDescent="0.2">
      <c r="A1" s="581" t="s">
        <v>1463</v>
      </c>
      <c r="B1" s="581" t="s">
        <v>0</v>
      </c>
      <c r="C1" s="581" t="s">
        <v>0</v>
      </c>
      <c r="D1" s="581" t="s">
        <v>0</v>
      </c>
      <c r="E1" s="288"/>
      <c r="F1" s="288"/>
      <c r="G1" s="288"/>
      <c r="H1" s="288"/>
      <c r="I1" s="288"/>
      <c r="J1" s="288"/>
      <c r="K1" s="288"/>
    </row>
    <row r="2" spans="1:11" ht="28.5" customHeight="1" x14ac:dyDescent="0.35">
      <c r="A2" s="608" t="s">
        <v>1464</v>
      </c>
      <c r="B2" s="608" t="s">
        <v>0</v>
      </c>
      <c r="C2" s="608" t="s">
        <v>0</v>
      </c>
      <c r="D2" s="608" t="s">
        <v>0</v>
      </c>
      <c r="E2" s="608" t="s">
        <v>0</v>
      </c>
      <c r="F2" s="608" t="s">
        <v>0</v>
      </c>
      <c r="G2" s="608" t="s">
        <v>0</v>
      </c>
      <c r="H2" s="608" t="s">
        <v>0</v>
      </c>
      <c r="I2" s="608" t="s">
        <v>0</v>
      </c>
      <c r="J2" s="608" t="s">
        <v>0</v>
      </c>
      <c r="K2" s="608" t="s">
        <v>0</v>
      </c>
    </row>
    <row r="3" spans="1:11" ht="12.75" customHeight="1" x14ac:dyDescent="0.2">
      <c r="A3" s="45" t="s">
        <v>1465</v>
      </c>
      <c r="B3" s="142"/>
      <c r="C3" s="142"/>
      <c r="D3" s="142"/>
      <c r="E3" s="142"/>
      <c r="F3" s="142"/>
      <c r="G3" s="142"/>
      <c r="H3" s="142"/>
      <c r="I3" s="142"/>
      <c r="J3" s="142"/>
      <c r="K3" s="142"/>
    </row>
    <row r="4" spans="1:11" ht="15" customHeight="1" x14ac:dyDescent="0.2">
      <c r="A4" s="666" t="s">
        <v>1466</v>
      </c>
      <c r="B4" s="666" t="s">
        <v>0</v>
      </c>
      <c r="C4" s="666" t="s">
        <v>0</v>
      </c>
      <c r="D4" s="666" t="s">
        <v>0</v>
      </c>
      <c r="E4" s="666" t="s">
        <v>0</v>
      </c>
      <c r="F4" s="666" t="s">
        <v>0</v>
      </c>
      <c r="G4" s="666" t="s">
        <v>0</v>
      </c>
      <c r="H4" s="666" t="s">
        <v>0</v>
      </c>
      <c r="I4" s="666" t="s">
        <v>0</v>
      </c>
      <c r="J4" s="666" t="s">
        <v>0</v>
      </c>
      <c r="K4" s="666" t="s">
        <v>0</v>
      </c>
    </row>
    <row r="5" spans="1:11" ht="10.5" customHeight="1" x14ac:dyDescent="0.2">
      <c r="A5" s="78" t="s">
        <v>1467</v>
      </c>
      <c r="B5" s="97" t="s">
        <v>1468</v>
      </c>
      <c r="C5" s="53" t="s">
        <v>82</v>
      </c>
      <c r="D5" s="97" t="s">
        <v>1469</v>
      </c>
      <c r="E5" s="53" t="s">
        <v>82</v>
      </c>
      <c r="F5" s="97" t="s">
        <v>1470</v>
      </c>
      <c r="G5" s="53" t="s">
        <v>82</v>
      </c>
      <c r="H5" s="97" t="s">
        <v>1471</v>
      </c>
      <c r="I5" s="53" t="s">
        <v>82</v>
      </c>
      <c r="J5" s="97" t="s">
        <v>1472</v>
      </c>
      <c r="K5" s="97" t="s">
        <v>82</v>
      </c>
    </row>
    <row r="6" spans="1:11" ht="10.5" customHeight="1" x14ac:dyDescent="0.2">
      <c r="A6" s="9" t="s">
        <v>1473</v>
      </c>
      <c r="B6" s="453">
        <v>4.2132857251491007</v>
      </c>
      <c r="C6" s="454">
        <v>0.79206139812804521</v>
      </c>
      <c r="D6" s="453">
        <v>4.21166840259888</v>
      </c>
      <c r="E6" s="454">
        <v>79.367813103078959</v>
      </c>
      <c r="F6" s="453">
        <v>5.5336958556300901</v>
      </c>
      <c r="G6" s="454">
        <v>79.081875016736831</v>
      </c>
      <c r="H6" s="453">
        <v>5.5197133565083707</v>
      </c>
      <c r="I6" s="454">
        <v>78.786620017166683</v>
      </c>
      <c r="J6" s="453">
        <v>9.3595443201772905</v>
      </c>
      <c r="K6" s="454">
        <v>77.927963616999165</v>
      </c>
    </row>
    <row r="7" spans="1:11" ht="10.5" customHeight="1" x14ac:dyDescent="0.2">
      <c r="A7" s="14" t="s">
        <v>1474</v>
      </c>
      <c r="B7" s="455">
        <v>0.51347171210528697</v>
      </c>
      <c r="C7" s="456" t="s">
        <v>1475</v>
      </c>
      <c r="D7" s="455">
        <v>0.51122947911209005</v>
      </c>
      <c r="E7" s="456">
        <v>9.6339886886430079</v>
      </c>
      <c r="F7" s="455">
        <v>0.68169992157618198</v>
      </c>
      <c r="G7" s="456">
        <v>9.7421523342591598</v>
      </c>
      <c r="H7" s="455">
        <v>0.69092564675764301</v>
      </c>
      <c r="I7" s="456">
        <v>9.862051319571453</v>
      </c>
      <c r="J7" s="455">
        <v>1.2203336360533001</v>
      </c>
      <c r="K7" s="456">
        <v>10.160549695346759</v>
      </c>
    </row>
    <row r="8" spans="1:11" ht="10.5" customHeight="1" x14ac:dyDescent="0.2">
      <c r="A8" s="14" t="s">
        <v>1476</v>
      </c>
      <c r="B8" s="455">
        <v>0.36103127914528699</v>
      </c>
      <c r="C8" s="456" t="s">
        <v>1475</v>
      </c>
      <c r="D8" s="455">
        <v>0.35659920892626201</v>
      </c>
      <c r="E8" s="456">
        <v>6.7200208234107048</v>
      </c>
      <c r="F8" s="455">
        <v>0.477273597670824</v>
      </c>
      <c r="G8" s="456">
        <v>6.820702110216498</v>
      </c>
      <c r="H8" s="455">
        <v>0.48418251674706897</v>
      </c>
      <c r="I8" s="456">
        <v>6.9110661192083436</v>
      </c>
      <c r="J8" s="455">
        <v>0.86748351494076403</v>
      </c>
      <c r="K8" s="456">
        <v>7.2227045973718829</v>
      </c>
    </row>
    <row r="9" spans="1:11" ht="9.75" customHeight="1" x14ac:dyDescent="0.2">
      <c r="A9" s="14" t="s">
        <v>1477</v>
      </c>
      <c r="B9" s="455">
        <v>0.23160411742200099</v>
      </c>
      <c r="C9" s="456" t="s">
        <v>1475</v>
      </c>
      <c r="D9" s="455">
        <v>0.22702231305223902</v>
      </c>
      <c r="E9" s="456">
        <v>4.2781773848673179</v>
      </c>
      <c r="F9" s="455">
        <v>0.304756842519675</v>
      </c>
      <c r="G9" s="456">
        <v>4.3552705387875124</v>
      </c>
      <c r="H9" s="455">
        <v>0.31108044063161799</v>
      </c>
      <c r="I9" s="456">
        <v>4.4402625440535228</v>
      </c>
      <c r="J9" s="455">
        <v>0.56314654900178407</v>
      </c>
      <c r="K9" s="456">
        <v>4.6887820902821886</v>
      </c>
    </row>
    <row r="10" spans="1:11" ht="9.75" customHeight="1" x14ac:dyDescent="0.2">
      <c r="A10" s="14" t="s">
        <v>1478</v>
      </c>
      <c r="B10" s="455" t="s">
        <v>1475</v>
      </c>
      <c r="C10" s="456" t="s">
        <v>1475</v>
      </c>
      <c r="D10" s="455" t="s">
        <v>1475</v>
      </c>
      <c r="E10" s="456" t="s">
        <v>1475</v>
      </c>
      <c r="F10" s="455" t="s">
        <v>1475</v>
      </c>
      <c r="G10" s="456" t="s">
        <v>1475</v>
      </c>
      <c r="H10" s="455" t="s">
        <v>1475</v>
      </c>
      <c r="I10" s="456" t="s">
        <v>1475</v>
      </c>
      <c r="J10" s="455" t="s">
        <v>1475</v>
      </c>
      <c r="K10" s="456" t="s">
        <v>1475</v>
      </c>
    </row>
    <row r="11" spans="1:11" ht="9.75" customHeight="1" x14ac:dyDescent="0.2">
      <c r="A11" s="427" t="s">
        <v>1479</v>
      </c>
      <c r="B11" s="430">
        <v>5.3193928338216754</v>
      </c>
      <c r="C11" s="457">
        <v>100</v>
      </c>
      <c r="D11" s="430">
        <v>5.3065194036894709</v>
      </c>
      <c r="E11" s="457">
        <v>99.999999999999986</v>
      </c>
      <c r="F11" s="430">
        <v>6.9974262173967707</v>
      </c>
      <c r="G11" s="457">
        <v>100</v>
      </c>
      <c r="H11" s="430">
        <v>7.0059019606447004</v>
      </c>
      <c r="I11" s="457">
        <v>100</v>
      </c>
      <c r="J11" s="430">
        <v>12.010508020173139</v>
      </c>
      <c r="K11" s="457">
        <v>100</v>
      </c>
    </row>
    <row r="12" spans="1:11" ht="12" customHeight="1" x14ac:dyDescent="0.25">
      <c r="A12" s="664" t="s">
        <v>1480</v>
      </c>
      <c r="B12" s="665" t="s">
        <v>0</v>
      </c>
      <c r="C12" s="665" t="s">
        <v>0</v>
      </c>
      <c r="D12" s="665" t="s">
        <v>0</v>
      </c>
      <c r="E12" s="665" t="s">
        <v>0</v>
      </c>
      <c r="F12" s="665" t="s">
        <v>0</v>
      </c>
      <c r="G12" s="665" t="s">
        <v>0</v>
      </c>
      <c r="H12" s="665" t="s">
        <v>0</v>
      </c>
      <c r="I12" s="665" t="s">
        <v>0</v>
      </c>
      <c r="J12" s="665" t="s">
        <v>0</v>
      </c>
      <c r="K12" s="665" t="s">
        <v>0</v>
      </c>
    </row>
    <row r="13" spans="1:11" ht="15" customHeight="1" x14ac:dyDescent="0.2">
      <c r="A13" s="657" t="s">
        <v>1481</v>
      </c>
      <c r="B13" s="657" t="s">
        <v>0</v>
      </c>
      <c r="C13" s="657" t="s">
        <v>0</v>
      </c>
      <c r="D13" s="657" t="s">
        <v>0</v>
      </c>
      <c r="E13" s="657" t="s">
        <v>0</v>
      </c>
      <c r="F13" s="657" t="s">
        <v>0</v>
      </c>
      <c r="G13" s="657" t="s">
        <v>0</v>
      </c>
      <c r="H13" s="657" t="s">
        <v>0</v>
      </c>
      <c r="I13" s="657" t="s">
        <v>0</v>
      </c>
      <c r="J13" s="657" t="s">
        <v>0</v>
      </c>
      <c r="K13" s="657" t="s">
        <v>0</v>
      </c>
    </row>
    <row r="14" spans="1:11" ht="10.5" customHeight="1" x14ac:dyDescent="0.2">
      <c r="A14" s="78" t="s">
        <v>1467</v>
      </c>
      <c r="B14" s="97" t="s">
        <v>1468</v>
      </c>
      <c r="C14" s="53" t="s">
        <v>82</v>
      </c>
      <c r="D14" s="97" t="s">
        <v>1469</v>
      </c>
      <c r="E14" s="53" t="s">
        <v>82</v>
      </c>
      <c r="F14" s="97" t="s">
        <v>1470</v>
      </c>
      <c r="G14" s="97" t="s">
        <v>82</v>
      </c>
      <c r="H14" s="97" t="s">
        <v>1471</v>
      </c>
      <c r="I14" s="97" t="s">
        <v>82</v>
      </c>
      <c r="J14" s="97" t="s">
        <v>1482</v>
      </c>
      <c r="K14" s="97" t="s">
        <v>82</v>
      </c>
    </row>
    <row r="15" spans="1:11" ht="9.75" customHeight="1" x14ac:dyDescent="0.2">
      <c r="A15" s="9" t="s">
        <v>1473</v>
      </c>
      <c r="B15" s="453">
        <v>15.854410889741301</v>
      </c>
      <c r="C15" s="454">
        <v>0.74383588084569607</v>
      </c>
      <c r="D15" s="453">
        <v>15.861047945744801</v>
      </c>
      <c r="E15" s="454">
        <v>0.74467127123583643</v>
      </c>
      <c r="F15" s="453">
        <v>14.6677644992072</v>
      </c>
      <c r="G15" s="454">
        <v>74.373166683728655</v>
      </c>
      <c r="H15" s="453">
        <v>14.763874733352202</v>
      </c>
      <c r="I15" s="454">
        <v>74.470416787144018</v>
      </c>
      <c r="J15" s="453">
        <v>11.3193080221558</v>
      </c>
      <c r="K15" s="454">
        <v>74.422786284006591</v>
      </c>
    </row>
    <row r="16" spans="1:11" ht="9.75" customHeight="1" x14ac:dyDescent="0.2">
      <c r="A16" s="14" t="s">
        <v>1474</v>
      </c>
      <c r="B16" s="455">
        <v>2.2025996903945901</v>
      </c>
      <c r="C16" s="456" t="s">
        <v>1475</v>
      </c>
      <c r="D16" s="455">
        <v>2.1989982400833803</v>
      </c>
      <c r="E16" s="456" t="s">
        <v>1475</v>
      </c>
      <c r="F16" s="455">
        <v>2.03504103989457</v>
      </c>
      <c r="G16" s="456">
        <v>10.318712607942949</v>
      </c>
      <c r="H16" s="455">
        <v>2.0408326732525301</v>
      </c>
      <c r="I16" s="456">
        <v>10.294158038783978</v>
      </c>
      <c r="J16" s="455">
        <v>1.56128777745337</v>
      </c>
      <c r="K16" s="456">
        <v>10.265237624226609</v>
      </c>
    </row>
    <row r="17" spans="1:11" ht="9.75" customHeight="1" x14ac:dyDescent="0.2">
      <c r="A17" s="14" t="s">
        <v>1476</v>
      </c>
      <c r="B17" s="455">
        <v>1.62127138564535</v>
      </c>
      <c r="C17" s="456" t="s">
        <v>1475</v>
      </c>
      <c r="D17" s="455">
        <v>1.6169401988380001</v>
      </c>
      <c r="E17" s="456" t="s">
        <v>1475</v>
      </c>
      <c r="F17" s="455">
        <v>1.4986440483230299</v>
      </c>
      <c r="G17" s="456">
        <v>7.5989019057083311</v>
      </c>
      <c r="H17" s="455">
        <v>1.5021960593700601</v>
      </c>
      <c r="I17" s="456">
        <v>7.5772226910444216</v>
      </c>
      <c r="J17" s="455">
        <v>1.14959114650053</v>
      </c>
      <c r="K17" s="456">
        <v>7.5583927959671042</v>
      </c>
    </row>
    <row r="18" spans="1:11" ht="9.75" customHeight="1" x14ac:dyDescent="0.2">
      <c r="A18" s="14" t="s">
        <v>1477</v>
      </c>
      <c r="B18" s="455">
        <v>1.0761276349375402</v>
      </c>
      <c r="C18" s="456" t="s">
        <v>1475</v>
      </c>
      <c r="D18" s="455">
        <v>1.0709671970378298</v>
      </c>
      <c r="E18" s="456" t="s">
        <v>1475</v>
      </c>
      <c r="F18" s="455">
        <v>0.99835091766861794</v>
      </c>
      <c r="G18" s="456">
        <v>5.0621564869435183</v>
      </c>
      <c r="H18" s="455">
        <v>0.998505145625877</v>
      </c>
      <c r="I18" s="456">
        <v>5.0365568458046273</v>
      </c>
      <c r="J18" s="455">
        <v>0.77111449172177304</v>
      </c>
      <c r="K18" s="456">
        <v>5.0699644276470588</v>
      </c>
    </row>
    <row r="19" spans="1:11" ht="9.75" customHeight="1" x14ac:dyDescent="0.2">
      <c r="A19" s="14" t="s">
        <v>1483</v>
      </c>
      <c r="B19" s="154">
        <v>0.55998420308079</v>
      </c>
      <c r="C19" s="456" t="s">
        <v>1475</v>
      </c>
      <c r="D19" s="154">
        <v>0.55144194811444192</v>
      </c>
      <c r="E19" s="456" t="s">
        <v>1475</v>
      </c>
      <c r="F19" s="154">
        <v>0.52204966377429007</v>
      </c>
      <c r="G19" s="456">
        <v>2.6470623156765547</v>
      </c>
      <c r="H19" s="154">
        <v>0.51974528212766702</v>
      </c>
      <c r="I19" s="456">
        <v>2.621645637222962</v>
      </c>
      <c r="J19" s="154">
        <v>0.408164086557678</v>
      </c>
      <c r="K19" s="456">
        <v>2.6836188681526392</v>
      </c>
    </row>
    <row r="20" spans="1:11" ht="9.75" customHeight="1" x14ac:dyDescent="0.2">
      <c r="A20" s="14" t="s">
        <v>1484</v>
      </c>
      <c r="B20" s="455" t="s">
        <v>1475</v>
      </c>
      <c r="C20" s="456" t="s">
        <v>1475</v>
      </c>
      <c r="D20" s="455" t="s">
        <v>1475</v>
      </c>
      <c r="E20" s="456" t="s">
        <v>1475</v>
      </c>
      <c r="F20" s="455" t="s">
        <v>1475</v>
      </c>
      <c r="G20" s="456" t="s">
        <v>1475</v>
      </c>
      <c r="H20" s="455" t="s">
        <v>1475</v>
      </c>
      <c r="I20" s="456" t="s">
        <v>1475</v>
      </c>
      <c r="J20" s="455" t="s">
        <v>1475</v>
      </c>
      <c r="K20" s="456" t="s">
        <v>1475</v>
      </c>
    </row>
    <row r="21" spans="1:11" ht="9.75" customHeight="1" x14ac:dyDescent="0.2">
      <c r="A21" s="427" t="s">
        <v>1479</v>
      </c>
      <c r="B21" s="430">
        <v>21.314393803799572</v>
      </c>
      <c r="C21" s="457">
        <v>1</v>
      </c>
      <c r="D21" s="430">
        <v>21.299395529818455</v>
      </c>
      <c r="E21" s="457">
        <v>0.99999999999999989</v>
      </c>
      <c r="F21" s="430">
        <v>19.721850168867707</v>
      </c>
      <c r="G21" s="457">
        <v>100</v>
      </c>
      <c r="H21" s="430">
        <v>19.825153893728334</v>
      </c>
      <c r="I21" s="457">
        <v>100.00000000000003</v>
      </c>
      <c r="J21" s="430">
        <v>15.209465524389151</v>
      </c>
      <c r="K21" s="457">
        <v>100</v>
      </c>
    </row>
    <row r="22" spans="1:11" ht="9" customHeight="1" x14ac:dyDescent="0.25">
      <c r="A22" s="664" t="s">
        <v>1480</v>
      </c>
      <c r="B22" s="665" t="s">
        <v>0</v>
      </c>
      <c r="C22" s="665" t="s">
        <v>0</v>
      </c>
      <c r="D22" s="665" t="s">
        <v>0</v>
      </c>
      <c r="E22" s="665" t="s">
        <v>0</v>
      </c>
      <c r="F22" s="665" t="s">
        <v>0</v>
      </c>
      <c r="G22" s="665" t="s">
        <v>0</v>
      </c>
      <c r="H22" s="665" t="s">
        <v>0</v>
      </c>
      <c r="I22" s="665" t="s">
        <v>0</v>
      </c>
      <c r="J22" s="665" t="s">
        <v>0</v>
      </c>
      <c r="K22" s="665" t="s">
        <v>0</v>
      </c>
    </row>
    <row r="23" spans="1:11" ht="15" customHeight="1" x14ac:dyDescent="0.2">
      <c r="A23" s="657" t="s">
        <v>1485</v>
      </c>
      <c r="B23" s="657" t="s">
        <v>0</v>
      </c>
      <c r="C23" s="657" t="s">
        <v>0</v>
      </c>
      <c r="D23" s="657" t="s">
        <v>0</v>
      </c>
      <c r="E23" s="657" t="s">
        <v>0</v>
      </c>
      <c r="F23" s="657" t="s">
        <v>0</v>
      </c>
      <c r="G23" s="657" t="s">
        <v>0</v>
      </c>
      <c r="H23" s="657" t="s">
        <v>0</v>
      </c>
      <c r="I23" s="657" t="s">
        <v>0</v>
      </c>
      <c r="J23" s="657" t="s">
        <v>0</v>
      </c>
      <c r="K23" s="657" t="s">
        <v>0</v>
      </c>
    </row>
    <row r="24" spans="1:11" ht="10.5" customHeight="1" x14ac:dyDescent="0.2">
      <c r="A24" s="78" t="s">
        <v>1486</v>
      </c>
      <c r="B24" s="97" t="s">
        <v>1468</v>
      </c>
      <c r="C24" s="53" t="s">
        <v>82</v>
      </c>
      <c r="D24" s="97" t="s">
        <v>1469</v>
      </c>
      <c r="E24" s="53" t="s">
        <v>82</v>
      </c>
      <c r="F24" s="97" t="s">
        <v>1470</v>
      </c>
      <c r="G24" s="53" t="s">
        <v>82</v>
      </c>
      <c r="H24" s="97" t="s">
        <v>1471</v>
      </c>
      <c r="I24" s="53" t="s">
        <v>82</v>
      </c>
      <c r="J24" s="97" t="s">
        <v>1472</v>
      </c>
      <c r="K24" s="97" t="s">
        <v>82</v>
      </c>
    </row>
    <row r="25" spans="1:11" ht="10.5" customHeight="1" x14ac:dyDescent="0.2">
      <c r="A25" s="9" t="s">
        <v>1473</v>
      </c>
      <c r="B25" s="453">
        <v>9.2151524752583711</v>
      </c>
      <c r="C25" s="458">
        <v>22.64728494871644</v>
      </c>
      <c r="D25" s="453">
        <v>8.7642665637181985</v>
      </c>
      <c r="E25" s="458">
        <v>22.555195158312554</v>
      </c>
      <c r="F25" s="453">
        <v>8.3395717738351429</v>
      </c>
      <c r="G25" s="458">
        <v>21.657145980183433</v>
      </c>
      <c r="H25" s="453">
        <v>8.0794469926247903</v>
      </c>
      <c r="I25" s="458">
        <v>22.20905575860457</v>
      </c>
      <c r="J25" s="453">
        <v>8.280362188106265</v>
      </c>
      <c r="K25" s="458">
        <v>22.504900651088242</v>
      </c>
    </row>
    <row r="26" spans="1:11" ht="10.5" customHeight="1" x14ac:dyDescent="0.2">
      <c r="A26" s="14" t="s">
        <v>1474</v>
      </c>
      <c r="B26" s="455">
        <v>6.1682889129498397</v>
      </c>
      <c r="C26" s="459">
        <v>15.159271323252485</v>
      </c>
      <c r="D26" s="455">
        <v>5.9143656102084456</v>
      </c>
      <c r="E26" s="459">
        <v>15.220859567200302</v>
      </c>
      <c r="F26" s="455">
        <v>5.5887290549249435</v>
      </c>
      <c r="G26" s="459">
        <v>14.513445566347222</v>
      </c>
      <c r="H26" s="455">
        <v>5.4453847946659959</v>
      </c>
      <c r="I26" s="459">
        <v>14.968456955307719</v>
      </c>
      <c r="J26" s="455">
        <v>5.6200663143741947</v>
      </c>
      <c r="K26" s="459">
        <v>15.274577510533376</v>
      </c>
    </row>
    <row r="27" spans="1:11" ht="10.5" customHeight="1" x14ac:dyDescent="0.2">
      <c r="A27" s="14" t="s">
        <v>1476</v>
      </c>
      <c r="B27" s="455">
        <v>8.1469543074929689</v>
      </c>
      <c r="C27" s="459">
        <v>20.022066499859292</v>
      </c>
      <c r="D27" s="455">
        <v>7.7411180868419498</v>
      </c>
      <c r="E27" s="459">
        <v>19.922081091767826</v>
      </c>
      <c r="F27" s="455">
        <v>7.6552211407388047</v>
      </c>
      <c r="G27" s="459">
        <v>19.879946626962621</v>
      </c>
      <c r="H27" s="455">
        <v>7.3477928643901791</v>
      </c>
      <c r="I27" s="459">
        <v>20.197860271486615</v>
      </c>
      <c r="J27" s="455">
        <v>7.4442942307293194</v>
      </c>
      <c r="K27" s="459">
        <v>20.232581410590186</v>
      </c>
    </row>
    <row r="28" spans="1:11" ht="10.5" customHeight="1" x14ac:dyDescent="0.2">
      <c r="A28" s="14" t="s">
        <v>1477</v>
      </c>
      <c r="B28" s="455">
        <v>6.3101893005656962</v>
      </c>
      <c r="C28" s="459">
        <v>15.508007659552717</v>
      </c>
      <c r="D28" s="455">
        <v>6.156857013810825</v>
      </c>
      <c r="E28" s="459">
        <v>15.844921020911313</v>
      </c>
      <c r="F28" s="455">
        <v>6.1482761659740834</v>
      </c>
      <c r="G28" s="459">
        <v>15.966540976449831</v>
      </c>
      <c r="H28" s="455">
        <v>5.8415939771574843</v>
      </c>
      <c r="I28" s="459">
        <v>16.057570088181425</v>
      </c>
      <c r="J28" s="455">
        <v>6.0035713336974013</v>
      </c>
      <c r="K28" s="459">
        <v>16.316892105353816</v>
      </c>
    </row>
    <row r="29" spans="1:11" ht="10.5" customHeight="1" x14ac:dyDescent="0.2">
      <c r="A29" s="14" t="s">
        <v>1483</v>
      </c>
      <c r="B29" s="455">
        <v>10.849292382525281</v>
      </c>
      <c r="C29" s="459">
        <v>26.663369568619068</v>
      </c>
      <c r="D29" s="455">
        <v>10.280367813433461</v>
      </c>
      <c r="E29" s="459">
        <v>26.456943161807995</v>
      </c>
      <c r="F29" s="455">
        <v>10.775453842539081</v>
      </c>
      <c r="G29" s="459">
        <v>27.982920850056892</v>
      </c>
      <c r="H29" s="455">
        <v>9.6648471020156368</v>
      </c>
      <c r="I29" s="459">
        <v>26.567056926419681</v>
      </c>
      <c r="J29" s="455">
        <v>9.44530176576699</v>
      </c>
      <c r="K29" s="459">
        <v>25.67104832243438</v>
      </c>
    </row>
    <row r="30" spans="1:11" ht="9.75" customHeight="1" x14ac:dyDescent="0.2">
      <c r="A30" s="14" t="s">
        <v>1487</v>
      </c>
      <c r="B30" s="455" t="s">
        <v>1475</v>
      </c>
      <c r="C30" s="459" t="s">
        <v>1475</v>
      </c>
      <c r="D30" s="455" t="s">
        <v>1475</v>
      </c>
      <c r="E30" s="459" t="s">
        <v>1475</v>
      </c>
      <c r="F30" s="455" t="s">
        <v>1475</v>
      </c>
      <c r="G30" s="459" t="s">
        <v>1475</v>
      </c>
      <c r="H30" s="455" t="s">
        <v>1475</v>
      </c>
      <c r="I30" s="459" t="s">
        <v>1475</v>
      </c>
      <c r="J30" s="455" t="s">
        <v>1475</v>
      </c>
      <c r="K30" s="459" t="s">
        <v>1475</v>
      </c>
    </row>
    <row r="31" spans="1:11" ht="9.75" customHeight="1" x14ac:dyDescent="0.2">
      <c r="A31" s="14" t="s">
        <v>1488</v>
      </c>
      <c r="B31" s="455" t="s">
        <v>1475</v>
      </c>
      <c r="C31" s="459" t="s">
        <v>1475</v>
      </c>
      <c r="D31" s="455" t="s">
        <v>1475</v>
      </c>
      <c r="E31" s="459" t="s">
        <v>1475</v>
      </c>
      <c r="F31" s="455" t="s">
        <v>1475</v>
      </c>
      <c r="G31" s="459" t="s">
        <v>1475</v>
      </c>
      <c r="H31" s="455" t="s">
        <v>1475</v>
      </c>
      <c r="I31" s="459" t="s">
        <v>1475</v>
      </c>
      <c r="J31" s="455" t="s">
        <v>1475</v>
      </c>
      <c r="K31" s="459" t="s">
        <v>1475</v>
      </c>
    </row>
    <row r="32" spans="1:11" ht="9.75" customHeight="1" x14ac:dyDescent="0.2">
      <c r="A32" s="427" t="s">
        <v>1479</v>
      </c>
      <c r="B32" s="430">
        <v>40.689877378792161</v>
      </c>
      <c r="C32" s="457">
        <v>100</v>
      </c>
      <c r="D32" s="430">
        <v>38.856975088012881</v>
      </c>
      <c r="E32" s="457">
        <v>100</v>
      </c>
      <c r="F32" s="430">
        <v>38.50725197801205</v>
      </c>
      <c r="G32" s="457">
        <v>100</v>
      </c>
      <c r="H32" s="430">
        <v>36.379065730854087</v>
      </c>
      <c r="I32" s="457">
        <v>100</v>
      </c>
      <c r="J32" s="430">
        <v>36.793595832674171</v>
      </c>
      <c r="K32" s="457">
        <v>100</v>
      </c>
    </row>
    <row r="33" spans="1:11" ht="9" customHeight="1" x14ac:dyDescent="0.25">
      <c r="A33" s="664" t="s">
        <v>1489</v>
      </c>
      <c r="B33" s="665" t="s">
        <v>0</v>
      </c>
      <c r="C33" s="665" t="s">
        <v>0</v>
      </c>
      <c r="D33" s="665" t="s">
        <v>0</v>
      </c>
      <c r="E33" s="665" t="s">
        <v>0</v>
      </c>
      <c r="F33" s="665" t="s">
        <v>0</v>
      </c>
      <c r="G33" s="665" t="s">
        <v>0</v>
      </c>
      <c r="H33" s="665" t="s">
        <v>0</v>
      </c>
      <c r="I33" s="665" t="s">
        <v>0</v>
      </c>
      <c r="J33" s="665" t="s">
        <v>0</v>
      </c>
      <c r="K33" s="665" t="s">
        <v>0</v>
      </c>
    </row>
    <row r="34" spans="1:11" ht="15" customHeight="1" x14ac:dyDescent="0.2">
      <c r="A34" s="657" t="s">
        <v>1490</v>
      </c>
      <c r="B34" s="657" t="s">
        <v>0</v>
      </c>
      <c r="C34" s="657" t="s">
        <v>0</v>
      </c>
      <c r="D34" s="657" t="s">
        <v>0</v>
      </c>
      <c r="E34" s="657" t="s">
        <v>0</v>
      </c>
      <c r="F34" s="657" t="s">
        <v>0</v>
      </c>
      <c r="G34" s="657" t="s">
        <v>0</v>
      </c>
      <c r="H34" s="657" t="s">
        <v>0</v>
      </c>
      <c r="I34" s="657" t="s">
        <v>0</v>
      </c>
      <c r="J34" s="657" t="s">
        <v>0</v>
      </c>
      <c r="K34" s="657" t="s">
        <v>0</v>
      </c>
    </row>
    <row r="35" spans="1:11" ht="10.5" customHeight="1" x14ac:dyDescent="0.2">
      <c r="A35" s="78" t="s">
        <v>1467</v>
      </c>
      <c r="B35" s="97" t="s">
        <v>1468</v>
      </c>
      <c r="C35" s="53" t="s">
        <v>82</v>
      </c>
      <c r="D35" s="97" t="s">
        <v>1469</v>
      </c>
      <c r="E35" s="53" t="s">
        <v>82</v>
      </c>
      <c r="F35" s="97" t="s">
        <v>1470</v>
      </c>
      <c r="G35" s="53" t="s">
        <v>82</v>
      </c>
      <c r="H35" s="97" t="s">
        <v>1471</v>
      </c>
      <c r="I35" s="53" t="s">
        <v>82</v>
      </c>
      <c r="J35" s="97" t="s">
        <v>1472</v>
      </c>
      <c r="K35" s="97" t="s">
        <v>82</v>
      </c>
    </row>
    <row r="36" spans="1:11" ht="10.5" customHeight="1" x14ac:dyDescent="0.2">
      <c r="A36" s="9" t="s">
        <v>1473</v>
      </c>
      <c r="B36" s="453">
        <v>49.649560485363814</v>
      </c>
      <c r="C36" s="458">
        <v>72.234986845710154</v>
      </c>
      <c r="D36" s="453">
        <v>50.620743385198075</v>
      </c>
      <c r="E36" s="458">
        <v>72.425853613480911</v>
      </c>
      <c r="F36" s="453">
        <v>51.020462675102571</v>
      </c>
      <c r="G36" s="458">
        <v>72.803471581179195</v>
      </c>
      <c r="H36" s="453">
        <v>50.776103226619753</v>
      </c>
      <c r="I36" s="458">
        <v>72.851910702738095</v>
      </c>
      <c r="J36" s="453">
        <v>49.296687144628109</v>
      </c>
      <c r="K36" s="458">
        <v>73.035649912976652</v>
      </c>
    </row>
    <row r="37" spans="1:11" ht="10.5" customHeight="1" x14ac:dyDescent="0.2">
      <c r="A37" s="14" t="s">
        <v>1474</v>
      </c>
      <c r="B37" s="455">
        <v>7.6258672923887545</v>
      </c>
      <c r="C37" s="459">
        <v>11.094849947669108</v>
      </c>
      <c r="D37" s="455">
        <v>7.7280244899399193</v>
      </c>
      <c r="E37" s="459">
        <v>11.056905390951798</v>
      </c>
      <c r="F37" s="455">
        <v>7.6759501580416343</v>
      </c>
      <c r="G37" s="459">
        <v>10.953170353397008</v>
      </c>
      <c r="H37" s="455">
        <v>7.6373615310503142</v>
      </c>
      <c r="I37" s="459">
        <v>10.957839316289039</v>
      </c>
      <c r="J37" s="455">
        <v>7.3740603363066244</v>
      </c>
      <c r="K37" s="459">
        <v>10.925060493002027</v>
      </c>
    </row>
    <row r="38" spans="1:11" ht="10.5" customHeight="1" x14ac:dyDescent="0.2">
      <c r="A38" s="14" t="s">
        <v>1476</v>
      </c>
      <c r="B38" s="455">
        <v>5.5946480605992779</v>
      </c>
      <c r="C38" s="459">
        <v>8.139635580115554</v>
      </c>
      <c r="D38" s="455">
        <v>5.6627148876150493</v>
      </c>
      <c r="E38" s="459">
        <v>8.1019544968834101</v>
      </c>
      <c r="F38" s="455">
        <v>5.5946905120826722</v>
      </c>
      <c r="G38" s="459">
        <v>7.9833241477182435</v>
      </c>
      <c r="H38" s="455">
        <v>5.5624123048259557</v>
      </c>
      <c r="I38" s="459">
        <v>7.980769274758881</v>
      </c>
      <c r="J38" s="455">
        <v>5.3551752668634176</v>
      </c>
      <c r="K38" s="459">
        <v>7.933975458955123</v>
      </c>
    </row>
    <row r="39" spans="1:11" ht="10.5" customHeight="1" x14ac:dyDescent="0.2">
      <c r="A39" s="14" t="s">
        <v>1477</v>
      </c>
      <c r="B39" s="455">
        <v>3.867875228474531</v>
      </c>
      <c r="C39" s="459">
        <v>5.6273593062735969</v>
      </c>
      <c r="D39" s="455">
        <v>3.8951865341803042</v>
      </c>
      <c r="E39" s="459">
        <v>5.5730554483369517</v>
      </c>
      <c r="F39" s="455">
        <v>3.8390686509813858</v>
      </c>
      <c r="G39" s="459">
        <v>5.478145645400252</v>
      </c>
      <c r="H39" s="455">
        <v>3.8064471237998334</v>
      </c>
      <c r="I39" s="459">
        <v>5.4613672246589324</v>
      </c>
      <c r="J39" s="455">
        <v>3.649886188968495</v>
      </c>
      <c r="K39" s="459">
        <v>5.4074994763367181</v>
      </c>
    </row>
    <row r="40" spans="1:11" ht="10.5" customHeight="1" x14ac:dyDescent="0.2">
      <c r="A40" s="14" t="s">
        <v>1483</v>
      </c>
      <c r="B40" s="455">
        <v>1.9954462153140275</v>
      </c>
      <c r="C40" s="459">
        <v>2.9031683202315994</v>
      </c>
      <c r="D40" s="455">
        <v>1.9865261016995848</v>
      </c>
      <c r="E40" s="459">
        <v>2.8422310503469124</v>
      </c>
      <c r="F40" s="455">
        <v>1.9495392689508779</v>
      </c>
      <c r="G40" s="459">
        <v>2.7818882723052991</v>
      </c>
      <c r="H40" s="455">
        <v>1.9153717791599374</v>
      </c>
      <c r="I40" s="459">
        <v>2.7481134815550448</v>
      </c>
      <c r="J40" s="455">
        <v>1.8209371089877879</v>
      </c>
      <c r="K40" s="459">
        <v>2.6978146587295013</v>
      </c>
    </row>
    <row r="41" spans="1:11" ht="9.75" customHeight="1" x14ac:dyDescent="0.2">
      <c r="A41" s="14" t="s">
        <v>1487</v>
      </c>
      <c r="B41" s="455" t="s">
        <v>1475</v>
      </c>
      <c r="C41" s="459" t="s">
        <v>1475</v>
      </c>
      <c r="D41" s="455" t="s">
        <v>1475</v>
      </c>
      <c r="E41" s="459" t="s">
        <v>1475</v>
      </c>
      <c r="F41" s="455" t="s">
        <v>1475</v>
      </c>
      <c r="G41" s="459" t="s">
        <v>1475</v>
      </c>
      <c r="H41" s="455" t="s">
        <v>1475</v>
      </c>
      <c r="I41" s="459" t="s">
        <v>1475</v>
      </c>
      <c r="J41" s="455" t="s">
        <v>1475</v>
      </c>
      <c r="K41" s="459" t="s">
        <v>1475</v>
      </c>
    </row>
    <row r="42" spans="1:11" ht="9.75" customHeight="1" x14ac:dyDescent="0.2">
      <c r="A42" s="14" t="s">
        <v>1488</v>
      </c>
      <c r="B42" s="455" t="s">
        <v>1475</v>
      </c>
      <c r="C42" s="459" t="s">
        <v>1475</v>
      </c>
      <c r="D42" s="455" t="s">
        <v>1475</v>
      </c>
      <c r="E42" s="459" t="s">
        <v>1475</v>
      </c>
      <c r="F42" s="455" t="s">
        <v>1475</v>
      </c>
      <c r="G42" s="459" t="s">
        <v>1475</v>
      </c>
      <c r="H42" s="455" t="s">
        <v>1475</v>
      </c>
      <c r="I42" s="459" t="s">
        <v>1475</v>
      </c>
      <c r="J42" s="455" t="s">
        <v>1475</v>
      </c>
      <c r="K42" s="459" t="s">
        <v>1475</v>
      </c>
    </row>
    <row r="43" spans="1:11" ht="9.75" customHeight="1" x14ac:dyDescent="0.2">
      <c r="A43" s="427" t="s">
        <v>1479</v>
      </c>
      <c r="B43" s="430">
        <v>68.733397282140402</v>
      </c>
      <c r="C43" s="457">
        <v>100</v>
      </c>
      <c r="D43" s="430">
        <v>69.89319539863294</v>
      </c>
      <c r="E43" s="457">
        <v>99.999999999999986</v>
      </c>
      <c r="F43" s="430">
        <v>70.079711265159148</v>
      </c>
      <c r="G43" s="457">
        <v>100</v>
      </c>
      <c r="H43" s="430">
        <v>69.697695965455793</v>
      </c>
      <c r="I43" s="457">
        <v>100</v>
      </c>
      <c r="J43" s="430">
        <v>67.496746045754449</v>
      </c>
      <c r="K43" s="457">
        <v>100.00000000000003</v>
      </c>
    </row>
    <row r="44" spans="1:11" ht="9.75" customHeight="1" x14ac:dyDescent="0.25">
      <c r="A44" s="664" t="s">
        <v>1491</v>
      </c>
      <c r="B44" s="665" t="s">
        <v>0</v>
      </c>
      <c r="C44" s="665" t="s">
        <v>0</v>
      </c>
      <c r="D44" s="665" t="s">
        <v>0</v>
      </c>
      <c r="E44" s="665" t="s">
        <v>0</v>
      </c>
      <c r="F44" s="665" t="s">
        <v>0</v>
      </c>
      <c r="G44" s="665" t="s">
        <v>0</v>
      </c>
      <c r="H44" s="665" t="s">
        <v>0</v>
      </c>
      <c r="I44" s="665" t="s">
        <v>0</v>
      </c>
      <c r="J44" s="665" t="s">
        <v>0</v>
      </c>
      <c r="K44" s="665" t="s">
        <v>0</v>
      </c>
    </row>
    <row r="45" spans="1:11" ht="15" customHeight="1" x14ac:dyDescent="0.2">
      <c r="A45" s="657" t="s">
        <v>1492</v>
      </c>
      <c r="B45" s="657" t="s">
        <v>0</v>
      </c>
      <c r="C45" s="657" t="s">
        <v>0</v>
      </c>
      <c r="D45" s="657" t="s">
        <v>0</v>
      </c>
      <c r="E45" s="657" t="s">
        <v>0</v>
      </c>
      <c r="F45" s="657" t="s">
        <v>0</v>
      </c>
      <c r="G45" s="657" t="s">
        <v>0</v>
      </c>
      <c r="H45" s="657" t="s">
        <v>0</v>
      </c>
      <c r="I45" s="657" t="s">
        <v>0</v>
      </c>
      <c r="J45" s="657" t="s">
        <v>0</v>
      </c>
      <c r="K45" s="657" t="s">
        <v>0</v>
      </c>
    </row>
    <row r="46" spans="1:11" ht="10.5" customHeight="1" x14ac:dyDescent="0.2">
      <c r="A46" s="78" t="s">
        <v>1493</v>
      </c>
      <c r="B46" s="97" t="s">
        <v>1468</v>
      </c>
      <c r="C46" s="53" t="s">
        <v>82</v>
      </c>
      <c r="D46" s="97" t="s">
        <v>1469</v>
      </c>
      <c r="E46" s="53" t="s">
        <v>82</v>
      </c>
      <c r="F46" s="97" t="s">
        <v>1470</v>
      </c>
      <c r="G46" s="53" t="s">
        <v>82</v>
      </c>
      <c r="H46" s="97" t="s">
        <v>1471</v>
      </c>
      <c r="I46" s="53" t="s">
        <v>82</v>
      </c>
      <c r="J46" s="97" t="s">
        <v>1472</v>
      </c>
      <c r="K46" s="97" t="s">
        <v>82</v>
      </c>
    </row>
    <row r="47" spans="1:11" ht="10.5" customHeight="1" x14ac:dyDescent="0.2">
      <c r="A47" s="9" t="s">
        <v>1494</v>
      </c>
      <c r="B47" s="453">
        <v>23.064532312982053</v>
      </c>
      <c r="C47" s="458">
        <v>44.726744412302665</v>
      </c>
      <c r="D47" s="453">
        <v>22.897375691531703</v>
      </c>
      <c r="E47" s="458">
        <v>43.148629978115949</v>
      </c>
      <c r="F47" s="453">
        <v>22.619810872489513</v>
      </c>
      <c r="G47" s="458">
        <v>43.108695153090508</v>
      </c>
      <c r="H47" s="453">
        <v>22.223784558316428</v>
      </c>
      <c r="I47" s="458">
        <v>42.093208473682076</v>
      </c>
      <c r="J47" s="453">
        <v>22.614013114270978</v>
      </c>
      <c r="K47" s="458">
        <v>43.0897442442187</v>
      </c>
    </row>
    <row r="48" spans="1:11" ht="10.5" customHeight="1" x14ac:dyDescent="0.2">
      <c r="A48" s="14" t="s">
        <v>1495</v>
      </c>
      <c r="B48" s="455">
        <v>17.787559117271275</v>
      </c>
      <c r="C48" s="459">
        <v>34.493637224506742</v>
      </c>
      <c r="D48" s="455">
        <v>18.168001230876264</v>
      </c>
      <c r="E48" s="459">
        <v>34.236428362528862</v>
      </c>
      <c r="F48" s="455">
        <v>17.918258902578586</v>
      </c>
      <c r="G48" s="459">
        <v>34.148506592725425</v>
      </c>
      <c r="H48" s="455">
        <v>17.867277316888629</v>
      </c>
      <c r="I48" s="459">
        <v>33.841717056937618</v>
      </c>
      <c r="J48" s="455">
        <v>17.974722544088195</v>
      </c>
      <c r="K48" s="459">
        <v>34.249834090561031</v>
      </c>
    </row>
    <row r="49" spans="1:11" ht="10.5" customHeight="1" x14ac:dyDescent="0.2">
      <c r="A49" s="14" t="s">
        <v>1496</v>
      </c>
      <c r="B49" s="455">
        <v>9.0632880909218621</v>
      </c>
      <c r="C49" s="459">
        <v>17.575529582690137</v>
      </c>
      <c r="D49" s="455">
        <v>9.8417922628723566</v>
      </c>
      <c r="E49" s="459">
        <v>18.546223741667422</v>
      </c>
      <c r="F49" s="455">
        <v>9.7394644733407851</v>
      </c>
      <c r="G49" s="459">
        <v>18.561410937623556</v>
      </c>
      <c r="H49" s="455">
        <v>10.130097958473106</v>
      </c>
      <c r="I49" s="459">
        <v>19.187025688892493</v>
      </c>
      <c r="J49" s="455">
        <v>9.6189627803861946</v>
      </c>
      <c r="K49" s="459">
        <v>18.328398591045996</v>
      </c>
    </row>
    <row r="50" spans="1:11" ht="10.5" customHeight="1" x14ac:dyDescent="0.2">
      <c r="A50" s="14" t="s">
        <v>1477</v>
      </c>
      <c r="B50" s="455">
        <v>1.3208821935768709</v>
      </c>
      <c r="C50" s="459">
        <v>2.5614549416907733</v>
      </c>
      <c r="D50" s="455">
        <v>1.5951888793005411</v>
      </c>
      <c r="E50" s="459">
        <v>3.0060307183412496</v>
      </c>
      <c r="F50" s="455">
        <v>1.6229094583832475</v>
      </c>
      <c r="G50" s="459">
        <v>3.0929307719189945</v>
      </c>
      <c r="H50" s="455">
        <v>1.803426872627202</v>
      </c>
      <c r="I50" s="459">
        <v>3.4158009009374615</v>
      </c>
      <c r="J50" s="455">
        <v>1.6460486393441525</v>
      </c>
      <c r="K50" s="459">
        <v>3.1364541324212567</v>
      </c>
    </row>
    <row r="51" spans="1:11" ht="10.5" customHeight="1" x14ac:dyDescent="0.2">
      <c r="A51" s="14" t="s">
        <v>1483</v>
      </c>
      <c r="B51" s="455">
        <v>0.29406452562361612</v>
      </c>
      <c r="C51" s="459">
        <v>0.57024997081295647</v>
      </c>
      <c r="D51" s="455">
        <v>0.50198345006589196</v>
      </c>
      <c r="E51" s="459">
        <v>0.9459554856341833</v>
      </c>
      <c r="F51" s="455">
        <v>0.50634775101557328</v>
      </c>
      <c r="G51" s="459">
        <v>0.96499440083872634</v>
      </c>
      <c r="H51" s="455">
        <v>0.68256232047084353</v>
      </c>
      <c r="I51" s="459">
        <v>1.2928148208270769</v>
      </c>
      <c r="J51" s="455">
        <v>0.55564858040360865</v>
      </c>
      <c r="K51" s="459">
        <v>1.0587574659247536</v>
      </c>
    </row>
    <row r="52" spans="1:11" ht="10.5" customHeight="1" x14ac:dyDescent="0.2">
      <c r="A52" s="14" t="s">
        <v>1487</v>
      </c>
      <c r="B52" s="455" t="s">
        <v>1475</v>
      </c>
      <c r="C52" s="459" t="s">
        <v>1475</v>
      </c>
      <c r="D52" s="455" t="s">
        <v>1475</v>
      </c>
      <c r="E52" s="459" t="s">
        <v>1475</v>
      </c>
      <c r="F52" s="455" t="s">
        <v>1475</v>
      </c>
      <c r="G52" s="459" t="s">
        <v>1475</v>
      </c>
      <c r="H52" s="455">
        <v>5.9591962450367922E-2</v>
      </c>
      <c r="I52" s="459" t="s">
        <v>1475</v>
      </c>
      <c r="J52" s="455">
        <v>5.1840887323094643E-2</v>
      </c>
      <c r="K52" s="459" t="s">
        <v>1475</v>
      </c>
    </row>
    <row r="53" spans="1:11" ht="9.75" customHeight="1" x14ac:dyDescent="0.2">
      <c r="A53" s="14" t="s">
        <v>1497</v>
      </c>
      <c r="B53" s="455" t="s">
        <v>1475</v>
      </c>
      <c r="C53" s="459" t="s">
        <v>1475</v>
      </c>
      <c r="D53" s="455" t="s">
        <v>1475</v>
      </c>
      <c r="E53" s="459" t="s">
        <v>1475</v>
      </c>
      <c r="F53" s="455" t="s">
        <v>1475</v>
      </c>
      <c r="G53" s="459" t="s">
        <v>1475</v>
      </c>
      <c r="H53" s="455" t="s">
        <v>1475</v>
      </c>
      <c r="I53" s="459" t="s">
        <v>1475</v>
      </c>
      <c r="J53" s="455" t="s">
        <v>1475</v>
      </c>
      <c r="K53" s="459" t="s">
        <v>1475</v>
      </c>
    </row>
    <row r="54" spans="1:11" ht="9.75" customHeight="1" x14ac:dyDescent="0.2">
      <c r="A54" s="14" t="s">
        <v>1498</v>
      </c>
      <c r="B54" s="455" t="s">
        <v>1475</v>
      </c>
      <c r="C54" s="459" t="s">
        <v>1475</v>
      </c>
      <c r="D54" s="455" t="s">
        <v>1475</v>
      </c>
      <c r="E54" s="459" t="s">
        <v>1475</v>
      </c>
      <c r="F54" s="455" t="s">
        <v>1475</v>
      </c>
      <c r="G54" s="459" t="s">
        <v>1475</v>
      </c>
      <c r="H54" s="455" t="s">
        <v>1475</v>
      </c>
      <c r="I54" s="459" t="s">
        <v>1475</v>
      </c>
      <c r="J54" s="455" t="s">
        <v>1475</v>
      </c>
      <c r="K54" s="459" t="s">
        <v>1475</v>
      </c>
    </row>
    <row r="55" spans="1:11" ht="9.75" customHeight="1" x14ac:dyDescent="0.2">
      <c r="A55" s="427" t="s">
        <v>1479</v>
      </c>
      <c r="B55" s="430">
        <v>51.567652902181401</v>
      </c>
      <c r="C55" s="457">
        <v>100.00000000000001</v>
      </c>
      <c r="D55" s="430">
        <v>53.066286700515768</v>
      </c>
      <c r="E55" s="457">
        <v>99.999999999999972</v>
      </c>
      <c r="F55" s="430">
        <v>52.471573987940282</v>
      </c>
      <c r="G55" s="457">
        <v>100</v>
      </c>
      <c r="H55" s="430">
        <v>52.8</v>
      </c>
      <c r="I55" s="457">
        <v>100</v>
      </c>
      <c r="J55" s="430">
        <v>52.481195957214517</v>
      </c>
      <c r="K55" s="457">
        <v>100.00000000000001</v>
      </c>
    </row>
    <row r="56" spans="1:11" ht="12.75" customHeight="1" x14ac:dyDescent="0.2">
      <c r="A56" s="661" t="s">
        <v>1499</v>
      </c>
      <c r="B56" s="661" t="s">
        <v>0</v>
      </c>
      <c r="C56" s="661" t="s">
        <v>0</v>
      </c>
      <c r="D56" s="661" t="s">
        <v>0</v>
      </c>
      <c r="E56" s="661" t="s">
        <v>0</v>
      </c>
      <c r="F56" s="661" t="s">
        <v>0</v>
      </c>
      <c r="G56" s="661" t="s">
        <v>0</v>
      </c>
      <c r="H56" s="661" t="s">
        <v>0</v>
      </c>
      <c r="I56" s="661" t="s">
        <v>0</v>
      </c>
      <c r="J56" s="661" t="s">
        <v>0</v>
      </c>
      <c r="K56" s="661" t="s">
        <v>0</v>
      </c>
    </row>
    <row r="57" spans="1:11" ht="9.75" customHeight="1" x14ac:dyDescent="0.2">
      <c r="A57" s="460"/>
      <c r="B57" s="460"/>
      <c r="C57" s="460"/>
      <c r="D57" s="460"/>
      <c r="E57" s="460"/>
      <c r="F57" s="460"/>
      <c r="G57" s="460"/>
      <c r="H57" s="460"/>
      <c r="I57" s="460"/>
      <c r="J57" s="460"/>
      <c r="K57" s="460"/>
    </row>
    <row r="58" spans="1:11" ht="12" customHeight="1" x14ac:dyDescent="0.2">
      <c r="A58" s="662" t="s">
        <v>1500</v>
      </c>
      <c r="B58" s="662" t="s">
        <v>0</v>
      </c>
      <c r="C58" s="662" t="s">
        <v>0</v>
      </c>
      <c r="D58" s="662" t="s">
        <v>0</v>
      </c>
      <c r="E58" s="662" t="s">
        <v>0</v>
      </c>
      <c r="F58" s="662" t="s">
        <v>0</v>
      </c>
      <c r="G58" s="662" t="s">
        <v>0</v>
      </c>
      <c r="H58" s="662" t="s">
        <v>0</v>
      </c>
      <c r="I58" s="662" t="s">
        <v>0</v>
      </c>
      <c r="J58" s="662" t="s">
        <v>0</v>
      </c>
      <c r="K58" s="662" t="s">
        <v>0</v>
      </c>
    </row>
    <row r="59" spans="1:11" ht="11.25" customHeight="1" x14ac:dyDescent="0.2">
      <c r="A59" s="662" t="s">
        <v>1501</v>
      </c>
      <c r="B59" s="662" t="s">
        <v>0</v>
      </c>
      <c r="C59" s="662" t="s">
        <v>0</v>
      </c>
      <c r="D59" s="662" t="s">
        <v>0</v>
      </c>
      <c r="E59" s="662" t="s">
        <v>0</v>
      </c>
      <c r="F59" s="662" t="s">
        <v>0</v>
      </c>
      <c r="G59" s="662" t="s">
        <v>0</v>
      </c>
      <c r="H59" s="662" t="s">
        <v>0</v>
      </c>
      <c r="I59" s="662" t="s">
        <v>0</v>
      </c>
      <c r="J59" s="662" t="s">
        <v>0</v>
      </c>
      <c r="K59" s="662" t="s">
        <v>0</v>
      </c>
    </row>
    <row r="60" spans="1:11" ht="11.25" customHeight="1" x14ac:dyDescent="0.25">
      <c r="A60" s="663" t="s">
        <v>1502</v>
      </c>
      <c r="B60" s="637" t="s">
        <v>0</v>
      </c>
      <c r="C60" s="637" t="s">
        <v>0</v>
      </c>
      <c r="D60" s="637" t="s">
        <v>0</v>
      </c>
      <c r="E60" s="637" t="s">
        <v>0</v>
      </c>
      <c r="F60" s="637" t="s">
        <v>0</v>
      </c>
      <c r="G60" s="637" t="s">
        <v>0</v>
      </c>
      <c r="H60" s="637" t="s">
        <v>0</v>
      </c>
      <c r="I60" s="637" t="s">
        <v>0</v>
      </c>
      <c r="J60" s="637" t="s">
        <v>0</v>
      </c>
      <c r="K60" s="637" t="s">
        <v>0</v>
      </c>
    </row>
  </sheetData>
  <mergeCells count="15">
    <mergeCell ref="A1:D1"/>
    <mergeCell ref="A2:K2"/>
    <mergeCell ref="A4:K4"/>
    <mergeCell ref="A12:K12"/>
    <mergeCell ref="A13:K13"/>
    <mergeCell ref="A22:K22"/>
    <mergeCell ref="A23:K23"/>
    <mergeCell ref="A33:K33"/>
    <mergeCell ref="A34:K34"/>
    <mergeCell ref="A44:K44"/>
    <mergeCell ref="A45:K45"/>
    <mergeCell ref="A56:K56"/>
    <mergeCell ref="A58:K58"/>
    <mergeCell ref="A59:K59"/>
    <mergeCell ref="A60:K60"/>
  </mergeCells>
  <pageMargins left="0.5" right="0.5" top="0.5" bottom="0.5" header="0.31496062992126" footer="0.31496062992126"/>
  <pageSetup paperSize="9" orientation="portrait"/>
  <headerFooter>
    <oddFooter>&amp;C_x000D_&amp;1#&amp;"Aptos"&amp;10&amp;K000000 Confidential</oddFooter>
  </headerFooter>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215015-BE1B-48D5-A350-E523BEB29E4B}">
  <dimension ref="A1:J51"/>
  <sheetViews>
    <sheetView workbookViewId="0"/>
  </sheetViews>
  <sheetFormatPr defaultRowHeight="12.75" x14ac:dyDescent="0.2"/>
  <cols>
    <col min="1" max="1" width="37.28515625" customWidth="1"/>
    <col min="2" max="2" width="7.85546875" customWidth="1"/>
    <col min="3" max="3" width="8" customWidth="1"/>
    <col min="4" max="10" width="7.140625" customWidth="1"/>
  </cols>
  <sheetData>
    <row r="1" spans="1:10" ht="10.5" customHeight="1" x14ac:dyDescent="0.2">
      <c r="A1" s="73" t="s">
        <v>1503</v>
      </c>
      <c r="B1" s="44"/>
      <c r="C1" s="44"/>
      <c r="D1" s="44"/>
      <c r="E1" s="44"/>
      <c r="F1" s="288"/>
      <c r="G1" s="288"/>
      <c r="H1" s="288"/>
      <c r="I1" s="288"/>
      <c r="J1" s="288"/>
    </row>
    <row r="2" spans="1:10" ht="29.25" customHeight="1" x14ac:dyDescent="0.35">
      <c r="A2" s="608" t="s">
        <v>1504</v>
      </c>
      <c r="B2" s="608" t="s">
        <v>0</v>
      </c>
      <c r="C2" s="608" t="s">
        <v>0</v>
      </c>
      <c r="D2" s="608" t="s">
        <v>0</v>
      </c>
      <c r="E2" s="608" t="s">
        <v>0</v>
      </c>
      <c r="F2" s="608" t="s">
        <v>0</v>
      </c>
      <c r="G2" s="608" t="s">
        <v>0</v>
      </c>
      <c r="H2" s="608" t="s">
        <v>0</v>
      </c>
      <c r="I2" s="608" t="s">
        <v>0</v>
      </c>
      <c r="J2" s="608" t="s">
        <v>0</v>
      </c>
    </row>
    <row r="3" spans="1:10" ht="15" customHeight="1" x14ac:dyDescent="0.2">
      <c r="A3" s="600" t="s">
        <v>1505</v>
      </c>
      <c r="B3" s="600" t="s">
        <v>0</v>
      </c>
      <c r="C3" s="600" t="s">
        <v>0</v>
      </c>
      <c r="D3" s="600" t="s">
        <v>0</v>
      </c>
      <c r="E3" s="600" t="s">
        <v>0</v>
      </c>
      <c r="F3" s="600" t="s">
        <v>0</v>
      </c>
      <c r="G3" s="600" t="s">
        <v>0</v>
      </c>
      <c r="H3" s="600" t="s">
        <v>0</v>
      </c>
      <c r="I3" s="600" t="s">
        <v>0</v>
      </c>
      <c r="J3" s="600" t="s">
        <v>0</v>
      </c>
    </row>
    <row r="4" spans="1:10" ht="4.5" customHeight="1" x14ac:dyDescent="0.2">
      <c r="A4" s="111"/>
      <c r="B4" s="461"/>
      <c r="C4" s="461"/>
      <c r="D4" s="461"/>
      <c r="E4" s="461"/>
      <c r="F4" s="461"/>
      <c r="G4" s="461"/>
      <c r="H4" s="461"/>
      <c r="I4" s="461"/>
      <c r="J4" s="461"/>
    </row>
    <row r="5" spans="1:10" ht="10.5" customHeight="1" x14ac:dyDescent="0.2">
      <c r="A5" s="45" t="s">
        <v>1506</v>
      </c>
      <c r="B5" s="115" t="s">
        <v>1507</v>
      </c>
      <c r="C5" s="115" t="s">
        <v>1508</v>
      </c>
      <c r="D5" s="115" t="s">
        <v>1509</v>
      </c>
      <c r="E5" s="115" t="s">
        <v>1510</v>
      </c>
      <c r="F5" s="115" t="s">
        <v>1511</v>
      </c>
      <c r="G5" s="115" t="s">
        <v>1512</v>
      </c>
      <c r="H5" s="115" t="s">
        <v>1513</v>
      </c>
      <c r="I5" s="115" t="s">
        <v>1514</v>
      </c>
      <c r="J5" s="115" t="s">
        <v>1515</v>
      </c>
    </row>
    <row r="6" spans="1:10" ht="10.5" customHeight="1" x14ac:dyDescent="0.2">
      <c r="A6" s="9" t="s">
        <v>1516</v>
      </c>
      <c r="B6" s="462">
        <v>31290</v>
      </c>
      <c r="C6" s="463">
        <v>31144</v>
      </c>
      <c r="D6" s="462">
        <v>30092</v>
      </c>
      <c r="E6" s="463">
        <v>32419</v>
      </c>
      <c r="F6" s="462">
        <v>31520</v>
      </c>
      <c r="G6" s="462">
        <v>30367</v>
      </c>
      <c r="H6" s="463">
        <v>29746</v>
      </c>
      <c r="I6" s="462">
        <v>32436</v>
      </c>
      <c r="J6" s="462">
        <v>31454</v>
      </c>
    </row>
    <row r="7" spans="1:10" ht="10.5" customHeight="1" x14ac:dyDescent="0.2">
      <c r="A7" s="14" t="s">
        <v>1517</v>
      </c>
      <c r="B7" s="464">
        <v>-2</v>
      </c>
      <c r="C7" s="465">
        <v>-1</v>
      </c>
      <c r="D7" s="464">
        <v>-20</v>
      </c>
      <c r="E7" s="465">
        <v>-19</v>
      </c>
      <c r="F7" s="464">
        <v>-19</v>
      </c>
      <c r="G7" s="464">
        <v>-18</v>
      </c>
      <c r="H7" s="465">
        <v>-24</v>
      </c>
      <c r="I7" s="464">
        <v>-28</v>
      </c>
      <c r="J7" s="464">
        <v>-27</v>
      </c>
    </row>
    <row r="8" spans="1:10" ht="10.5" customHeight="1" x14ac:dyDescent="0.2">
      <c r="A8" s="14" t="s">
        <v>1518</v>
      </c>
      <c r="B8" s="464">
        <v>-16</v>
      </c>
      <c r="C8" s="465">
        <v>-7</v>
      </c>
      <c r="D8" s="464">
        <v>-2</v>
      </c>
      <c r="E8" s="465" t="s">
        <v>0</v>
      </c>
      <c r="F8" s="464" t="s">
        <v>0</v>
      </c>
      <c r="G8" s="464" t="s">
        <v>0</v>
      </c>
      <c r="H8" s="465" t="s">
        <v>0</v>
      </c>
      <c r="I8" s="464">
        <v>-749</v>
      </c>
      <c r="J8" s="464">
        <v>-750</v>
      </c>
    </row>
    <row r="9" spans="1:10" ht="10.5" customHeight="1" x14ac:dyDescent="0.2">
      <c r="A9" s="91" t="s">
        <v>1519</v>
      </c>
      <c r="B9" s="466">
        <v>31272</v>
      </c>
      <c r="C9" s="467">
        <v>31136</v>
      </c>
      <c r="D9" s="466">
        <v>30070</v>
      </c>
      <c r="E9" s="467">
        <v>32400</v>
      </c>
      <c r="F9" s="466">
        <v>31501</v>
      </c>
      <c r="G9" s="466">
        <v>30349</v>
      </c>
      <c r="H9" s="467">
        <v>29722</v>
      </c>
      <c r="I9" s="466">
        <v>31659</v>
      </c>
      <c r="J9" s="466">
        <v>30677</v>
      </c>
    </row>
    <row r="10" spans="1:10" ht="18.75" customHeight="1" x14ac:dyDescent="0.2">
      <c r="A10" s="82" t="s">
        <v>1520</v>
      </c>
      <c r="B10" s="464">
        <v>-1305</v>
      </c>
      <c r="C10" s="465">
        <v>-1631</v>
      </c>
      <c r="D10" s="464">
        <v>-770</v>
      </c>
      <c r="E10" s="465">
        <v>-3284</v>
      </c>
      <c r="F10" s="464">
        <v>-2578</v>
      </c>
      <c r="G10" s="464">
        <v>-1718</v>
      </c>
      <c r="H10" s="465">
        <v>-863</v>
      </c>
      <c r="I10" s="464">
        <v>-3279</v>
      </c>
      <c r="J10" s="464">
        <v>-2751</v>
      </c>
    </row>
    <row r="11" spans="1:10" ht="10.5" customHeight="1" x14ac:dyDescent="0.2">
      <c r="A11" s="14" t="s">
        <v>1521</v>
      </c>
      <c r="B11" s="464" t="s">
        <v>0</v>
      </c>
      <c r="C11" s="465" t="s">
        <v>0</v>
      </c>
      <c r="D11" s="464" t="s">
        <v>0</v>
      </c>
      <c r="E11" s="465" t="s">
        <v>0</v>
      </c>
      <c r="F11" s="464" t="s">
        <v>0</v>
      </c>
      <c r="G11" s="464" t="s">
        <v>0</v>
      </c>
      <c r="H11" s="465" t="s">
        <v>0</v>
      </c>
      <c r="I11" s="464" t="s">
        <v>0</v>
      </c>
      <c r="J11" s="464" t="s">
        <v>0</v>
      </c>
    </row>
    <row r="12" spans="1:10" ht="10.5" customHeight="1" x14ac:dyDescent="0.2">
      <c r="A12" s="14" t="s">
        <v>1522</v>
      </c>
      <c r="B12" s="464">
        <v>-1703</v>
      </c>
      <c r="C12" s="465">
        <v>-1675</v>
      </c>
      <c r="D12" s="464">
        <v>-1682</v>
      </c>
      <c r="E12" s="465">
        <v>-1642</v>
      </c>
      <c r="F12" s="464">
        <v>-1648</v>
      </c>
      <c r="G12" s="464">
        <v>-1636</v>
      </c>
      <c r="H12" s="465">
        <v>-1670</v>
      </c>
      <c r="I12" s="464">
        <v>-1638</v>
      </c>
      <c r="J12" s="464">
        <v>-1641</v>
      </c>
    </row>
    <row r="13" spans="1:10" ht="10.5" customHeight="1" x14ac:dyDescent="0.2">
      <c r="A13" s="14" t="s">
        <v>1523</v>
      </c>
      <c r="B13" s="464">
        <v>-1162</v>
      </c>
      <c r="C13" s="465">
        <v>-1181</v>
      </c>
      <c r="D13" s="464">
        <v>-1197</v>
      </c>
      <c r="E13" s="465">
        <v>-1198</v>
      </c>
      <c r="F13" s="464">
        <v>-1135</v>
      </c>
      <c r="G13" s="464">
        <v>-1103</v>
      </c>
      <c r="H13" s="465">
        <v>-1076</v>
      </c>
      <c r="I13" s="464">
        <v>-1066</v>
      </c>
      <c r="J13" s="464">
        <v>-990</v>
      </c>
    </row>
    <row r="14" spans="1:10" ht="10.5" customHeight="1" x14ac:dyDescent="0.2">
      <c r="A14" s="14" t="s">
        <v>1524</v>
      </c>
      <c r="B14" s="464">
        <v>-530</v>
      </c>
      <c r="C14" s="465">
        <v>-538</v>
      </c>
      <c r="D14" s="464">
        <v>-233</v>
      </c>
      <c r="E14" s="465">
        <v>-44</v>
      </c>
      <c r="F14" s="464">
        <v>-324</v>
      </c>
      <c r="G14" s="464">
        <v>-320</v>
      </c>
      <c r="H14" s="465">
        <v>-214</v>
      </c>
      <c r="I14" s="464">
        <v>-228</v>
      </c>
      <c r="J14" s="464">
        <v>-294</v>
      </c>
    </row>
    <row r="15" spans="1:10" ht="10.5" customHeight="1" x14ac:dyDescent="0.2">
      <c r="A15" s="14" t="s">
        <v>1525</v>
      </c>
      <c r="B15" s="464">
        <v>-335</v>
      </c>
      <c r="C15" s="465">
        <v>-289</v>
      </c>
      <c r="D15" s="464">
        <v>-300</v>
      </c>
      <c r="E15" s="465">
        <v>-256</v>
      </c>
      <c r="F15" s="464">
        <v>-262</v>
      </c>
      <c r="G15" s="464">
        <v>-235</v>
      </c>
      <c r="H15" s="465">
        <v>-260</v>
      </c>
      <c r="I15" s="464">
        <v>-271</v>
      </c>
      <c r="J15" s="464">
        <v>-240</v>
      </c>
    </row>
    <row r="16" spans="1:10" ht="10.5" customHeight="1" x14ac:dyDescent="0.2">
      <c r="A16" s="14" t="s">
        <v>1526</v>
      </c>
      <c r="B16" s="464">
        <v>-366</v>
      </c>
      <c r="C16" s="465">
        <v>-336</v>
      </c>
      <c r="D16" s="464">
        <v>-482</v>
      </c>
      <c r="E16" s="465">
        <v>-845</v>
      </c>
      <c r="F16" s="464">
        <v>-400</v>
      </c>
      <c r="G16" s="464">
        <v>-628</v>
      </c>
      <c r="H16" s="465">
        <v>-637</v>
      </c>
      <c r="I16" s="464">
        <v>-607</v>
      </c>
      <c r="J16" s="464">
        <v>-445</v>
      </c>
    </row>
    <row r="17" spans="1:10" ht="10.5" customHeight="1" x14ac:dyDescent="0.2">
      <c r="A17" s="436" t="s">
        <v>1527</v>
      </c>
      <c r="B17" s="437">
        <v>25871</v>
      </c>
      <c r="C17" s="437">
        <v>25486</v>
      </c>
      <c r="D17" s="437">
        <v>25406</v>
      </c>
      <c r="E17" s="437">
        <v>25131</v>
      </c>
      <c r="F17" s="437">
        <v>25154</v>
      </c>
      <c r="G17" s="437">
        <v>24709</v>
      </c>
      <c r="H17" s="437">
        <v>25002</v>
      </c>
      <c r="I17" s="437">
        <v>24570</v>
      </c>
      <c r="J17" s="437">
        <v>24316</v>
      </c>
    </row>
    <row r="18" spans="1:10" ht="10.5" customHeight="1" x14ac:dyDescent="0.2">
      <c r="A18" s="14" t="s">
        <v>1528</v>
      </c>
      <c r="B18" s="468">
        <v>0.158</v>
      </c>
      <c r="C18" s="469">
        <v>0.157</v>
      </c>
      <c r="D18" s="468">
        <v>0.157</v>
      </c>
      <c r="E18" s="469">
        <v>0.157</v>
      </c>
      <c r="F18" s="468">
        <v>0.159</v>
      </c>
      <c r="G18" s="468">
        <v>0.156</v>
      </c>
      <c r="H18" s="469">
        <v>0.157</v>
      </c>
      <c r="I18" s="468">
        <v>0.158</v>
      </c>
      <c r="J18" s="468">
        <v>0.158</v>
      </c>
    </row>
    <row r="19" spans="1:10" ht="10.5" customHeight="1" x14ac:dyDescent="0.2">
      <c r="A19" s="14" t="s">
        <v>1529</v>
      </c>
      <c r="B19" s="464">
        <v>3133</v>
      </c>
      <c r="C19" s="465">
        <v>3206</v>
      </c>
      <c r="D19" s="464">
        <v>3205</v>
      </c>
      <c r="E19" s="465">
        <v>4248</v>
      </c>
      <c r="F19" s="464">
        <v>4199</v>
      </c>
      <c r="G19" s="464">
        <v>2969</v>
      </c>
      <c r="H19" s="465">
        <v>3119</v>
      </c>
      <c r="I19" s="464">
        <v>4113</v>
      </c>
      <c r="J19" s="464">
        <v>3909</v>
      </c>
    </row>
    <row r="20" spans="1:10" ht="23.25" customHeight="1" x14ac:dyDescent="0.2">
      <c r="A20" s="82" t="s">
        <v>1530</v>
      </c>
      <c r="B20" s="465" t="s">
        <v>0</v>
      </c>
      <c r="C20" s="465" t="s">
        <v>0</v>
      </c>
      <c r="D20" s="465" t="s">
        <v>0</v>
      </c>
      <c r="E20" s="465" t="s">
        <v>0</v>
      </c>
      <c r="F20" s="465" t="s">
        <v>0</v>
      </c>
      <c r="G20" s="465" t="s">
        <v>0</v>
      </c>
      <c r="H20" s="465">
        <v>0</v>
      </c>
      <c r="I20" s="465" t="s">
        <v>0</v>
      </c>
      <c r="J20" s="465" t="s">
        <v>0</v>
      </c>
    </row>
    <row r="21" spans="1:10" ht="10.5" customHeight="1" x14ac:dyDescent="0.2">
      <c r="A21" s="436" t="s">
        <v>1531</v>
      </c>
      <c r="B21" s="437">
        <v>29004</v>
      </c>
      <c r="C21" s="437">
        <v>28692</v>
      </c>
      <c r="D21" s="437">
        <v>28611</v>
      </c>
      <c r="E21" s="437">
        <v>29379</v>
      </c>
      <c r="F21" s="437">
        <v>29353</v>
      </c>
      <c r="G21" s="437">
        <v>27678</v>
      </c>
      <c r="H21" s="437">
        <v>28121</v>
      </c>
      <c r="I21" s="437">
        <v>28683</v>
      </c>
      <c r="J21" s="437">
        <v>28225</v>
      </c>
    </row>
    <row r="22" spans="1:10" ht="10.5" customHeight="1" x14ac:dyDescent="0.2">
      <c r="A22" s="14" t="s">
        <v>1532</v>
      </c>
      <c r="B22" s="468">
        <v>0.17699999999999999</v>
      </c>
      <c r="C22" s="469">
        <v>0.17699999999999999</v>
      </c>
      <c r="D22" s="468">
        <v>0.17699999999999999</v>
      </c>
      <c r="E22" s="469">
        <v>0.184</v>
      </c>
      <c r="F22" s="468">
        <v>0.185</v>
      </c>
      <c r="G22" s="468">
        <v>0.17499999999999999</v>
      </c>
      <c r="H22" s="469">
        <v>0.17599999999999999</v>
      </c>
      <c r="I22" s="468">
        <v>0.184</v>
      </c>
      <c r="J22" s="468">
        <v>0.184</v>
      </c>
    </row>
    <row r="23" spans="1:10" ht="10.5" customHeight="1" x14ac:dyDescent="0.2">
      <c r="A23" s="14" t="s">
        <v>1533</v>
      </c>
      <c r="B23" s="464">
        <v>4229</v>
      </c>
      <c r="C23" s="465">
        <v>5269</v>
      </c>
      <c r="D23" s="464">
        <v>4526</v>
      </c>
      <c r="E23" s="465">
        <v>4550</v>
      </c>
      <c r="F23" s="464">
        <v>4044</v>
      </c>
      <c r="G23" s="464">
        <v>4049</v>
      </c>
      <c r="H23" s="465">
        <v>4111</v>
      </c>
      <c r="I23" s="464">
        <v>4167</v>
      </c>
      <c r="J23" s="464">
        <v>3908</v>
      </c>
    </row>
    <row r="24" spans="1:10" ht="10.5" customHeight="1" x14ac:dyDescent="0.2">
      <c r="A24" s="14" t="s">
        <v>1534</v>
      </c>
      <c r="B24" s="465"/>
      <c r="C24" s="465" t="s">
        <v>0</v>
      </c>
      <c r="D24" s="464" t="s">
        <v>0</v>
      </c>
      <c r="E24" s="465" t="s">
        <v>0</v>
      </c>
      <c r="F24" s="464" t="s">
        <v>0</v>
      </c>
      <c r="G24" s="464" t="s">
        <v>0</v>
      </c>
      <c r="H24" s="465" t="s">
        <v>0</v>
      </c>
      <c r="I24" s="464" t="s">
        <v>0</v>
      </c>
      <c r="J24" s="464" t="s">
        <v>0</v>
      </c>
    </row>
    <row r="25" spans="1:10" ht="10.5" customHeight="1" x14ac:dyDescent="0.2">
      <c r="A25" s="14" t="s">
        <v>1535</v>
      </c>
      <c r="B25" s="464" t="s">
        <v>0</v>
      </c>
      <c r="C25" s="465" t="s">
        <v>0</v>
      </c>
      <c r="D25" s="464" t="s">
        <v>0</v>
      </c>
      <c r="E25" s="465" t="s">
        <v>0</v>
      </c>
      <c r="F25" s="464" t="s">
        <v>0</v>
      </c>
      <c r="G25" s="464" t="s">
        <v>0</v>
      </c>
      <c r="H25" s="465" t="s">
        <v>0</v>
      </c>
      <c r="I25" s="464" t="s">
        <v>0</v>
      </c>
      <c r="J25" s="464" t="s">
        <v>0</v>
      </c>
    </row>
    <row r="26" spans="1:10" ht="10.5" customHeight="1" x14ac:dyDescent="0.2">
      <c r="A26" s="14" t="s">
        <v>1526</v>
      </c>
      <c r="B26" s="464">
        <v>-20</v>
      </c>
      <c r="C26" s="465">
        <v>-15</v>
      </c>
      <c r="D26" s="464">
        <v>-15</v>
      </c>
      <c r="E26" s="465">
        <v>-25</v>
      </c>
      <c r="F26" s="464">
        <v>-26</v>
      </c>
      <c r="G26" s="464">
        <v>-25</v>
      </c>
      <c r="H26" s="465">
        <v>-50</v>
      </c>
      <c r="I26" s="464">
        <v>-50</v>
      </c>
      <c r="J26" s="464">
        <v>-50</v>
      </c>
    </row>
    <row r="27" spans="1:10" ht="10.5" customHeight="1" x14ac:dyDescent="0.2">
      <c r="A27" s="436" t="s">
        <v>1536</v>
      </c>
      <c r="B27" s="437">
        <v>33213</v>
      </c>
      <c r="C27" s="437">
        <v>33946</v>
      </c>
      <c r="D27" s="437">
        <v>33122</v>
      </c>
      <c r="E27" s="437">
        <v>33904</v>
      </c>
      <c r="F27" s="437">
        <v>33371</v>
      </c>
      <c r="G27" s="437">
        <v>31702</v>
      </c>
      <c r="H27" s="437">
        <v>32182</v>
      </c>
      <c r="I27" s="437">
        <v>32800</v>
      </c>
      <c r="J27" s="437">
        <v>32083</v>
      </c>
    </row>
    <row r="28" spans="1:10" ht="10.5" customHeight="1" x14ac:dyDescent="0.2">
      <c r="A28" s="14" t="s">
        <v>1537</v>
      </c>
      <c r="B28" s="468">
        <v>0.20300000000000001</v>
      </c>
      <c r="C28" s="469">
        <v>0.20899999999999999</v>
      </c>
      <c r="D28" s="468">
        <v>0.20399999999999999</v>
      </c>
      <c r="E28" s="469">
        <v>0.21199999999999999</v>
      </c>
      <c r="F28" s="468">
        <v>0.21099999999999999</v>
      </c>
      <c r="G28" s="468">
        <v>0.2</v>
      </c>
      <c r="H28" s="469">
        <v>0.20200000000000001</v>
      </c>
      <c r="I28" s="468">
        <v>0.21</v>
      </c>
      <c r="J28" s="468">
        <v>0.20899999999999999</v>
      </c>
    </row>
    <row r="29" spans="1:10" ht="0.75" customHeight="1" x14ac:dyDescent="0.2">
      <c r="A29" s="14"/>
      <c r="B29" s="15"/>
      <c r="C29" s="15"/>
      <c r="D29" s="15"/>
      <c r="E29" s="15"/>
      <c r="F29" s="15"/>
      <c r="G29" s="15"/>
      <c r="H29" s="15"/>
      <c r="I29" s="15"/>
      <c r="J29" s="401"/>
    </row>
    <row r="30" spans="1:10" ht="9.75" customHeight="1" x14ac:dyDescent="0.2">
      <c r="A30" s="427" t="s">
        <v>1538</v>
      </c>
      <c r="B30" s="134">
        <v>163901</v>
      </c>
      <c r="C30" s="134">
        <v>162456</v>
      </c>
      <c r="D30" s="134">
        <v>162068</v>
      </c>
      <c r="E30" s="134">
        <v>159659</v>
      </c>
      <c r="F30" s="134">
        <v>158371</v>
      </c>
      <c r="G30" s="134">
        <v>158576</v>
      </c>
      <c r="H30" s="134">
        <v>159685</v>
      </c>
      <c r="I30" s="134">
        <v>155850</v>
      </c>
      <c r="J30" s="134">
        <v>153691</v>
      </c>
    </row>
    <row r="31" spans="1:10" ht="9" customHeight="1" x14ac:dyDescent="0.2">
      <c r="A31" s="470" t="s">
        <v>1539</v>
      </c>
      <c r="B31" s="470"/>
      <c r="C31" s="470"/>
      <c r="D31" s="470"/>
      <c r="E31" s="470"/>
      <c r="F31" s="470"/>
      <c r="G31" s="470"/>
      <c r="H31" s="470"/>
      <c r="I31" s="470"/>
      <c r="J31" s="470"/>
    </row>
    <row r="32" spans="1:10" ht="9" customHeight="1" x14ac:dyDescent="0.2">
      <c r="A32" s="471" t="s">
        <v>1540</v>
      </c>
      <c r="B32" s="472">
        <v>0.7</v>
      </c>
      <c r="C32" s="472">
        <v>0.7</v>
      </c>
      <c r="D32" s="472">
        <v>0.7</v>
      </c>
      <c r="E32" s="472">
        <v>0.67900000000000005</v>
      </c>
      <c r="F32" s="473">
        <v>0.7</v>
      </c>
      <c r="G32" s="473">
        <v>0.7</v>
      </c>
      <c r="H32" s="473">
        <v>0.7</v>
      </c>
      <c r="I32" s="473">
        <v>0.64800000000000002</v>
      </c>
      <c r="J32" s="473">
        <v>0.7</v>
      </c>
    </row>
    <row r="33" spans="1:10" ht="9" customHeight="1" x14ac:dyDescent="0.2">
      <c r="A33" s="471" t="s">
        <v>1541</v>
      </c>
      <c r="B33" s="474">
        <v>0.7</v>
      </c>
      <c r="C33" s="473">
        <v>0.7</v>
      </c>
      <c r="D33" s="473">
        <v>0.7</v>
      </c>
      <c r="E33" s="473">
        <v>0.67800000000000005</v>
      </c>
      <c r="F33" s="473">
        <v>0.69899999999999995</v>
      </c>
      <c r="G33" s="473">
        <v>0.69899999999999995</v>
      </c>
      <c r="H33" s="473">
        <v>0.7</v>
      </c>
      <c r="I33" s="473">
        <v>0.64800000000000002</v>
      </c>
      <c r="J33" s="473">
        <v>0.7</v>
      </c>
    </row>
    <row r="34" spans="1:10" ht="21" customHeight="1" x14ac:dyDescent="0.2">
      <c r="A34" s="671" t="s">
        <v>1542</v>
      </c>
      <c r="B34" s="671" t="s">
        <v>0</v>
      </c>
      <c r="C34" s="671" t="s">
        <v>0</v>
      </c>
      <c r="D34" s="671" t="s">
        <v>0</v>
      </c>
      <c r="E34" s="671" t="s">
        <v>0</v>
      </c>
      <c r="F34" s="671" t="s">
        <v>0</v>
      </c>
      <c r="G34" s="671" t="s">
        <v>0</v>
      </c>
      <c r="H34" s="671" t="s">
        <v>0</v>
      </c>
      <c r="I34" s="671" t="s">
        <v>0</v>
      </c>
      <c r="J34" s="671" t="s">
        <v>0</v>
      </c>
    </row>
    <row r="35" spans="1:10" ht="12" customHeight="1" x14ac:dyDescent="0.2">
      <c r="A35" s="560"/>
      <c r="B35" s="560" t="s">
        <v>0</v>
      </c>
      <c r="C35" s="560" t="s">
        <v>0</v>
      </c>
      <c r="D35" s="560" t="s">
        <v>0</v>
      </c>
      <c r="E35" s="560" t="s">
        <v>0</v>
      </c>
      <c r="F35" s="560" t="s">
        <v>0</v>
      </c>
      <c r="G35" s="560" t="s">
        <v>0</v>
      </c>
      <c r="H35" s="560" t="s">
        <v>0</v>
      </c>
      <c r="I35" s="560" t="s">
        <v>0</v>
      </c>
      <c r="J35" s="560" t="s">
        <v>0</v>
      </c>
    </row>
    <row r="36" spans="1:10" ht="15" customHeight="1" x14ac:dyDescent="0.2">
      <c r="A36" s="600" t="s">
        <v>1543</v>
      </c>
      <c r="B36" s="600" t="s">
        <v>0</v>
      </c>
      <c r="C36" s="600" t="s">
        <v>0</v>
      </c>
      <c r="D36" s="600" t="s">
        <v>0</v>
      </c>
      <c r="E36" s="600" t="s">
        <v>0</v>
      </c>
      <c r="F36" s="600" t="s">
        <v>0</v>
      </c>
      <c r="G36" s="600" t="s">
        <v>0</v>
      </c>
      <c r="H36" s="600" t="s">
        <v>0</v>
      </c>
      <c r="I36" s="600" t="s">
        <v>0</v>
      </c>
      <c r="J36" s="600" t="s">
        <v>0</v>
      </c>
    </row>
    <row r="37" spans="1:10" ht="10.5" customHeight="1" x14ac:dyDescent="0.2">
      <c r="A37" s="78"/>
      <c r="B37" s="97" t="s">
        <v>1507</v>
      </c>
      <c r="C37" s="97" t="s">
        <v>1508</v>
      </c>
      <c r="D37" s="97" t="s">
        <v>1509</v>
      </c>
      <c r="E37" s="97" t="s">
        <v>1510</v>
      </c>
      <c r="F37" s="97" t="s">
        <v>1511</v>
      </c>
      <c r="G37" s="97" t="s">
        <v>1512</v>
      </c>
      <c r="H37" s="97" t="s">
        <v>1513</v>
      </c>
      <c r="I37" s="97" t="s">
        <v>1514</v>
      </c>
      <c r="J37" s="97" t="s">
        <v>1515</v>
      </c>
    </row>
    <row r="38" spans="1:10" ht="10.5" customHeight="1" x14ac:dyDescent="0.2">
      <c r="A38" s="9" t="s">
        <v>1544</v>
      </c>
      <c r="B38" s="453">
        <v>15.8</v>
      </c>
      <c r="C38" s="453">
        <v>15.7</v>
      </c>
      <c r="D38" s="453">
        <v>15.7</v>
      </c>
      <c r="E38" s="453">
        <v>15.7</v>
      </c>
      <c r="F38" s="453">
        <v>15.9</v>
      </c>
      <c r="G38" s="453">
        <v>15.6</v>
      </c>
      <c r="H38" s="453">
        <v>15.7</v>
      </c>
      <c r="I38" s="453">
        <v>15.8</v>
      </c>
      <c r="J38" s="453">
        <v>15.8</v>
      </c>
    </row>
    <row r="39" spans="1:10" ht="10.5" customHeight="1" x14ac:dyDescent="0.2">
      <c r="A39" s="14" t="s">
        <v>1545</v>
      </c>
      <c r="B39" s="455">
        <v>17.7</v>
      </c>
      <c r="C39" s="455">
        <v>17.7</v>
      </c>
      <c r="D39" s="455">
        <v>17.7</v>
      </c>
      <c r="E39" s="455">
        <v>18.399999999999999</v>
      </c>
      <c r="F39" s="455">
        <v>18.5</v>
      </c>
      <c r="G39" s="455">
        <v>17.5</v>
      </c>
      <c r="H39" s="455">
        <v>17.600000000000001</v>
      </c>
      <c r="I39" s="455">
        <v>18.399999999999999</v>
      </c>
      <c r="J39" s="455">
        <v>18.399999999999999</v>
      </c>
    </row>
    <row r="40" spans="1:10" ht="10.5" customHeight="1" x14ac:dyDescent="0.2">
      <c r="A40" s="20" t="s">
        <v>1546</v>
      </c>
      <c r="B40" s="475">
        <v>20.3</v>
      </c>
      <c r="C40" s="475">
        <v>20.9</v>
      </c>
      <c r="D40" s="475">
        <v>20.399999999999999</v>
      </c>
      <c r="E40" s="475">
        <v>21.2</v>
      </c>
      <c r="F40" s="475">
        <v>21.1</v>
      </c>
      <c r="G40" s="475">
        <v>20</v>
      </c>
      <c r="H40" s="475">
        <v>20.2</v>
      </c>
      <c r="I40" s="475">
        <v>21</v>
      </c>
      <c r="J40" s="475">
        <v>20.9</v>
      </c>
    </row>
    <row r="41" spans="1:10" ht="18.75" customHeight="1" x14ac:dyDescent="0.2">
      <c r="A41" s="667" t="s">
        <v>1547</v>
      </c>
      <c r="B41" s="667" t="s">
        <v>0</v>
      </c>
      <c r="C41" s="667" t="s">
        <v>0</v>
      </c>
      <c r="D41" s="667" t="s">
        <v>0</v>
      </c>
      <c r="E41" s="667" t="s">
        <v>0</v>
      </c>
      <c r="F41" s="667" t="s">
        <v>0</v>
      </c>
      <c r="G41" s="667" t="s">
        <v>0</v>
      </c>
      <c r="H41" s="667" t="s">
        <v>0</v>
      </c>
      <c r="I41" s="667" t="s">
        <v>0</v>
      </c>
      <c r="J41" s="667" t="s">
        <v>0</v>
      </c>
    </row>
    <row r="42" spans="1:10" ht="7.5" customHeight="1" x14ac:dyDescent="0.2">
      <c r="A42" s="476"/>
      <c r="B42" s="476"/>
      <c r="C42" s="476"/>
      <c r="D42" s="476"/>
      <c r="E42" s="476"/>
      <c r="F42" s="476"/>
      <c r="G42" s="476"/>
      <c r="H42" s="476"/>
      <c r="I42" s="476"/>
      <c r="J42" s="476"/>
    </row>
    <row r="43" spans="1:10" ht="10.5" customHeight="1" x14ac:dyDescent="0.2">
      <c r="A43" s="45" t="s">
        <v>1548</v>
      </c>
      <c r="B43" s="115" t="s">
        <v>1507</v>
      </c>
      <c r="C43" s="115" t="s">
        <v>1508</v>
      </c>
      <c r="D43" s="115" t="s">
        <v>1509</v>
      </c>
      <c r="E43" s="115" t="s">
        <v>1510</v>
      </c>
      <c r="F43" s="115" t="s">
        <v>1511</v>
      </c>
      <c r="G43" s="115" t="s">
        <v>1512</v>
      </c>
      <c r="H43" s="115" t="s">
        <v>1513</v>
      </c>
      <c r="I43" s="115" t="s">
        <v>1514</v>
      </c>
      <c r="J43" s="115" t="s">
        <v>1515</v>
      </c>
    </row>
    <row r="44" spans="1:10" ht="10.5" customHeight="1" x14ac:dyDescent="0.2">
      <c r="A44" s="9" t="s">
        <v>1549</v>
      </c>
      <c r="B44" s="462">
        <v>29004</v>
      </c>
      <c r="C44" s="462">
        <v>28692</v>
      </c>
      <c r="D44" s="462">
        <v>28611</v>
      </c>
      <c r="E44" s="462">
        <v>29379</v>
      </c>
      <c r="F44" s="462">
        <v>29353</v>
      </c>
      <c r="G44" s="462">
        <v>27678</v>
      </c>
      <c r="H44" s="462">
        <v>28121</v>
      </c>
      <c r="I44" s="462">
        <v>28683</v>
      </c>
      <c r="J44" s="462">
        <v>28225</v>
      </c>
    </row>
    <row r="45" spans="1:10" ht="10.5" customHeight="1" x14ac:dyDescent="0.2">
      <c r="A45" s="14" t="s">
        <v>1550</v>
      </c>
      <c r="B45" s="464">
        <v>607790</v>
      </c>
      <c r="C45" s="464">
        <v>618267</v>
      </c>
      <c r="D45" s="464">
        <v>597274</v>
      </c>
      <c r="E45" s="464">
        <v>572605</v>
      </c>
      <c r="F45" s="464">
        <v>571435</v>
      </c>
      <c r="G45" s="464">
        <v>561392</v>
      </c>
      <c r="H45" s="464">
        <v>577736</v>
      </c>
      <c r="I45" s="464">
        <v>568334</v>
      </c>
      <c r="J45" s="464">
        <v>566487</v>
      </c>
    </row>
    <row r="46" spans="1:10" ht="10.5" customHeight="1" x14ac:dyDescent="0.2">
      <c r="A46" s="14" t="s">
        <v>1551</v>
      </c>
      <c r="B46" s="477">
        <v>4.8</v>
      </c>
      <c r="C46" s="477">
        <v>4.5999999999999996</v>
      </c>
      <c r="D46" s="477">
        <v>4.8</v>
      </c>
      <c r="E46" s="477">
        <v>5.0999999999999996</v>
      </c>
      <c r="F46" s="477">
        <v>5.0999999999999996</v>
      </c>
      <c r="G46" s="477">
        <v>4.9000000000000004</v>
      </c>
      <c r="H46" s="477">
        <v>4.9000000000000004</v>
      </c>
      <c r="I46" s="477">
        <v>5</v>
      </c>
      <c r="J46" s="477">
        <v>5</v>
      </c>
    </row>
    <row r="47" spans="1:10" ht="0.75" customHeight="1" x14ac:dyDescent="0.2">
      <c r="A47" s="478"/>
      <c r="B47" s="479"/>
      <c r="C47" s="479"/>
      <c r="D47" s="479"/>
      <c r="E47" s="479"/>
      <c r="F47" s="479"/>
      <c r="G47" s="479"/>
      <c r="H47" s="479"/>
      <c r="I47" s="479"/>
      <c r="J47" s="479"/>
    </row>
    <row r="48" spans="1:10" ht="12" customHeight="1" x14ac:dyDescent="0.2">
      <c r="A48" s="668"/>
      <c r="B48" s="668" t="s">
        <v>0</v>
      </c>
      <c r="C48" s="668" t="s">
        <v>0</v>
      </c>
      <c r="D48" s="668" t="s">
        <v>0</v>
      </c>
      <c r="E48" s="668" t="s">
        <v>0</v>
      </c>
      <c r="F48" s="668" t="s">
        <v>0</v>
      </c>
      <c r="G48" s="668" t="s">
        <v>0</v>
      </c>
      <c r="H48" s="668" t="s">
        <v>0</v>
      </c>
      <c r="I48" s="668" t="s">
        <v>0</v>
      </c>
      <c r="J48" s="668" t="s">
        <v>0</v>
      </c>
    </row>
    <row r="49" spans="1:10" ht="13.5" customHeight="1" x14ac:dyDescent="0.25">
      <c r="A49" s="669" t="s">
        <v>1552</v>
      </c>
      <c r="B49" s="670" t="s">
        <v>0</v>
      </c>
      <c r="C49" s="670" t="s">
        <v>0</v>
      </c>
      <c r="D49" s="670" t="s">
        <v>0</v>
      </c>
      <c r="E49" s="670" t="s">
        <v>0</v>
      </c>
      <c r="F49" s="670" t="s">
        <v>0</v>
      </c>
      <c r="G49" s="670" t="s">
        <v>0</v>
      </c>
      <c r="H49" s="670" t="s">
        <v>0</v>
      </c>
      <c r="I49" s="670" t="s">
        <v>0</v>
      </c>
      <c r="J49" s="670" t="s">
        <v>0</v>
      </c>
    </row>
    <row r="50" spans="1:10" ht="11.25" customHeight="1" x14ac:dyDescent="0.2">
      <c r="A50" s="78">
        <v>0</v>
      </c>
      <c r="B50" s="53" t="s">
        <v>1507</v>
      </c>
      <c r="C50" s="53" t="s">
        <v>1508</v>
      </c>
      <c r="D50" s="53" t="s">
        <v>1509</v>
      </c>
      <c r="E50" s="53" t="s">
        <v>1510</v>
      </c>
      <c r="F50" s="53" t="s">
        <v>1511</v>
      </c>
      <c r="G50" s="53" t="s">
        <v>1512</v>
      </c>
      <c r="H50" s="53" t="s">
        <v>1513</v>
      </c>
      <c r="I50" s="53" t="s">
        <v>1514</v>
      </c>
      <c r="J50" s="53" t="s">
        <v>1515</v>
      </c>
    </row>
    <row r="51" spans="1:10" ht="11.25" customHeight="1" x14ac:dyDescent="0.2">
      <c r="A51" s="52" t="s">
        <v>1553</v>
      </c>
      <c r="B51" s="480">
        <v>12.7</v>
      </c>
      <c r="C51" s="481">
        <v>13.7</v>
      </c>
      <c r="D51" s="481">
        <v>13.7</v>
      </c>
      <c r="E51" s="481">
        <v>13.2</v>
      </c>
      <c r="F51" s="481">
        <v>14</v>
      </c>
      <c r="G51" s="481">
        <v>14.2</v>
      </c>
      <c r="H51" s="481">
        <v>14.5</v>
      </c>
      <c r="I51" s="481">
        <v>16.2</v>
      </c>
      <c r="J51" s="481">
        <v>16.399999999999999</v>
      </c>
    </row>
  </sheetData>
  <mergeCells count="8">
    <mergeCell ref="A41:J41"/>
    <mergeCell ref="A48:J48"/>
    <mergeCell ref="A49:J49"/>
    <mergeCell ref="A2:J2"/>
    <mergeCell ref="A3:J3"/>
    <mergeCell ref="A34:J34"/>
    <mergeCell ref="A35:J35"/>
    <mergeCell ref="A36:J36"/>
  </mergeCells>
  <pageMargins left="0.5" right="0.5" top="0.5" bottom="0.5" header="0.31496062992126" footer="0.31496062992126"/>
  <pageSetup paperSize="9" orientation="portrait"/>
  <headerFooter>
    <oddFooter>&amp;C_x000D_&amp;1#&amp;"Aptos"&amp;10&amp;K000000 Confidential</oddFooter>
  </headerFooter>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AEBF8F-13DF-4512-BA7F-61BC949D4579}">
  <dimension ref="A1:J70"/>
  <sheetViews>
    <sheetView workbookViewId="0"/>
  </sheetViews>
  <sheetFormatPr defaultRowHeight="12.75" x14ac:dyDescent="0.2"/>
  <cols>
    <col min="1" max="1" width="37.28515625" customWidth="1"/>
    <col min="2" max="10" width="7.140625" customWidth="1"/>
  </cols>
  <sheetData>
    <row r="1" spans="1:10" ht="10.5" customHeight="1" x14ac:dyDescent="0.2">
      <c r="A1" s="73" t="s">
        <v>1554</v>
      </c>
      <c r="B1" s="44"/>
      <c r="C1" s="44"/>
      <c r="D1" s="44"/>
      <c r="E1" s="44"/>
      <c r="F1" s="288"/>
      <c r="G1" s="288"/>
      <c r="H1" s="288"/>
      <c r="I1" s="288"/>
      <c r="J1" s="288"/>
    </row>
    <row r="2" spans="1:10" ht="28.5" customHeight="1" x14ac:dyDescent="0.2">
      <c r="A2" s="600" t="s">
        <v>1555</v>
      </c>
      <c r="B2" s="600" t="s">
        <v>0</v>
      </c>
      <c r="C2" s="600" t="s">
        <v>0</v>
      </c>
      <c r="D2" s="600" t="s">
        <v>0</v>
      </c>
      <c r="E2" s="600" t="s">
        <v>0</v>
      </c>
      <c r="F2" s="600" t="s">
        <v>0</v>
      </c>
      <c r="G2" s="600" t="s">
        <v>0</v>
      </c>
      <c r="H2" s="600" t="s">
        <v>0</v>
      </c>
      <c r="I2" s="600" t="s">
        <v>0</v>
      </c>
      <c r="J2" s="600" t="s">
        <v>0</v>
      </c>
    </row>
    <row r="3" spans="1:10" ht="6" customHeight="1" x14ac:dyDescent="0.2">
      <c r="A3" s="111"/>
      <c r="B3" s="461"/>
      <c r="C3" s="461"/>
      <c r="D3" s="461"/>
      <c r="E3" s="461"/>
      <c r="F3" s="461"/>
      <c r="G3" s="461"/>
      <c r="H3" s="461"/>
      <c r="I3" s="461"/>
      <c r="J3" s="461"/>
    </row>
    <row r="4" spans="1:10" ht="10.5" customHeight="1" x14ac:dyDescent="0.2">
      <c r="A4" s="45" t="s">
        <v>1556</v>
      </c>
      <c r="B4" s="115" t="s">
        <v>1557</v>
      </c>
      <c r="C4" s="115" t="s">
        <v>1558</v>
      </c>
      <c r="D4" s="115" t="s">
        <v>1559</v>
      </c>
      <c r="E4" s="2" t="s">
        <v>1560</v>
      </c>
      <c r="F4" s="115" t="s">
        <v>1561</v>
      </c>
      <c r="G4" s="115" t="s">
        <v>1562</v>
      </c>
      <c r="H4" s="2" t="s">
        <v>1563</v>
      </c>
      <c r="I4" s="115" t="s">
        <v>1564</v>
      </c>
      <c r="J4" s="115" t="s">
        <v>1565</v>
      </c>
    </row>
    <row r="5" spans="1:10" ht="10.5" customHeight="1" x14ac:dyDescent="0.2">
      <c r="A5" s="116" t="s">
        <v>1566</v>
      </c>
      <c r="B5" s="482">
        <v>120716</v>
      </c>
      <c r="C5" s="482">
        <v>119887</v>
      </c>
      <c r="D5" s="482">
        <v>119722</v>
      </c>
      <c r="E5" s="482">
        <v>124919</v>
      </c>
      <c r="F5" s="482">
        <v>123945</v>
      </c>
      <c r="G5" s="482">
        <v>123921</v>
      </c>
      <c r="H5" s="482">
        <v>125173</v>
      </c>
      <c r="I5" s="482">
        <v>126363</v>
      </c>
      <c r="J5" s="482">
        <v>124574</v>
      </c>
    </row>
    <row r="6" spans="1:10" ht="4.5" customHeight="1" x14ac:dyDescent="0.2">
      <c r="A6" s="14"/>
      <c r="B6" s="483"/>
      <c r="C6" s="483"/>
      <c r="D6" s="483"/>
      <c r="E6" s="483"/>
      <c r="F6" s="483"/>
      <c r="G6" s="483"/>
      <c r="H6" s="483"/>
      <c r="I6" s="483"/>
      <c r="J6" s="483"/>
    </row>
    <row r="7" spans="1:10" ht="10.5" customHeight="1" x14ac:dyDescent="0.2">
      <c r="A7" s="14" t="s">
        <v>1567</v>
      </c>
      <c r="B7" s="465">
        <v>107538</v>
      </c>
      <c r="C7" s="465">
        <v>107717</v>
      </c>
      <c r="D7" s="465">
        <v>107901</v>
      </c>
      <c r="E7" s="465">
        <v>112662</v>
      </c>
      <c r="F7" s="465">
        <v>111184</v>
      </c>
      <c r="G7" s="465">
        <v>110316</v>
      </c>
      <c r="H7" s="465">
        <v>110450</v>
      </c>
      <c r="I7" s="465">
        <v>112822</v>
      </c>
      <c r="J7" s="465">
        <v>113810</v>
      </c>
    </row>
    <row r="8" spans="1:10" ht="10.5" customHeight="1" x14ac:dyDescent="0.2">
      <c r="A8" s="14" t="s">
        <v>1568</v>
      </c>
      <c r="B8" s="465">
        <v>63055</v>
      </c>
      <c r="C8" s="465">
        <v>64391</v>
      </c>
      <c r="D8" s="465">
        <v>62657</v>
      </c>
      <c r="E8" s="465">
        <v>59775</v>
      </c>
      <c r="F8" s="465">
        <v>58678</v>
      </c>
      <c r="G8" s="465">
        <v>58291</v>
      </c>
      <c r="H8" s="465">
        <v>57143</v>
      </c>
      <c r="I8" s="465">
        <v>58065</v>
      </c>
      <c r="J8" s="465">
        <v>58156</v>
      </c>
    </row>
    <row r="9" spans="1:10" ht="10.5" customHeight="1" x14ac:dyDescent="0.2">
      <c r="A9" s="484" t="s">
        <v>1569</v>
      </c>
      <c r="B9" s="465">
        <v>40564</v>
      </c>
      <c r="C9" s="465">
        <v>39580</v>
      </c>
      <c r="D9" s="465">
        <v>39253</v>
      </c>
      <c r="E9" s="465">
        <v>37057</v>
      </c>
      <c r="F9" s="465">
        <v>36633</v>
      </c>
      <c r="G9" s="465">
        <v>35900</v>
      </c>
      <c r="H9" s="465">
        <v>36855</v>
      </c>
      <c r="I9" s="465">
        <v>51905</v>
      </c>
      <c r="J9" s="465">
        <v>51443</v>
      </c>
    </row>
    <row r="10" spans="1:10" ht="10.5" customHeight="1" x14ac:dyDescent="0.2">
      <c r="A10" s="484" t="s">
        <v>1570</v>
      </c>
      <c r="B10" s="465">
        <v>22491</v>
      </c>
      <c r="C10" s="465">
        <v>24811</v>
      </c>
      <c r="D10" s="465">
        <v>23404</v>
      </c>
      <c r="E10" s="465">
        <v>22718</v>
      </c>
      <c r="F10" s="465">
        <v>22045</v>
      </c>
      <c r="G10" s="465">
        <v>22391</v>
      </c>
      <c r="H10" s="465">
        <v>20288</v>
      </c>
      <c r="I10" s="465">
        <v>6160</v>
      </c>
      <c r="J10" s="465">
        <v>6713</v>
      </c>
    </row>
    <row r="11" spans="1:10" ht="10.5" customHeight="1" x14ac:dyDescent="0.2">
      <c r="A11" s="14" t="s">
        <v>1571</v>
      </c>
      <c r="B11" s="465">
        <v>3961</v>
      </c>
      <c r="C11" s="465">
        <v>3925</v>
      </c>
      <c r="D11" s="465">
        <v>3795</v>
      </c>
      <c r="E11" s="465">
        <v>3597</v>
      </c>
      <c r="F11" s="465">
        <v>3791</v>
      </c>
      <c r="G11" s="465">
        <v>3410</v>
      </c>
      <c r="H11" s="465">
        <v>3837</v>
      </c>
      <c r="I11" s="465">
        <v>4257</v>
      </c>
      <c r="J11" s="465">
        <v>4234</v>
      </c>
    </row>
    <row r="12" spans="1:10" ht="10.5" customHeight="1" x14ac:dyDescent="0.2">
      <c r="A12" s="14" t="s">
        <v>1572</v>
      </c>
      <c r="B12" s="465">
        <v>34098</v>
      </c>
      <c r="C12" s="465">
        <v>33563</v>
      </c>
      <c r="D12" s="465">
        <v>35388</v>
      </c>
      <c r="E12" s="465">
        <v>42958</v>
      </c>
      <c r="F12" s="465">
        <v>42490</v>
      </c>
      <c r="G12" s="465">
        <v>42145</v>
      </c>
      <c r="H12" s="465">
        <v>42596</v>
      </c>
      <c r="I12" s="465">
        <v>44187</v>
      </c>
      <c r="J12" s="465">
        <v>44849</v>
      </c>
    </row>
    <row r="13" spans="1:10" ht="10.5" customHeight="1" x14ac:dyDescent="0.2">
      <c r="A13" s="14" t="s">
        <v>1573</v>
      </c>
      <c r="B13" s="465">
        <v>3402</v>
      </c>
      <c r="C13" s="465">
        <v>3082</v>
      </c>
      <c r="D13" s="465">
        <v>3278</v>
      </c>
      <c r="E13" s="465">
        <v>3526</v>
      </c>
      <c r="F13" s="465">
        <v>3375</v>
      </c>
      <c r="G13" s="465">
        <v>3439</v>
      </c>
      <c r="H13" s="465">
        <v>3666</v>
      </c>
      <c r="I13" s="465">
        <v>3461</v>
      </c>
      <c r="J13" s="465">
        <v>3538</v>
      </c>
    </row>
    <row r="14" spans="1:10" ht="10.5" customHeight="1" x14ac:dyDescent="0.2">
      <c r="A14" s="14" t="s">
        <v>1574</v>
      </c>
      <c r="B14" s="465">
        <v>3022</v>
      </c>
      <c r="C14" s="465">
        <v>2756</v>
      </c>
      <c r="D14" s="465">
        <v>2783</v>
      </c>
      <c r="E14" s="465">
        <v>2806</v>
      </c>
      <c r="F14" s="465">
        <v>2850</v>
      </c>
      <c r="G14" s="465">
        <v>3031</v>
      </c>
      <c r="H14" s="465">
        <v>3208</v>
      </c>
      <c r="I14" s="465">
        <v>2852</v>
      </c>
      <c r="J14" s="465">
        <v>3033</v>
      </c>
    </row>
    <row r="15" spans="1:10" ht="4.5" customHeight="1" x14ac:dyDescent="0.2">
      <c r="A15" s="14"/>
      <c r="B15" s="465"/>
      <c r="C15" s="465"/>
      <c r="D15" s="465"/>
      <c r="E15" s="465"/>
      <c r="F15" s="465"/>
      <c r="G15" s="465"/>
      <c r="H15" s="465"/>
      <c r="I15" s="465"/>
      <c r="J15" s="465"/>
    </row>
    <row r="16" spans="1:10" ht="10.5" customHeight="1" x14ac:dyDescent="0.2">
      <c r="A16" s="14" t="s">
        <v>1575</v>
      </c>
      <c r="B16" s="465">
        <v>13178</v>
      </c>
      <c r="C16" s="465">
        <v>12170</v>
      </c>
      <c r="D16" s="465">
        <v>11821</v>
      </c>
      <c r="E16" s="465">
        <v>12257</v>
      </c>
      <c r="F16" s="465">
        <v>12761</v>
      </c>
      <c r="G16" s="465">
        <v>13605</v>
      </c>
      <c r="H16" s="465">
        <v>14723</v>
      </c>
      <c r="I16" s="465">
        <v>13541</v>
      </c>
      <c r="J16" s="465">
        <v>10764</v>
      </c>
    </row>
    <row r="17" spans="1:10" ht="10.5" customHeight="1" x14ac:dyDescent="0.2">
      <c r="A17" s="14" t="s">
        <v>1576</v>
      </c>
      <c r="B17" s="465">
        <v>228</v>
      </c>
      <c r="C17" s="465">
        <v>196</v>
      </c>
      <c r="D17" s="465">
        <v>225</v>
      </c>
      <c r="E17" s="465">
        <v>181</v>
      </c>
      <c r="F17" s="465">
        <v>232</v>
      </c>
      <c r="G17" s="465">
        <v>237</v>
      </c>
      <c r="H17" s="465">
        <v>208</v>
      </c>
      <c r="I17" s="465">
        <v>189</v>
      </c>
      <c r="J17" s="465">
        <v>188</v>
      </c>
    </row>
    <row r="18" spans="1:10" ht="10.5" customHeight="1" x14ac:dyDescent="0.2">
      <c r="A18" s="14" t="s">
        <v>1577</v>
      </c>
      <c r="B18" s="465">
        <v>4264</v>
      </c>
      <c r="C18" s="465">
        <v>4305</v>
      </c>
      <c r="D18" s="465">
        <v>4498</v>
      </c>
      <c r="E18" s="465">
        <v>4618</v>
      </c>
      <c r="F18" s="465">
        <v>5143</v>
      </c>
      <c r="G18" s="465">
        <v>6132</v>
      </c>
      <c r="H18" s="465">
        <v>6614</v>
      </c>
      <c r="I18" s="465">
        <v>6288</v>
      </c>
      <c r="J18" s="465">
        <v>3340</v>
      </c>
    </row>
    <row r="19" spans="1:10" ht="10.5" customHeight="1" x14ac:dyDescent="0.2">
      <c r="A19" s="14" t="s">
        <v>1574</v>
      </c>
      <c r="B19" s="465">
        <v>8686</v>
      </c>
      <c r="C19" s="465">
        <v>7669</v>
      </c>
      <c r="D19" s="465">
        <v>7098</v>
      </c>
      <c r="E19" s="465">
        <v>7458</v>
      </c>
      <c r="F19" s="465">
        <v>7386</v>
      </c>
      <c r="G19" s="465">
        <v>7236</v>
      </c>
      <c r="H19" s="465">
        <v>7901</v>
      </c>
      <c r="I19" s="465">
        <v>7064</v>
      </c>
      <c r="J19" s="465">
        <v>7236</v>
      </c>
    </row>
    <row r="20" spans="1:10" ht="4.5" customHeight="1" x14ac:dyDescent="0.2">
      <c r="A20" s="14"/>
      <c r="B20" s="467"/>
      <c r="C20" s="467"/>
      <c r="D20" s="467"/>
      <c r="E20" s="467"/>
      <c r="F20" s="467"/>
      <c r="G20" s="467"/>
      <c r="H20" s="467"/>
      <c r="I20" s="467"/>
      <c r="J20" s="467"/>
    </row>
    <row r="21" spans="1:10" ht="10.5" customHeight="1" x14ac:dyDescent="0.2">
      <c r="A21" s="48" t="s">
        <v>1578</v>
      </c>
      <c r="B21" s="259">
        <v>498</v>
      </c>
      <c r="C21" s="259">
        <v>434</v>
      </c>
      <c r="D21" s="259">
        <v>813</v>
      </c>
      <c r="E21" s="259">
        <v>455</v>
      </c>
      <c r="F21" s="259">
        <v>591</v>
      </c>
      <c r="G21" s="259">
        <v>619</v>
      </c>
      <c r="H21" s="259">
        <v>1184</v>
      </c>
      <c r="I21" s="259">
        <v>396</v>
      </c>
      <c r="J21" s="259">
        <v>379</v>
      </c>
    </row>
    <row r="22" spans="1:10" ht="4.5" customHeight="1" x14ac:dyDescent="0.2">
      <c r="A22" s="14"/>
      <c r="B22" s="467"/>
      <c r="C22" s="467"/>
      <c r="D22" s="467"/>
      <c r="E22" s="467"/>
      <c r="F22" s="467"/>
      <c r="G22" s="467"/>
      <c r="H22" s="467"/>
      <c r="I22" s="467"/>
      <c r="J22" s="467"/>
    </row>
    <row r="23" spans="1:10" ht="10.5" customHeight="1" x14ac:dyDescent="0.2">
      <c r="A23" s="48" t="s">
        <v>1579</v>
      </c>
      <c r="B23" s="259">
        <v>5018</v>
      </c>
      <c r="C23" s="259">
        <v>4930</v>
      </c>
      <c r="D23" s="259">
        <v>5752</v>
      </c>
      <c r="E23" s="259">
        <v>5158</v>
      </c>
      <c r="F23" s="259">
        <v>4995</v>
      </c>
      <c r="G23" s="259">
        <v>5216</v>
      </c>
      <c r="H23" s="259">
        <v>5387</v>
      </c>
      <c r="I23" s="259">
        <v>5336</v>
      </c>
      <c r="J23" s="259">
        <v>5016</v>
      </c>
    </row>
    <row r="24" spans="1:10" ht="10.5" customHeight="1" x14ac:dyDescent="0.2">
      <c r="A24" s="14" t="s">
        <v>1580</v>
      </c>
      <c r="B24" s="465">
        <v>4175</v>
      </c>
      <c r="C24" s="465">
        <v>4120</v>
      </c>
      <c r="D24" s="465">
        <v>4964</v>
      </c>
      <c r="E24" s="465">
        <v>4444</v>
      </c>
      <c r="F24" s="465">
        <v>4212</v>
      </c>
      <c r="G24" s="465">
        <v>4519</v>
      </c>
      <c r="H24" s="465">
        <v>4680</v>
      </c>
      <c r="I24" s="465">
        <v>4586</v>
      </c>
      <c r="J24" s="465">
        <v>4323</v>
      </c>
    </row>
    <row r="25" spans="1:10" ht="10.5" customHeight="1" x14ac:dyDescent="0.2">
      <c r="A25" s="14" t="s">
        <v>1581</v>
      </c>
      <c r="B25" s="465">
        <v>843</v>
      </c>
      <c r="C25" s="465">
        <v>810</v>
      </c>
      <c r="D25" s="465">
        <v>788</v>
      </c>
      <c r="E25" s="465">
        <v>714</v>
      </c>
      <c r="F25" s="465">
        <v>783</v>
      </c>
      <c r="G25" s="465">
        <v>697</v>
      </c>
      <c r="H25" s="465">
        <v>707</v>
      </c>
      <c r="I25" s="465">
        <v>750</v>
      </c>
      <c r="J25" s="465">
        <v>693</v>
      </c>
    </row>
    <row r="26" spans="1:10" ht="10.5" customHeight="1" x14ac:dyDescent="0.2">
      <c r="A26" s="14" t="s">
        <v>1582</v>
      </c>
      <c r="B26" s="465" t="s">
        <v>0</v>
      </c>
      <c r="C26" s="465" t="s">
        <v>0</v>
      </c>
      <c r="D26" s="465" t="s">
        <v>0</v>
      </c>
      <c r="E26" s="465" t="s">
        <v>0</v>
      </c>
      <c r="F26" s="465" t="s">
        <v>0</v>
      </c>
      <c r="G26" s="465" t="s">
        <v>0</v>
      </c>
      <c r="H26" s="465" t="s">
        <v>0</v>
      </c>
      <c r="I26" s="465" t="s">
        <v>0</v>
      </c>
      <c r="J26" s="465"/>
    </row>
    <row r="27" spans="1:10" ht="4.5" customHeight="1" x14ac:dyDescent="0.2">
      <c r="A27" s="14"/>
      <c r="B27" s="465"/>
      <c r="C27" s="465"/>
      <c r="D27" s="465"/>
      <c r="E27" s="465"/>
      <c r="F27" s="465"/>
      <c r="G27" s="465"/>
      <c r="H27" s="465"/>
      <c r="I27" s="465"/>
      <c r="J27" s="465"/>
    </row>
    <row r="28" spans="1:10" ht="10.5" customHeight="1" x14ac:dyDescent="0.2">
      <c r="A28" s="48" t="s">
        <v>1583</v>
      </c>
      <c r="B28" s="485" t="s">
        <v>1584</v>
      </c>
      <c r="C28" s="259" t="s">
        <v>1584</v>
      </c>
      <c r="D28" s="259" t="s">
        <v>1584</v>
      </c>
      <c r="E28" s="259" t="s">
        <v>1584</v>
      </c>
      <c r="F28" s="259" t="s">
        <v>1584</v>
      </c>
      <c r="G28" s="259" t="s">
        <v>1584</v>
      </c>
      <c r="H28" s="259">
        <v>3</v>
      </c>
      <c r="I28" s="259" t="s">
        <v>0</v>
      </c>
      <c r="J28" s="259" t="s">
        <v>1584</v>
      </c>
    </row>
    <row r="29" spans="1:10" ht="6.75" customHeight="1" x14ac:dyDescent="0.2">
      <c r="A29" s="14"/>
      <c r="B29" s="467"/>
      <c r="C29" s="467"/>
      <c r="D29" s="467"/>
      <c r="E29" s="467"/>
      <c r="F29" s="467"/>
      <c r="G29" s="467"/>
      <c r="H29" s="467"/>
      <c r="I29" s="467"/>
      <c r="J29" s="467"/>
    </row>
    <row r="30" spans="1:10" ht="10.5" customHeight="1" x14ac:dyDescent="0.2">
      <c r="A30" s="48" t="s">
        <v>1585</v>
      </c>
      <c r="B30" s="259">
        <v>22665</v>
      </c>
      <c r="C30" s="259">
        <v>22665</v>
      </c>
      <c r="D30" s="259">
        <v>21389</v>
      </c>
      <c r="E30" s="259">
        <v>21125</v>
      </c>
      <c r="F30" s="259">
        <v>21125</v>
      </c>
      <c r="G30" s="259">
        <v>21125</v>
      </c>
      <c r="H30" s="259">
        <v>21125</v>
      </c>
      <c r="I30" s="259">
        <v>17874</v>
      </c>
      <c r="J30" s="259">
        <v>17874</v>
      </c>
    </row>
    <row r="31" spans="1:10" ht="4.5" customHeight="1" x14ac:dyDescent="0.2">
      <c r="A31" s="14"/>
      <c r="B31" s="467"/>
      <c r="C31" s="467"/>
      <c r="D31" s="467"/>
      <c r="E31" s="467"/>
      <c r="F31" s="467"/>
      <c r="G31" s="467"/>
      <c r="H31" s="467"/>
      <c r="I31" s="467"/>
      <c r="J31" s="467"/>
    </row>
    <row r="32" spans="1:10" ht="19.5" customHeight="1" x14ac:dyDescent="0.2">
      <c r="A32" s="486"/>
      <c r="B32" s="312"/>
      <c r="C32" s="312"/>
      <c r="D32" s="312"/>
      <c r="E32" s="312"/>
      <c r="F32" s="312"/>
      <c r="G32" s="312"/>
      <c r="H32" s="312"/>
      <c r="I32" s="312"/>
      <c r="J32" s="312"/>
    </row>
    <row r="33" spans="1:10" ht="33.75" customHeight="1" x14ac:dyDescent="0.2">
      <c r="A33" s="436" t="s">
        <v>1586</v>
      </c>
      <c r="B33" s="259">
        <v>15004</v>
      </c>
      <c r="C33" s="259">
        <v>14046</v>
      </c>
      <c r="D33" s="259">
        <v>13845</v>
      </c>
      <c r="E33" s="259">
        <v>7451</v>
      </c>
      <c r="F33" s="259">
        <v>7244</v>
      </c>
      <c r="G33" s="259">
        <v>7022</v>
      </c>
      <c r="H33" s="259">
        <v>6813</v>
      </c>
      <c r="I33" s="259">
        <v>5881</v>
      </c>
      <c r="J33" s="259">
        <v>5848</v>
      </c>
    </row>
    <row r="34" spans="1:10" ht="4.5" customHeight="1" x14ac:dyDescent="0.2">
      <c r="A34" s="14"/>
      <c r="B34" s="467"/>
      <c r="C34" s="467"/>
      <c r="D34" s="467"/>
      <c r="E34" s="467"/>
      <c r="F34" s="467"/>
      <c r="G34" s="467"/>
      <c r="H34" s="467"/>
      <c r="I34" s="467"/>
      <c r="J34" s="467"/>
    </row>
    <row r="35" spans="1:10" ht="22.5" customHeight="1" x14ac:dyDescent="0.2">
      <c r="A35" s="436" t="s">
        <v>1587</v>
      </c>
      <c r="B35" s="259" t="s">
        <v>0</v>
      </c>
      <c r="C35" s="259">
        <v>494</v>
      </c>
      <c r="D35" s="259">
        <v>547</v>
      </c>
      <c r="E35" s="259">
        <v>551</v>
      </c>
      <c r="F35" s="259">
        <v>471</v>
      </c>
      <c r="G35" s="259">
        <v>673</v>
      </c>
      <c r="H35" s="259"/>
      <c r="I35" s="259"/>
      <c r="J35" s="259"/>
    </row>
    <row r="36" spans="1:10" ht="4.5" customHeight="1" x14ac:dyDescent="0.2">
      <c r="A36" s="14"/>
      <c r="B36" s="467"/>
      <c r="C36" s="467"/>
      <c r="D36" s="467"/>
      <c r="E36" s="467"/>
      <c r="F36" s="467"/>
      <c r="G36" s="467"/>
      <c r="H36" s="467"/>
      <c r="I36" s="467"/>
      <c r="J36" s="467"/>
    </row>
    <row r="37" spans="1:10" ht="9.75" customHeight="1" x14ac:dyDescent="0.2">
      <c r="A37" s="48" t="s">
        <v>1588</v>
      </c>
      <c r="B37" s="259">
        <v>163901</v>
      </c>
      <c r="C37" s="259">
        <v>162456</v>
      </c>
      <c r="D37" s="259">
        <v>162068</v>
      </c>
      <c r="E37" s="259">
        <v>159659</v>
      </c>
      <c r="F37" s="259">
        <v>158371</v>
      </c>
      <c r="G37" s="259">
        <v>158576</v>
      </c>
      <c r="H37" s="259">
        <v>159685</v>
      </c>
      <c r="I37" s="259">
        <v>155850</v>
      </c>
      <c r="J37" s="259">
        <v>153691</v>
      </c>
    </row>
    <row r="38" spans="1:10" ht="30" customHeight="1" x14ac:dyDescent="0.2">
      <c r="A38" s="672" t="s">
        <v>1589</v>
      </c>
      <c r="B38" s="672" t="s">
        <v>0</v>
      </c>
      <c r="C38" s="672" t="s">
        <v>0</v>
      </c>
      <c r="D38" s="672" t="s">
        <v>0</v>
      </c>
      <c r="E38" s="672" t="s">
        <v>0</v>
      </c>
      <c r="F38" s="672" t="s">
        <v>0</v>
      </c>
      <c r="G38" s="672" t="s">
        <v>0</v>
      </c>
      <c r="H38" s="672" t="s">
        <v>0</v>
      </c>
      <c r="I38" s="672" t="s">
        <v>0</v>
      </c>
      <c r="J38" s="672" t="s">
        <v>0</v>
      </c>
    </row>
    <row r="39" spans="1:10" ht="11.25" customHeight="1" x14ac:dyDescent="0.2">
      <c r="A39" s="672" t="s">
        <v>1590</v>
      </c>
      <c r="B39" s="672" t="s">
        <v>0</v>
      </c>
      <c r="C39" s="672" t="s">
        <v>0</v>
      </c>
      <c r="D39" s="672" t="s">
        <v>0</v>
      </c>
      <c r="E39" s="672" t="s">
        <v>0</v>
      </c>
      <c r="F39" s="672" t="s">
        <v>0</v>
      </c>
      <c r="G39" s="672" t="s">
        <v>0</v>
      </c>
      <c r="H39" s="672" t="s">
        <v>0</v>
      </c>
      <c r="I39" s="672" t="s">
        <v>0</v>
      </c>
      <c r="J39" s="672" t="s">
        <v>0</v>
      </c>
    </row>
    <row r="40" spans="1:10" ht="9" customHeight="1" x14ac:dyDescent="0.2">
      <c r="A40" s="560"/>
      <c r="B40" s="560" t="s">
        <v>0</v>
      </c>
      <c r="C40" s="560" t="s">
        <v>0</v>
      </c>
      <c r="D40" s="560" t="s">
        <v>0</v>
      </c>
      <c r="E40" s="560" t="s">
        <v>0</v>
      </c>
      <c r="F40" s="560" t="s">
        <v>0</v>
      </c>
      <c r="G40" s="560" t="s">
        <v>0</v>
      </c>
      <c r="H40" s="560" t="s">
        <v>0</v>
      </c>
      <c r="I40" s="560" t="s">
        <v>0</v>
      </c>
      <c r="J40" s="560" t="s">
        <v>0</v>
      </c>
    </row>
    <row r="41" spans="1:10" ht="15" customHeight="1" x14ac:dyDescent="0.2">
      <c r="A41" s="600" t="s">
        <v>1591</v>
      </c>
      <c r="B41" s="600" t="s">
        <v>0</v>
      </c>
      <c r="C41" s="600" t="s">
        <v>0</v>
      </c>
      <c r="D41" s="600" t="s">
        <v>0</v>
      </c>
      <c r="E41" s="600" t="s">
        <v>0</v>
      </c>
      <c r="F41" s="600" t="s">
        <v>0</v>
      </c>
      <c r="G41" s="600" t="s">
        <v>0</v>
      </c>
      <c r="H41" s="600" t="s">
        <v>0</v>
      </c>
      <c r="I41" s="600" t="s">
        <v>0</v>
      </c>
      <c r="J41" s="600" t="s">
        <v>0</v>
      </c>
    </row>
    <row r="42" spans="1:10" ht="10.5" customHeight="1" x14ac:dyDescent="0.2">
      <c r="A42" s="78" t="s">
        <v>1592</v>
      </c>
      <c r="B42" s="53" t="s">
        <v>1557</v>
      </c>
      <c r="C42" s="53" t="s">
        <v>1558</v>
      </c>
      <c r="D42" s="53" t="s">
        <v>1559</v>
      </c>
      <c r="E42" s="53" t="s">
        <v>1560</v>
      </c>
      <c r="F42" s="53" t="s">
        <v>1561</v>
      </c>
      <c r="G42" s="53" t="s">
        <v>1562</v>
      </c>
      <c r="H42" s="53" t="s">
        <v>1563</v>
      </c>
      <c r="I42" s="53" t="s">
        <v>1564</v>
      </c>
      <c r="J42" s="53" t="s">
        <v>1565</v>
      </c>
    </row>
    <row r="43" spans="1:10" ht="10.5" customHeight="1" x14ac:dyDescent="0.2">
      <c r="A43" s="116" t="s">
        <v>1593</v>
      </c>
      <c r="B43" s="487">
        <v>0.11</v>
      </c>
      <c r="C43" s="487">
        <v>0.11</v>
      </c>
      <c r="D43" s="487">
        <v>0.11</v>
      </c>
      <c r="E43" s="487">
        <v>0.1</v>
      </c>
      <c r="F43" s="487">
        <v>0.11</v>
      </c>
      <c r="G43" s="487">
        <v>0.1</v>
      </c>
      <c r="H43" s="487">
        <v>0.11</v>
      </c>
      <c r="I43" s="487">
        <v>0.13</v>
      </c>
      <c r="J43" s="487">
        <v>0.13</v>
      </c>
    </row>
    <row r="44" spans="1:10" ht="10.5" customHeight="1" x14ac:dyDescent="0.2">
      <c r="A44" s="14" t="s">
        <v>1594</v>
      </c>
      <c r="B44" s="488">
        <v>0.2</v>
      </c>
      <c r="C44" s="488">
        <v>0.2</v>
      </c>
      <c r="D44" s="488">
        <v>0.21</v>
      </c>
      <c r="E44" s="488">
        <v>0.19</v>
      </c>
      <c r="F44" s="488">
        <v>0.21</v>
      </c>
      <c r="G44" s="488">
        <v>0.19</v>
      </c>
      <c r="H44" s="488">
        <v>0.21</v>
      </c>
      <c r="I44" s="488">
        <v>0.24</v>
      </c>
      <c r="J44" s="488">
        <v>0.25</v>
      </c>
    </row>
    <row r="45" spans="1:10" ht="10.5" customHeight="1" x14ac:dyDescent="0.2">
      <c r="A45" s="14" t="s">
        <v>1595</v>
      </c>
      <c r="B45" s="488">
        <v>7.0000000000000007E-2</v>
      </c>
      <c r="C45" s="488">
        <v>7.0000000000000007E-2</v>
      </c>
      <c r="D45" s="488">
        <v>7.0000000000000007E-2</v>
      </c>
      <c r="E45" s="488">
        <v>0.06</v>
      </c>
      <c r="F45" s="488">
        <v>0.08</v>
      </c>
      <c r="G45" s="488">
        <v>7.0000000000000007E-2</v>
      </c>
      <c r="H45" s="488">
        <v>7.0000000000000007E-2</v>
      </c>
      <c r="I45" s="488">
        <v>0.06</v>
      </c>
      <c r="J45" s="488">
        <v>0.08</v>
      </c>
    </row>
    <row r="46" spans="1:10" ht="10.5" customHeight="1" x14ac:dyDescent="0.2">
      <c r="A46" s="14" t="s">
        <v>1596</v>
      </c>
      <c r="B46" s="488">
        <v>0.08</v>
      </c>
      <c r="C46" s="488">
        <v>0.08</v>
      </c>
      <c r="D46" s="488">
        <v>0.09</v>
      </c>
      <c r="E46" s="488">
        <v>0.08</v>
      </c>
      <c r="F46" s="488">
        <v>0.08</v>
      </c>
      <c r="G46" s="488">
        <v>0.08</v>
      </c>
      <c r="H46" s="488">
        <v>0.08</v>
      </c>
      <c r="I46" s="488">
        <v>0.1</v>
      </c>
      <c r="J46" s="488">
        <v>0.1</v>
      </c>
    </row>
    <row r="47" spans="1:10" ht="10.5" customHeight="1" x14ac:dyDescent="0.2">
      <c r="A47" s="14" t="s">
        <v>1597</v>
      </c>
      <c r="B47" s="488">
        <v>7.0000000000000007E-2</v>
      </c>
      <c r="C47" s="488">
        <v>7.0000000000000007E-2</v>
      </c>
      <c r="D47" s="488">
        <v>7.0000000000000007E-2</v>
      </c>
      <c r="E47" s="488">
        <v>0.08</v>
      </c>
      <c r="F47" s="488">
        <v>0.08</v>
      </c>
      <c r="G47" s="488">
        <v>0.08</v>
      </c>
      <c r="H47" s="488">
        <v>0.08</v>
      </c>
      <c r="I47" s="488">
        <v>0.08</v>
      </c>
      <c r="J47" s="488">
        <v>0.08</v>
      </c>
    </row>
    <row r="48" spans="1:10" ht="6" customHeight="1" x14ac:dyDescent="0.2">
      <c r="A48" s="14"/>
      <c r="B48" s="489"/>
      <c r="C48" s="489"/>
      <c r="D48" s="489"/>
      <c r="E48" s="489"/>
      <c r="F48" s="489"/>
      <c r="G48" s="489"/>
      <c r="H48" s="489"/>
      <c r="I48" s="489"/>
      <c r="J48" s="489"/>
    </row>
    <row r="49" spans="1:10" ht="9.75" customHeight="1" x14ac:dyDescent="0.2">
      <c r="A49" s="48" t="s">
        <v>1598</v>
      </c>
      <c r="B49" s="490">
        <v>0.39</v>
      </c>
      <c r="C49" s="490">
        <v>0.39</v>
      </c>
      <c r="D49" s="490">
        <v>0.39</v>
      </c>
      <c r="E49" s="490">
        <v>0.39</v>
      </c>
      <c r="F49" s="490">
        <v>0.39</v>
      </c>
      <c r="G49" s="490">
        <v>0.39</v>
      </c>
      <c r="H49" s="490">
        <v>0.4</v>
      </c>
      <c r="I49" s="490">
        <v>0.39</v>
      </c>
      <c r="J49" s="490">
        <v>0.39</v>
      </c>
    </row>
    <row r="50" spans="1:10" ht="6" customHeight="1" x14ac:dyDescent="0.2">
      <c r="A50" s="91"/>
      <c r="B50" s="312"/>
      <c r="C50" s="312"/>
      <c r="D50" s="312"/>
      <c r="E50" s="312"/>
      <c r="F50" s="312"/>
      <c r="G50" s="312"/>
      <c r="H50" s="312"/>
      <c r="I50" s="312"/>
      <c r="J50" s="312"/>
    </row>
    <row r="51" spans="1:10" ht="9.75" customHeight="1" x14ac:dyDescent="0.2">
      <c r="A51" s="48" t="s">
        <v>1599</v>
      </c>
      <c r="B51" s="490">
        <v>0.4</v>
      </c>
      <c r="C51" s="490">
        <v>0.41</v>
      </c>
      <c r="D51" s="490">
        <v>0.41</v>
      </c>
      <c r="E51" s="490">
        <v>0.41</v>
      </c>
      <c r="F51" s="490">
        <v>0.41</v>
      </c>
      <c r="G51" s="490">
        <v>0.42</v>
      </c>
      <c r="H51" s="490">
        <v>0.42</v>
      </c>
      <c r="I51" s="490">
        <v>0.39</v>
      </c>
      <c r="J51" s="490">
        <v>0.39</v>
      </c>
    </row>
    <row r="52" spans="1:10" ht="6" customHeight="1" x14ac:dyDescent="0.2">
      <c r="A52" s="84"/>
      <c r="B52" s="85"/>
      <c r="C52" s="86"/>
      <c r="D52" s="87"/>
      <c r="E52" s="87"/>
      <c r="F52" s="87"/>
      <c r="G52" s="87"/>
      <c r="H52" s="87"/>
      <c r="I52" s="87"/>
      <c r="J52" s="88"/>
    </row>
    <row r="53" spans="1:10" ht="10.5" customHeight="1" x14ac:dyDescent="0.2">
      <c r="A53" s="14" t="s">
        <v>1594</v>
      </c>
      <c r="B53" s="488">
        <v>0.36</v>
      </c>
      <c r="C53" s="488">
        <v>0.37</v>
      </c>
      <c r="D53" s="488">
        <v>0.37</v>
      </c>
      <c r="E53" s="488">
        <v>0.37</v>
      </c>
      <c r="F53" s="488">
        <v>0.36</v>
      </c>
      <c r="G53" s="488">
        <v>0.37</v>
      </c>
      <c r="H53" s="488">
        <v>0.38</v>
      </c>
      <c r="I53" s="488">
        <v>0.35</v>
      </c>
      <c r="J53" s="488">
        <v>0.36</v>
      </c>
    </row>
    <row r="54" spans="1:10" ht="10.5" customHeight="1" x14ac:dyDescent="0.2">
      <c r="A54" s="14" t="s">
        <v>1595</v>
      </c>
      <c r="B54" s="488">
        <v>0.54</v>
      </c>
      <c r="C54" s="488">
        <v>0.56000000000000005</v>
      </c>
      <c r="D54" s="488">
        <v>0.57999999999999996</v>
      </c>
      <c r="E54" s="488">
        <v>0.57999999999999996</v>
      </c>
      <c r="F54" s="488">
        <v>0.57999999999999996</v>
      </c>
      <c r="G54" s="488">
        <v>0.57999999999999996</v>
      </c>
      <c r="H54" s="488">
        <v>0.61</v>
      </c>
      <c r="I54" s="488">
        <v>0.56000000000000005</v>
      </c>
      <c r="J54" s="488">
        <v>0.55000000000000004</v>
      </c>
    </row>
    <row r="55" spans="1:10" ht="10.5" customHeight="1" x14ac:dyDescent="0.2">
      <c r="A55" s="14" t="s">
        <v>1596</v>
      </c>
      <c r="B55" s="488">
        <v>0.36</v>
      </c>
      <c r="C55" s="488">
        <v>0.36</v>
      </c>
      <c r="D55" s="488">
        <v>0.36</v>
      </c>
      <c r="E55" s="488">
        <v>0.35</v>
      </c>
      <c r="F55" s="488">
        <v>0.36</v>
      </c>
      <c r="G55" s="488">
        <v>0.36</v>
      </c>
      <c r="H55" s="488">
        <v>0.35</v>
      </c>
      <c r="I55" s="488">
        <v>0.33</v>
      </c>
      <c r="J55" s="488">
        <v>0.33</v>
      </c>
    </row>
    <row r="56" spans="1:10" ht="10.5" customHeight="1" x14ac:dyDescent="0.2">
      <c r="A56" s="14" t="s">
        <v>1597</v>
      </c>
      <c r="B56" s="488">
        <v>0.39</v>
      </c>
      <c r="C56" s="488">
        <v>0.39</v>
      </c>
      <c r="D56" s="488">
        <v>0.39</v>
      </c>
      <c r="E56" s="488">
        <v>0.4</v>
      </c>
      <c r="F56" s="488">
        <v>0.39</v>
      </c>
      <c r="G56" s="488">
        <v>0.4</v>
      </c>
      <c r="H56" s="488">
        <v>0.4</v>
      </c>
      <c r="I56" s="488">
        <v>0.37</v>
      </c>
      <c r="J56" s="488">
        <v>0.37</v>
      </c>
    </row>
    <row r="57" spans="1:10" ht="6" customHeight="1" x14ac:dyDescent="0.2">
      <c r="A57" s="460"/>
      <c r="B57" s="460"/>
      <c r="C57" s="460"/>
      <c r="D57" s="460"/>
      <c r="E57" s="460"/>
      <c r="F57" s="460"/>
      <c r="G57" s="460"/>
      <c r="H57" s="460"/>
      <c r="I57" s="460"/>
      <c r="J57" s="460"/>
    </row>
    <row r="58" spans="1:10" ht="19.5" customHeight="1" x14ac:dyDescent="0.2">
      <c r="A58" s="436" t="s">
        <v>1600</v>
      </c>
      <c r="B58" s="490">
        <v>0.39</v>
      </c>
      <c r="C58" s="490">
        <v>0.38</v>
      </c>
      <c r="D58" s="490">
        <v>0.37</v>
      </c>
      <c r="E58" s="490">
        <v>0.37</v>
      </c>
      <c r="F58" s="490">
        <v>0.38</v>
      </c>
      <c r="G58" s="490">
        <v>0.38</v>
      </c>
      <c r="H58" s="490">
        <v>0.38</v>
      </c>
      <c r="I58" s="490">
        <v>0.38</v>
      </c>
      <c r="J58" s="490">
        <v>0.38</v>
      </c>
    </row>
    <row r="59" spans="1:10" ht="6" customHeight="1" x14ac:dyDescent="0.2">
      <c r="A59" s="84"/>
      <c r="B59" s="85"/>
      <c r="C59" s="86"/>
      <c r="D59" s="87"/>
      <c r="E59" s="87"/>
      <c r="F59" s="87"/>
      <c r="G59" s="87"/>
      <c r="H59" s="87"/>
      <c r="I59" s="87"/>
      <c r="J59" s="88"/>
    </row>
    <row r="60" spans="1:10" ht="10.5" customHeight="1" x14ac:dyDescent="0.2">
      <c r="A60" s="14" t="s">
        <v>1594</v>
      </c>
      <c r="B60" s="488">
        <v>0.38</v>
      </c>
      <c r="C60" s="488">
        <v>0.38</v>
      </c>
      <c r="D60" s="488">
        <v>0.38</v>
      </c>
      <c r="E60" s="488">
        <v>0.38</v>
      </c>
      <c r="F60" s="488">
        <v>0.4</v>
      </c>
      <c r="G60" s="488">
        <v>0.39</v>
      </c>
      <c r="H60" s="488">
        <v>0.39</v>
      </c>
      <c r="I60" s="488">
        <v>0.41</v>
      </c>
      <c r="J60" s="488">
        <v>0.4</v>
      </c>
    </row>
    <row r="61" spans="1:10" ht="10.5" customHeight="1" x14ac:dyDescent="0.2">
      <c r="A61" s="14" t="s">
        <v>1595</v>
      </c>
      <c r="B61" s="488">
        <v>0.46</v>
      </c>
      <c r="C61" s="488">
        <v>0.44</v>
      </c>
      <c r="D61" s="488">
        <v>0.44</v>
      </c>
      <c r="E61" s="488">
        <v>0.43</v>
      </c>
      <c r="F61" s="488">
        <v>0.44</v>
      </c>
      <c r="G61" s="488">
        <v>0.45</v>
      </c>
      <c r="H61" s="488">
        <v>0.45</v>
      </c>
      <c r="I61" s="488">
        <v>0.45</v>
      </c>
      <c r="J61" s="488">
        <v>0.45</v>
      </c>
    </row>
    <row r="62" spans="1:10" ht="10.5" customHeight="1" x14ac:dyDescent="0.2">
      <c r="A62" s="14" t="s">
        <v>1596</v>
      </c>
      <c r="B62" s="488">
        <v>0.33</v>
      </c>
      <c r="C62" s="488">
        <v>0.32</v>
      </c>
      <c r="D62" s="488">
        <v>0.32</v>
      </c>
      <c r="E62" s="488">
        <v>0.31</v>
      </c>
      <c r="F62" s="488">
        <v>0.31</v>
      </c>
      <c r="G62" s="488">
        <v>0.31</v>
      </c>
      <c r="H62" s="488">
        <v>0.32</v>
      </c>
      <c r="I62" s="488">
        <v>0.32</v>
      </c>
      <c r="J62" s="488">
        <v>0.32</v>
      </c>
    </row>
    <row r="63" spans="1:10" ht="10.5" customHeight="1" x14ac:dyDescent="0.2">
      <c r="A63" s="14" t="s">
        <v>1597</v>
      </c>
      <c r="B63" s="488">
        <v>0.36</v>
      </c>
      <c r="C63" s="488">
        <v>0.35</v>
      </c>
      <c r="D63" s="488">
        <v>0.35</v>
      </c>
      <c r="E63" s="488">
        <v>0.34</v>
      </c>
      <c r="F63" s="488">
        <v>0.35</v>
      </c>
      <c r="G63" s="488">
        <v>0.35</v>
      </c>
      <c r="H63" s="488">
        <v>0.34</v>
      </c>
      <c r="I63" s="488">
        <v>0.35</v>
      </c>
      <c r="J63" s="488">
        <v>0.35</v>
      </c>
    </row>
    <row r="64" spans="1:10" ht="6" customHeight="1" x14ac:dyDescent="0.2">
      <c r="A64" s="14"/>
      <c r="B64" s="488"/>
      <c r="C64" s="488"/>
      <c r="D64" s="488"/>
      <c r="E64" s="488"/>
      <c r="F64" s="488"/>
      <c r="G64" s="488"/>
      <c r="H64" s="488"/>
      <c r="I64" s="488"/>
      <c r="J64" s="488"/>
    </row>
    <row r="65" spans="1:10" ht="10.5" customHeight="1" x14ac:dyDescent="0.2">
      <c r="A65" s="436" t="s">
        <v>1601</v>
      </c>
      <c r="B65" s="490">
        <v>0.15</v>
      </c>
      <c r="C65" s="490">
        <v>0.15</v>
      </c>
      <c r="D65" s="490">
        <v>0.16</v>
      </c>
      <c r="E65" s="490">
        <v>0.21</v>
      </c>
      <c r="F65" s="490">
        <v>0.21</v>
      </c>
      <c r="G65" s="490">
        <v>0.21</v>
      </c>
      <c r="H65" s="490">
        <v>0.21</v>
      </c>
      <c r="I65" s="490">
        <v>0.22</v>
      </c>
      <c r="J65" s="490">
        <v>0.23</v>
      </c>
    </row>
    <row r="66" spans="1:10" ht="6" customHeight="1" x14ac:dyDescent="0.2">
      <c r="A66" s="84"/>
      <c r="B66" s="85"/>
      <c r="C66" s="86"/>
      <c r="D66" s="87"/>
      <c r="E66" s="87"/>
      <c r="F66" s="87"/>
      <c r="G66" s="87"/>
      <c r="H66" s="87"/>
      <c r="I66" s="87"/>
      <c r="J66" s="88"/>
    </row>
    <row r="67" spans="1:10" ht="10.5" customHeight="1" x14ac:dyDescent="0.2">
      <c r="A67" s="14" t="s">
        <v>1594</v>
      </c>
      <c r="B67" s="488">
        <v>0.25</v>
      </c>
      <c r="C67" s="488">
        <v>0.24</v>
      </c>
      <c r="D67" s="488">
        <v>0.24</v>
      </c>
      <c r="E67" s="488">
        <v>0.24</v>
      </c>
      <c r="F67" s="488">
        <v>0.23</v>
      </c>
      <c r="G67" s="488">
        <v>0.23</v>
      </c>
      <c r="H67" s="488">
        <v>0.24</v>
      </c>
      <c r="I67" s="488">
        <v>0.26</v>
      </c>
      <c r="J67" s="488">
        <v>0.26</v>
      </c>
    </row>
    <row r="68" spans="1:10" ht="10.5" customHeight="1" x14ac:dyDescent="0.2">
      <c r="A68" s="14" t="s">
        <v>1595</v>
      </c>
      <c r="B68" s="488">
        <v>0.09</v>
      </c>
      <c r="C68" s="488">
        <v>0.09</v>
      </c>
      <c r="D68" s="488">
        <v>0.09</v>
      </c>
      <c r="E68" s="488">
        <v>0.25</v>
      </c>
      <c r="F68" s="488">
        <v>0.25</v>
      </c>
      <c r="G68" s="488">
        <v>0.25</v>
      </c>
      <c r="H68" s="488">
        <v>0.25</v>
      </c>
      <c r="I68" s="488">
        <v>0.25</v>
      </c>
      <c r="J68" s="488">
        <v>0.25</v>
      </c>
    </row>
    <row r="69" spans="1:10" ht="10.5" customHeight="1" x14ac:dyDescent="0.2">
      <c r="A69" s="14" t="s">
        <v>1596</v>
      </c>
      <c r="B69" s="488">
        <v>0.22</v>
      </c>
      <c r="C69" s="488">
        <v>0.21</v>
      </c>
      <c r="D69" s="488">
        <v>0.25</v>
      </c>
      <c r="E69" s="488">
        <v>0.28000000000000003</v>
      </c>
      <c r="F69" s="488">
        <v>0.28000000000000003</v>
      </c>
      <c r="G69" s="488">
        <v>0.27</v>
      </c>
      <c r="H69" s="488">
        <v>0.27</v>
      </c>
      <c r="I69" s="488">
        <v>0.28999999999999998</v>
      </c>
      <c r="J69" s="488">
        <v>0.28999999999999998</v>
      </c>
    </row>
    <row r="70" spans="1:10" ht="10.5" customHeight="1" x14ac:dyDescent="0.2">
      <c r="A70" s="20" t="s">
        <v>1597</v>
      </c>
      <c r="B70" s="491">
        <v>0.08</v>
      </c>
      <c r="C70" s="491">
        <v>0.08</v>
      </c>
      <c r="D70" s="491">
        <v>0.08</v>
      </c>
      <c r="E70" s="491">
        <v>0.09</v>
      </c>
      <c r="F70" s="491">
        <v>0.09</v>
      </c>
      <c r="G70" s="491">
        <v>0.1</v>
      </c>
      <c r="H70" s="491">
        <v>0.1</v>
      </c>
      <c r="I70" s="491">
        <v>0.12</v>
      </c>
      <c r="J70" s="491">
        <v>0.12</v>
      </c>
    </row>
  </sheetData>
  <mergeCells count="5">
    <mergeCell ref="A2:J2"/>
    <mergeCell ref="A38:J38"/>
    <mergeCell ref="A39:J39"/>
    <mergeCell ref="A40:J40"/>
    <mergeCell ref="A41:J41"/>
  </mergeCells>
  <pageMargins left="0.5" right="0.5" top="0.5" bottom="0.5" header="0.31496062992126" footer="0.31496062992126"/>
  <pageSetup paperSize="9" orientation="portrait"/>
  <headerFooter>
    <oddFooter>&amp;C_x000D_&amp;1#&amp;"Aptos"&amp;10&amp;K000000 Confidential</oddFooter>
  </headerFooter>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2FDA36-DBD0-4894-89DE-13334105AB1D}">
  <dimension ref="A1:I57"/>
  <sheetViews>
    <sheetView workbookViewId="0"/>
  </sheetViews>
  <sheetFormatPr defaultRowHeight="12.75" x14ac:dyDescent="0.2"/>
  <cols>
    <col min="1" max="1" width="45.85546875" customWidth="1"/>
    <col min="2" max="2" width="10.7109375" customWidth="1"/>
    <col min="3" max="3" width="7.5703125" customWidth="1"/>
    <col min="4" max="4" width="0.42578125" customWidth="1"/>
    <col min="5" max="5" width="10.7109375" customWidth="1"/>
    <col min="6" max="6" width="7.5703125" customWidth="1"/>
    <col min="7" max="7" width="0.42578125" customWidth="1"/>
    <col min="8" max="8" width="10.7109375" customWidth="1"/>
    <col min="9" max="9" width="7.5703125" customWidth="1"/>
  </cols>
  <sheetData>
    <row r="1" spans="1:9" ht="10.5" customHeight="1" x14ac:dyDescent="0.2">
      <c r="A1" s="73" t="s">
        <v>1602</v>
      </c>
      <c r="B1" s="44"/>
      <c r="C1" s="288"/>
      <c r="D1" s="288"/>
      <c r="E1" s="288"/>
      <c r="F1" s="288"/>
      <c r="G1" s="288"/>
      <c r="H1" s="288"/>
      <c r="I1" s="288"/>
    </row>
    <row r="2" spans="1:9" ht="28.5" customHeight="1" x14ac:dyDescent="0.2">
      <c r="A2" s="600" t="s">
        <v>1603</v>
      </c>
      <c r="B2" s="600" t="s">
        <v>0</v>
      </c>
      <c r="C2" s="600" t="s">
        <v>0</v>
      </c>
      <c r="D2" s="600" t="s">
        <v>0</v>
      </c>
      <c r="E2" s="600" t="s">
        <v>0</v>
      </c>
      <c r="F2" s="600" t="s">
        <v>0</v>
      </c>
      <c r="G2" s="600" t="s">
        <v>0</v>
      </c>
      <c r="H2" s="600" t="s">
        <v>0</v>
      </c>
      <c r="I2" s="600" t="s">
        <v>0</v>
      </c>
    </row>
    <row r="3" spans="1:9" ht="6" customHeight="1" x14ac:dyDescent="0.2">
      <c r="A3" s="111"/>
      <c r="B3" s="461"/>
      <c r="C3" s="461"/>
      <c r="D3" s="461"/>
      <c r="E3" s="461"/>
      <c r="F3" s="461"/>
      <c r="G3" s="461"/>
      <c r="H3" s="461"/>
      <c r="I3" s="461"/>
    </row>
    <row r="4" spans="1:9" ht="10.5" customHeight="1" x14ac:dyDescent="0.2">
      <c r="A4" s="91"/>
      <c r="B4" s="631" t="s">
        <v>1604</v>
      </c>
      <c r="C4" s="631" t="s">
        <v>0</v>
      </c>
      <c r="D4" s="492"/>
      <c r="E4" s="631" t="s">
        <v>1605</v>
      </c>
      <c r="F4" s="631" t="s">
        <v>0</v>
      </c>
      <c r="G4" s="492"/>
      <c r="H4" s="631" t="s">
        <v>1606</v>
      </c>
      <c r="I4" s="631" t="s">
        <v>0</v>
      </c>
    </row>
    <row r="5" spans="1:9" ht="19.5" customHeight="1" x14ac:dyDescent="0.2">
      <c r="A5" s="45" t="s">
        <v>1607</v>
      </c>
      <c r="B5" s="97" t="s">
        <v>1608</v>
      </c>
      <c r="C5" s="97" t="s">
        <v>1609</v>
      </c>
      <c r="D5" s="121"/>
      <c r="E5" s="97" t="s">
        <v>1608</v>
      </c>
      <c r="F5" s="97" t="s">
        <v>1609</v>
      </c>
      <c r="G5" s="121"/>
      <c r="H5" s="97" t="s">
        <v>1608</v>
      </c>
      <c r="I5" s="97" t="s">
        <v>1609</v>
      </c>
    </row>
    <row r="6" spans="1:9" ht="10.5" customHeight="1" x14ac:dyDescent="0.2">
      <c r="A6" s="116" t="s">
        <v>1610</v>
      </c>
      <c r="B6" s="482">
        <v>9657</v>
      </c>
      <c r="C6" s="482">
        <v>120716</v>
      </c>
      <c r="D6" s="259"/>
      <c r="E6" s="482">
        <v>9591</v>
      </c>
      <c r="F6" s="482">
        <v>119887</v>
      </c>
      <c r="G6" s="259"/>
      <c r="H6" s="482">
        <v>9916</v>
      </c>
      <c r="I6" s="482">
        <v>123945</v>
      </c>
    </row>
    <row r="7" spans="1:9" ht="10.5" customHeight="1" x14ac:dyDescent="0.2">
      <c r="A7" s="14" t="s">
        <v>1611</v>
      </c>
      <c r="B7" s="15">
        <v>219</v>
      </c>
      <c r="C7" s="15">
        <v>2742</v>
      </c>
      <c r="D7" s="15"/>
      <c r="E7" s="15">
        <v>209</v>
      </c>
      <c r="F7" s="15">
        <v>2617</v>
      </c>
      <c r="G7" s="15"/>
      <c r="H7" s="15">
        <v>208</v>
      </c>
      <c r="I7" s="15">
        <v>2603</v>
      </c>
    </row>
    <row r="8" spans="1:9" ht="4.5" customHeight="1" x14ac:dyDescent="0.2">
      <c r="A8" s="91"/>
      <c r="B8" s="312"/>
      <c r="C8" s="312"/>
      <c r="D8" s="312"/>
      <c r="E8" s="312"/>
      <c r="F8" s="312"/>
      <c r="G8" s="312"/>
      <c r="H8" s="312"/>
      <c r="I8" s="312"/>
    </row>
    <row r="9" spans="1:9" ht="10.5" customHeight="1" x14ac:dyDescent="0.2">
      <c r="A9" s="14" t="s">
        <v>1612</v>
      </c>
      <c r="B9" s="15">
        <v>8603</v>
      </c>
      <c r="C9" s="15">
        <v>107538</v>
      </c>
      <c r="D9" s="15"/>
      <c r="E9" s="15">
        <v>8617</v>
      </c>
      <c r="F9" s="15">
        <v>107717</v>
      </c>
      <c r="G9" s="15"/>
      <c r="H9" s="15">
        <v>8895</v>
      </c>
      <c r="I9" s="15">
        <v>111184</v>
      </c>
    </row>
    <row r="10" spans="1:9" ht="10.5" customHeight="1" x14ac:dyDescent="0.2">
      <c r="A10" s="14" t="s">
        <v>1613</v>
      </c>
      <c r="B10" s="15">
        <v>5044</v>
      </c>
      <c r="C10" s="15">
        <v>63055</v>
      </c>
      <c r="D10" s="15"/>
      <c r="E10" s="15">
        <v>5150</v>
      </c>
      <c r="F10" s="15">
        <v>64391</v>
      </c>
      <c r="G10" s="15"/>
      <c r="H10" s="15">
        <v>4694</v>
      </c>
      <c r="I10" s="15">
        <v>58678</v>
      </c>
    </row>
    <row r="11" spans="1:9" ht="10.5" customHeight="1" x14ac:dyDescent="0.2">
      <c r="A11" s="484" t="s">
        <v>1614</v>
      </c>
      <c r="B11" s="15">
        <v>3245</v>
      </c>
      <c r="C11" s="15">
        <v>40564</v>
      </c>
      <c r="D11" s="15"/>
      <c r="E11" s="15">
        <v>3165</v>
      </c>
      <c r="F11" s="15">
        <v>39580</v>
      </c>
      <c r="G11" s="15"/>
      <c r="H11" s="15">
        <v>2930</v>
      </c>
      <c r="I11" s="15">
        <v>36633</v>
      </c>
    </row>
    <row r="12" spans="1:9" ht="10.5" customHeight="1" x14ac:dyDescent="0.2">
      <c r="A12" s="484" t="s">
        <v>1615</v>
      </c>
      <c r="B12" s="15">
        <v>1799</v>
      </c>
      <c r="C12" s="15">
        <v>22491</v>
      </c>
      <c r="D12" s="15"/>
      <c r="E12" s="15">
        <v>1985</v>
      </c>
      <c r="F12" s="15">
        <v>24811</v>
      </c>
      <c r="G12" s="15"/>
      <c r="H12" s="15">
        <v>1764</v>
      </c>
      <c r="I12" s="15">
        <v>22045</v>
      </c>
    </row>
    <row r="13" spans="1:9" ht="10.5" customHeight="1" x14ac:dyDescent="0.2">
      <c r="A13" s="14" t="s">
        <v>1616</v>
      </c>
      <c r="B13" s="15">
        <v>317</v>
      </c>
      <c r="C13" s="15">
        <v>3961</v>
      </c>
      <c r="D13" s="15"/>
      <c r="E13" s="15">
        <v>314</v>
      </c>
      <c r="F13" s="15">
        <v>3925</v>
      </c>
      <c r="G13" s="15"/>
      <c r="H13" s="15">
        <v>303</v>
      </c>
      <c r="I13" s="15">
        <v>3791</v>
      </c>
    </row>
    <row r="14" spans="1:9" ht="10.5" customHeight="1" x14ac:dyDescent="0.2">
      <c r="A14" s="14" t="s">
        <v>1617</v>
      </c>
      <c r="B14" s="15">
        <v>2728</v>
      </c>
      <c r="C14" s="15">
        <v>34098</v>
      </c>
      <c r="D14" s="15"/>
      <c r="E14" s="15">
        <v>2685</v>
      </c>
      <c r="F14" s="15">
        <v>33563</v>
      </c>
      <c r="G14" s="15"/>
      <c r="H14" s="15">
        <v>3399</v>
      </c>
      <c r="I14" s="15">
        <v>42490</v>
      </c>
    </row>
    <row r="15" spans="1:9" ht="10.5" customHeight="1" x14ac:dyDescent="0.2">
      <c r="A15" s="14" t="s">
        <v>1618</v>
      </c>
      <c r="B15" s="15">
        <v>272</v>
      </c>
      <c r="C15" s="15">
        <v>3402</v>
      </c>
      <c r="D15" s="15"/>
      <c r="E15" s="15">
        <v>247</v>
      </c>
      <c r="F15" s="15">
        <v>3082</v>
      </c>
      <c r="G15" s="15"/>
      <c r="H15" s="15">
        <v>270</v>
      </c>
      <c r="I15" s="15">
        <v>3375</v>
      </c>
    </row>
    <row r="16" spans="1:9" ht="10.5" customHeight="1" x14ac:dyDescent="0.2">
      <c r="A16" s="14" t="s">
        <v>1619</v>
      </c>
      <c r="B16" s="15">
        <v>242</v>
      </c>
      <c r="C16" s="15">
        <v>3022</v>
      </c>
      <c r="D16" s="15"/>
      <c r="E16" s="15">
        <v>221</v>
      </c>
      <c r="F16" s="15">
        <v>2756</v>
      </c>
      <c r="G16" s="15"/>
      <c r="H16" s="15">
        <v>229</v>
      </c>
      <c r="I16" s="15">
        <v>2850</v>
      </c>
    </row>
    <row r="17" spans="1:9" ht="4.5" customHeight="1" x14ac:dyDescent="0.2">
      <c r="A17" s="14"/>
      <c r="B17" s="493"/>
      <c r="C17" s="493"/>
      <c r="D17" s="493"/>
      <c r="E17" s="493"/>
      <c r="F17" s="493"/>
      <c r="G17" s="493"/>
      <c r="H17" s="493"/>
      <c r="I17" s="493"/>
    </row>
    <row r="18" spans="1:9" ht="10.5" customHeight="1" x14ac:dyDescent="0.2">
      <c r="A18" s="14" t="s">
        <v>1620</v>
      </c>
      <c r="B18" s="15">
        <v>1054</v>
      </c>
      <c r="C18" s="15">
        <v>13178</v>
      </c>
      <c r="D18" s="15"/>
      <c r="E18" s="15">
        <v>974</v>
      </c>
      <c r="F18" s="15">
        <v>12170</v>
      </c>
      <c r="G18" s="15"/>
      <c r="H18" s="15">
        <v>1021</v>
      </c>
      <c r="I18" s="15">
        <v>12761</v>
      </c>
    </row>
    <row r="19" spans="1:9" ht="10.5" customHeight="1" x14ac:dyDescent="0.2">
      <c r="A19" s="14" t="s">
        <v>1621</v>
      </c>
      <c r="B19" s="15">
        <v>13</v>
      </c>
      <c r="C19" s="15">
        <v>168</v>
      </c>
      <c r="D19" s="15"/>
      <c r="E19" s="15">
        <v>13</v>
      </c>
      <c r="F19" s="15">
        <v>159</v>
      </c>
      <c r="G19" s="15"/>
      <c r="H19" s="15">
        <v>17</v>
      </c>
      <c r="I19" s="15">
        <v>209</v>
      </c>
    </row>
    <row r="20" spans="1:9" ht="10.5" customHeight="1" x14ac:dyDescent="0.2">
      <c r="A20" s="14" t="s">
        <v>1622</v>
      </c>
      <c r="B20" s="15">
        <v>3</v>
      </c>
      <c r="C20" s="15">
        <v>37</v>
      </c>
      <c r="D20" s="15"/>
      <c r="E20" s="15">
        <v>3</v>
      </c>
      <c r="F20" s="15">
        <v>37</v>
      </c>
      <c r="G20" s="15"/>
      <c r="H20" s="15">
        <v>2</v>
      </c>
      <c r="I20" s="15">
        <v>23</v>
      </c>
    </row>
    <row r="21" spans="1:9" ht="10.5" customHeight="1" x14ac:dyDescent="0.2">
      <c r="A21" s="14" t="s">
        <v>1623</v>
      </c>
      <c r="B21" s="15">
        <v>2</v>
      </c>
      <c r="C21" s="15">
        <v>22</v>
      </c>
      <c r="D21" s="15"/>
      <c r="E21" s="15" t="s">
        <v>1624</v>
      </c>
      <c r="F21" s="15" t="s">
        <v>1624</v>
      </c>
      <c r="G21" s="15"/>
      <c r="H21" s="15" t="s">
        <v>1624</v>
      </c>
      <c r="I21" s="15" t="s">
        <v>1624</v>
      </c>
    </row>
    <row r="22" spans="1:9" ht="10.5" customHeight="1" x14ac:dyDescent="0.2">
      <c r="A22" s="14" t="s">
        <v>1625</v>
      </c>
      <c r="B22" s="15" t="s">
        <v>1624</v>
      </c>
      <c r="C22" s="15">
        <v>1</v>
      </c>
      <c r="D22" s="15"/>
      <c r="E22" s="15" t="s">
        <v>0</v>
      </c>
      <c r="F22" s="15" t="s">
        <v>0</v>
      </c>
      <c r="G22" s="15"/>
      <c r="H22" s="15" t="s">
        <v>0</v>
      </c>
      <c r="I22" s="15" t="s">
        <v>0</v>
      </c>
    </row>
    <row r="23" spans="1:9" ht="10.5" customHeight="1" x14ac:dyDescent="0.2">
      <c r="A23" s="14" t="s">
        <v>1626</v>
      </c>
      <c r="B23" s="15" t="s">
        <v>0</v>
      </c>
      <c r="C23" s="15" t="s">
        <v>0</v>
      </c>
      <c r="D23" s="15"/>
      <c r="E23" s="15" t="s">
        <v>0</v>
      </c>
      <c r="F23" s="15" t="s">
        <v>0</v>
      </c>
      <c r="G23" s="15"/>
      <c r="H23" s="15" t="s">
        <v>0</v>
      </c>
      <c r="I23" s="15" t="s">
        <v>0</v>
      </c>
    </row>
    <row r="24" spans="1:9" ht="10.5" customHeight="1" x14ac:dyDescent="0.2">
      <c r="A24" s="14" t="s">
        <v>1627</v>
      </c>
      <c r="B24" s="15">
        <v>22</v>
      </c>
      <c r="C24" s="15">
        <v>276</v>
      </c>
      <c r="D24" s="15"/>
      <c r="E24" s="15">
        <v>17</v>
      </c>
      <c r="F24" s="15">
        <v>215</v>
      </c>
      <c r="G24" s="15"/>
      <c r="H24" s="15">
        <v>18</v>
      </c>
      <c r="I24" s="15">
        <v>220</v>
      </c>
    </row>
    <row r="25" spans="1:9" ht="10.5" customHeight="1" x14ac:dyDescent="0.2">
      <c r="A25" s="14" t="s">
        <v>1628</v>
      </c>
      <c r="B25" s="15">
        <v>231</v>
      </c>
      <c r="C25" s="15">
        <v>2887</v>
      </c>
      <c r="D25" s="15"/>
      <c r="E25" s="15">
        <v>147</v>
      </c>
      <c r="F25" s="15">
        <v>1841</v>
      </c>
      <c r="G25" s="15"/>
      <c r="H25" s="15">
        <v>149</v>
      </c>
      <c r="I25" s="15">
        <v>1867</v>
      </c>
    </row>
    <row r="26" spans="1:9" ht="10.5" customHeight="1" x14ac:dyDescent="0.2">
      <c r="A26" s="14" t="s">
        <v>1629</v>
      </c>
      <c r="B26" s="15">
        <v>186</v>
      </c>
      <c r="C26" s="15">
        <v>2326</v>
      </c>
      <c r="D26" s="15"/>
      <c r="E26" s="15">
        <v>182</v>
      </c>
      <c r="F26" s="15">
        <v>2280</v>
      </c>
      <c r="G26" s="15"/>
      <c r="H26" s="15">
        <v>203</v>
      </c>
      <c r="I26" s="15">
        <v>2543</v>
      </c>
    </row>
    <row r="27" spans="1:9" ht="10.5" customHeight="1" x14ac:dyDescent="0.2">
      <c r="A27" s="14" t="s">
        <v>1630</v>
      </c>
      <c r="B27" s="15">
        <v>155</v>
      </c>
      <c r="C27" s="15">
        <v>1938</v>
      </c>
      <c r="D27" s="15"/>
      <c r="E27" s="15">
        <v>162</v>
      </c>
      <c r="F27" s="15">
        <v>2025</v>
      </c>
      <c r="G27" s="15"/>
      <c r="H27" s="15">
        <v>208</v>
      </c>
      <c r="I27" s="15">
        <v>2600</v>
      </c>
    </row>
    <row r="28" spans="1:9" ht="10.5" customHeight="1" x14ac:dyDescent="0.2">
      <c r="A28" s="14" t="s">
        <v>1631</v>
      </c>
      <c r="B28" s="15">
        <v>13</v>
      </c>
      <c r="C28" s="15">
        <v>160</v>
      </c>
      <c r="D28" s="15"/>
      <c r="E28" s="15">
        <v>14</v>
      </c>
      <c r="F28" s="15">
        <v>170</v>
      </c>
      <c r="G28" s="15"/>
      <c r="H28" s="15">
        <v>15</v>
      </c>
      <c r="I28" s="15">
        <v>193</v>
      </c>
    </row>
    <row r="29" spans="1:9" ht="10.5" customHeight="1" x14ac:dyDescent="0.2">
      <c r="A29" s="494" t="s">
        <v>1632</v>
      </c>
      <c r="B29" s="15">
        <v>78</v>
      </c>
      <c r="C29" s="15">
        <v>977</v>
      </c>
      <c r="D29" s="15"/>
      <c r="E29" s="15">
        <v>78</v>
      </c>
      <c r="F29" s="15">
        <v>980</v>
      </c>
      <c r="G29" s="15"/>
      <c r="H29" s="15">
        <v>78</v>
      </c>
      <c r="I29" s="15">
        <v>976</v>
      </c>
    </row>
    <row r="30" spans="1:9" ht="10.5" customHeight="1" x14ac:dyDescent="0.2">
      <c r="A30" s="14" t="s">
        <v>1633</v>
      </c>
      <c r="B30" s="15" t="s">
        <v>0</v>
      </c>
      <c r="C30" s="15" t="s">
        <v>0</v>
      </c>
      <c r="D30" s="15"/>
      <c r="E30" s="15" t="s">
        <v>0</v>
      </c>
      <c r="F30" s="15" t="s">
        <v>0</v>
      </c>
      <c r="G30" s="15"/>
      <c r="H30" s="15" t="s">
        <v>0</v>
      </c>
      <c r="I30" s="15" t="s">
        <v>0</v>
      </c>
    </row>
    <row r="31" spans="1:9" ht="10.5" customHeight="1" x14ac:dyDescent="0.2">
      <c r="A31" s="14" t="s">
        <v>1634</v>
      </c>
      <c r="B31" s="15" t="s">
        <v>0</v>
      </c>
      <c r="C31" s="15" t="s">
        <v>0</v>
      </c>
      <c r="D31" s="15"/>
      <c r="E31" s="15" t="s">
        <v>0</v>
      </c>
      <c r="F31" s="15" t="s">
        <v>0</v>
      </c>
      <c r="G31" s="15"/>
      <c r="H31" s="15" t="s">
        <v>0</v>
      </c>
      <c r="I31" s="15" t="s">
        <v>0</v>
      </c>
    </row>
    <row r="32" spans="1:9" ht="10.5" customHeight="1" x14ac:dyDescent="0.2">
      <c r="A32" s="14" t="s">
        <v>1635</v>
      </c>
      <c r="B32" s="15">
        <v>172</v>
      </c>
      <c r="C32" s="15">
        <v>2151</v>
      </c>
      <c r="D32" s="15"/>
      <c r="E32" s="15">
        <v>173</v>
      </c>
      <c r="F32" s="15">
        <v>2165</v>
      </c>
      <c r="G32" s="15"/>
      <c r="H32" s="15">
        <v>179</v>
      </c>
      <c r="I32" s="15">
        <v>2241</v>
      </c>
    </row>
    <row r="33" spans="1:9" ht="10.5" customHeight="1" x14ac:dyDescent="0.2">
      <c r="A33" s="14" t="s">
        <v>1636</v>
      </c>
      <c r="B33" s="15">
        <v>139</v>
      </c>
      <c r="C33" s="15">
        <v>1735</v>
      </c>
      <c r="D33" s="15"/>
      <c r="E33" s="15">
        <v>131</v>
      </c>
      <c r="F33" s="15">
        <v>1642</v>
      </c>
      <c r="G33" s="15"/>
      <c r="H33" s="15">
        <v>122</v>
      </c>
      <c r="I33" s="15">
        <v>1531</v>
      </c>
    </row>
    <row r="34" spans="1:9" ht="10.5" customHeight="1" x14ac:dyDescent="0.2">
      <c r="A34" s="14" t="s">
        <v>1637</v>
      </c>
      <c r="B34" s="15">
        <v>40</v>
      </c>
      <c r="C34" s="15">
        <v>500</v>
      </c>
      <c r="D34" s="15"/>
      <c r="E34" s="15">
        <v>54</v>
      </c>
      <c r="F34" s="15">
        <v>656</v>
      </c>
      <c r="G34" s="15"/>
      <c r="H34" s="15">
        <v>30</v>
      </c>
      <c r="I34" s="15">
        <v>358</v>
      </c>
    </row>
    <row r="35" spans="1:9" ht="4.5" customHeight="1" x14ac:dyDescent="0.2">
      <c r="A35" s="14"/>
      <c r="B35" s="493"/>
      <c r="C35" s="493"/>
      <c r="D35" s="493"/>
      <c r="E35" s="493"/>
      <c r="F35" s="493"/>
      <c r="G35" s="493"/>
      <c r="H35" s="493"/>
      <c r="I35" s="493"/>
    </row>
    <row r="36" spans="1:9" ht="10.5" customHeight="1" x14ac:dyDescent="0.2">
      <c r="A36" s="48" t="s">
        <v>1638</v>
      </c>
      <c r="B36" s="259">
        <v>40</v>
      </c>
      <c r="C36" s="259">
        <v>498</v>
      </c>
      <c r="D36" s="259"/>
      <c r="E36" s="259">
        <v>35</v>
      </c>
      <c r="F36" s="259">
        <v>434</v>
      </c>
      <c r="G36" s="259"/>
      <c r="H36" s="259">
        <v>47</v>
      </c>
      <c r="I36" s="259">
        <v>591</v>
      </c>
    </row>
    <row r="37" spans="1:9" ht="4.5" customHeight="1" x14ac:dyDescent="0.2">
      <c r="A37" s="14"/>
      <c r="B37" s="493"/>
      <c r="C37" s="493"/>
      <c r="D37" s="493"/>
      <c r="E37" s="493"/>
      <c r="F37" s="493"/>
      <c r="G37" s="493"/>
      <c r="H37" s="493"/>
      <c r="I37" s="493"/>
    </row>
    <row r="38" spans="1:9" ht="10.5" customHeight="1" x14ac:dyDescent="0.2">
      <c r="A38" s="48" t="s">
        <v>1639</v>
      </c>
      <c r="B38" s="259">
        <v>401</v>
      </c>
      <c r="C38" s="259">
        <v>5018</v>
      </c>
      <c r="D38" s="259"/>
      <c r="E38" s="259">
        <v>394</v>
      </c>
      <c r="F38" s="259">
        <v>4930</v>
      </c>
      <c r="G38" s="259"/>
      <c r="H38" s="259">
        <v>400</v>
      </c>
      <c r="I38" s="259">
        <v>4995</v>
      </c>
    </row>
    <row r="39" spans="1:9" ht="10.5" customHeight="1" x14ac:dyDescent="0.2">
      <c r="A39" s="14" t="s">
        <v>1640</v>
      </c>
      <c r="B39" s="15">
        <v>334</v>
      </c>
      <c r="C39" s="15">
        <v>4175</v>
      </c>
      <c r="D39" s="15"/>
      <c r="E39" s="15">
        <v>329</v>
      </c>
      <c r="F39" s="15">
        <v>4120</v>
      </c>
      <c r="G39" s="15"/>
      <c r="H39" s="15">
        <v>337</v>
      </c>
      <c r="I39" s="15">
        <v>4212</v>
      </c>
    </row>
    <row r="40" spans="1:9" ht="10.5" customHeight="1" x14ac:dyDescent="0.2">
      <c r="A40" s="14" t="s">
        <v>1641</v>
      </c>
      <c r="B40" s="15">
        <v>67</v>
      </c>
      <c r="C40" s="15">
        <v>843</v>
      </c>
      <c r="D40" s="15"/>
      <c r="E40" s="15">
        <v>65</v>
      </c>
      <c r="F40" s="15">
        <v>810</v>
      </c>
      <c r="G40" s="15"/>
      <c r="H40" s="15">
        <v>63</v>
      </c>
      <c r="I40" s="15">
        <v>783</v>
      </c>
    </row>
    <row r="41" spans="1:9" ht="10.5" customHeight="1" x14ac:dyDescent="0.2">
      <c r="A41" s="14" t="s">
        <v>1642</v>
      </c>
      <c r="B41" s="15"/>
      <c r="C41" s="15"/>
      <c r="D41" s="15"/>
      <c r="E41" s="15"/>
      <c r="F41" s="15"/>
      <c r="G41" s="15"/>
      <c r="H41" s="15"/>
      <c r="I41" s="15"/>
    </row>
    <row r="42" spans="1:9" ht="4.5" customHeight="1" x14ac:dyDescent="0.2">
      <c r="A42" s="14"/>
      <c r="B42" s="493"/>
      <c r="C42" s="493"/>
      <c r="D42" s="493"/>
      <c r="E42" s="493"/>
      <c r="F42" s="493"/>
      <c r="G42" s="493"/>
      <c r="H42" s="493"/>
      <c r="I42" s="493"/>
    </row>
    <row r="43" spans="1:9" ht="10.5" customHeight="1" x14ac:dyDescent="0.2">
      <c r="A43" s="48" t="s">
        <v>1643</v>
      </c>
      <c r="B43" s="259" t="s">
        <v>1644</v>
      </c>
      <c r="C43" s="259" t="s">
        <v>1644</v>
      </c>
      <c r="D43" s="259"/>
      <c r="E43" s="259" t="s">
        <v>1644</v>
      </c>
      <c r="F43" s="259" t="s">
        <v>1644</v>
      </c>
      <c r="G43" s="259"/>
      <c r="H43" s="259" t="s">
        <v>1644</v>
      </c>
      <c r="I43" s="259" t="s">
        <v>1644</v>
      </c>
    </row>
    <row r="44" spans="1:9" ht="4.5" customHeight="1" x14ac:dyDescent="0.2">
      <c r="A44" s="14"/>
      <c r="B44" s="493"/>
      <c r="C44" s="493"/>
      <c r="D44" s="493"/>
      <c r="E44" s="493"/>
      <c r="F44" s="493"/>
      <c r="G44" s="493"/>
      <c r="H44" s="493"/>
      <c r="I44" s="493"/>
    </row>
    <row r="45" spans="1:9" ht="10.5" customHeight="1" x14ac:dyDescent="0.2">
      <c r="A45" s="48" t="s">
        <v>1645</v>
      </c>
      <c r="B45" s="259">
        <v>1813</v>
      </c>
      <c r="C45" s="259">
        <v>22665</v>
      </c>
      <c r="D45" s="259"/>
      <c r="E45" s="259">
        <v>1813</v>
      </c>
      <c r="F45" s="259">
        <v>22665</v>
      </c>
      <c r="G45" s="259"/>
      <c r="H45" s="259">
        <v>1690</v>
      </c>
      <c r="I45" s="259">
        <v>21125</v>
      </c>
    </row>
    <row r="46" spans="1:9" ht="4.5" customHeight="1" x14ac:dyDescent="0.2">
      <c r="A46" s="14"/>
      <c r="B46" s="493"/>
      <c r="C46" s="493"/>
      <c r="D46" s="493"/>
      <c r="E46" s="493"/>
      <c r="F46" s="493"/>
      <c r="G46" s="493"/>
      <c r="H46" s="493"/>
      <c r="I46" s="493"/>
    </row>
    <row r="47" spans="1:9" ht="10.5" customHeight="1" x14ac:dyDescent="0.2">
      <c r="A47" s="14" t="s">
        <v>1620</v>
      </c>
      <c r="B47" s="15">
        <v>1813</v>
      </c>
      <c r="C47" s="15">
        <v>22665</v>
      </c>
      <c r="D47" s="15"/>
      <c r="E47" s="15">
        <v>1813</v>
      </c>
      <c r="F47" s="15">
        <v>22665</v>
      </c>
      <c r="G47" s="15"/>
      <c r="H47" s="15">
        <v>1690</v>
      </c>
      <c r="I47" s="15">
        <v>21125</v>
      </c>
    </row>
    <row r="48" spans="1:9" ht="4.5" customHeight="1" x14ac:dyDescent="0.2">
      <c r="A48" s="14"/>
      <c r="B48" s="493"/>
      <c r="C48" s="493"/>
      <c r="D48" s="493"/>
      <c r="E48" s="493"/>
      <c r="F48" s="493"/>
      <c r="G48" s="493"/>
      <c r="H48" s="493"/>
      <c r="I48" s="493"/>
    </row>
    <row r="49" spans="1:9" ht="19.5" customHeight="1" x14ac:dyDescent="0.2">
      <c r="A49" s="486"/>
      <c r="B49" s="312"/>
      <c r="C49" s="312"/>
      <c r="D49" s="312"/>
      <c r="E49" s="312"/>
      <c r="F49" s="312"/>
      <c r="G49" s="312"/>
      <c r="H49" s="312"/>
      <c r="I49" s="312"/>
    </row>
    <row r="50" spans="1:9" ht="22.5" customHeight="1" x14ac:dyDescent="0.2">
      <c r="A50" s="436" t="s">
        <v>1646</v>
      </c>
      <c r="B50" s="259">
        <v>1201</v>
      </c>
      <c r="C50" s="259">
        <v>15004</v>
      </c>
      <c r="D50" s="259"/>
      <c r="E50" s="259">
        <v>1123</v>
      </c>
      <c r="F50" s="259">
        <v>14046</v>
      </c>
      <c r="G50" s="259"/>
      <c r="H50" s="259">
        <v>579</v>
      </c>
      <c r="I50" s="259">
        <v>7244</v>
      </c>
    </row>
    <row r="51" spans="1:9" ht="4.5" customHeight="1" x14ac:dyDescent="0.2">
      <c r="A51" s="14"/>
      <c r="B51" s="493"/>
      <c r="C51" s="493"/>
      <c r="D51" s="493"/>
      <c r="E51" s="493"/>
      <c r="F51" s="493"/>
      <c r="G51" s="493"/>
      <c r="H51" s="493"/>
      <c r="I51" s="493"/>
    </row>
    <row r="52" spans="1:9" ht="22.5" customHeight="1" x14ac:dyDescent="0.2">
      <c r="A52" s="436" t="s">
        <v>1647</v>
      </c>
      <c r="B52" s="48" t="s">
        <v>0</v>
      </c>
      <c r="C52" s="259" t="s">
        <v>0</v>
      </c>
      <c r="D52" s="259"/>
      <c r="E52" s="259">
        <v>40</v>
      </c>
      <c r="F52" s="259">
        <v>494</v>
      </c>
      <c r="G52" s="259"/>
      <c r="H52" s="259">
        <v>38</v>
      </c>
      <c r="I52" s="259">
        <v>471</v>
      </c>
    </row>
    <row r="53" spans="1:9" ht="4.5" customHeight="1" x14ac:dyDescent="0.2">
      <c r="A53" s="14"/>
      <c r="B53" s="493"/>
      <c r="C53" s="493"/>
      <c r="D53" s="493"/>
      <c r="E53" s="493"/>
      <c r="F53" s="493"/>
      <c r="G53" s="493"/>
      <c r="H53" s="493"/>
      <c r="I53" s="493"/>
    </row>
    <row r="54" spans="1:9" ht="9.75" customHeight="1" x14ac:dyDescent="0.2">
      <c r="A54" s="95" t="s">
        <v>1648</v>
      </c>
      <c r="B54" s="230">
        <v>13112</v>
      </c>
      <c r="C54" s="230">
        <v>163901</v>
      </c>
      <c r="D54" s="230"/>
      <c r="E54" s="230">
        <v>12996</v>
      </c>
      <c r="F54" s="230">
        <v>162456</v>
      </c>
      <c r="G54" s="230"/>
      <c r="H54" s="230">
        <v>12670</v>
      </c>
      <c r="I54" s="230">
        <v>158371</v>
      </c>
    </row>
    <row r="55" spans="1:9" ht="6" customHeight="1" x14ac:dyDescent="0.2">
      <c r="A55" s="106"/>
      <c r="B55" s="109"/>
      <c r="C55" s="109"/>
      <c r="D55" s="109"/>
      <c r="E55" s="109"/>
      <c r="F55" s="109"/>
      <c r="G55" s="109"/>
      <c r="H55" s="109"/>
      <c r="I55" s="110"/>
    </row>
    <row r="56" spans="1:9" ht="30.75" customHeight="1" x14ac:dyDescent="0.2">
      <c r="A56" s="672" t="s">
        <v>1649</v>
      </c>
      <c r="B56" s="672" t="s">
        <v>0</v>
      </c>
      <c r="C56" s="672" t="s">
        <v>0</v>
      </c>
      <c r="D56" s="672" t="s">
        <v>0</v>
      </c>
      <c r="E56" s="672" t="s">
        <v>0</v>
      </c>
      <c r="F56" s="672" t="s">
        <v>0</v>
      </c>
      <c r="G56" s="672" t="s">
        <v>0</v>
      </c>
      <c r="H56" s="672" t="s">
        <v>0</v>
      </c>
      <c r="I56" s="672" t="s">
        <v>0</v>
      </c>
    </row>
    <row r="57" spans="1:9" ht="24" customHeight="1" x14ac:dyDescent="0.2">
      <c r="A57" s="672" t="s">
        <v>1650</v>
      </c>
      <c r="B57" s="672" t="s">
        <v>0</v>
      </c>
      <c r="C57" s="672" t="s">
        <v>0</v>
      </c>
      <c r="D57" s="672" t="s">
        <v>0</v>
      </c>
      <c r="E57" s="672" t="s">
        <v>0</v>
      </c>
      <c r="F57" s="672" t="s">
        <v>0</v>
      </c>
      <c r="G57" s="672" t="s">
        <v>0</v>
      </c>
      <c r="H57" s="672" t="s">
        <v>0</v>
      </c>
      <c r="I57" s="672" t="s">
        <v>0</v>
      </c>
    </row>
  </sheetData>
  <mergeCells count="6">
    <mergeCell ref="A57:I57"/>
    <mergeCell ref="A2:I2"/>
    <mergeCell ref="B4:C4"/>
    <mergeCell ref="E4:F4"/>
    <mergeCell ref="H4:I4"/>
    <mergeCell ref="A56:I56"/>
  </mergeCells>
  <pageMargins left="0.5" right="0.5" top="0.5" bottom="0.5" header="0.31496062992126" footer="0.31496062992126"/>
  <pageSetup paperSize="9" orientation="portrait"/>
  <headerFooter>
    <oddFooter>&amp;C_x000D_&amp;1#&amp;"Aptos"&amp;10&amp;K000000 Confidential</oddFooter>
  </headerFooter>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1D7681-C73F-44BE-AAB4-A39F0B692C19}">
  <dimension ref="A1:I31"/>
  <sheetViews>
    <sheetView workbookViewId="0"/>
  </sheetViews>
  <sheetFormatPr defaultRowHeight="12.75" x14ac:dyDescent="0.2"/>
  <cols>
    <col min="1" max="1" width="45.85546875" customWidth="1"/>
    <col min="2" max="2" width="7.5703125" customWidth="1"/>
    <col min="3" max="3" width="10.7109375" customWidth="1"/>
    <col min="4" max="4" width="0.42578125" customWidth="1"/>
    <col min="5" max="5" width="7.5703125" customWidth="1"/>
    <col min="6" max="6" width="10.7109375" customWidth="1"/>
    <col min="7" max="7" width="0.42578125" customWidth="1"/>
    <col min="8" max="8" width="7.5703125" customWidth="1"/>
    <col min="9" max="9" width="10.7109375" customWidth="1"/>
  </cols>
  <sheetData>
    <row r="1" spans="1:9" ht="10.5" customHeight="1" x14ac:dyDescent="0.2">
      <c r="A1" s="288" t="s">
        <v>1651</v>
      </c>
      <c r="B1" s="44"/>
      <c r="C1" s="288"/>
      <c r="D1" s="288"/>
      <c r="E1" s="288"/>
      <c r="F1" s="288"/>
      <c r="G1" s="288"/>
      <c r="H1" s="288"/>
      <c r="I1" s="288"/>
    </row>
    <row r="2" spans="1:9" ht="28.5" customHeight="1" x14ac:dyDescent="0.2">
      <c r="A2" s="600" t="s">
        <v>1652</v>
      </c>
      <c r="B2" s="600" t="s">
        <v>0</v>
      </c>
      <c r="C2" s="600" t="s">
        <v>0</v>
      </c>
      <c r="D2" s="600" t="s">
        <v>0</v>
      </c>
      <c r="E2" s="600" t="s">
        <v>0</v>
      </c>
      <c r="F2" s="600" t="s">
        <v>0</v>
      </c>
      <c r="G2" s="600" t="s">
        <v>0</v>
      </c>
      <c r="H2" s="600" t="s">
        <v>0</v>
      </c>
      <c r="I2" s="600" t="s">
        <v>0</v>
      </c>
    </row>
    <row r="3" spans="1:9" ht="6" customHeight="1" x14ac:dyDescent="0.2">
      <c r="A3" s="111"/>
      <c r="B3" s="461"/>
      <c r="C3" s="461"/>
      <c r="D3" s="461"/>
      <c r="E3" s="461"/>
      <c r="F3" s="461"/>
      <c r="G3" s="461"/>
      <c r="H3" s="461"/>
      <c r="I3" s="461"/>
    </row>
    <row r="4" spans="1:9" ht="10.5" customHeight="1" x14ac:dyDescent="0.2">
      <c r="A4" s="12" t="s">
        <v>1653</v>
      </c>
      <c r="B4" s="631" t="s">
        <v>1654</v>
      </c>
      <c r="C4" s="631" t="s">
        <v>0</v>
      </c>
      <c r="D4" s="492"/>
      <c r="E4" s="631" t="s">
        <v>1655</v>
      </c>
      <c r="F4" s="631" t="s">
        <v>0</v>
      </c>
      <c r="G4" s="492"/>
      <c r="H4" s="631" t="s">
        <v>1656</v>
      </c>
      <c r="I4" s="631" t="s">
        <v>0</v>
      </c>
    </row>
    <row r="5" spans="1:9" ht="19.5" customHeight="1" x14ac:dyDescent="0.2">
      <c r="A5" s="45" t="s">
        <v>1657</v>
      </c>
      <c r="B5" s="97" t="s">
        <v>1658</v>
      </c>
      <c r="C5" s="97" t="s">
        <v>1659</v>
      </c>
      <c r="D5" s="121"/>
      <c r="E5" s="97" t="s">
        <v>1658</v>
      </c>
      <c r="F5" s="97" t="s">
        <v>1659</v>
      </c>
      <c r="G5" s="121"/>
      <c r="H5" s="97" t="s">
        <v>1658</v>
      </c>
      <c r="I5" s="97" t="s">
        <v>1659</v>
      </c>
    </row>
    <row r="6" spans="1:9" ht="10.5" customHeight="1" x14ac:dyDescent="0.2">
      <c r="A6" s="116" t="s">
        <v>1660</v>
      </c>
      <c r="B6" s="482">
        <v>1050</v>
      </c>
      <c r="C6" s="482">
        <v>84</v>
      </c>
      <c r="D6" s="259"/>
      <c r="E6" s="482"/>
      <c r="F6" s="482"/>
      <c r="G6" s="259"/>
      <c r="H6" s="482">
        <v>1050</v>
      </c>
      <c r="I6" s="482">
        <v>84</v>
      </c>
    </row>
    <row r="7" spans="1:9" ht="9.75" customHeight="1" x14ac:dyDescent="0.2">
      <c r="A7" s="14" t="s">
        <v>1661</v>
      </c>
      <c r="B7" s="15">
        <v>1087</v>
      </c>
      <c r="C7" s="15">
        <v>88</v>
      </c>
      <c r="D7" s="15"/>
      <c r="E7" s="15"/>
      <c r="F7" s="15"/>
      <c r="G7" s="15"/>
      <c r="H7" s="15">
        <v>1087</v>
      </c>
      <c r="I7" s="15">
        <v>88</v>
      </c>
    </row>
    <row r="8" spans="1:9" ht="10.5" customHeight="1" x14ac:dyDescent="0.2">
      <c r="A8" s="14" t="s">
        <v>1662</v>
      </c>
      <c r="B8" s="465">
        <v>197</v>
      </c>
      <c r="C8" s="465">
        <v>16</v>
      </c>
      <c r="D8" s="465"/>
      <c r="E8" s="465"/>
      <c r="F8" s="465"/>
      <c r="G8" s="465"/>
      <c r="H8" s="465">
        <v>197</v>
      </c>
      <c r="I8" s="465">
        <v>16</v>
      </c>
    </row>
    <row r="9" spans="1:9" ht="10.5" customHeight="1" x14ac:dyDescent="0.2">
      <c r="A9" s="14" t="s">
        <v>1663</v>
      </c>
      <c r="B9" s="465">
        <v>204</v>
      </c>
      <c r="C9" s="465">
        <v>16</v>
      </c>
      <c r="D9" s="465"/>
      <c r="E9" s="465"/>
      <c r="F9" s="465"/>
      <c r="G9" s="465"/>
      <c r="H9" s="465">
        <v>204</v>
      </c>
      <c r="I9" s="465">
        <v>16</v>
      </c>
    </row>
    <row r="10" spans="1:9" ht="10.5" customHeight="1" x14ac:dyDescent="0.2">
      <c r="A10" s="14" t="s">
        <v>1664</v>
      </c>
      <c r="B10" s="465">
        <v>105</v>
      </c>
      <c r="C10" s="465">
        <v>8</v>
      </c>
      <c r="D10" s="465"/>
      <c r="E10" s="465"/>
      <c r="F10" s="465"/>
      <c r="G10" s="465"/>
      <c r="H10" s="465">
        <v>105</v>
      </c>
      <c r="I10" s="465">
        <v>8</v>
      </c>
    </row>
    <row r="11" spans="1:9" ht="10.5" customHeight="1" x14ac:dyDescent="0.2">
      <c r="A11" s="14" t="s">
        <v>1665</v>
      </c>
      <c r="B11" s="465">
        <v>117</v>
      </c>
      <c r="C11" s="465">
        <v>9</v>
      </c>
      <c r="D11" s="465"/>
      <c r="E11" s="465"/>
      <c r="F11" s="465"/>
      <c r="G11" s="465"/>
      <c r="H11" s="465">
        <v>117</v>
      </c>
      <c r="I11" s="465">
        <v>9</v>
      </c>
    </row>
    <row r="12" spans="1:9" ht="10.5" customHeight="1" x14ac:dyDescent="0.2">
      <c r="A12" s="14" t="s">
        <v>1666</v>
      </c>
      <c r="B12" s="465">
        <v>-660</v>
      </c>
      <c r="C12" s="465">
        <v>-53</v>
      </c>
      <c r="D12" s="465"/>
      <c r="E12" s="465"/>
      <c r="F12" s="465"/>
      <c r="G12" s="465"/>
      <c r="H12" s="465">
        <v>-660</v>
      </c>
      <c r="I12" s="465">
        <v>-53</v>
      </c>
    </row>
    <row r="13" spans="1:9" ht="4.5" customHeight="1" x14ac:dyDescent="0.2">
      <c r="A13" s="14"/>
      <c r="B13" s="493"/>
      <c r="C13" s="493"/>
      <c r="D13" s="493"/>
      <c r="E13" s="493"/>
      <c r="F13" s="493"/>
      <c r="G13" s="493"/>
      <c r="H13" s="493"/>
      <c r="I13" s="493"/>
    </row>
    <row r="14" spans="1:9" ht="10.5" customHeight="1" x14ac:dyDescent="0.2">
      <c r="A14" s="48" t="s">
        <v>1667</v>
      </c>
      <c r="B14" s="259">
        <v>2087</v>
      </c>
      <c r="C14" s="259">
        <v>167</v>
      </c>
      <c r="D14" s="259"/>
      <c r="E14" s="259"/>
      <c r="F14" s="259"/>
      <c r="G14" s="259"/>
      <c r="H14" s="259">
        <v>2087</v>
      </c>
      <c r="I14" s="259">
        <v>167</v>
      </c>
    </row>
    <row r="15" spans="1:9" ht="9.75" customHeight="1" x14ac:dyDescent="0.2">
      <c r="A15" s="14" t="s">
        <v>1661</v>
      </c>
      <c r="B15" s="15">
        <v>2223</v>
      </c>
      <c r="C15" s="15">
        <v>179</v>
      </c>
      <c r="D15" s="15"/>
      <c r="E15" s="15"/>
      <c r="F15" s="15"/>
      <c r="G15" s="15"/>
      <c r="H15" s="15">
        <v>2223</v>
      </c>
      <c r="I15" s="15">
        <v>179</v>
      </c>
    </row>
    <row r="16" spans="1:9" ht="10.5" customHeight="1" x14ac:dyDescent="0.2">
      <c r="A16" s="14" t="s">
        <v>1662</v>
      </c>
      <c r="B16" s="465">
        <v>244</v>
      </c>
      <c r="C16" s="465">
        <v>19</v>
      </c>
      <c r="D16" s="465"/>
      <c r="E16" s="465"/>
      <c r="F16" s="465"/>
      <c r="G16" s="465"/>
      <c r="H16" s="465">
        <v>244</v>
      </c>
      <c r="I16" s="465">
        <v>19</v>
      </c>
    </row>
    <row r="17" spans="1:9" ht="10.5" customHeight="1" x14ac:dyDescent="0.2">
      <c r="A17" s="14" t="s">
        <v>1663</v>
      </c>
      <c r="B17" s="465">
        <v>615</v>
      </c>
      <c r="C17" s="465">
        <v>49</v>
      </c>
      <c r="D17" s="465"/>
      <c r="E17" s="465"/>
      <c r="F17" s="465"/>
      <c r="G17" s="465"/>
      <c r="H17" s="465">
        <v>615</v>
      </c>
      <c r="I17" s="465">
        <v>49</v>
      </c>
    </row>
    <row r="18" spans="1:9" ht="10.5" customHeight="1" x14ac:dyDescent="0.2">
      <c r="A18" s="14" t="s">
        <v>1664</v>
      </c>
      <c r="B18" s="465">
        <v>174</v>
      </c>
      <c r="C18" s="465">
        <v>14</v>
      </c>
      <c r="D18" s="465"/>
      <c r="E18" s="465"/>
      <c r="F18" s="465"/>
      <c r="G18" s="465"/>
      <c r="H18" s="465">
        <v>174</v>
      </c>
      <c r="I18" s="465">
        <v>14</v>
      </c>
    </row>
    <row r="19" spans="1:9" ht="10.5" customHeight="1" x14ac:dyDescent="0.2">
      <c r="A19" s="14" t="s">
        <v>1665</v>
      </c>
      <c r="B19" s="465">
        <v>79</v>
      </c>
      <c r="C19" s="465">
        <v>6</v>
      </c>
      <c r="D19" s="465"/>
      <c r="E19" s="465"/>
      <c r="F19" s="465"/>
      <c r="G19" s="465"/>
      <c r="H19" s="465">
        <v>79</v>
      </c>
      <c r="I19" s="465">
        <v>6</v>
      </c>
    </row>
    <row r="20" spans="1:9" ht="10.5" customHeight="1" x14ac:dyDescent="0.2">
      <c r="A20" s="14" t="s">
        <v>1666</v>
      </c>
      <c r="B20" s="465">
        <v>-1248</v>
      </c>
      <c r="C20" s="465">
        <v>-100</v>
      </c>
      <c r="D20" s="465"/>
      <c r="E20" s="465"/>
      <c r="F20" s="465"/>
      <c r="G20" s="465"/>
      <c r="H20" s="465">
        <v>-1248</v>
      </c>
      <c r="I20" s="465">
        <v>-100</v>
      </c>
    </row>
    <row r="21" spans="1:9" ht="4.5" customHeight="1" x14ac:dyDescent="0.2">
      <c r="A21" s="14"/>
      <c r="B21" s="493"/>
      <c r="C21" s="493"/>
      <c r="D21" s="493"/>
      <c r="E21" s="493"/>
      <c r="F21" s="493"/>
      <c r="G21" s="493"/>
      <c r="H21" s="493"/>
      <c r="I21" s="493"/>
    </row>
    <row r="22" spans="1:9" ht="10.5" customHeight="1" x14ac:dyDescent="0.2">
      <c r="A22" s="48" t="s">
        <v>1668</v>
      </c>
      <c r="B22" s="259">
        <v>685</v>
      </c>
      <c r="C22" s="259">
        <v>55</v>
      </c>
      <c r="D22" s="259"/>
      <c r="E22" s="259"/>
      <c r="F22" s="259"/>
      <c r="G22" s="259"/>
      <c r="H22" s="259">
        <v>685</v>
      </c>
      <c r="I22" s="259">
        <v>55</v>
      </c>
    </row>
    <row r="23" spans="1:9" ht="10.5" customHeight="1" x14ac:dyDescent="0.2">
      <c r="A23" s="48" t="s">
        <v>1669</v>
      </c>
      <c r="B23" s="259">
        <v>337</v>
      </c>
      <c r="C23" s="259">
        <v>27</v>
      </c>
      <c r="D23" s="259"/>
      <c r="E23" s="259"/>
      <c r="F23" s="259"/>
      <c r="G23" s="259"/>
      <c r="H23" s="259">
        <v>337</v>
      </c>
      <c r="I23" s="259">
        <v>27</v>
      </c>
    </row>
    <row r="24" spans="1:9" ht="10.5" customHeight="1" x14ac:dyDescent="0.2">
      <c r="A24" s="48" t="s">
        <v>1670</v>
      </c>
      <c r="B24" s="259">
        <v>16</v>
      </c>
      <c r="C24" s="259">
        <v>1</v>
      </c>
      <c r="D24" s="259"/>
      <c r="E24" s="259"/>
      <c r="F24" s="259"/>
      <c r="G24" s="259"/>
      <c r="H24" s="259">
        <v>16</v>
      </c>
      <c r="I24" s="259">
        <v>1</v>
      </c>
    </row>
    <row r="25" spans="1:9" ht="10.5" customHeight="1" x14ac:dyDescent="0.2">
      <c r="A25" s="48" t="s">
        <v>1671</v>
      </c>
      <c r="B25" s="259">
        <v>843</v>
      </c>
      <c r="C25" s="259">
        <v>67</v>
      </c>
      <c r="D25" s="259"/>
      <c r="E25" s="259"/>
      <c r="F25" s="259"/>
      <c r="G25" s="259"/>
      <c r="H25" s="259">
        <v>843</v>
      </c>
      <c r="I25" s="259">
        <v>67</v>
      </c>
    </row>
    <row r="26" spans="1:9" ht="10.5" customHeight="1" x14ac:dyDescent="0.2">
      <c r="A26" s="14" t="s">
        <v>1661</v>
      </c>
      <c r="B26" s="465">
        <v>589</v>
      </c>
      <c r="C26" s="465">
        <v>46</v>
      </c>
      <c r="D26" s="465"/>
      <c r="E26" s="465"/>
      <c r="F26" s="465"/>
      <c r="G26" s="465"/>
      <c r="H26" s="465">
        <v>589</v>
      </c>
      <c r="I26" s="465">
        <v>46</v>
      </c>
    </row>
    <row r="27" spans="1:9" ht="10.5" customHeight="1" x14ac:dyDescent="0.2">
      <c r="A27" s="14" t="s">
        <v>1662</v>
      </c>
      <c r="B27" s="465">
        <v>246</v>
      </c>
      <c r="C27" s="465">
        <v>20</v>
      </c>
      <c r="D27" s="465"/>
      <c r="E27" s="465"/>
      <c r="F27" s="465"/>
      <c r="G27" s="465"/>
      <c r="H27" s="465">
        <v>246</v>
      </c>
      <c r="I27" s="465">
        <v>20</v>
      </c>
    </row>
    <row r="28" spans="1:9" ht="10.5" customHeight="1" x14ac:dyDescent="0.2">
      <c r="A28" s="14" t="s">
        <v>1672</v>
      </c>
      <c r="B28" s="465">
        <v>8</v>
      </c>
      <c r="C28" s="465">
        <v>1</v>
      </c>
      <c r="D28" s="465"/>
      <c r="E28" s="465"/>
      <c r="F28" s="465"/>
      <c r="G28" s="465"/>
      <c r="H28" s="465">
        <v>8</v>
      </c>
      <c r="I28" s="465">
        <v>1</v>
      </c>
    </row>
    <row r="29" spans="1:9" ht="10.5" customHeight="1" x14ac:dyDescent="0.2">
      <c r="A29" s="14" t="s">
        <v>1664</v>
      </c>
      <c r="B29" s="465" t="s">
        <v>0</v>
      </c>
      <c r="C29" s="465" t="s">
        <v>0</v>
      </c>
      <c r="D29" s="495"/>
      <c r="E29" s="496"/>
      <c r="F29" s="496"/>
      <c r="G29" s="495"/>
      <c r="H29" s="465" t="s">
        <v>0</v>
      </c>
      <c r="I29" s="465" t="s">
        <v>0</v>
      </c>
    </row>
    <row r="30" spans="1:9" ht="9.75" customHeight="1" x14ac:dyDescent="0.2">
      <c r="A30" s="95" t="s">
        <v>1673</v>
      </c>
      <c r="B30" s="230">
        <v>5018</v>
      </c>
      <c r="C30" s="230">
        <v>401</v>
      </c>
      <c r="D30" s="230"/>
      <c r="E30" s="230"/>
      <c r="F30" s="230"/>
      <c r="G30" s="230"/>
      <c r="H30" s="230">
        <v>5018</v>
      </c>
      <c r="I30" s="230">
        <v>401</v>
      </c>
    </row>
    <row r="31" spans="1:9" ht="9" customHeight="1" x14ac:dyDescent="0.2">
      <c r="A31" s="673" t="s">
        <v>1674</v>
      </c>
      <c r="B31" s="673" t="s">
        <v>0</v>
      </c>
      <c r="C31" s="673" t="s">
        <v>0</v>
      </c>
      <c r="D31" s="673" t="s">
        <v>0</v>
      </c>
      <c r="E31" s="673" t="s">
        <v>0</v>
      </c>
      <c r="F31" s="673" t="s">
        <v>0</v>
      </c>
      <c r="G31" s="673" t="s">
        <v>0</v>
      </c>
      <c r="H31" s="673" t="s">
        <v>0</v>
      </c>
      <c r="I31" s="673" t="s">
        <v>0</v>
      </c>
    </row>
  </sheetData>
  <mergeCells count="5">
    <mergeCell ref="A2:I2"/>
    <mergeCell ref="B4:C4"/>
    <mergeCell ref="E4:F4"/>
    <mergeCell ref="H4:I4"/>
    <mergeCell ref="A31:I31"/>
  </mergeCells>
  <pageMargins left="0.5" right="0.5" top="0.5" bottom="0.5" header="0.31496062992126" footer="0.31496062992126"/>
  <pageSetup paperSize="9" orientation="portrait"/>
  <headerFooter>
    <oddFooter>&amp;C_x000D_&amp;1#&amp;"Aptos"&amp;10&amp;K000000 Confidential</oddFooter>
  </headerFooter>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D8DB1C-6080-4206-A4D2-D9BB13734756}">
  <dimension ref="A1:J50"/>
  <sheetViews>
    <sheetView workbookViewId="0"/>
  </sheetViews>
  <sheetFormatPr defaultRowHeight="12.75" x14ac:dyDescent="0.2"/>
  <cols>
    <col min="1" max="1" width="42.28515625" customWidth="1"/>
    <col min="2" max="2" width="7.28515625" customWidth="1"/>
    <col min="3" max="10" width="6.5703125" customWidth="1"/>
  </cols>
  <sheetData>
    <row r="1" spans="1:10" ht="10.5" customHeight="1" x14ac:dyDescent="0.2">
      <c r="A1" s="73" t="s">
        <v>1675</v>
      </c>
      <c r="B1" s="44"/>
      <c r="C1" s="44"/>
      <c r="D1" s="44"/>
      <c r="E1" s="288"/>
      <c r="F1" s="288"/>
      <c r="G1" s="288"/>
      <c r="H1" s="288"/>
      <c r="I1" s="288"/>
      <c r="J1" s="288"/>
    </row>
    <row r="2" spans="1:10" ht="28.5" customHeight="1" x14ac:dyDescent="0.2">
      <c r="A2" s="600" t="s">
        <v>1676</v>
      </c>
      <c r="B2" s="600" t="s">
        <v>0</v>
      </c>
      <c r="C2" s="600" t="s">
        <v>0</v>
      </c>
      <c r="D2" s="600" t="s">
        <v>0</v>
      </c>
      <c r="E2" s="600" t="s">
        <v>0</v>
      </c>
      <c r="F2" s="600" t="s">
        <v>0</v>
      </c>
      <c r="G2" s="600" t="s">
        <v>0</v>
      </c>
      <c r="H2" s="600" t="s">
        <v>0</v>
      </c>
      <c r="I2" s="600" t="s">
        <v>0</v>
      </c>
      <c r="J2" s="600" t="s">
        <v>0</v>
      </c>
    </row>
    <row r="3" spans="1:10" ht="9.75" customHeight="1" x14ac:dyDescent="0.2">
      <c r="A3" s="9" t="s">
        <v>1677</v>
      </c>
      <c r="B3" s="461"/>
      <c r="C3" s="461"/>
      <c r="D3" s="461"/>
      <c r="E3" s="461"/>
      <c r="F3" s="461"/>
      <c r="G3" s="461"/>
      <c r="H3" s="461"/>
      <c r="I3" s="461"/>
      <c r="J3" s="461"/>
    </row>
    <row r="4" spans="1:10" ht="6" customHeight="1" x14ac:dyDescent="0.2">
      <c r="A4" s="91"/>
      <c r="B4" s="244"/>
      <c r="C4" s="244"/>
      <c r="D4" s="244"/>
      <c r="E4" s="244"/>
      <c r="F4" s="244"/>
      <c r="G4" s="244"/>
      <c r="H4" s="244"/>
      <c r="I4" s="244"/>
      <c r="J4" s="244"/>
    </row>
    <row r="5" spans="1:10" ht="10.5" customHeight="1" x14ac:dyDescent="0.2">
      <c r="A5" s="45" t="s">
        <v>1678</v>
      </c>
      <c r="B5" s="115" t="s">
        <v>1679</v>
      </c>
      <c r="C5" s="115" t="s">
        <v>1680</v>
      </c>
      <c r="D5" s="115" t="s">
        <v>1681</v>
      </c>
      <c r="E5" s="115" t="s">
        <v>1682</v>
      </c>
      <c r="F5" s="115" t="s">
        <v>1683</v>
      </c>
      <c r="G5" s="115" t="s">
        <v>1684</v>
      </c>
      <c r="H5" s="115" t="s">
        <v>1685</v>
      </c>
      <c r="I5" s="115" t="s">
        <v>1686</v>
      </c>
      <c r="J5" s="115" t="s">
        <v>1687</v>
      </c>
    </row>
    <row r="6" spans="1:10" ht="10.5" customHeight="1" x14ac:dyDescent="0.2">
      <c r="A6" s="111" t="s">
        <v>1688</v>
      </c>
      <c r="B6" s="497"/>
      <c r="C6" s="497"/>
      <c r="D6" s="497"/>
      <c r="E6" s="497"/>
      <c r="F6" s="497"/>
      <c r="G6" s="497"/>
      <c r="H6" s="497"/>
      <c r="I6" s="497"/>
      <c r="J6" s="440"/>
    </row>
    <row r="7" spans="1:10" ht="10.5" customHeight="1" x14ac:dyDescent="0.2">
      <c r="A7" s="14" t="s">
        <v>1689</v>
      </c>
      <c r="B7" s="465">
        <v>27804</v>
      </c>
      <c r="C7" s="465">
        <v>28843</v>
      </c>
      <c r="D7" s="465">
        <v>29002</v>
      </c>
      <c r="E7" s="465">
        <v>27574</v>
      </c>
      <c r="F7" s="465">
        <v>27835</v>
      </c>
      <c r="G7" s="465">
        <v>27898</v>
      </c>
      <c r="H7" s="465">
        <v>28517</v>
      </c>
      <c r="I7" s="465">
        <v>26629</v>
      </c>
      <c r="J7" s="465">
        <v>26773</v>
      </c>
    </row>
    <row r="8" spans="1:10" ht="10.5" customHeight="1" x14ac:dyDescent="0.2">
      <c r="A8" s="14" t="s">
        <v>1690</v>
      </c>
      <c r="B8" s="465">
        <v>3512</v>
      </c>
      <c r="C8" s="465">
        <v>2332</v>
      </c>
      <c r="D8" s="465">
        <v>1099</v>
      </c>
      <c r="E8" s="465">
        <v>4843</v>
      </c>
      <c r="F8" s="465">
        <v>3687</v>
      </c>
      <c r="G8" s="465">
        <v>2459</v>
      </c>
      <c r="H8" s="465">
        <v>1233</v>
      </c>
      <c r="I8" s="465">
        <v>5062</v>
      </c>
      <c r="J8" s="465">
        <v>3930</v>
      </c>
    </row>
    <row r="9" spans="1:10" ht="10.5" customHeight="1" x14ac:dyDescent="0.2">
      <c r="A9" s="14" t="s">
        <v>1691</v>
      </c>
      <c r="B9" s="465">
        <v>-1305</v>
      </c>
      <c r="C9" s="465">
        <v>-1631</v>
      </c>
      <c r="D9" s="465">
        <v>-770</v>
      </c>
      <c r="E9" s="465">
        <v>-3284</v>
      </c>
      <c r="F9" s="465">
        <v>-2578</v>
      </c>
      <c r="G9" s="465">
        <v>-1718</v>
      </c>
      <c r="H9" s="465">
        <v>-863</v>
      </c>
      <c r="I9" s="465">
        <v>-3279</v>
      </c>
      <c r="J9" s="465">
        <v>-2751</v>
      </c>
    </row>
    <row r="10" spans="1:10" ht="10.5" customHeight="1" x14ac:dyDescent="0.2">
      <c r="A10" s="14" t="s">
        <v>1692</v>
      </c>
      <c r="B10" s="465">
        <v>30011</v>
      </c>
      <c r="C10" s="465">
        <v>29544</v>
      </c>
      <c r="D10" s="465">
        <v>29331</v>
      </c>
      <c r="E10" s="465">
        <v>29133</v>
      </c>
      <c r="F10" s="465">
        <v>28944</v>
      </c>
      <c r="G10" s="465">
        <v>28639</v>
      </c>
      <c r="H10" s="465">
        <v>28887</v>
      </c>
      <c r="I10" s="465">
        <v>28412</v>
      </c>
      <c r="J10" s="465">
        <v>27952</v>
      </c>
    </row>
    <row r="11" spans="1:10" ht="10.5" customHeight="1" x14ac:dyDescent="0.2">
      <c r="A11" s="14" t="s">
        <v>1693</v>
      </c>
      <c r="B11" s="465">
        <v>-7</v>
      </c>
      <c r="C11" s="465">
        <v>-10</v>
      </c>
      <c r="D11" s="465">
        <v>-13</v>
      </c>
      <c r="E11" s="465">
        <v>-14</v>
      </c>
      <c r="F11" s="465">
        <v>-17</v>
      </c>
      <c r="G11" s="465">
        <v>-20</v>
      </c>
      <c r="H11" s="465">
        <v>-24</v>
      </c>
      <c r="I11" s="465">
        <v>-24</v>
      </c>
      <c r="J11" s="465">
        <v>-26</v>
      </c>
    </row>
    <row r="12" spans="1:10" ht="10.5" customHeight="1" x14ac:dyDescent="0.2">
      <c r="A12" s="14" t="s">
        <v>1694</v>
      </c>
      <c r="B12" s="465">
        <v>-2865</v>
      </c>
      <c r="C12" s="465">
        <v>-2856</v>
      </c>
      <c r="D12" s="465">
        <v>-2879</v>
      </c>
      <c r="E12" s="465">
        <v>-2840</v>
      </c>
      <c r="F12" s="465">
        <v>-2783</v>
      </c>
      <c r="G12" s="465">
        <v>-2740</v>
      </c>
      <c r="H12" s="465">
        <v>-2746</v>
      </c>
      <c r="I12" s="465">
        <v>-2704</v>
      </c>
      <c r="J12" s="465">
        <v>-2632</v>
      </c>
    </row>
    <row r="13" spans="1:10" ht="10.5" customHeight="1" x14ac:dyDescent="0.2">
      <c r="A13" s="14" t="s">
        <v>1695</v>
      </c>
      <c r="B13" s="465">
        <v>-530</v>
      </c>
      <c r="C13" s="465">
        <v>-538</v>
      </c>
      <c r="D13" s="465">
        <v>-233</v>
      </c>
      <c r="E13" s="465">
        <v>-44</v>
      </c>
      <c r="F13" s="465">
        <v>-324</v>
      </c>
      <c r="G13" s="465">
        <v>-320</v>
      </c>
      <c r="H13" s="465">
        <v>-214</v>
      </c>
      <c r="I13" s="465">
        <v>-228</v>
      </c>
      <c r="J13" s="465">
        <v>-294</v>
      </c>
    </row>
    <row r="14" spans="1:10" ht="10.5" customHeight="1" x14ac:dyDescent="0.2">
      <c r="A14" s="14" t="s">
        <v>1696</v>
      </c>
      <c r="B14" s="465">
        <v>-335</v>
      </c>
      <c r="C14" s="465">
        <v>-289</v>
      </c>
      <c r="D14" s="465">
        <v>-300</v>
      </c>
      <c r="E14" s="465">
        <v>-256</v>
      </c>
      <c r="F14" s="465">
        <v>-262</v>
      </c>
      <c r="G14" s="465">
        <v>-235</v>
      </c>
      <c r="H14" s="465">
        <v>-260</v>
      </c>
      <c r="I14" s="465">
        <v>-271</v>
      </c>
      <c r="J14" s="465">
        <v>-240</v>
      </c>
    </row>
    <row r="15" spans="1:10" ht="10.5" customHeight="1" x14ac:dyDescent="0.2">
      <c r="A15" s="14" t="s">
        <v>1697</v>
      </c>
      <c r="B15" s="465">
        <v>-403</v>
      </c>
      <c r="C15" s="465">
        <v>-365</v>
      </c>
      <c r="D15" s="465">
        <v>-500</v>
      </c>
      <c r="E15" s="465">
        <v>-848</v>
      </c>
      <c r="F15" s="465">
        <v>-404</v>
      </c>
      <c r="G15" s="465">
        <v>-615</v>
      </c>
      <c r="H15" s="465">
        <v>-641</v>
      </c>
      <c r="I15" s="465">
        <v>-615</v>
      </c>
      <c r="J15" s="465">
        <v>-444</v>
      </c>
    </row>
    <row r="16" spans="1:10" ht="10.5" customHeight="1" x14ac:dyDescent="0.2">
      <c r="A16" s="14" t="s">
        <v>1698</v>
      </c>
      <c r="B16" s="465">
        <v>-4140</v>
      </c>
      <c r="C16" s="465">
        <v>-4058</v>
      </c>
      <c r="D16" s="465">
        <v>-3925</v>
      </c>
      <c r="E16" s="465">
        <v>-4002</v>
      </c>
      <c r="F16" s="465">
        <v>-3790</v>
      </c>
      <c r="G16" s="465">
        <v>-3930</v>
      </c>
      <c r="H16" s="465">
        <v>-3885</v>
      </c>
      <c r="I16" s="465">
        <v>-3842</v>
      </c>
      <c r="J16" s="465">
        <v>-3636</v>
      </c>
    </row>
    <row r="17" spans="1:10" ht="10.5" customHeight="1" x14ac:dyDescent="0.2">
      <c r="A17" s="48" t="s">
        <v>1699</v>
      </c>
      <c r="B17" s="259">
        <v>25871</v>
      </c>
      <c r="C17" s="259">
        <v>25486</v>
      </c>
      <c r="D17" s="259">
        <v>25406</v>
      </c>
      <c r="E17" s="259">
        <v>25131</v>
      </c>
      <c r="F17" s="259">
        <v>25154</v>
      </c>
      <c r="G17" s="259">
        <v>24709</v>
      </c>
      <c r="H17" s="259">
        <v>25002</v>
      </c>
      <c r="I17" s="259">
        <v>24570</v>
      </c>
      <c r="J17" s="259">
        <v>24316</v>
      </c>
    </row>
    <row r="18" spans="1:10" ht="10.5" customHeight="1" x14ac:dyDescent="0.2">
      <c r="A18" s="14" t="s">
        <v>1700</v>
      </c>
      <c r="B18" s="465">
        <v>3152</v>
      </c>
      <c r="C18" s="465">
        <v>3226</v>
      </c>
      <c r="D18" s="465">
        <v>3217</v>
      </c>
      <c r="E18" s="465">
        <v>4261</v>
      </c>
      <c r="F18" s="465">
        <v>4213</v>
      </c>
      <c r="G18" s="465">
        <v>2983</v>
      </c>
      <c r="H18" s="465">
        <v>3143</v>
      </c>
      <c r="I18" s="465">
        <v>4138</v>
      </c>
      <c r="J18" s="465">
        <v>3934</v>
      </c>
    </row>
    <row r="19" spans="1:10" ht="10.5" customHeight="1" x14ac:dyDescent="0.2">
      <c r="A19" s="14" t="s">
        <v>1701</v>
      </c>
      <c r="B19" s="465">
        <v>-19</v>
      </c>
      <c r="C19" s="465">
        <v>-20</v>
      </c>
      <c r="D19" s="465">
        <v>-12</v>
      </c>
      <c r="E19" s="465">
        <v>-13</v>
      </c>
      <c r="F19" s="465">
        <v>-14</v>
      </c>
      <c r="G19" s="465">
        <v>-14</v>
      </c>
      <c r="H19" s="465">
        <v>-24</v>
      </c>
      <c r="I19" s="465">
        <v>-25</v>
      </c>
      <c r="J19" s="465">
        <v>-25</v>
      </c>
    </row>
    <row r="20" spans="1:10" ht="10.5" customHeight="1" x14ac:dyDescent="0.2">
      <c r="A20" s="14" t="s">
        <v>1702</v>
      </c>
      <c r="B20" s="465">
        <v>3133</v>
      </c>
      <c r="C20" s="465">
        <v>3206</v>
      </c>
      <c r="D20" s="465">
        <v>3205</v>
      </c>
      <c r="E20" s="465">
        <v>4248</v>
      </c>
      <c r="F20" s="465">
        <v>4199</v>
      </c>
      <c r="G20" s="465">
        <v>2969</v>
      </c>
      <c r="H20" s="465">
        <v>3119</v>
      </c>
      <c r="I20" s="465">
        <v>4113</v>
      </c>
      <c r="J20" s="465">
        <v>3909</v>
      </c>
    </row>
    <row r="21" spans="1:10" ht="10.5" customHeight="1" x14ac:dyDescent="0.2">
      <c r="A21" s="48" t="s">
        <v>1703</v>
      </c>
      <c r="B21" s="259">
        <v>29004</v>
      </c>
      <c r="C21" s="259">
        <v>28692</v>
      </c>
      <c r="D21" s="259">
        <v>28611</v>
      </c>
      <c r="E21" s="259">
        <v>29379</v>
      </c>
      <c r="F21" s="259">
        <v>29353</v>
      </c>
      <c r="G21" s="259">
        <v>27678</v>
      </c>
      <c r="H21" s="259">
        <v>28121</v>
      </c>
      <c r="I21" s="259">
        <v>28683</v>
      </c>
      <c r="J21" s="259">
        <v>28225</v>
      </c>
    </row>
    <row r="22" spans="1:10" ht="10.5" customHeight="1" x14ac:dyDescent="0.2">
      <c r="A22" s="48" t="s">
        <v>1704</v>
      </c>
      <c r="B22" s="259">
        <v>4229</v>
      </c>
      <c r="C22" s="259">
        <v>5269</v>
      </c>
      <c r="D22" s="259">
        <v>4526</v>
      </c>
      <c r="E22" s="259">
        <v>4550</v>
      </c>
      <c r="F22" s="259">
        <v>4044</v>
      </c>
      <c r="G22" s="259">
        <v>4049</v>
      </c>
      <c r="H22" s="259">
        <v>4111</v>
      </c>
      <c r="I22" s="259">
        <v>4167</v>
      </c>
      <c r="J22" s="259">
        <v>3908</v>
      </c>
    </row>
    <row r="23" spans="1:10" ht="10.5" customHeight="1" x14ac:dyDescent="0.2">
      <c r="A23" s="14" t="s">
        <v>1705</v>
      </c>
      <c r="B23" s="465" t="s">
        <v>0</v>
      </c>
      <c r="C23" s="465" t="s">
        <v>0</v>
      </c>
      <c r="D23" s="465" t="s">
        <v>0</v>
      </c>
      <c r="E23" s="465" t="s">
        <v>0</v>
      </c>
      <c r="F23" s="465" t="s">
        <v>0</v>
      </c>
      <c r="G23" s="465" t="s">
        <v>0</v>
      </c>
      <c r="H23" s="465" t="s">
        <v>0</v>
      </c>
      <c r="I23" s="465" t="s">
        <v>0</v>
      </c>
      <c r="J23" s="465" t="s">
        <v>0</v>
      </c>
    </row>
    <row r="24" spans="1:10" ht="10.5" customHeight="1" x14ac:dyDescent="0.2">
      <c r="A24" s="14" t="s">
        <v>1706</v>
      </c>
      <c r="B24" s="465" t="s">
        <v>0</v>
      </c>
      <c r="C24" s="465" t="s">
        <v>0</v>
      </c>
      <c r="D24" s="465" t="s">
        <v>0</v>
      </c>
      <c r="E24" s="465" t="s">
        <v>0</v>
      </c>
      <c r="F24" s="465" t="s">
        <v>0</v>
      </c>
      <c r="G24" s="465" t="s">
        <v>0</v>
      </c>
      <c r="H24" s="465" t="s">
        <v>0</v>
      </c>
      <c r="I24" s="465" t="s">
        <v>0</v>
      </c>
      <c r="J24" s="465" t="s">
        <v>0</v>
      </c>
    </row>
    <row r="25" spans="1:10" ht="10.5" customHeight="1" x14ac:dyDescent="0.2">
      <c r="A25" s="14" t="s">
        <v>1707</v>
      </c>
      <c r="B25" s="465">
        <v>-20</v>
      </c>
      <c r="C25" s="465">
        <v>-15</v>
      </c>
      <c r="D25" s="465">
        <v>-15</v>
      </c>
      <c r="E25" s="465">
        <v>-25</v>
      </c>
      <c r="F25" s="465">
        <v>-26</v>
      </c>
      <c r="G25" s="465">
        <v>-25</v>
      </c>
      <c r="H25" s="465">
        <v>-50</v>
      </c>
      <c r="I25" s="465">
        <v>-50</v>
      </c>
      <c r="J25" s="465">
        <v>-50</v>
      </c>
    </row>
    <row r="26" spans="1:10" ht="10.5" customHeight="1" x14ac:dyDescent="0.2">
      <c r="A26" s="48" t="s">
        <v>1708</v>
      </c>
      <c r="B26" s="259">
        <v>-20</v>
      </c>
      <c r="C26" s="259">
        <v>-15</v>
      </c>
      <c r="D26" s="259">
        <v>-15</v>
      </c>
      <c r="E26" s="259">
        <v>-25</v>
      </c>
      <c r="F26" s="259">
        <v>-26</v>
      </c>
      <c r="G26" s="259">
        <v>-25</v>
      </c>
      <c r="H26" s="259">
        <v>-50</v>
      </c>
      <c r="I26" s="259">
        <v>-50</v>
      </c>
      <c r="J26" s="259">
        <v>-50</v>
      </c>
    </row>
    <row r="27" spans="1:10" ht="10.5" customHeight="1" x14ac:dyDescent="0.2">
      <c r="A27" s="48" t="s">
        <v>1709</v>
      </c>
      <c r="B27" s="259">
        <v>4209</v>
      </c>
      <c r="C27" s="259">
        <v>5254</v>
      </c>
      <c r="D27" s="259">
        <v>4511</v>
      </c>
      <c r="E27" s="259">
        <v>4525</v>
      </c>
      <c r="F27" s="259">
        <v>4018</v>
      </c>
      <c r="G27" s="259">
        <v>4024</v>
      </c>
      <c r="H27" s="259">
        <v>4061</v>
      </c>
      <c r="I27" s="259">
        <v>4117</v>
      </c>
      <c r="J27" s="259">
        <v>3858</v>
      </c>
    </row>
    <row r="28" spans="1:10" ht="10.5" customHeight="1" x14ac:dyDescent="0.2">
      <c r="A28" s="95" t="s">
        <v>1710</v>
      </c>
      <c r="B28" s="230">
        <v>33213</v>
      </c>
      <c r="C28" s="230">
        <v>33946</v>
      </c>
      <c r="D28" s="230">
        <v>33122</v>
      </c>
      <c r="E28" s="230">
        <v>33904</v>
      </c>
      <c r="F28" s="230">
        <v>33371</v>
      </c>
      <c r="G28" s="230">
        <v>31702</v>
      </c>
      <c r="H28" s="230">
        <v>32182</v>
      </c>
      <c r="I28" s="230">
        <v>32800</v>
      </c>
      <c r="J28" s="230">
        <v>32083</v>
      </c>
    </row>
    <row r="29" spans="1:10" ht="9" customHeight="1" x14ac:dyDescent="0.2">
      <c r="A29" s="498" t="s">
        <v>1711</v>
      </c>
      <c r="B29" s="499">
        <v>-394</v>
      </c>
      <c r="C29" s="499">
        <v>-365</v>
      </c>
      <c r="D29" s="499">
        <v>-495</v>
      </c>
      <c r="E29" s="499">
        <v>-848</v>
      </c>
      <c r="F29" s="499">
        <v>-404</v>
      </c>
      <c r="G29" s="499">
        <v>-615</v>
      </c>
      <c r="H29" s="499">
        <v>-641</v>
      </c>
      <c r="I29" s="499">
        <v>-615</v>
      </c>
      <c r="J29" s="499">
        <v>-444</v>
      </c>
    </row>
    <row r="30" spans="1:10" ht="20.25" customHeight="1" x14ac:dyDescent="0.2">
      <c r="A30" s="676" t="s">
        <v>1712</v>
      </c>
      <c r="B30" s="676" t="s">
        <v>0</v>
      </c>
      <c r="C30" s="676" t="s">
        <v>0</v>
      </c>
      <c r="D30" s="676" t="s">
        <v>0</v>
      </c>
      <c r="E30" s="676" t="s">
        <v>0</v>
      </c>
      <c r="F30" s="676" t="s">
        <v>0</v>
      </c>
      <c r="G30" s="676" t="s">
        <v>0</v>
      </c>
      <c r="H30" s="676" t="s">
        <v>0</v>
      </c>
      <c r="I30" s="676" t="s">
        <v>0</v>
      </c>
      <c r="J30" s="676" t="s">
        <v>0</v>
      </c>
    </row>
    <row r="31" spans="1:10" ht="11.25" customHeight="1" x14ac:dyDescent="0.2">
      <c r="A31" s="677"/>
      <c r="B31" s="677" t="s">
        <v>0</v>
      </c>
      <c r="C31" s="677" t="s">
        <v>0</v>
      </c>
      <c r="D31" s="677" t="s">
        <v>0</v>
      </c>
      <c r="E31" s="677" t="s">
        <v>0</v>
      </c>
      <c r="F31" s="677" t="s">
        <v>0</v>
      </c>
      <c r="G31" s="677" t="s">
        <v>0</v>
      </c>
      <c r="H31" s="677" t="s">
        <v>0</v>
      </c>
      <c r="I31" s="677" t="s">
        <v>0</v>
      </c>
      <c r="J31" s="677" t="s">
        <v>0</v>
      </c>
    </row>
    <row r="32" spans="1:10" ht="1.5" customHeight="1" x14ac:dyDescent="0.2">
      <c r="A32" s="500"/>
      <c r="B32" s="465"/>
      <c r="C32" s="465"/>
      <c r="D32" s="465"/>
      <c r="E32" s="465"/>
      <c r="F32" s="465"/>
      <c r="G32" s="465"/>
      <c r="H32" s="465"/>
      <c r="I32" s="465"/>
      <c r="J32" s="465"/>
    </row>
    <row r="33" spans="1:10" ht="7.5" customHeight="1" x14ac:dyDescent="0.2">
      <c r="A33" s="14"/>
      <c r="B33" s="489"/>
      <c r="C33" s="489"/>
      <c r="D33" s="489"/>
      <c r="E33" s="489"/>
      <c r="F33" s="489"/>
      <c r="G33" s="489"/>
      <c r="H33" s="489"/>
      <c r="I33" s="489"/>
      <c r="J33" s="489"/>
    </row>
    <row r="34" spans="1:10" ht="15" customHeight="1" x14ac:dyDescent="0.2">
      <c r="A34" s="600" t="s">
        <v>1713</v>
      </c>
      <c r="B34" s="600" t="s">
        <v>0</v>
      </c>
      <c r="C34" s="600" t="s">
        <v>0</v>
      </c>
      <c r="D34" s="600" t="s">
        <v>0</v>
      </c>
      <c r="E34" s="600" t="s">
        <v>0</v>
      </c>
      <c r="F34" s="600" t="s">
        <v>0</v>
      </c>
      <c r="G34" s="600" t="s">
        <v>0</v>
      </c>
      <c r="H34" s="600" t="s">
        <v>0</v>
      </c>
      <c r="I34" s="600" t="s">
        <v>0</v>
      </c>
      <c r="J34" s="600" t="s">
        <v>0</v>
      </c>
    </row>
    <row r="35" spans="1:10" ht="4.5" customHeight="1" x14ac:dyDescent="0.2">
      <c r="A35" s="9"/>
      <c r="B35" s="501"/>
      <c r="C35" s="501"/>
      <c r="D35" s="501"/>
      <c r="E35" s="501"/>
      <c r="F35" s="501"/>
      <c r="G35" s="501"/>
      <c r="H35" s="501"/>
      <c r="I35" s="501"/>
      <c r="J35" s="501"/>
    </row>
    <row r="36" spans="1:10" ht="10.5" customHeight="1" x14ac:dyDescent="0.2">
      <c r="A36" s="14"/>
      <c r="B36" s="489"/>
      <c r="C36" s="489"/>
      <c r="D36" s="489"/>
      <c r="E36" s="678" t="s">
        <v>1714</v>
      </c>
      <c r="F36" s="678" t="s">
        <v>0</v>
      </c>
      <c r="G36" s="678" t="s">
        <v>0</v>
      </c>
      <c r="H36" s="678" t="s">
        <v>0</v>
      </c>
      <c r="I36" s="489"/>
      <c r="J36" s="489"/>
    </row>
    <row r="37" spans="1:10" ht="39.75" customHeight="1" x14ac:dyDescent="0.2">
      <c r="A37" s="45" t="s">
        <v>1715</v>
      </c>
      <c r="B37" s="115"/>
      <c r="C37" s="446" t="s">
        <v>1716</v>
      </c>
      <c r="D37" s="446" t="s">
        <v>1717</v>
      </c>
      <c r="E37" s="417" t="s">
        <v>1718</v>
      </c>
      <c r="F37" s="417" t="s">
        <v>1719</v>
      </c>
      <c r="G37" s="417" t="s">
        <v>1720</v>
      </c>
      <c r="H37" s="417" t="s">
        <v>1721</v>
      </c>
      <c r="I37" s="446" t="s">
        <v>1722</v>
      </c>
      <c r="J37" s="446" t="s">
        <v>1723</v>
      </c>
    </row>
    <row r="38" spans="1:10" ht="10.5" customHeight="1" x14ac:dyDescent="0.2">
      <c r="A38" s="9" t="s">
        <v>1724</v>
      </c>
      <c r="B38" s="501"/>
      <c r="C38" s="502">
        <v>4.5</v>
      </c>
      <c r="D38" s="502">
        <v>0.9</v>
      </c>
      <c r="E38" s="502">
        <v>2.5</v>
      </c>
      <c r="F38" s="502">
        <v>1.7</v>
      </c>
      <c r="G38" s="502">
        <v>2.5</v>
      </c>
      <c r="H38" s="502">
        <v>1.8</v>
      </c>
      <c r="I38" s="502">
        <v>8.5</v>
      </c>
      <c r="J38" s="502">
        <v>13.9</v>
      </c>
    </row>
    <row r="39" spans="1:10" ht="10.5" customHeight="1" x14ac:dyDescent="0.2">
      <c r="A39" s="14" t="s">
        <v>1725</v>
      </c>
      <c r="B39" s="489"/>
      <c r="C39" s="503">
        <v>6</v>
      </c>
      <c r="D39" s="503">
        <v>1.2</v>
      </c>
      <c r="E39" s="503">
        <v>2.5</v>
      </c>
      <c r="F39" s="503">
        <v>1.7</v>
      </c>
      <c r="G39" s="503">
        <v>2.5</v>
      </c>
      <c r="H39" s="503">
        <v>1.8</v>
      </c>
      <c r="I39" s="503">
        <v>8.5</v>
      </c>
      <c r="J39" s="503">
        <v>15.7</v>
      </c>
    </row>
    <row r="40" spans="1:10" ht="10.5" customHeight="1" x14ac:dyDescent="0.2">
      <c r="A40" s="20" t="s">
        <v>1726</v>
      </c>
      <c r="B40" s="2"/>
      <c r="C40" s="504">
        <v>8</v>
      </c>
      <c r="D40" s="504">
        <v>1.6</v>
      </c>
      <c r="E40" s="504">
        <v>2.5</v>
      </c>
      <c r="F40" s="504">
        <v>1.7</v>
      </c>
      <c r="G40" s="504">
        <v>2.5</v>
      </c>
      <c r="H40" s="504">
        <v>1.8</v>
      </c>
      <c r="I40" s="504">
        <v>8.5</v>
      </c>
      <c r="J40" s="504">
        <v>18.100000000000001</v>
      </c>
    </row>
    <row r="41" spans="1:10" ht="10.5" customHeight="1" x14ac:dyDescent="0.2">
      <c r="A41" s="78" t="s">
        <v>1678</v>
      </c>
      <c r="B41" s="97"/>
      <c r="C41" s="417"/>
      <c r="D41" s="417"/>
      <c r="E41" s="417"/>
      <c r="F41" s="417"/>
      <c r="G41" s="417"/>
      <c r="H41" s="417"/>
      <c r="I41" s="417"/>
      <c r="J41" s="417"/>
    </row>
    <row r="42" spans="1:10" ht="10.5" customHeight="1" x14ac:dyDescent="0.2">
      <c r="A42" s="9" t="s">
        <v>1724</v>
      </c>
      <c r="B42" s="501"/>
      <c r="C42" s="463">
        <v>7376</v>
      </c>
      <c r="D42" s="463">
        <v>1475</v>
      </c>
      <c r="E42" s="463">
        <v>4097</v>
      </c>
      <c r="F42" s="463">
        <v>2751</v>
      </c>
      <c r="G42" s="463">
        <v>4097</v>
      </c>
      <c r="H42" s="463">
        <v>2934</v>
      </c>
      <c r="I42" s="463">
        <v>13879</v>
      </c>
      <c r="J42" s="463">
        <v>22730</v>
      </c>
    </row>
    <row r="43" spans="1:10" ht="10.5" customHeight="1" x14ac:dyDescent="0.2">
      <c r="A43" s="14" t="s">
        <v>1725</v>
      </c>
      <c r="B43" s="489"/>
      <c r="C43" s="465">
        <v>9834</v>
      </c>
      <c r="D43" s="465">
        <v>1967</v>
      </c>
      <c r="E43" s="465">
        <v>4097</v>
      </c>
      <c r="F43" s="465">
        <v>2751</v>
      </c>
      <c r="G43" s="465">
        <v>4097</v>
      </c>
      <c r="H43" s="465">
        <v>2934</v>
      </c>
      <c r="I43" s="465">
        <v>13879</v>
      </c>
      <c r="J43" s="465">
        <v>25680</v>
      </c>
    </row>
    <row r="44" spans="1:10" ht="10.5" customHeight="1" x14ac:dyDescent="0.2">
      <c r="A44" s="20" t="s">
        <v>1726</v>
      </c>
      <c r="B44" s="2"/>
      <c r="C44" s="505">
        <v>13113</v>
      </c>
      <c r="D44" s="505">
        <v>2622</v>
      </c>
      <c r="E44" s="505">
        <v>4097</v>
      </c>
      <c r="F44" s="505">
        <v>2751</v>
      </c>
      <c r="G44" s="505">
        <v>4097</v>
      </c>
      <c r="H44" s="505">
        <v>2934</v>
      </c>
      <c r="I44" s="505">
        <v>13879</v>
      </c>
      <c r="J44" s="505">
        <v>29614</v>
      </c>
    </row>
    <row r="45" spans="1:10" ht="9" customHeight="1" x14ac:dyDescent="0.2">
      <c r="A45" s="563"/>
      <c r="B45" s="563" t="s">
        <v>0</v>
      </c>
      <c r="C45" s="563" t="s">
        <v>0</v>
      </c>
      <c r="D45" s="563" t="s">
        <v>0</v>
      </c>
      <c r="E45" s="563" t="s">
        <v>0</v>
      </c>
      <c r="F45" s="563" t="s">
        <v>0</v>
      </c>
      <c r="G45" s="563" t="s">
        <v>0</v>
      </c>
      <c r="H45" s="563" t="s">
        <v>0</v>
      </c>
      <c r="I45" s="563" t="s">
        <v>0</v>
      </c>
      <c r="J45" s="563" t="s">
        <v>0</v>
      </c>
    </row>
    <row r="46" spans="1:10" ht="6" customHeight="1" x14ac:dyDescent="0.2">
      <c r="A46" s="674"/>
      <c r="B46" s="674" t="s">
        <v>0</v>
      </c>
      <c r="C46" s="674" t="s">
        <v>0</v>
      </c>
      <c r="D46" s="674" t="s">
        <v>0</v>
      </c>
      <c r="E46" s="674" t="s">
        <v>0</v>
      </c>
      <c r="F46" s="674" t="s">
        <v>0</v>
      </c>
      <c r="G46" s="674" t="s">
        <v>0</v>
      </c>
      <c r="H46" s="674" t="s">
        <v>0</v>
      </c>
      <c r="I46" s="674" t="s">
        <v>0</v>
      </c>
      <c r="J46" s="674" t="s">
        <v>0</v>
      </c>
    </row>
    <row r="47" spans="1:10" ht="15" customHeight="1" x14ac:dyDescent="0.2">
      <c r="A47" s="600" t="s">
        <v>1727</v>
      </c>
      <c r="B47" s="600" t="s">
        <v>0</v>
      </c>
      <c r="C47" s="600" t="s">
        <v>0</v>
      </c>
      <c r="D47" s="600" t="s">
        <v>0</v>
      </c>
      <c r="E47" s="600" t="s">
        <v>0</v>
      </c>
      <c r="F47" s="600" t="s">
        <v>0</v>
      </c>
      <c r="G47" s="600" t="s">
        <v>0</v>
      </c>
      <c r="H47" s="600" t="s">
        <v>0</v>
      </c>
      <c r="I47" s="600" t="s">
        <v>0</v>
      </c>
      <c r="J47" s="600" t="s">
        <v>0</v>
      </c>
    </row>
    <row r="48" spans="1:10" ht="10.5" customHeight="1" x14ac:dyDescent="0.2">
      <c r="A48" s="78" t="s">
        <v>1728</v>
      </c>
      <c r="B48" s="53" t="s">
        <v>1679</v>
      </c>
      <c r="C48" s="53" t="s">
        <v>1680</v>
      </c>
      <c r="D48" s="53" t="s">
        <v>1681</v>
      </c>
      <c r="E48" s="53" t="s">
        <v>1682</v>
      </c>
      <c r="F48" s="53" t="s">
        <v>1683</v>
      </c>
      <c r="G48" s="53" t="s">
        <v>1684</v>
      </c>
      <c r="H48" s="53" t="s">
        <v>1685</v>
      </c>
      <c r="I48" s="53" t="s">
        <v>1686</v>
      </c>
      <c r="J48" s="53" t="s">
        <v>1687</v>
      </c>
    </row>
    <row r="49" spans="1:10" ht="10.5" customHeight="1" x14ac:dyDescent="0.2">
      <c r="A49" s="52" t="s">
        <v>1729</v>
      </c>
      <c r="B49" s="506">
        <v>10.4</v>
      </c>
      <c r="C49" s="506">
        <v>10.3</v>
      </c>
      <c r="D49" s="506">
        <v>10.3</v>
      </c>
      <c r="E49" s="506">
        <v>10.3</v>
      </c>
      <c r="F49" s="506">
        <v>10.5</v>
      </c>
      <c r="G49" s="506">
        <v>10.199999999999999</v>
      </c>
      <c r="H49" s="506">
        <v>10.3</v>
      </c>
      <c r="I49" s="506">
        <v>10.4</v>
      </c>
      <c r="J49" s="506">
        <v>10.4</v>
      </c>
    </row>
    <row r="50" spans="1:10" ht="21.75" customHeight="1" x14ac:dyDescent="0.2">
      <c r="A50" s="592" t="s">
        <v>1730</v>
      </c>
      <c r="B50" s="675" t="s">
        <v>0</v>
      </c>
      <c r="C50" s="675" t="s">
        <v>0</v>
      </c>
      <c r="D50" s="675" t="s">
        <v>0</v>
      </c>
      <c r="E50" s="675" t="s">
        <v>0</v>
      </c>
      <c r="F50" s="675" t="s">
        <v>0</v>
      </c>
      <c r="G50" s="675" t="s">
        <v>0</v>
      </c>
      <c r="H50" s="675" t="s">
        <v>0</v>
      </c>
      <c r="I50" s="675" t="s">
        <v>0</v>
      </c>
      <c r="J50" s="675" t="s">
        <v>0</v>
      </c>
    </row>
  </sheetData>
  <mergeCells count="9">
    <mergeCell ref="A45:J45"/>
    <mergeCell ref="A46:J46"/>
    <mergeCell ref="A47:J47"/>
    <mergeCell ref="A50:J50"/>
    <mergeCell ref="A2:J2"/>
    <mergeCell ref="A30:J30"/>
    <mergeCell ref="A31:J31"/>
    <mergeCell ref="A34:J34"/>
    <mergeCell ref="E36:H36"/>
  </mergeCells>
  <pageMargins left="0.5" right="0.5" top="0.5" bottom="0.5" header="0.31496062992126" footer="0.31496062992126"/>
  <pageSetup paperSize="9" orientation="portrait"/>
  <headerFooter>
    <oddFooter>&amp;C_x000D_&amp;1#&amp;"Aptos"&amp;10&amp;K000000 Confidential</oddFooter>
  </headerFooter>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8725A7-CF23-4839-81CC-C8B9742DD3AA}">
  <dimension ref="A1:F72"/>
  <sheetViews>
    <sheetView workbookViewId="0"/>
  </sheetViews>
  <sheetFormatPr defaultRowHeight="12.75" x14ac:dyDescent="0.2"/>
  <cols>
    <col min="1" max="1" width="42.28515625" customWidth="1"/>
    <col min="2" max="6" width="11.85546875" customWidth="1"/>
  </cols>
  <sheetData>
    <row r="1" spans="1:6" ht="10.5" customHeight="1" x14ac:dyDescent="0.2">
      <c r="A1" s="73" t="s">
        <v>1731</v>
      </c>
      <c r="B1" s="44"/>
      <c r="C1" s="288"/>
      <c r="D1" s="288"/>
      <c r="E1" s="288"/>
      <c r="F1" s="288"/>
    </row>
    <row r="2" spans="1:6" ht="28.5" customHeight="1" x14ac:dyDescent="0.2">
      <c r="A2" s="600" t="s">
        <v>1732</v>
      </c>
      <c r="B2" s="600" t="s">
        <v>0</v>
      </c>
      <c r="C2" s="600" t="s">
        <v>0</v>
      </c>
      <c r="D2" s="600" t="s">
        <v>0</v>
      </c>
      <c r="E2" s="600" t="s">
        <v>0</v>
      </c>
      <c r="F2" s="600" t="s">
        <v>0</v>
      </c>
    </row>
    <row r="3" spans="1:6" ht="45" customHeight="1" x14ac:dyDescent="0.2">
      <c r="A3" s="91"/>
      <c r="B3" s="441" t="s">
        <v>1733</v>
      </c>
      <c r="C3" s="441" t="s">
        <v>1734</v>
      </c>
      <c r="D3" s="441" t="s">
        <v>1735</v>
      </c>
      <c r="E3" s="441" t="s">
        <v>1736</v>
      </c>
      <c r="F3" s="441" t="s">
        <v>1737</v>
      </c>
    </row>
    <row r="4" spans="1:6" ht="10.5" customHeight="1" x14ac:dyDescent="0.2">
      <c r="A4" s="95" t="s">
        <v>1738</v>
      </c>
      <c r="B4" s="419">
        <v>43552</v>
      </c>
      <c r="C4" s="419">
        <v>43866</v>
      </c>
      <c r="D4" s="419">
        <v>60761</v>
      </c>
      <c r="E4" s="419">
        <v>13760</v>
      </c>
      <c r="F4" s="507">
        <v>37</v>
      </c>
    </row>
    <row r="5" spans="1:6" ht="9.75" customHeight="1" x14ac:dyDescent="0.2">
      <c r="A5" s="508" t="s">
        <v>1739</v>
      </c>
      <c r="B5" s="509"/>
      <c r="C5" s="501"/>
      <c r="D5" s="501"/>
      <c r="E5" s="501"/>
      <c r="F5" s="501"/>
    </row>
    <row r="6" spans="1:6" ht="9.75" customHeight="1" x14ac:dyDescent="0.2">
      <c r="A6" s="14" t="s">
        <v>1740</v>
      </c>
      <c r="B6" s="465">
        <v>4384</v>
      </c>
      <c r="C6" s="465">
        <v>7690</v>
      </c>
      <c r="D6" s="465">
        <v>10289</v>
      </c>
      <c r="E6" s="465">
        <v>2874</v>
      </c>
      <c r="F6" s="510">
        <v>16.600000000000001</v>
      </c>
    </row>
    <row r="7" spans="1:6" ht="9.75" customHeight="1" x14ac:dyDescent="0.2">
      <c r="A7" s="14" t="s">
        <v>1741</v>
      </c>
      <c r="B7" s="465">
        <v>21760</v>
      </c>
      <c r="C7" s="465">
        <v>24620</v>
      </c>
      <c r="D7" s="465">
        <v>31731</v>
      </c>
      <c r="E7" s="465">
        <v>7927</v>
      </c>
      <c r="F7" s="510">
        <v>30.4</v>
      </c>
    </row>
    <row r="8" spans="1:6" ht="9.75" customHeight="1" x14ac:dyDescent="0.2">
      <c r="A8" s="14" t="s">
        <v>1742</v>
      </c>
      <c r="B8" s="465">
        <v>14062</v>
      </c>
      <c r="C8" s="465">
        <v>9209</v>
      </c>
      <c r="D8" s="465">
        <v>15915</v>
      </c>
      <c r="E8" s="465">
        <v>2413</v>
      </c>
      <c r="F8" s="510">
        <v>54.1</v>
      </c>
    </row>
    <row r="9" spans="1:6" ht="9.75" customHeight="1" x14ac:dyDescent="0.2">
      <c r="A9" s="14" t="s">
        <v>1743</v>
      </c>
      <c r="B9" s="465">
        <v>1800</v>
      </c>
      <c r="C9" s="465">
        <v>1613</v>
      </c>
      <c r="D9" s="465">
        <v>2231</v>
      </c>
      <c r="E9" s="465">
        <v>497</v>
      </c>
      <c r="F9" s="510">
        <v>83.6</v>
      </c>
    </row>
    <row r="10" spans="1:6" ht="9.75" customHeight="1" x14ac:dyDescent="0.2">
      <c r="A10" s="14" t="s">
        <v>1744</v>
      </c>
      <c r="B10" s="465">
        <v>304</v>
      </c>
      <c r="C10" s="465">
        <v>157</v>
      </c>
      <c r="D10" s="465">
        <v>293</v>
      </c>
      <c r="E10" s="465">
        <v>20</v>
      </c>
      <c r="F10" s="510">
        <v>137.19999999999999</v>
      </c>
    </row>
    <row r="11" spans="1:6" ht="9.75" customHeight="1" x14ac:dyDescent="0.2">
      <c r="A11" s="14" t="s">
        <v>1745</v>
      </c>
      <c r="B11" s="465">
        <v>471</v>
      </c>
      <c r="C11" s="465">
        <v>210</v>
      </c>
      <c r="D11" s="465">
        <v>114</v>
      </c>
      <c r="E11" s="465">
        <v>10</v>
      </c>
      <c r="F11" s="510">
        <v>153.19999999999999</v>
      </c>
    </row>
    <row r="12" spans="1:6" ht="9.75" customHeight="1" x14ac:dyDescent="0.2">
      <c r="A12" s="14" t="s">
        <v>1746</v>
      </c>
      <c r="B12" s="465">
        <v>656</v>
      </c>
      <c r="C12" s="465">
        <v>308</v>
      </c>
      <c r="D12" s="465">
        <v>68</v>
      </c>
      <c r="E12" s="465">
        <v>3</v>
      </c>
      <c r="F12" s="510">
        <v>150.69999999999999</v>
      </c>
    </row>
    <row r="13" spans="1:6" ht="9.75" customHeight="1" x14ac:dyDescent="0.2">
      <c r="A13" s="14" t="s">
        <v>1747</v>
      </c>
      <c r="B13" s="465">
        <v>115</v>
      </c>
      <c r="C13" s="465">
        <v>59</v>
      </c>
      <c r="D13" s="465">
        <v>120</v>
      </c>
      <c r="E13" s="465">
        <v>16</v>
      </c>
      <c r="F13" s="510" t="s">
        <v>1748</v>
      </c>
    </row>
    <row r="14" spans="1:6" ht="4.5" customHeight="1" x14ac:dyDescent="0.2">
      <c r="A14" s="14"/>
      <c r="B14" s="465"/>
      <c r="C14" s="465"/>
      <c r="D14" s="465"/>
      <c r="E14" s="465"/>
      <c r="F14" s="465"/>
    </row>
    <row r="15" spans="1:6" ht="10.5" customHeight="1" x14ac:dyDescent="0.2">
      <c r="A15" s="95" t="s">
        <v>1749</v>
      </c>
      <c r="B15" s="230">
        <v>91502</v>
      </c>
      <c r="C15" s="230">
        <v>25037</v>
      </c>
      <c r="D15" s="230">
        <v>100618</v>
      </c>
      <c r="E15" s="230">
        <v>12324</v>
      </c>
      <c r="F15" s="158">
        <v>40.299999999999997</v>
      </c>
    </row>
    <row r="16" spans="1:6" ht="9.75" customHeight="1" x14ac:dyDescent="0.2">
      <c r="A16" s="508" t="s">
        <v>1739</v>
      </c>
      <c r="B16" s="463"/>
      <c r="C16" s="463"/>
      <c r="D16" s="463"/>
      <c r="E16" s="463"/>
      <c r="F16" s="502"/>
    </row>
    <row r="17" spans="1:6" ht="9.75" customHeight="1" x14ac:dyDescent="0.2">
      <c r="A17" s="14" t="s">
        <v>1740</v>
      </c>
      <c r="B17" s="465">
        <v>18814</v>
      </c>
      <c r="C17" s="465">
        <v>3251</v>
      </c>
      <c r="D17" s="465">
        <v>20140</v>
      </c>
      <c r="E17" s="465">
        <v>1807</v>
      </c>
      <c r="F17" s="503">
        <v>12.4</v>
      </c>
    </row>
    <row r="18" spans="1:6" ht="9.75" customHeight="1" x14ac:dyDescent="0.2">
      <c r="A18" s="14" t="s">
        <v>1741</v>
      </c>
      <c r="B18" s="465">
        <v>17636</v>
      </c>
      <c r="C18" s="465">
        <v>8842</v>
      </c>
      <c r="D18" s="465">
        <v>21727</v>
      </c>
      <c r="E18" s="465">
        <v>4178</v>
      </c>
      <c r="F18" s="503">
        <v>35.9</v>
      </c>
    </row>
    <row r="19" spans="1:6" ht="9.75" customHeight="1" x14ac:dyDescent="0.2">
      <c r="A19" s="14" t="s">
        <v>1742</v>
      </c>
      <c r="B19" s="465">
        <v>42112</v>
      </c>
      <c r="C19" s="465">
        <v>9711</v>
      </c>
      <c r="D19" s="465">
        <v>45570</v>
      </c>
      <c r="E19" s="465">
        <v>4845</v>
      </c>
      <c r="F19" s="503">
        <v>44.4</v>
      </c>
    </row>
    <row r="20" spans="1:6" ht="9.75" customHeight="1" x14ac:dyDescent="0.2">
      <c r="A20" s="14" t="s">
        <v>1743</v>
      </c>
      <c r="B20" s="465">
        <v>8078</v>
      </c>
      <c r="C20" s="465">
        <v>2285</v>
      </c>
      <c r="D20" s="465">
        <v>8354</v>
      </c>
      <c r="E20" s="465">
        <v>1126</v>
      </c>
      <c r="F20" s="503">
        <v>62</v>
      </c>
    </row>
    <row r="21" spans="1:6" ht="9.75" customHeight="1" x14ac:dyDescent="0.2">
      <c r="A21" s="14" t="s">
        <v>1744</v>
      </c>
      <c r="B21" s="465">
        <v>2260</v>
      </c>
      <c r="C21" s="465">
        <v>326</v>
      </c>
      <c r="D21" s="465">
        <v>2315</v>
      </c>
      <c r="E21" s="465">
        <v>155</v>
      </c>
      <c r="F21" s="503">
        <v>86.3</v>
      </c>
    </row>
    <row r="22" spans="1:6" ht="9.75" customHeight="1" x14ac:dyDescent="0.2">
      <c r="A22" s="14" t="s">
        <v>1745</v>
      </c>
      <c r="B22" s="465">
        <v>919</v>
      </c>
      <c r="C22" s="465">
        <v>121</v>
      </c>
      <c r="D22" s="465">
        <v>998</v>
      </c>
      <c r="E22" s="465">
        <v>67</v>
      </c>
      <c r="F22" s="503">
        <v>96.4</v>
      </c>
    </row>
    <row r="23" spans="1:6" ht="9.75" customHeight="1" x14ac:dyDescent="0.2">
      <c r="A23" s="14" t="s">
        <v>1746</v>
      </c>
      <c r="B23" s="465">
        <v>333</v>
      </c>
      <c r="C23" s="465">
        <v>226</v>
      </c>
      <c r="D23" s="465">
        <v>293</v>
      </c>
      <c r="E23" s="465">
        <v>82</v>
      </c>
      <c r="F23" s="503">
        <v>108.1</v>
      </c>
    </row>
    <row r="24" spans="1:6" ht="9.75" customHeight="1" x14ac:dyDescent="0.2">
      <c r="A24" s="14" t="s">
        <v>1747</v>
      </c>
      <c r="B24" s="465">
        <v>1350</v>
      </c>
      <c r="C24" s="465">
        <v>275</v>
      </c>
      <c r="D24" s="465">
        <v>1221</v>
      </c>
      <c r="E24" s="465">
        <v>64</v>
      </c>
      <c r="F24" s="503">
        <v>127.4</v>
      </c>
    </row>
    <row r="25" spans="1:6" ht="4.5" customHeight="1" x14ac:dyDescent="0.2">
      <c r="A25" s="14"/>
      <c r="B25" s="465"/>
      <c r="C25" s="465"/>
      <c r="D25" s="465"/>
      <c r="E25" s="465"/>
      <c r="F25" s="503"/>
    </row>
    <row r="26" spans="1:6" ht="10.5" customHeight="1" x14ac:dyDescent="0.2">
      <c r="A26" s="95" t="s">
        <v>1750</v>
      </c>
      <c r="B26" s="230">
        <v>30057</v>
      </c>
      <c r="C26" s="230">
        <v>1428</v>
      </c>
      <c r="D26" s="230">
        <v>36341</v>
      </c>
      <c r="E26" s="230">
        <v>434</v>
      </c>
      <c r="F26" s="158">
        <v>10.9</v>
      </c>
    </row>
    <row r="27" spans="1:6" ht="9.75" customHeight="1" x14ac:dyDescent="0.2">
      <c r="A27" s="508" t="s">
        <v>1739</v>
      </c>
      <c r="B27" s="463"/>
      <c r="C27" s="463"/>
      <c r="D27" s="463"/>
      <c r="E27" s="463"/>
      <c r="F27" s="502"/>
    </row>
    <row r="28" spans="1:6" ht="9.75" customHeight="1" x14ac:dyDescent="0.2">
      <c r="A28" s="14" t="s">
        <v>1740</v>
      </c>
      <c r="B28" s="465">
        <v>13630</v>
      </c>
      <c r="C28" s="465">
        <v>271</v>
      </c>
      <c r="D28" s="465">
        <v>16325</v>
      </c>
      <c r="E28" s="465">
        <v>129</v>
      </c>
      <c r="F28" s="503">
        <v>7.5</v>
      </c>
    </row>
    <row r="29" spans="1:6" ht="9.75" customHeight="1" x14ac:dyDescent="0.2">
      <c r="A29" s="14" t="s">
        <v>1741</v>
      </c>
      <c r="B29" s="465">
        <v>16281</v>
      </c>
      <c r="C29" s="465">
        <v>792</v>
      </c>
      <c r="D29" s="465">
        <v>19680</v>
      </c>
      <c r="E29" s="465">
        <v>241</v>
      </c>
      <c r="F29" s="503">
        <v>13</v>
      </c>
    </row>
    <row r="30" spans="1:6" ht="9.75" customHeight="1" x14ac:dyDescent="0.2">
      <c r="A30" s="14" t="s">
        <v>1742</v>
      </c>
      <c r="B30" s="465">
        <v>97</v>
      </c>
      <c r="C30" s="465">
        <v>209</v>
      </c>
      <c r="D30" s="465">
        <v>252</v>
      </c>
      <c r="E30" s="465">
        <v>47</v>
      </c>
      <c r="F30" s="503">
        <v>46.5</v>
      </c>
    </row>
    <row r="31" spans="1:6" ht="9.75" customHeight="1" x14ac:dyDescent="0.2">
      <c r="A31" s="14" t="s">
        <v>1743</v>
      </c>
      <c r="B31" s="465">
        <v>5</v>
      </c>
      <c r="C31" s="465">
        <v>154</v>
      </c>
      <c r="D31" s="465">
        <v>39</v>
      </c>
      <c r="E31" s="465">
        <v>17</v>
      </c>
      <c r="F31" s="503">
        <v>66.3</v>
      </c>
    </row>
    <row r="32" spans="1:6" ht="9.75" customHeight="1" x14ac:dyDescent="0.2">
      <c r="A32" s="14" t="s">
        <v>1744</v>
      </c>
      <c r="B32" s="465" t="s">
        <v>1748</v>
      </c>
      <c r="C32" s="465">
        <v>1</v>
      </c>
      <c r="D32" s="465">
        <v>3</v>
      </c>
      <c r="E32" s="465" t="s">
        <v>1748</v>
      </c>
      <c r="F32" s="503">
        <v>155</v>
      </c>
    </row>
    <row r="33" spans="1:6" ht="9.75" customHeight="1" x14ac:dyDescent="0.2">
      <c r="A33" s="14" t="s">
        <v>1745</v>
      </c>
      <c r="B33" s="465" t="s">
        <v>1748</v>
      </c>
      <c r="C33" s="465"/>
      <c r="D33" s="465" t="s">
        <v>1748</v>
      </c>
      <c r="E33" s="465"/>
      <c r="F33" s="503">
        <v>269.5</v>
      </c>
    </row>
    <row r="34" spans="1:6" ht="9.75" customHeight="1" x14ac:dyDescent="0.2">
      <c r="A34" s="14" t="s">
        <v>1746</v>
      </c>
      <c r="B34" s="465">
        <v>40</v>
      </c>
      <c r="C34" s="465"/>
      <c r="D34" s="465">
        <v>38</v>
      </c>
      <c r="E34" s="465"/>
      <c r="F34" s="503">
        <v>86.1</v>
      </c>
    </row>
    <row r="35" spans="1:6" ht="9.75" customHeight="1" x14ac:dyDescent="0.2">
      <c r="A35" s="14" t="s">
        <v>1747</v>
      </c>
      <c r="B35" s="465">
        <v>4</v>
      </c>
      <c r="C35" s="465">
        <v>1</v>
      </c>
      <c r="D35" s="465">
        <v>4</v>
      </c>
      <c r="E35" s="465"/>
      <c r="F35" s="503" t="s">
        <v>1748</v>
      </c>
    </row>
    <row r="36" spans="1:6" ht="4.5" customHeight="1" x14ac:dyDescent="0.2">
      <c r="A36" s="14"/>
      <c r="B36" s="465"/>
      <c r="C36" s="465"/>
      <c r="D36" s="465"/>
      <c r="E36" s="465"/>
      <c r="F36" s="503"/>
    </row>
    <row r="37" spans="1:6" ht="10.5" customHeight="1" x14ac:dyDescent="0.2">
      <c r="A37" s="95" t="s">
        <v>1751</v>
      </c>
      <c r="B37" s="230">
        <v>164651</v>
      </c>
      <c r="C37" s="230">
        <v>20659</v>
      </c>
      <c r="D37" s="230">
        <v>167418</v>
      </c>
      <c r="E37" s="230">
        <v>2766</v>
      </c>
      <c r="F37" s="158">
        <v>15.1</v>
      </c>
    </row>
    <row r="38" spans="1:6" ht="9.75" customHeight="1" x14ac:dyDescent="0.2">
      <c r="A38" s="508" t="s">
        <v>1739</v>
      </c>
      <c r="B38" s="463"/>
      <c r="C38" s="463"/>
      <c r="D38" s="463"/>
      <c r="E38" s="463"/>
      <c r="F38" s="502"/>
    </row>
    <row r="39" spans="1:6" ht="9.75" customHeight="1" x14ac:dyDescent="0.2">
      <c r="A39" s="14" t="s">
        <v>1752</v>
      </c>
      <c r="B39" s="465">
        <v>83643</v>
      </c>
      <c r="C39" s="465">
        <v>7412</v>
      </c>
      <c r="D39" s="465">
        <v>84129</v>
      </c>
      <c r="E39" s="465">
        <v>484</v>
      </c>
      <c r="F39" s="503">
        <v>7.2</v>
      </c>
    </row>
    <row r="40" spans="1:6" ht="9.75" customHeight="1" x14ac:dyDescent="0.2">
      <c r="A40" s="14" t="s">
        <v>1753</v>
      </c>
      <c r="B40" s="465">
        <v>53917</v>
      </c>
      <c r="C40" s="465">
        <v>10250</v>
      </c>
      <c r="D40" s="465">
        <v>55708</v>
      </c>
      <c r="E40" s="465">
        <v>1791</v>
      </c>
      <c r="F40" s="503">
        <v>13.3</v>
      </c>
    </row>
    <row r="41" spans="1:6" ht="9.75" customHeight="1" x14ac:dyDescent="0.2">
      <c r="A41" s="14" t="s">
        <v>1754</v>
      </c>
      <c r="B41" s="465">
        <v>16756</v>
      </c>
      <c r="C41" s="465">
        <v>1968</v>
      </c>
      <c r="D41" s="465">
        <v>17067</v>
      </c>
      <c r="E41" s="465">
        <v>311</v>
      </c>
      <c r="F41" s="503">
        <v>26.3</v>
      </c>
    </row>
    <row r="42" spans="1:6" ht="9.75" customHeight="1" x14ac:dyDescent="0.2">
      <c r="A42" s="14" t="s">
        <v>1755</v>
      </c>
      <c r="B42" s="465">
        <v>5405</v>
      </c>
      <c r="C42" s="465">
        <v>612</v>
      </c>
      <c r="D42" s="465">
        <v>5499</v>
      </c>
      <c r="E42" s="465">
        <v>94</v>
      </c>
      <c r="F42" s="503">
        <v>46.9</v>
      </c>
    </row>
    <row r="43" spans="1:6" ht="9.75" customHeight="1" x14ac:dyDescent="0.2">
      <c r="A43" s="14" t="s">
        <v>1756</v>
      </c>
      <c r="B43" s="465">
        <v>3277</v>
      </c>
      <c r="C43" s="465">
        <v>363</v>
      </c>
      <c r="D43" s="465">
        <v>3355</v>
      </c>
      <c r="E43" s="465">
        <v>78</v>
      </c>
      <c r="F43" s="503">
        <v>83.9</v>
      </c>
    </row>
    <row r="44" spans="1:6" ht="9.75" customHeight="1" x14ac:dyDescent="0.2">
      <c r="A44" s="14" t="s">
        <v>1757</v>
      </c>
      <c r="B44" s="465">
        <v>631</v>
      </c>
      <c r="C44" s="465">
        <v>46</v>
      </c>
      <c r="D44" s="465">
        <v>635</v>
      </c>
      <c r="E44" s="465">
        <v>4</v>
      </c>
      <c r="F44" s="503">
        <v>121.5</v>
      </c>
    </row>
    <row r="45" spans="1:6" ht="9.75" customHeight="1" x14ac:dyDescent="0.2">
      <c r="A45" s="14" t="s">
        <v>1758</v>
      </c>
      <c r="B45" s="465">
        <v>26</v>
      </c>
      <c r="C45" s="465">
        <v>7</v>
      </c>
      <c r="D45" s="465">
        <v>29</v>
      </c>
      <c r="E45" s="465">
        <v>3</v>
      </c>
      <c r="F45" s="503">
        <v>6.5</v>
      </c>
    </row>
    <row r="46" spans="1:6" ht="9.75" customHeight="1" x14ac:dyDescent="0.2">
      <c r="A46" s="14" t="s">
        <v>1747</v>
      </c>
      <c r="B46" s="465">
        <v>996</v>
      </c>
      <c r="C46" s="465">
        <v>1</v>
      </c>
      <c r="D46" s="465">
        <v>996</v>
      </c>
      <c r="E46" s="465">
        <v>1</v>
      </c>
      <c r="F46" s="503">
        <v>114</v>
      </c>
    </row>
    <row r="47" spans="1:6" ht="4.5" customHeight="1" x14ac:dyDescent="0.2">
      <c r="A47" s="14"/>
      <c r="B47" s="465"/>
      <c r="C47" s="465"/>
      <c r="D47" s="465"/>
      <c r="E47" s="465"/>
      <c r="F47" s="503"/>
    </row>
    <row r="48" spans="1:6" ht="10.5" customHeight="1" x14ac:dyDescent="0.2">
      <c r="A48" s="95" t="s">
        <v>1759</v>
      </c>
      <c r="B48" s="230">
        <v>1471</v>
      </c>
      <c r="C48" s="230">
        <v>5208</v>
      </c>
      <c r="D48" s="230">
        <v>2778</v>
      </c>
      <c r="E48" s="230">
        <v>1307</v>
      </c>
      <c r="F48" s="95">
        <v>35.700000000000003</v>
      </c>
    </row>
    <row r="49" spans="1:6" ht="9.75" customHeight="1" x14ac:dyDescent="0.2">
      <c r="A49" s="508" t="s">
        <v>1739</v>
      </c>
      <c r="B49" s="463"/>
      <c r="C49" s="463"/>
      <c r="D49" s="463"/>
      <c r="E49" s="463"/>
      <c r="F49" s="502"/>
    </row>
    <row r="50" spans="1:6" ht="9.75" customHeight="1" x14ac:dyDescent="0.2">
      <c r="A50" s="14" t="s">
        <v>1752</v>
      </c>
      <c r="B50" s="14">
        <v>307</v>
      </c>
      <c r="C50" s="14">
        <v>3429</v>
      </c>
      <c r="D50" s="14">
        <v>1066</v>
      </c>
      <c r="E50" s="14">
        <v>759</v>
      </c>
      <c r="F50" s="14">
        <v>4.9000000000000004</v>
      </c>
    </row>
    <row r="51" spans="1:6" ht="9.75" customHeight="1" x14ac:dyDescent="0.2">
      <c r="A51" s="14" t="s">
        <v>1753</v>
      </c>
      <c r="B51" s="14">
        <v>310</v>
      </c>
      <c r="C51" s="14">
        <v>976</v>
      </c>
      <c r="D51" s="14">
        <v>596</v>
      </c>
      <c r="E51" s="14">
        <v>285</v>
      </c>
      <c r="F51" s="14">
        <v>12.7</v>
      </c>
    </row>
    <row r="52" spans="1:6" ht="9.75" customHeight="1" x14ac:dyDescent="0.2">
      <c r="A52" s="14" t="s">
        <v>1754</v>
      </c>
      <c r="B52" s="14">
        <v>359</v>
      </c>
      <c r="C52" s="14">
        <v>508</v>
      </c>
      <c r="D52" s="14">
        <v>517</v>
      </c>
      <c r="E52" s="14">
        <v>158</v>
      </c>
      <c r="F52" s="14">
        <v>28</v>
      </c>
    </row>
    <row r="53" spans="1:6" ht="9.75" customHeight="1" x14ac:dyDescent="0.2">
      <c r="A53" s="14" t="s">
        <v>1755</v>
      </c>
      <c r="B53" s="14">
        <v>256</v>
      </c>
      <c r="C53" s="14">
        <v>196</v>
      </c>
      <c r="D53" s="14">
        <v>325</v>
      </c>
      <c r="E53" s="14">
        <v>70</v>
      </c>
      <c r="F53" s="14">
        <v>57.3</v>
      </c>
    </row>
    <row r="54" spans="1:6" ht="9.75" customHeight="1" x14ac:dyDescent="0.2">
      <c r="A54" s="14" t="s">
        <v>1756</v>
      </c>
      <c r="B54" s="14">
        <v>104</v>
      </c>
      <c r="C54" s="14">
        <v>70</v>
      </c>
      <c r="D54" s="14">
        <v>132</v>
      </c>
      <c r="E54" s="14">
        <v>28</v>
      </c>
      <c r="F54" s="14">
        <v>107.6</v>
      </c>
    </row>
    <row r="55" spans="1:6" ht="9.75" customHeight="1" x14ac:dyDescent="0.2">
      <c r="A55" s="14" t="s">
        <v>1757</v>
      </c>
      <c r="B55" s="14">
        <v>67</v>
      </c>
      <c r="C55" s="14">
        <v>17</v>
      </c>
      <c r="D55" s="14">
        <v>74</v>
      </c>
      <c r="E55" s="14">
        <v>7</v>
      </c>
      <c r="F55" s="14">
        <v>162.30000000000001</v>
      </c>
    </row>
    <row r="56" spans="1:6" ht="9.75" customHeight="1" x14ac:dyDescent="0.2">
      <c r="A56" s="14" t="s">
        <v>1758</v>
      </c>
      <c r="B56" s="14">
        <v>1</v>
      </c>
      <c r="C56" s="14">
        <v>1</v>
      </c>
      <c r="D56" s="14">
        <v>1</v>
      </c>
      <c r="E56" s="14" t="s">
        <v>1748</v>
      </c>
      <c r="F56" s="14">
        <v>1.4</v>
      </c>
    </row>
    <row r="57" spans="1:6" ht="9.75" customHeight="1" x14ac:dyDescent="0.2">
      <c r="A57" s="14" t="s">
        <v>1747</v>
      </c>
      <c r="B57" s="14">
        <v>67</v>
      </c>
      <c r="C57" s="14">
        <v>11</v>
      </c>
      <c r="D57" s="14">
        <v>67</v>
      </c>
      <c r="E57" s="14" t="s">
        <v>1748</v>
      </c>
      <c r="F57" s="14">
        <v>400.2</v>
      </c>
    </row>
    <row r="58" spans="1:6" ht="5.25" customHeight="1" x14ac:dyDescent="0.2">
      <c r="A58" s="14"/>
      <c r="B58" s="14"/>
      <c r="C58" s="14"/>
      <c r="D58" s="14"/>
      <c r="E58" s="14"/>
      <c r="F58" s="14"/>
    </row>
    <row r="59" spans="1:6" ht="10.5" customHeight="1" x14ac:dyDescent="0.2">
      <c r="A59" s="95" t="s">
        <v>1760</v>
      </c>
      <c r="B59" s="230">
        <v>15265</v>
      </c>
      <c r="C59" s="230">
        <v>9156</v>
      </c>
      <c r="D59" s="230">
        <v>17738</v>
      </c>
      <c r="E59" s="230">
        <v>4891</v>
      </c>
      <c r="F59" s="95">
        <v>44.4</v>
      </c>
    </row>
    <row r="60" spans="1:6" ht="9.75" customHeight="1" x14ac:dyDescent="0.2">
      <c r="A60" s="508" t="s">
        <v>1739</v>
      </c>
      <c r="B60" s="463"/>
      <c r="C60" s="463"/>
      <c r="D60" s="463"/>
      <c r="E60" s="463"/>
      <c r="F60" s="502"/>
    </row>
    <row r="61" spans="1:6" ht="9.75" customHeight="1" x14ac:dyDescent="0.2">
      <c r="A61" s="14" t="s">
        <v>1752</v>
      </c>
      <c r="B61" s="465">
        <v>3393</v>
      </c>
      <c r="C61" s="465">
        <v>4251</v>
      </c>
      <c r="D61" s="465">
        <v>5268</v>
      </c>
      <c r="E61" s="465">
        <v>2105</v>
      </c>
      <c r="F61" s="503">
        <v>15.8</v>
      </c>
    </row>
    <row r="62" spans="1:6" ht="9.75" customHeight="1" x14ac:dyDescent="0.2">
      <c r="A62" s="14" t="s">
        <v>1753</v>
      </c>
      <c r="B62" s="465">
        <v>3602</v>
      </c>
      <c r="C62" s="465">
        <v>2646</v>
      </c>
      <c r="D62" s="465">
        <v>5067</v>
      </c>
      <c r="E62" s="465">
        <v>1704</v>
      </c>
      <c r="F62" s="503">
        <v>33.6</v>
      </c>
    </row>
    <row r="63" spans="1:6" ht="9.75" customHeight="1" x14ac:dyDescent="0.2">
      <c r="A63" s="14" t="s">
        <v>1754</v>
      </c>
      <c r="B63" s="465">
        <v>3921</v>
      </c>
      <c r="C63" s="465">
        <v>975</v>
      </c>
      <c r="D63" s="465">
        <v>3470</v>
      </c>
      <c r="E63" s="465">
        <v>527</v>
      </c>
      <c r="F63" s="503">
        <v>51.5</v>
      </c>
    </row>
    <row r="64" spans="1:6" ht="9.75" customHeight="1" x14ac:dyDescent="0.2">
      <c r="A64" s="14" t="s">
        <v>1755</v>
      </c>
      <c r="B64" s="465">
        <v>2060</v>
      </c>
      <c r="C64" s="465">
        <v>565</v>
      </c>
      <c r="D64" s="465">
        <v>1817</v>
      </c>
      <c r="E64" s="465">
        <v>269</v>
      </c>
      <c r="F64" s="503">
        <v>68.400000000000006</v>
      </c>
    </row>
    <row r="65" spans="1:6" ht="9.75" customHeight="1" x14ac:dyDescent="0.2">
      <c r="A65" s="14" t="s">
        <v>1756</v>
      </c>
      <c r="B65" s="465">
        <v>1336</v>
      </c>
      <c r="C65" s="465">
        <v>631</v>
      </c>
      <c r="D65" s="465">
        <v>1296</v>
      </c>
      <c r="E65" s="465">
        <v>268</v>
      </c>
      <c r="F65" s="503">
        <v>88.2</v>
      </c>
    </row>
    <row r="66" spans="1:6" ht="9.75" customHeight="1" x14ac:dyDescent="0.2">
      <c r="A66" s="14" t="s">
        <v>1757</v>
      </c>
      <c r="B66" s="465">
        <v>303</v>
      </c>
      <c r="C66" s="465">
        <v>20</v>
      </c>
      <c r="D66" s="465">
        <v>227</v>
      </c>
      <c r="E66" s="465">
        <v>9</v>
      </c>
      <c r="F66" s="503">
        <v>116.7</v>
      </c>
    </row>
    <row r="67" spans="1:6" ht="9.75" customHeight="1" x14ac:dyDescent="0.2">
      <c r="A67" s="14" t="s">
        <v>1758</v>
      </c>
      <c r="B67" s="465">
        <v>39</v>
      </c>
      <c r="C67" s="465">
        <v>38</v>
      </c>
      <c r="D67" s="465">
        <v>28</v>
      </c>
      <c r="E67" s="465">
        <v>5</v>
      </c>
      <c r="F67" s="503">
        <v>14.7</v>
      </c>
    </row>
    <row r="68" spans="1:6" ht="9.75" customHeight="1" x14ac:dyDescent="0.2">
      <c r="A68" s="14" t="s">
        <v>1747</v>
      </c>
      <c r="B68" s="465">
        <v>611</v>
      </c>
      <c r="C68" s="465">
        <v>30</v>
      </c>
      <c r="D68" s="465">
        <v>565</v>
      </c>
      <c r="E68" s="465">
        <v>4</v>
      </c>
      <c r="F68" s="503">
        <v>159.69999999999999</v>
      </c>
    </row>
    <row r="69" spans="1:6" ht="6" customHeight="1" x14ac:dyDescent="0.2">
      <c r="A69" s="14"/>
      <c r="B69" s="465"/>
      <c r="C69" s="465"/>
      <c r="D69" s="465"/>
      <c r="E69" s="465"/>
      <c r="F69" s="503"/>
    </row>
    <row r="70" spans="1:6" ht="9.75" customHeight="1" x14ac:dyDescent="0.2">
      <c r="A70" s="20" t="s">
        <v>1761</v>
      </c>
      <c r="B70" s="505">
        <v>3258</v>
      </c>
      <c r="C70" s="505"/>
      <c r="D70" s="505">
        <v>3246</v>
      </c>
      <c r="E70" s="505"/>
      <c r="F70" s="504">
        <v>93.1</v>
      </c>
    </row>
    <row r="71" spans="1:6" ht="9" customHeight="1" x14ac:dyDescent="0.2">
      <c r="A71" s="592" t="s">
        <v>1762</v>
      </c>
      <c r="B71" s="593" t="s">
        <v>0</v>
      </c>
      <c r="C71" s="593" t="s">
        <v>0</v>
      </c>
      <c r="D71" s="593" t="s">
        <v>0</v>
      </c>
      <c r="E71" s="593" t="s">
        <v>0</v>
      </c>
      <c r="F71" s="593" t="s">
        <v>0</v>
      </c>
    </row>
    <row r="72" spans="1:6" ht="9" customHeight="1" x14ac:dyDescent="0.2">
      <c r="A72" s="594" t="s">
        <v>1763</v>
      </c>
      <c r="B72" s="595" t="s">
        <v>0</v>
      </c>
      <c r="C72" s="595" t="s">
        <v>0</v>
      </c>
      <c r="D72" s="595" t="s">
        <v>0</v>
      </c>
      <c r="E72" s="595" t="s">
        <v>0</v>
      </c>
      <c r="F72" s="595" t="s">
        <v>0</v>
      </c>
    </row>
  </sheetData>
  <mergeCells count="3">
    <mergeCell ref="A2:F2"/>
    <mergeCell ref="A71:F71"/>
    <mergeCell ref="A72:F72"/>
  </mergeCells>
  <pageMargins left="0.5" right="0.5" top="0.5" bottom="0.5" header="0.31496062992126" footer="0.31496062992126"/>
  <pageSetup paperSize="9" orientation="portrait"/>
  <headerFooter>
    <oddFooter>&amp;C_x000D_&amp;1#&amp;"Aptos"&amp;10&amp;K000000 Confidential</oddFooter>
  </headerFooter>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0CD137-EB20-4AB6-8C6C-189E4955E20D}">
  <dimension ref="A1:J35"/>
  <sheetViews>
    <sheetView workbookViewId="0"/>
  </sheetViews>
  <sheetFormatPr defaultRowHeight="12.75" x14ac:dyDescent="0.2"/>
  <cols>
    <col min="1" max="1" width="38.7109375" customWidth="1"/>
    <col min="2" max="10" width="7.140625" customWidth="1"/>
  </cols>
  <sheetData>
    <row r="1" spans="1:10" ht="10.5" customHeight="1" x14ac:dyDescent="0.2">
      <c r="A1" s="73" t="s">
        <v>1764</v>
      </c>
      <c r="B1" s="44"/>
      <c r="C1" s="44"/>
      <c r="D1" s="44"/>
      <c r="E1" s="44"/>
      <c r="F1" s="288"/>
      <c r="G1" s="288"/>
      <c r="H1" s="288"/>
      <c r="I1" s="288"/>
      <c r="J1" s="288"/>
    </row>
    <row r="2" spans="1:10" ht="25.5" customHeight="1" x14ac:dyDescent="0.2">
      <c r="A2" s="679" t="s">
        <v>1765</v>
      </c>
      <c r="B2" s="679" t="s">
        <v>0</v>
      </c>
      <c r="C2" s="679" t="s">
        <v>0</v>
      </c>
      <c r="D2" s="679" t="s">
        <v>0</v>
      </c>
      <c r="E2" s="679" t="s">
        <v>0</v>
      </c>
      <c r="F2" s="679" t="s">
        <v>0</v>
      </c>
      <c r="G2" s="679" t="s">
        <v>0</v>
      </c>
      <c r="H2" s="679" t="s">
        <v>0</v>
      </c>
      <c r="I2" s="679" t="s">
        <v>0</v>
      </c>
      <c r="J2" s="679" t="s">
        <v>0</v>
      </c>
    </row>
    <row r="3" spans="1:10" ht="6" customHeight="1" x14ac:dyDescent="0.2">
      <c r="A3" s="111"/>
      <c r="B3" s="461"/>
      <c r="C3" s="461"/>
      <c r="D3" s="461"/>
      <c r="E3" s="461"/>
      <c r="F3" s="461"/>
      <c r="G3" s="461"/>
      <c r="H3" s="461"/>
      <c r="I3" s="461"/>
      <c r="J3" s="461"/>
    </row>
    <row r="4" spans="1:10" ht="10.5" customHeight="1" x14ac:dyDescent="0.2">
      <c r="A4" s="45" t="s">
        <v>1766</v>
      </c>
      <c r="B4" s="115" t="s">
        <v>1767</v>
      </c>
      <c r="C4" s="115" t="s">
        <v>1768</v>
      </c>
      <c r="D4" s="115" t="s">
        <v>1769</v>
      </c>
      <c r="E4" s="115" t="s">
        <v>1770</v>
      </c>
      <c r="F4" s="115" t="s">
        <v>1771</v>
      </c>
      <c r="G4" s="115" t="s">
        <v>1772</v>
      </c>
      <c r="H4" s="115" t="s">
        <v>1773</v>
      </c>
      <c r="I4" s="115" t="s">
        <v>1774</v>
      </c>
      <c r="J4" s="115" t="s">
        <v>1775</v>
      </c>
    </row>
    <row r="5" spans="1:10" ht="10.5" customHeight="1" x14ac:dyDescent="0.2">
      <c r="A5" s="116" t="s">
        <v>1776</v>
      </c>
      <c r="B5" s="482">
        <v>120716</v>
      </c>
      <c r="C5" s="482">
        <v>119887</v>
      </c>
      <c r="D5" s="482">
        <v>119722</v>
      </c>
      <c r="E5" s="482">
        <v>124919</v>
      </c>
      <c r="F5" s="482">
        <v>123945</v>
      </c>
      <c r="G5" s="482">
        <v>123921</v>
      </c>
      <c r="H5" s="482">
        <v>125173</v>
      </c>
      <c r="I5" s="482">
        <v>126363</v>
      </c>
      <c r="J5" s="482">
        <v>124574</v>
      </c>
    </row>
    <row r="6" spans="1:10" ht="10.5" customHeight="1" x14ac:dyDescent="0.2">
      <c r="A6" s="91" t="s">
        <v>1777</v>
      </c>
      <c r="B6" s="465">
        <v>30646</v>
      </c>
      <c r="C6" s="465">
        <v>31281</v>
      </c>
      <c r="D6" s="465">
        <v>29685</v>
      </c>
      <c r="E6" s="465">
        <v>30686</v>
      </c>
      <c r="F6" s="465">
        <v>29262</v>
      </c>
      <c r="G6" s="465">
        <v>29249</v>
      </c>
      <c r="H6" s="465">
        <v>28311</v>
      </c>
      <c r="I6" s="465">
        <v>28866</v>
      </c>
      <c r="J6" s="465">
        <v>29507</v>
      </c>
    </row>
    <row r="7" spans="1:10" ht="10.5" customHeight="1" x14ac:dyDescent="0.2">
      <c r="A7" s="14" t="s">
        <v>1778</v>
      </c>
      <c r="B7" s="465">
        <v>6871</v>
      </c>
      <c r="C7" s="465">
        <v>7056</v>
      </c>
      <c r="D7" s="465">
        <v>6492</v>
      </c>
      <c r="E7" s="465">
        <v>7850</v>
      </c>
      <c r="F7" s="465">
        <v>7522</v>
      </c>
      <c r="G7" s="465">
        <v>7461</v>
      </c>
      <c r="H7" s="465">
        <v>7854</v>
      </c>
      <c r="I7" s="465">
        <v>8036</v>
      </c>
      <c r="J7" s="465">
        <v>8386</v>
      </c>
    </row>
    <row r="8" spans="1:10" ht="10.5" customHeight="1" x14ac:dyDescent="0.2">
      <c r="A8" s="91" t="s">
        <v>1779</v>
      </c>
      <c r="B8" s="465">
        <v>30507</v>
      </c>
      <c r="C8" s="465">
        <v>30134</v>
      </c>
      <c r="D8" s="465">
        <v>29594</v>
      </c>
      <c r="E8" s="465">
        <v>29845</v>
      </c>
      <c r="F8" s="465">
        <v>29261</v>
      </c>
      <c r="G8" s="465">
        <v>29517</v>
      </c>
      <c r="H8" s="465">
        <v>29828</v>
      </c>
      <c r="I8" s="465">
        <v>31320</v>
      </c>
      <c r="J8" s="465">
        <v>31835</v>
      </c>
    </row>
    <row r="9" spans="1:10" ht="10.5" customHeight="1" x14ac:dyDescent="0.2">
      <c r="A9" s="14" t="s">
        <v>1780</v>
      </c>
      <c r="B9" s="465">
        <v>8886</v>
      </c>
      <c r="C9" s="465">
        <v>8746</v>
      </c>
      <c r="D9" s="465">
        <v>8686</v>
      </c>
      <c r="E9" s="465">
        <v>8571</v>
      </c>
      <c r="F9" s="465">
        <v>8229</v>
      </c>
      <c r="G9" s="465">
        <v>8189</v>
      </c>
      <c r="H9" s="465">
        <v>8350</v>
      </c>
      <c r="I9" s="465">
        <v>8609</v>
      </c>
      <c r="J9" s="465">
        <v>8601</v>
      </c>
    </row>
    <row r="10" spans="1:10" ht="10.5" customHeight="1" x14ac:dyDescent="0.2">
      <c r="A10" s="91" t="s">
        <v>1781</v>
      </c>
      <c r="B10" s="465">
        <v>28684</v>
      </c>
      <c r="C10" s="465">
        <v>28662</v>
      </c>
      <c r="D10" s="465">
        <v>30519</v>
      </c>
      <c r="E10" s="465">
        <v>31879</v>
      </c>
      <c r="F10" s="465">
        <v>31641</v>
      </c>
      <c r="G10" s="465">
        <v>31720</v>
      </c>
      <c r="H10" s="465">
        <v>31687</v>
      </c>
      <c r="I10" s="465">
        <v>33172</v>
      </c>
      <c r="J10" s="465">
        <v>33628</v>
      </c>
    </row>
    <row r="11" spans="1:10" ht="10.5" customHeight="1" x14ac:dyDescent="0.2">
      <c r="A11" s="14" t="s">
        <v>1782</v>
      </c>
      <c r="B11" s="465">
        <v>12666</v>
      </c>
      <c r="C11" s="465">
        <v>12218</v>
      </c>
      <c r="D11" s="465">
        <v>13933</v>
      </c>
      <c r="E11" s="465">
        <v>14903</v>
      </c>
      <c r="F11" s="465">
        <v>14579</v>
      </c>
      <c r="G11" s="465">
        <v>14330</v>
      </c>
      <c r="H11" s="465">
        <v>14343</v>
      </c>
      <c r="I11" s="465">
        <v>15126</v>
      </c>
      <c r="J11" s="465">
        <v>15163</v>
      </c>
    </row>
    <row r="12" spans="1:10" ht="10.5" customHeight="1" x14ac:dyDescent="0.2">
      <c r="A12" s="91" t="s">
        <v>1783</v>
      </c>
      <c r="B12" s="465">
        <v>28417</v>
      </c>
      <c r="C12" s="465">
        <v>27273</v>
      </c>
      <c r="D12" s="465">
        <v>27551</v>
      </c>
      <c r="E12" s="465">
        <v>30128</v>
      </c>
      <c r="F12" s="465">
        <v>31404</v>
      </c>
      <c r="G12" s="465">
        <v>31308</v>
      </c>
      <c r="H12" s="465">
        <v>32678</v>
      </c>
      <c r="I12" s="465">
        <v>30929</v>
      </c>
      <c r="J12" s="465">
        <v>27607</v>
      </c>
    </row>
    <row r="13" spans="1:10" ht="10.5" customHeight="1" x14ac:dyDescent="0.2">
      <c r="A13" s="14" t="s">
        <v>1784</v>
      </c>
      <c r="B13" s="465">
        <v>5801</v>
      </c>
      <c r="C13" s="465">
        <v>5525</v>
      </c>
      <c r="D13" s="465">
        <v>6035</v>
      </c>
      <c r="E13" s="465">
        <v>9919</v>
      </c>
      <c r="F13" s="465">
        <v>10233</v>
      </c>
      <c r="G13" s="465">
        <v>10692</v>
      </c>
      <c r="H13" s="465">
        <v>10983</v>
      </c>
      <c r="I13" s="465">
        <v>10364</v>
      </c>
      <c r="J13" s="465">
        <v>7537</v>
      </c>
    </row>
    <row r="14" spans="1:10" ht="10.5" customHeight="1" x14ac:dyDescent="0.2">
      <c r="A14" s="91" t="s">
        <v>1785</v>
      </c>
      <c r="B14" s="465" t="s">
        <v>1786</v>
      </c>
      <c r="C14" s="465" t="s">
        <v>1786</v>
      </c>
      <c r="D14" s="465" t="s">
        <v>1786</v>
      </c>
      <c r="E14" s="465" t="s">
        <v>1786</v>
      </c>
      <c r="F14" s="465" t="s">
        <v>1786</v>
      </c>
      <c r="G14" s="465" t="s">
        <v>1786</v>
      </c>
      <c r="H14" s="465" t="s">
        <v>1786</v>
      </c>
      <c r="I14" s="465" t="s">
        <v>1786</v>
      </c>
      <c r="J14" s="465" t="s">
        <v>1786</v>
      </c>
    </row>
    <row r="15" spans="1:10" ht="10.5" customHeight="1" x14ac:dyDescent="0.2">
      <c r="A15" s="91" t="s">
        <v>1787</v>
      </c>
      <c r="B15" s="465">
        <v>24</v>
      </c>
      <c r="C15" s="465">
        <v>23</v>
      </c>
      <c r="D15" s="465">
        <v>23</v>
      </c>
      <c r="E15" s="465">
        <v>23</v>
      </c>
      <c r="F15" s="465">
        <v>21</v>
      </c>
      <c r="G15" s="465">
        <v>20</v>
      </c>
      <c r="H15" s="465">
        <v>21</v>
      </c>
      <c r="I15" s="465">
        <v>21</v>
      </c>
      <c r="J15" s="465">
        <v>20</v>
      </c>
    </row>
    <row r="16" spans="1:10" ht="10.5" customHeight="1" x14ac:dyDescent="0.2">
      <c r="A16" s="91" t="s">
        <v>1788</v>
      </c>
      <c r="B16" s="465">
        <v>2438</v>
      </c>
      <c r="C16" s="465">
        <v>2514</v>
      </c>
      <c r="D16" s="465">
        <v>2350</v>
      </c>
      <c r="E16" s="465">
        <v>2358</v>
      </c>
      <c r="F16" s="465">
        <v>2356</v>
      </c>
      <c r="G16" s="465">
        <v>2107</v>
      </c>
      <c r="H16" s="465">
        <v>2648</v>
      </c>
      <c r="I16" s="465">
        <v>2055</v>
      </c>
      <c r="J16" s="465">
        <v>1977</v>
      </c>
    </row>
    <row r="17" spans="1:10" ht="4.5" customHeight="1" x14ac:dyDescent="0.2">
      <c r="A17" s="14"/>
      <c r="B17" s="467"/>
      <c r="C17" s="467"/>
      <c r="D17" s="467"/>
      <c r="E17" s="467"/>
      <c r="F17" s="467"/>
      <c r="G17" s="467"/>
      <c r="H17" s="467"/>
      <c r="I17" s="467"/>
      <c r="J17" s="467"/>
    </row>
    <row r="18" spans="1:10" ht="10.5" customHeight="1" x14ac:dyDescent="0.2">
      <c r="A18" s="48" t="s">
        <v>1789</v>
      </c>
      <c r="B18" s="259">
        <v>498</v>
      </c>
      <c r="C18" s="259">
        <v>434</v>
      </c>
      <c r="D18" s="259">
        <v>813</v>
      </c>
      <c r="E18" s="259">
        <v>455</v>
      </c>
      <c r="F18" s="259">
        <v>591</v>
      </c>
      <c r="G18" s="259">
        <v>619</v>
      </c>
      <c r="H18" s="259">
        <v>1184</v>
      </c>
      <c r="I18" s="259">
        <v>396</v>
      </c>
      <c r="J18" s="259">
        <v>379</v>
      </c>
    </row>
    <row r="19" spans="1:10" ht="4.5" customHeight="1" x14ac:dyDescent="0.2">
      <c r="A19" s="14"/>
      <c r="B19" s="489"/>
      <c r="C19" s="489"/>
      <c r="D19" s="489"/>
      <c r="E19" s="489"/>
      <c r="F19" s="489"/>
      <c r="G19" s="489"/>
      <c r="H19" s="489"/>
      <c r="I19" s="489"/>
      <c r="J19" s="489"/>
    </row>
    <row r="20" spans="1:10" ht="10.5" customHeight="1" x14ac:dyDescent="0.2">
      <c r="A20" s="48" t="s">
        <v>1790</v>
      </c>
      <c r="B20" s="259">
        <v>5018</v>
      </c>
      <c r="C20" s="259">
        <v>4930</v>
      </c>
      <c r="D20" s="259">
        <v>5752</v>
      </c>
      <c r="E20" s="259">
        <v>5158</v>
      </c>
      <c r="F20" s="259">
        <v>4995</v>
      </c>
      <c r="G20" s="259">
        <v>5216</v>
      </c>
      <c r="H20" s="259">
        <v>5387</v>
      </c>
      <c r="I20" s="259">
        <v>5336</v>
      </c>
      <c r="J20" s="259">
        <v>5016</v>
      </c>
    </row>
    <row r="21" spans="1:10" ht="7.5" customHeight="1" x14ac:dyDescent="0.2">
      <c r="A21" s="511"/>
      <c r="B21" s="512"/>
      <c r="C21" s="512"/>
      <c r="D21" s="512"/>
      <c r="E21" s="512"/>
      <c r="F21" s="512"/>
      <c r="G21" s="512"/>
      <c r="H21" s="512"/>
      <c r="I21" s="512"/>
      <c r="J21" s="512"/>
    </row>
    <row r="22" spans="1:10" ht="10.5" customHeight="1" x14ac:dyDescent="0.2">
      <c r="A22" s="48" t="s">
        <v>1791</v>
      </c>
      <c r="B22" s="259" t="s">
        <v>1792</v>
      </c>
      <c r="C22" s="259" t="s">
        <v>1792</v>
      </c>
      <c r="D22" s="259" t="s">
        <v>1792</v>
      </c>
      <c r="E22" s="259" t="s">
        <v>1792</v>
      </c>
      <c r="F22" s="259" t="s">
        <v>1792</v>
      </c>
      <c r="G22" s="259" t="s">
        <v>1792</v>
      </c>
      <c r="H22" s="259">
        <v>3</v>
      </c>
      <c r="I22" s="259" t="s">
        <v>0</v>
      </c>
      <c r="J22" s="259" t="s">
        <v>1792</v>
      </c>
    </row>
    <row r="23" spans="1:10" ht="4.5" customHeight="1" x14ac:dyDescent="0.2">
      <c r="A23" s="14"/>
      <c r="B23" s="489"/>
      <c r="C23" s="489"/>
      <c r="D23" s="489"/>
      <c r="E23" s="489"/>
      <c r="F23" s="489"/>
      <c r="G23" s="489"/>
      <c r="H23" s="489"/>
      <c r="I23" s="489"/>
      <c r="J23" s="489"/>
    </row>
    <row r="24" spans="1:10" ht="10.5" customHeight="1" x14ac:dyDescent="0.2">
      <c r="A24" s="48" t="s">
        <v>1793</v>
      </c>
      <c r="B24" s="259">
        <v>22665</v>
      </c>
      <c r="C24" s="259">
        <v>22665</v>
      </c>
      <c r="D24" s="259">
        <v>21389</v>
      </c>
      <c r="E24" s="259">
        <v>21125</v>
      </c>
      <c r="F24" s="259">
        <v>21125</v>
      </c>
      <c r="G24" s="259">
        <v>21125</v>
      </c>
      <c r="H24" s="259">
        <v>21125</v>
      </c>
      <c r="I24" s="259">
        <v>17874</v>
      </c>
      <c r="J24" s="259">
        <v>17874</v>
      </c>
    </row>
    <row r="25" spans="1:10" ht="4.5" customHeight="1" x14ac:dyDescent="0.2">
      <c r="A25" s="14"/>
      <c r="B25" s="489"/>
      <c r="C25" s="489"/>
      <c r="D25" s="489"/>
      <c r="E25" s="489"/>
      <c r="F25" s="489"/>
      <c r="G25" s="489"/>
      <c r="H25" s="489"/>
      <c r="I25" s="489"/>
      <c r="J25" s="489"/>
    </row>
    <row r="26" spans="1:10" ht="19.5" customHeight="1" x14ac:dyDescent="0.2">
      <c r="A26" s="486"/>
      <c r="B26" s="513"/>
      <c r="C26" s="513"/>
      <c r="D26" s="513"/>
      <c r="E26" s="513"/>
      <c r="F26" s="513"/>
      <c r="G26" s="513"/>
      <c r="H26" s="513"/>
      <c r="I26" s="513"/>
      <c r="J26" s="312"/>
    </row>
    <row r="27" spans="1:10" ht="33.75" customHeight="1" x14ac:dyDescent="0.2">
      <c r="A27" s="436" t="s">
        <v>1794</v>
      </c>
      <c r="B27" s="259">
        <v>15004</v>
      </c>
      <c r="C27" s="259">
        <v>14046</v>
      </c>
      <c r="D27" s="259">
        <v>13845</v>
      </c>
      <c r="E27" s="259">
        <v>7451</v>
      </c>
      <c r="F27" s="259">
        <v>7244</v>
      </c>
      <c r="G27" s="259">
        <v>7022</v>
      </c>
      <c r="H27" s="259">
        <v>6813</v>
      </c>
      <c r="I27" s="259">
        <v>5881</v>
      </c>
      <c r="J27" s="259">
        <v>5848</v>
      </c>
    </row>
    <row r="28" spans="1:10" ht="4.5" customHeight="1" x14ac:dyDescent="0.2">
      <c r="A28" s="14"/>
      <c r="B28" s="489"/>
      <c r="C28" s="489"/>
      <c r="D28" s="489"/>
      <c r="E28" s="489"/>
      <c r="F28" s="489"/>
      <c r="G28" s="489"/>
      <c r="H28" s="489"/>
      <c r="I28" s="489"/>
      <c r="J28" s="489"/>
    </row>
    <row r="29" spans="1:10" ht="22.5" customHeight="1" x14ac:dyDescent="0.2">
      <c r="A29" s="436" t="s">
        <v>1795</v>
      </c>
      <c r="B29" s="127" t="s">
        <v>0</v>
      </c>
      <c r="C29" s="127">
        <v>494</v>
      </c>
      <c r="D29" s="127">
        <v>547</v>
      </c>
      <c r="E29" s="127">
        <v>551</v>
      </c>
      <c r="F29" s="127">
        <v>471</v>
      </c>
      <c r="G29" s="127">
        <v>673</v>
      </c>
      <c r="H29" s="514"/>
      <c r="I29" s="514"/>
      <c r="J29" s="515"/>
    </row>
    <row r="30" spans="1:10" ht="4.5" customHeight="1" x14ac:dyDescent="0.2">
      <c r="A30" s="486"/>
      <c r="B30" s="513"/>
      <c r="C30" s="513"/>
      <c r="D30" s="513"/>
      <c r="E30" s="513"/>
      <c r="F30" s="513"/>
      <c r="G30" s="513"/>
      <c r="H30" s="513"/>
      <c r="I30" s="513"/>
      <c r="J30" s="516"/>
    </row>
    <row r="31" spans="1:10" ht="9.75" customHeight="1" x14ac:dyDescent="0.2">
      <c r="A31" s="95" t="s">
        <v>1796</v>
      </c>
      <c r="B31" s="230">
        <v>163901</v>
      </c>
      <c r="C31" s="230">
        <v>162456</v>
      </c>
      <c r="D31" s="230">
        <v>162068</v>
      </c>
      <c r="E31" s="230">
        <v>159659</v>
      </c>
      <c r="F31" s="230">
        <v>158371</v>
      </c>
      <c r="G31" s="230">
        <v>158576</v>
      </c>
      <c r="H31" s="230">
        <v>159685</v>
      </c>
      <c r="I31" s="230">
        <v>155850</v>
      </c>
      <c r="J31" s="230">
        <v>153691</v>
      </c>
    </row>
    <row r="32" spans="1:10" ht="29.25" customHeight="1" x14ac:dyDescent="0.2">
      <c r="A32" s="680" t="s">
        <v>1797</v>
      </c>
      <c r="B32" s="680" t="s">
        <v>0</v>
      </c>
      <c r="C32" s="680" t="s">
        <v>0</v>
      </c>
      <c r="D32" s="680" t="s">
        <v>0</v>
      </c>
      <c r="E32" s="680" t="s">
        <v>0</v>
      </c>
      <c r="F32" s="680" t="s">
        <v>0</v>
      </c>
      <c r="G32" s="680" t="s">
        <v>0</v>
      </c>
      <c r="H32" s="680" t="s">
        <v>0</v>
      </c>
      <c r="I32" s="680" t="s">
        <v>0</v>
      </c>
      <c r="J32" s="680" t="s">
        <v>0</v>
      </c>
    </row>
    <row r="33" spans="1:10" ht="22.5" customHeight="1" x14ac:dyDescent="0.2">
      <c r="A33" s="681" t="s">
        <v>1798</v>
      </c>
      <c r="B33" s="681" t="s">
        <v>0</v>
      </c>
      <c r="C33" s="681" t="s">
        <v>0</v>
      </c>
      <c r="D33" s="681" t="s">
        <v>0</v>
      </c>
      <c r="E33" s="681" t="s">
        <v>0</v>
      </c>
      <c r="F33" s="681" t="s">
        <v>0</v>
      </c>
      <c r="G33" s="681" t="s">
        <v>0</v>
      </c>
      <c r="H33" s="681" t="s">
        <v>0</v>
      </c>
      <c r="I33" s="681" t="s">
        <v>0</v>
      </c>
      <c r="J33" s="681" t="s">
        <v>0</v>
      </c>
    </row>
    <row r="34" spans="1:10" ht="1.5" customHeight="1" x14ac:dyDescent="0.2">
      <c r="A34" s="560"/>
      <c r="B34" s="560" t="s">
        <v>0</v>
      </c>
      <c r="C34" s="560" t="s">
        <v>0</v>
      </c>
      <c r="D34" s="560" t="s">
        <v>0</v>
      </c>
      <c r="E34" s="560" t="s">
        <v>0</v>
      </c>
      <c r="F34" s="560" t="s">
        <v>0</v>
      </c>
      <c r="G34" s="560" t="s">
        <v>0</v>
      </c>
      <c r="H34" s="560" t="s">
        <v>0</v>
      </c>
      <c r="I34" s="560" t="s">
        <v>0</v>
      </c>
      <c r="J34" s="560" t="s">
        <v>0</v>
      </c>
    </row>
    <row r="35" spans="1:10" ht="7.5" customHeight="1" x14ac:dyDescent="0.2">
      <c r="A35" s="560"/>
      <c r="B35" s="560" t="s">
        <v>0</v>
      </c>
      <c r="C35" s="560" t="s">
        <v>0</v>
      </c>
      <c r="D35" s="560" t="s">
        <v>0</v>
      </c>
      <c r="E35" s="560" t="s">
        <v>0</v>
      </c>
      <c r="F35" s="560" t="s">
        <v>0</v>
      </c>
      <c r="G35" s="560" t="s">
        <v>0</v>
      </c>
      <c r="H35" s="560" t="s">
        <v>0</v>
      </c>
      <c r="I35" s="560" t="s">
        <v>0</v>
      </c>
      <c r="J35" s="560" t="s">
        <v>0</v>
      </c>
    </row>
  </sheetData>
  <mergeCells count="5">
    <mergeCell ref="A2:J2"/>
    <mergeCell ref="A32:J32"/>
    <mergeCell ref="A33:J33"/>
    <mergeCell ref="A34:J34"/>
    <mergeCell ref="A35:J35"/>
  </mergeCells>
  <pageMargins left="0.5" right="0.5" top="0.5" bottom="0.5" header="0.31496062992126" footer="0.31496062992126"/>
  <pageSetup paperSize="9" orientation="portrait"/>
  <headerFooter>
    <oddFooter>&amp;C_x000D_&amp;1#&amp;"Aptos"&amp;10&amp;K000000 Confidential</oddFooter>
  </headerFooter>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BA88C5-51D5-48C0-A6D5-BCE8DAD3D395}">
  <dimension ref="A1:J24"/>
  <sheetViews>
    <sheetView workbookViewId="0">
      <selection sqref="A1:J1"/>
    </sheetView>
  </sheetViews>
  <sheetFormatPr defaultRowHeight="12.75" x14ac:dyDescent="0.2"/>
  <cols>
    <col min="1" max="1" width="37.28515625" customWidth="1"/>
    <col min="2" max="10" width="7.140625" customWidth="1"/>
  </cols>
  <sheetData>
    <row r="1" spans="1:10" ht="21" customHeight="1" x14ac:dyDescent="0.2">
      <c r="A1" s="600" t="s">
        <v>1799</v>
      </c>
      <c r="B1" s="600" t="s">
        <v>0</v>
      </c>
      <c r="C1" s="600" t="s">
        <v>0</v>
      </c>
      <c r="D1" s="600" t="s">
        <v>0</v>
      </c>
      <c r="E1" s="600" t="s">
        <v>0</v>
      </c>
      <c r="F1" s="600" t="s">
        <v>0</v>
      </c>
      <c r="G1" s="600" t="s">
        <v>0</v>
      </c>
      <c r="H1" s="600" t="s">
        <v>0</v>
      </c>
      <c r="I1" s="600" t="s">
        <v>0</v>
      </c>
      <c r="J1" s="600" t="s">
        <v>0</v>
      </c>
    </row>
    <row r="2" spans="1:10" ht="6" customHeight="1" x14ac:dyDescent="0.2">
      <c r="A2" s="111"/>
      <c r="B2" s="461"/>
      <c r="C2" s="461"/>
      <c r="D2" s="461"/>
      <c r="E2" s="461"/>
      <c r="F2" s="461"/>
      <c r="G2" s="461"/>
      <c r="H2" s="461"/>
      <c r="I2" s="461"/>
      <c r="J2" s="461"/>
    </row>
    <row r="3" spans="1:10" ht="10.5" customHeight="1" x14ac:dyDescent="0.2">
      <c r="A3" s="45" t="s">
        <v>1800</v>
      </c>
      <c r="B3" s="115" t="s">
        <v>1801</v>
      </c>
      <c r="C3" s="115" t="s">
        <v>1802</v>
      </c>
      <c r="D3" s="115" t="s">
        <v>1802</v>
      </c>
      <c r="E3" s="115" t="s">
        <v>1803</v>
      </c>
      <c r="F3" s="115" t="s">
        <v>1804</v>
      </c>
      <c r="G3" s="115" t="s">
        <v>1805</v>
      </c>
      <c r="H3" s="115" t="s">
        <v>1806</v>
      </c>
      <c r="I3" s="115" t="s">
        <v>1807</v>
      </c>
      <c r="J3" s="115" t="s">
        <v>1808</v>
      </c>
    </row>
    <row r="4" spans="1:10" ht="10.5" customHeight="1" x14ac:dyDescent="0.2">
      <c r="A4" s="9" t="s">
        <v>1809</v>
      </c>
      <c r="B4" s="463">
        <v>33212.634773035315</v>
      </c>
      <c r="C4" s="463">
        <v>33946.130658124261</v>
      </c>
      <c r="D4" s="463">
        <v>33946.130658124261</v>
      </c>
      <c r="E4" s="463">
        <v>33121.831379364354</v>
      </c>
      <c r="F4" s="463">
        <v>33904</v>
      </c>
      <c r="G4" s="463">
        <v>33371.269103626662</v>
      </c>
      <c r="H4" s="463">
        <v>31702</v>
      </c>
      <c r="I4" s="463">
        <v>32182</v>
      </c>
      <c r="J4" s="463">
        <v>32800</v>
      </c>
    </row>
    <row r="5" spans="1:10" ht="10.5" customHeight="1" x14ac:dyDescent="0.2">
      <c r="A5" s="14" t="s">
        <v>1810</v>
      </c>
      <c r="B5" s="465"/>
      <c r="C5" s="465"/>
      <c r="D5" s="465"/>
      <c r="E5" s="465"/>
      <c r="F5" s="465"/>
      <c r="G5" s="465"/>
      <c r="H5" s="465"/>
      <c r="I5" s="465"/>
      <c r="J5" s="465"/>
    </row>
    <row r="6" spans="1:10" ht="10.5" customHeight="1" x14ac:dyDescent="0.2">
      <c r="A6" s="14" t="s">
        <v>1811</v>
      </c>
      <c r="B6" s="465">
        <v>10296.96445868</v>
      </c>
      <c r="C6" s="465">
        <v>11293.691968659999</v>
      </c>
      <c r="D6" s="465">
        <v>11293.691968659999</v>
      </c>
      <c r="E6" s="465">
        <v>11679.173520709999</v>
      </c>
      <c r="F6" s="465">
        <v>12590</v>
      </c>
      <c r="G6" s="465">
        <v>12695.499535260002</v>
      </c>
      <c r="H6" s="465">
        <v>14388</v>
      </c>
      <c r="I6" s="465">
        <v>14367</v>
      </c>
      <c r="J6" s="465">
        <v>14323</v>
      </c>
    </row>
    <row r="7" spans="1:10" ht="10.5" customHeight="1" x14ac:dyDescent="0.2">
      <c r="A7" s="48" t="s">
        <v>1812</v>
      </c>
      <c r="B7" s="259">
        <v>43509.599231715314</v>
      </c>
      <c r="C7" s="259">
        <v>45239.822626784262</v>
      </c>
      <c r="D7" s="259">
        <v>45239.822626784262</v>
      </c>
      <c r="E7" s="517">
        <v>44801.004900074353</v>
      </c>
      <c r="F7" s="517">
        <v>46494</v>
      </c>
      <c r="G7" s="517">
        <v>46066.768638886664</v>
      </c>
      <c r="H7" s="517">
        <v>46090</v>
      </c>
      <c r="I7" s="517">
        <v>46549</v>
      </c>
      <c r="J7" s="517">
        <v>47123</v>
      </c>
    </row>
    <row r="8" spans="1:10" ht="10.5" customHeight="1" x14ac:dyDescent="0.2">
      <c r="A8" s="14" t="s">
        <v>1813</v>
      </c>
      <c r="B8" s="469">
        <v>0.26500000000000001</v>
      </c>
      <c r="C8" s="469">
        <v>0.27800000000000002</v>
      </c>
      <c r="D8" s="469">
        <v>0.27800000000000002</v>
      </c>
      <c r="E8" s="518">
        <v>0.27600000000000002</v>
      </c>
      <c r="F8" s="518">
        <v>0.29099999999999998</v>
      </c>
      <c r="G8" s="518">
        <v>0.29099999999999998</v>
      </c>
      <c r="H8" s="518">
        <v>0.29099999999999998</v>
      </c>
      <c r="I8" s="469">
        <v>0.29199999999999998</v>
      </c>
      <c r="J8" s="469">
        <v>0.30199999999999999</v>
      </c>
    </row>
    <row r="9" spans="1:10" ht="20.25" customHeight="1" x14ac:dyDescent="0.2">
      <c r="A9" s="82" t="s">
        <v>1814</v>
      </c>
      <c r="B9" s="469">
        <v>7.1999999999999995E-2</v>
      </c>
      <c r="C9" s="469">
        <v>7.2999999999999995E-2</v>
      </c>
      <c r="D9" s="469">
        <v>7.2999999999999995E-2</v>
      </c>
      <c r="E9" s="518">
        <v>7.4999999999999997E-2</v>
      </c>
      <c r="F9" s="518">
        <v>8.1000000000000003E-2</v>
      </c>
      <c r="G9" s="518">
        <v>8.1000000000000003E-2</v>
      </c>
      <c r="H9" s="518">
        <v>8.2000000000000003E-2</v>
      </c>
      <c r="I9" s="469">
        <v>8.1000000000000003E-2</v>
      </c>
      <c r="J9" s="469">
        <v>8.3000000000000004E-2</v>
      </c>
    </row>
    <row r="10" spans="1:10" ht="4.5" customHeight="1" x14ac:dyDescent="0.2">
      <c r="A10" s="91"/>
      <c r="B10" s="465"/>
      <c r="C10" s="465"/>
      <c r="D10" s="465"/>
      <c r="E10" s="465"/>
      <c r="F10" s="465"/>
      <c r="G10" s="465"/>
      <c r="H10" s="465"/>
      <c r="I10" s="465"/>
      <c r="J10" s="465"/>
    </row>
    <row r="11" spans="1:10" ht="10.5" customHeight="1" x14ac:dyDescent="0.2">
      <c r="A11" s="14" t="s">
        <v>1815</v>
      </c>
      <c r="B11" s="465">
        <v>13790.630522549998</v>
      </c>
      <c r="C11" s="465">
        <v>13529.409081889995</v>
      </c>
      <c r="D11" s="465">
        <v>13529.409081889995</v>
      </c>
      <c r="E11" s="465">
        <v>12243.577160499997</v>
      </c>
      <c r="F11" s="465">
        <v>11985</v>
      </c>
      <c r="G11" s="465">
        <v>9682.0397811799994</v>
      </c>
      <c r="H11" s="465">
        <v>8833</v>
      </c>
      <c r="I11" s="465">
        <v>9141</v>
      </c>
      <c r="J11" s="465">
        <v>8209</v>
      </c>
    </row>
    <row r="12" spans="1:10" ht="10.5" customHeight="1" x14ac:dyDescent="0.2">
      <c r="A12" s="48" t="s">
        <v>1816</v>
      </c>
      <c r="B12" s="259">
        <v>57300.22975426531</v>
      </c>
      <c r="C12" s="259">
        <v>58769.231708674255</v>
      </c>
      <c r="D12" s="259">
        <v>58769.231708674255</v>
      </c>
      <c r="E12" s="517">
        <v>57044.58206057435</v>
      </c>
      <c r="F12" s="517">
        <v>58479</v>
      </c>
      <c r="G12" s="517">
        <v>55748.808420066664</v>
      </c>
      <c r="H12" s="517">
        <v>54923</v>
      </c>
      <c r="I12" s="517">
        <v>55690</v>
      </c>
      <c r="J12" s="517">
        <v>55332</v>
      </c>
    </row>
    <row r="13" spans="1:10" ht="10.5" customHeight="1" x14ac:dyDescent="0.2">
      <c r="A13" s="14" t="s">
        <v>1817</v>
      </c>
      <c r="B13" s="469">
        <v>0.35</v>
      </c>
      <c r="C13" s="469">
        <v>0.36199999999999999</v>
      </c>
      <c r="D13" s="469">
        <v>0.36199999999999999</v>
      </c>
      <c r="E13" s="518">
        <v>0.35199999999999998</v>
      </c>
      <c r="F13" s="518">
        <v>0.36599999999999999</v>
      </c>
      <c r="G13" s="518">
        <v>0.35199999999999998</v>
      </c>
      <c r="H13" s="518">
        <v>0.34599999999999997</v>
      </c>
      <c r="I13" s="469">
        <v>0.34899999999999998</v>
      </c>
      <c r="J13" s="469">
        <v>0.35499999999999998</v>
      </c>
    </row>
    <row r="14" spans="1:10" ht="10.5" customHeight="1" x14ac:dyDescent="0.2">
      <c r="A14" s="14" t="s">
        <v>1818</v>
      </c>
      <c r="B14" s="469">
        <v>9.4E-2</v>
      </c>
      <c r="C14" s="469">
        <v>9.5000000000000001E-2</v>
      </c>
      <c r="D14" s="469">
        <v>9.5000000000000001E-2</v>
      </c>
      <c r="E14" s="518">
        <v>9.6000000000000002E-2</v>
      </c>
      <c r="F14" s="518">
        <v>0.10199999999999999</v>
      </c>
      <c r="G14" s="518">
        <v>9.8000000000000004E-2</v>
      </c>
      <c r="H14" s="518">
        <v>9.8000000000000004E-2</v>
      </c>
      <c r="I14" s="469">
        <v>9.6000000000000002E-2</v>
      </c>
      <c r="J14" s="469">
        <v>9.7000000000000003E-2</v>
      </c>
    </row>
    <row r="15" spans="1:10" ht="4.5" customHeight="1" x14ac:dyDescent="0.2">
      <c r="A15" s="14"/>
      <c r="B15" s="467"/>
      <c r="C15" s="467"/>
      <c r="D15" s="467"/>
      <c r="E15" s="465"/>
      <c r="F15" s="465"/>
      <c r="G15" s="465"/>
      <c r="H15" s="465"/>
      <c r="I15" s="465"/>
      <c r="J15" s="465"/>
    </row>
    <row r="16" spans="1:10" ht="10.5" customHeight="1" x14ac:dyDescent="0.2">
      <c r="A16" s="48" t="s">
        <v>1819</v>
      </c>
      <c r="B16" s="259"/>
      <c r="C16" s="259"/>
      <c r="D16" s="259"/>
      <c r="E16" s="519"/>
      <c r="F16" s="519"/>
      <c r="G16" s="519"/>
      <c r="H16" s="519"/>
      <c r="I16" s="519"/>
      <c r="J16" s="519"/>
    </row>
    <row r="17" spans="1:10" ht="1.5" customHeight="1" x14ac:dyDescent="0.2">
      <c r="A17" s="14"/>
      <c r="B17" s="489"/>
      <c r="C17" s="489"/>
      <c r="D17" s="489"/>
      <c r="E17" s="465"/>
      <c r="F17" s="465"/>
      <c r="G17" s="465"/>
      <c r="H17" s="465"/>
      <c r="I17" s="465"/>
      <c r="J17" s="465"/>
    </row>
    <row r="18" spans="1:10" ht="11.25" customHeight="1" x14ac:dyDescent="0.2">
      <c r="A18" s="14" t="s">
        <v>1820</v>
      </c>
      <c r="B18" s="469">
        <v>0.23</v>
      </c>
      <c r="C18" s="469">
        <v>0.23</v>
      </c>
      <c r="D18" s="469">
        <v>0.23</v>
      </c>
      <c r="E18" s="469">
        <v>0.23</v>
      </c>
      <c r="F18" s="469">
        <v>0.27</v>
      </c>
      <c r="G18" s="469">
        <v>0.27</v>
      </c>
      <c r="H18" s="469">
        <v>0.27</v>
      </c>
      <c r="I18" s="469">
        <v>0.27</v>
      </c>
      <c r="J18" s="469">
        <v>0.27</v>
      </c>
    </row>
    <row r="19" spans="1:10" ht="11.25" customHeight="1" x14ac:dyDescent="0.2">
      <c r="A19" s="14" t="s">
        <v>1821</v>
      </c>
      <c r="B19" s="469">
        <v>6.2E-2</v>
      </c>
      <c r="C19" s="469">
        <v>6.2E-2</v>
      </c>
      <c r="D19" s="469">
        <v>6.2E-2</v>
      </c>
      <c r="E19" s="469">
        <v>6.2E-2</v>
      </c>
      <c r="F19" s="469">
        <v>7.0000000000000007E-2</v>
      </c>
      <c r="G19" s="469">
        <v>7.0000000000000007E-2</v>
      </c>
      <c r="H19" s="469">
        <v>7.0000000000000007E-2</v>
      </c>
      <c r="I19" s="469">
        <v>7.0000000000000007E-2</v>
      </c>
      <c r="J19" s="469">
        <v>7.0999999999999994E-2</v>
      </c>
    </row>
    <row r="20" spans="1:10" ht="11.25" customHeight="1" x14ac:dyDescent="0.2">
      <c r="A20" s="14" t="s">
        <v>1822</v>
      </c>
      <c r="B20" s="469">
        <v>0.32100000000000001</v>
      </c>
      <c r="C20" s="469">
        <v>0.32100000000000001</v>
      </c>
      <c r="D20" s="469">
        <v>0.32100000000000001</v>
      </c>
      <c r="E20" s="469">
        <v>0.32100000000000001</v>
      </c>
      <c r="F20" s="469">
        <v>0.32</v>
      </c>
      <c r="G20" s="469">
        <v>0.31900000000000001</v>
      </c>
      <c r="H20" s="469">
        <v>0.31900000000000001</v>
      </c>
      <c r="I20" s="469">
        <v>0.31900000000000001</v>
      </c>
      <c r="J20" s="469">
        <v>0.314</v>
      </c>
    </row>
    <row r="21" spans="1:10" ht="11.25" customHeight="1" x14ac:dyDescent="0.2">
      <c r="A21" s="20" t="s">
        <v>1823</v>
      </c>
      <c r="B21" s="520">
        <v>6.2E-2</v>
      </c>
      <c r="C21" s="520">
        <v>6.2E-2</v>
      </c>
      <c r="D21" s="520">
        <v>6.2E-2</v>
      </c>
      <c r="E21" s="520">
        <v>6.2E-2</v>
      </c>
      <c r="F21" s="520">
        <v>7.0000000000000007E-2</v>
      </c>
      <c r="G21" s="520">
        <v>7.0000000000000007E-2</v>
      </c>
      <c r="H21" s="520">
        <v>7.0000000000000007E-2</v>
      </c>
      <c r="I21" s="520">
        <v>7.0000000000000007E-2</v>
      </c>
      <c r="J21" s="520">
        <v>7.0999999999999994E-2</v>
      </c>
    </row>
    <row r="22" spans="1:10" ht="20.25" customHeight="1" x14ac:dyDescent="0.2">
      <c r="A22" s="682" t="s">
        <v>1824</v>
      </c>
      <c r="B22" s="682" t="s">
        <v>0</v>
      </c>
      <c r="C22" s="682" t="s">
        <v>0</v>
      </c>
      <c r="D22" s="682" t="s">
        <v>0</v>
      </c>
      <c r="E22" s="682" t="s">
        <v>0</v>
      </c>
      <c r="F22" s="682" t="s">
        <v>0</v>
      </c>
      <c r="G22" s="682" t="s">
        <v>0</v>
      </c>
      <c r="H22" s="682" t="s">
        <v>0</v>
      </c>
      <c r="I22" s="682" t="s">
        <v>0</v>
      </c>
      <c r="J22" s="682" t="s">
        <v>0</v>
      </c>
    </row>
    <row r="23" spans="1:10" ht="20.25" customHeight="1" x14ac:dyDescent="0.2">
      <c r="A23" s="683"/>
      <c r="B23" s="683" t="s">
        <v>0</v>
      </c>
      <c r="C23" s="683" t="s">
        <v>0</v>
      </c>
      <c r="D23" s="683" t="s">
        <v>0</v>
      </c>
      <c r="E23" s="683" t="s">
        <v>0</v>
      </c>
      <c r="F23" s="683" t="s">
        <v>0</v>
      </c>
      <c r="G23" s="683" t="s">
        <v>0</v>
      </c>
      <c r="H23" s="683" t="s">
        <v>0</v>
      </c>
      <c r="I23" s="683" t="s">
        <v>0</v>
      </c>
      <c r="J23" s="683" t="s">
        <v>0</v>
      </c>
    </row>
    <row r="24" spans="1:10" ht="10.5" customHeight="1" x14ac:dyDescent="0.2">
      <c r="A24" s="564"/>
      <c r="B24" s="564" t="s">
        <v>0</v>
      </c>
      <c r="C24" s="564" t="s">
        <v>0</v>
      </c>
      <c r="D24" s="564" t="s">
        <v>0</v>
      </c>
      <c r="E24" s="564" t="s">
        <v>0</v>
      </c>
      <c r="F24" s="564" t="s">
        <v>0</v>
      </c>
      <c r="G24" s="564" t="s">
        <v>0</v>
      </c>
      <c r="H24" s="564" t="s">
        <v>0</v>
      </c>
      <c r="I24" s="564" t="s">
        <v>0</v>
      </c>
      <c r="J24" s="564" t="s">
        <v>0</v>
      </c>
    </row>
  </sheetData>
  <mergeCells count="4">
    <mergeCell ref="A1:J1"/>
    <mergeCell ref="A22:J22"/>
    <mergeCell ref="A23:J23"/>
    <mergeCell ref="A24:J24"/>
  </mergeCells>
  <pageMargins left="0.5" right="0.5" top="0.5" bottom="0.5" header="0.31496062992126" footer="0.31496062992126"/>
  <pageSetup paperSize="9" orientation="portrait"/>
  <headerFooter>
    <oddFooter>&amp;C_x000D_&amp;1#&amp;"Aptos"&amp;10&amp;K000000 Confidential</oddFooter>
  </headerFooter>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6202F0-5228-4566-A0D6-8ADB1E911FF7}">
  <dimension ref="A1:H6"/>
  <sheetViews>
    <sheetView workbookViewId="0">
      <selection activeCell="A2" sqref="A2:H2"/>
    </sheetView>
  </sheetViews>
  <sheetFormatPr defaultRowHeight="12.75" x14ac:dyDescent="0.2"/>
  <cols>
    <col min="1" max="1" width="31.5703125" customWidth="1"/>
    <col min="2" max="8" width="10" customWidth="1"/>
  </cols>
  <sheetData>
    <row r="1" spans="1:8" ht="11.25" customHeight="1" x14ac:dyDescent="0.2">
      <c r="A1" s="581" t="s">
        <v>1825</v>
      </c>
      <c r="B1" s="581" t="s">
        <v>0</v>
      </c>
      <c r="C1" s="581" t="s">
        <v>0</v>
      </c>
      <c r="D1" s="288"/>
      <c r="E1" s="288"/>
      <c r="F1" s="288"/>
      <c r="G1" s="288"/>
      <c r="H1" s="288"/>
    </row>
    <row r="2" spans="1:8" ht="29.25" customHeight="1" x14ac:dyDescent="0.35">
      <c r="A2" s="561" t="s">
        <v>1826</v>
      </c>
      <c r="B2" s="561" t="s">
        <v>0</v>
      </c>
      <c r="C2" s="561" t="s">
        <v>0</v>
      </c>
      <c r="D2" s="561" t="s">
        <v>0</v>
      </c>
      <c r="E2" s="561" t="s">
        <v>0</v>
      </c>
      <c r="F2" s="561" t="s">
        <v>0</v>
      </c>
      <c r="G2" s="561" t="s">
        <v>0</v>
      </c>
      <c r="H2" s="561" t="s">
        <v>0</v>
      </c>
    </row>
    <row r="3" spans="1:8" ht="14.25" customHeight="1" x14ac:dyDescent="0.2">
      <c r="A3" s="684" t="s">
        <v>1827</v>
      </c>
      <c r="B3" s="684" t="s">
        <v>0</v>
      </c>
      <c r="C3" s="684" t="s">
        <v>0</v>
      </c>
      <c r="D3" s="684" t="s">
        <v>0</v>
      </c>
      <c r="E3" s="684" t="s">
        <v>0</v>
      </c>
      <c r="F3" s="684" t="s">
        <v>0</v>
      </c>
      <c r="G3" s="684" t="s">
        <v>0</v>
      </c>
      <c r="H3" s="684" t="s">
        <v>0</v>
      </c>
    </row>
    <row r="4" spans="1:8" ht="14.25" customHeight="1" x14ac:dyDescent="0.4">
      <c r="A4" s="521"/>
      <c r="B4" s="521"/>
      <c r="C4" s="521"/>
      <c r="D4" s="521"/>
      <c r="E4" s="521"/>
      <c r="F4" s="521"/>
      <c r="G4" s="521"/>
      <c r="H4" s="521"/>
    </row>
    <row r="5" spans="1:8" ht="13.5" customHeight="1" x14ac:dyDescent="0.2">
      <c r="A5" s="685" t="s">
        <v>1828</v>
      </c>
      <c r="B5" s="685" t="s">
        <v>0</v>
      </c>
      <c r="C5" s="685" t="s">
        <v>0</v>
      </c>
      <c r="D5" s="685" t="s">
        <v>0</v>
      </c>
      <c r="E5" s="685" t="s">
        <v>0</v>
      </c>
      <c r="F5" s="685" t="s">
        <v>0</v>
      </c>
      <c r="G5" s="685" t="s">
        <v>0</v>
      </c>
      <c r="H5" s="685" t="s">
        <v>0</v>
      </c>
    </row>
    <row r="6" spans="1:8" ht="10.5" customHeight="1" x14ac:dyDescent="0.2">
      <c r="A6" s="447" t="s">
        <v>1829</v>
      </c>
      <c r="B6" s="23"/>
      <c r="C6" s="23"/>
      <c r="D6" s="23"/>
      <c r="E6" s="23"/>
      <c r="F6" s="23"/>
      <c r="G6" s="110"/>
      <c r="H6" s="110"/>
    </row>
  </sheetData>
  <mergeCells count="4">
    <mergeCell ref="A1:C1"/>
    <mergeCell ref="A2:H2"/>
    <mergeCell ref="A3:H3"/>
    <mergeCell ref="A5:H5"/>
  </mergeCells>
  <pageMargins left="0.5" right="0.5" top="0.5" bottom="0.5" header="0.31496062992126" footer="0.31496062992126"/>
  <pageSetup paperSize="9" orientation="portrait"/>
  <headerFooter>
    <oddFooter>&amp;C_x000D_&amp;1#&amp;"Aptos"&amp;10&amp;K000000 Confidential</oddFooter>
  </headerFooter>
  <drawing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EF51D5-7522-4558-B4B3-7CFB6235436F}">
  <dimension ref="A1:H3"/>
  <sheetViews>
    <sheetView workbookViewId="0">
      <selection sqref="A1:H1"/>
    </sheetView>
  </sheetViews>
  <sheetFormatPr defaultRowHeight="12.75" x14ac:dyDescent="0.2"/>
  <cols>
    <col min="1" max="1" width="31.5703125" customWidth="1"/>
    <col min="2" max="8" width="10" customWidth="1"/>
  </cols>
  <sheetData>
    <row r="1" spans="1:8" ht="13.5" customHeight="1" x14ac:dyDescent="0.2">
      <c r="A1" s="685" t="s">
        <v>1830</v>
      </c>
      <c r="B1" s="685" t="s">
        <v>0</v>
      </c>
      <c r="C1" s="685" t="s">
        <v>0</v>
      </c>
      <c r="D1" s="685" t="s">
        <v>0</v>
      </c>
      <c r="E1" s="685" t="s">
        <v>0</v>
      </c>
      <c r="F1" s="685" t="s">
        <v>0</v>
      </c>
      <c r="G1" s="685" t="s">
        <v>0</v>
      </c>
      <c r="H1" s="685" t="s">
        <v>0</v>
      </c>
    </row>
    <row r="2" spans="1:8" ht="10.5" customHeight="1" x14ac:dyDescent="0.2">
      <c r="A2" s="447" t="s">
        <v>1831</v>
      </c>
      <c r="B2" s="23"/>
      <c r="C2" s="23"/>
      <c r="D2" s="23"/>
      <c r="E2" s="23"/>
      <c r="F2" s="23"/>
      <c r="G2" s="110"/>
      <c r="H2" s="110"/>
    </row>
    <row r="3" spans="1:8" ht="9.75" customHeight="1" x14ac:dyDescent="0.2">
      <c r="A3" s="35"/>
      <c r="B3" s="25"/>
      <c r="C3" s="25"/>
      <c r="D3" s="25"/>
      <c r="E3" s="25"/>
      <c r="F3" s="25"/>
      <c r="G3" s="88"/>
      <c r="H3" s="88"/>
    </row>
  </sheetData>
  <mergeCells count="1">
    <mergeCell ref="A1:H1"/>
  </mergeCells>
  <pageMargins left="0.5" right="0.5" top="0.5" bottom="0.5" header="0.31496062992126" footer="0.31496062992126"/>
  <pageSetup paperSize="9" orientation="portrait"/>
  <headerFooter>
    <oddFooter>&amp;C_x000D_&amp;1#&amp;"Aptos"&amp;10&amp;K000000 Confidential</oddFooter>
  </headerFooter>
  <drawing r:id="rId1"/>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071067-2B5C-46E2-8541-ECDF70C1BBE2}">
  <dimension ref="A1:H3"/>
  <sheetViews>
    <sheetView workbookViewId="0">
      <selection sqref="A1:H1"/>
    </sheetView>
  </sheetViews>
  <sheetFormatPr defaultRowHeight="12.75" x14ac:dyDescent="0.2"/>
  <cols>
    <col min="1" max="1" width="31.5703125" customWidth="1"/>
    <col min="2" max="8" width="10" customWidth="1"/>
  </cols>
  <sheetData>
    <row r="1" spans="1:8" ht="13.5" customHeight="1" x14ac:dyDescent="0.2">
      <c r="A1" s="685" t="s">
        <v>1832</v>
      </c>
      <c r="B1" s="685" t="s">
        <v>0</v>
      </c>
      <c r="C1" s="685" t="s">
        <v>0</v>
      </c>
      <c r="D1" s="685" t="s">
        <v>0</v>
      </c>
      <c r="E1" s="685" t="s">
        <v>0</v>
      </c>
      <c r="F1" s="685" t="s">
        <v>0</v>
      </c>
      <c r="G1" s="685" t="s">
        <v>0</v>
      </c>
      <c r="H1" s="685" t="s">
        <v>0</v>
      </c>
    </row>
    <row r="2" spans="1:8" ht="10.5" customHeight="1" x14ac:dyDescent="0.2">
      <c r="A2" s="447" t="s">
        <v>1833</v>
      </c>
      <c r="B2" s="23"/>
      <c r="C2" s="23"/>
      <c r="D2" s="23"/>
      <c r="E2" s="23"/>
      <c r="F2" s="23"/>
      <c r="G2" s="110"/>
      <c r="H2" s="110"/>
    </row>
    <row r="3" spans="1:8" ht="9.75" customHeight="1" x14ac:dyDescent="0.2">
      <c r="A3" s="35"/>
      <c r="B3" s="25"/>
      <c r="C3" s="25"/>
      <c r="D3" s="25"/>
      <c r="E3" s="25"/>
      <c r="F3" s="25"/>
      <c r="G3" s="88"/>
      <c r="H3" s="88"/>
    </row>
  </sheetData>
  <mergeCells count="1">
    <mergeCell ref="A1:H1"/>
  </mergeCells>
  <pageMargins left="0.5" right="0.5" top="0.5" bottom="0.5" header="0.31496062992126" footer="0.31496062992126"/>
  <pageSetup paperSize="9" orientation="portrait"/>
  <headerFooter>
    <oddFooter>&amp;C_x000D_&amp;1#&amp;"Aptos"&amp;10&amp;K000000 Confidential</oddFooter>
  </headerFooter>
  <drawing r:id="rId1"/>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0DBD84-5133-4C5E-BE1B-606BCEE79E7C}">
  <dimension ref="A1:F46"/>
  <sheetViews>
    <sheetView workbookViewId="0"/>
  </sheetViews>
  <sheetFormatPr defaultRowHeight="12.75" x14ac:dyDescent="0.2"/>
  <cols>
    <col min="1" max="1" width="51.5703125" customWidth="1"/>
    <col min="2" max="6" width="10" customWidth="1"/>
  </cols>
  <sheetData>
    <row r="1" spans="1:6" ht="10.5" customHeight="1" x14ac:dyDescent="0.2">
      <c r="A1" s="73" t="s">
        <v>1834</v>
      </c>
      <c r="B1" s="288"/>
      <c r="C1" s="288"/>
      <c r="D1" s="288"/>
      <c r="E1" s="288"/>
      <c r="F1" s="288"/>
    </row>
    <row r="2" spans="1:6" ht="28.5" customHeight="1" x14ac:dyDescent="0.35">
      <c r="A2" s="561" t="s">
        <v>1835</v>
      </c>
      <c r="B2" s="561" t="s">
        <v>0</v>
      </c>
      <c r="C2" s="561" t="s">
        <v>0</v>
      </c>
      <c r="D2" s="561" t="s">
        <v>0</v>
      </c>
      <c r="E2" s="561" t="s">
        <v>0</v>
      </c>
      <c r="F2" s="561" t="s">
        <v>0</v>
      </c>
    </row>
    <row r="3" spans="1:6" ht="15.75" customHeight="1" x14ac:dyDescent="0.4">
      <c r="A3" s="439" t="s">
        <v>1836</v>
      </c>
      <c r="B3" s="522"/>
      <c r="C3" s="522"/>
      <c r="D3" s="522"/>
      <c r="E3" s="522"/>
      <c r="F3" s="522"/>
    </row>
    <row r="4" spans="1:6" ht="10.5" customHeight="1" x14ac:dyDescent="0.2">
      <c r="A4" s="278" t="s">
        <v>1837</v>
      </c>
      <c r="B4" s="244"/>
      <c r="C4" s="244"/>
      <c r="D4" s="244"/>
      <c r="E4" s="244"/>
      <c r="F4" s="244"/>
    </row>
    <row r="5" spans="1:6" ht="6" customHeight="1" x14ac:dyDescent="0.2">
      <c r="A5" s="91"/>
      <c r="B5" s="244"/>
      <c r="C5" s="244"/>
      <c r="D5" s="244"/>
      <c r="E5" s="244"/>
      <c r="F5" s="244"/>
    </row>
    <row r="6" spans="1:6" ht="10.5" customHeight="1" x14ac:dyDescent="0.2">
      <c r="A6" s="91"/>
      <c r="B6" s="686" t="s">
        <v>1838</v>
      </c>
      <c r="C6" s="686" t="s">
        <v>0</v>
      </c>
      <c r="D6" s="686" t="s">
        <v>0</v>
      </c>
      <c r="E6" s="686" t="s">
        <v>0</v>
      </c>
      <c r="F6" s="686" t="s">
        <v>0</v>
      </c>
    </row>
    <row r="7" spans="1:6" ht="11.25" customHeight="1" x14ac:dyDescent="0.2">
      <c r="A7" s="45" t="s">
        <v>1839</v>
      </c>
      <c r="B7" s="523" t="s">
        <v>1840</v>
      </c>
      <c r="C7" s="523" t="s">
        <v>1841</v>
      </c>
      <c r="D7" s="523" t="s">
        <v>1842</v>
      </c>
      <c r="E7" s="523" t="s">
        <v>1843</v>
      </c>
      <c r="F7" s="523" t="s">
        <v>1844</v>
      </c>
    </row>
    <row r="8" spans="1:6" ht="10.5" customHeight="1" x14ac:dyDescent="0.2">
      <c r="A8" s="116" t="s">
        <v>1845</v>
      </c>
      <c r="B8" s="200">
        <v>39.5</v>
      </c>
      <c r="C8" s="200">
        <v>19.8</v>
      </c>
      <c r="D8" s="200">
        <v>17.399999999999999</v>
      </c>
      <c r="E8" s="200">
        <v>42.4</v>
      </c>
      <c r="F8" s="200">
        <v>119.1</v>
      </c>
    </row>
    <row r="9" spans="1:6" ht="10.5" customHeight="1" x14ac:dyDescent="0.2">
      <c r="A9" s="14" t="s">
        <v>1846</v>
      </c>
      <c r="B9" s="503">
        <v>17.8</v>
      </c>
      <c r="C9" s="503">
        <v>12.6</v>
      </c>
      <c r="D9" s="503">
        <v>2</v>
      </c>
      <c r="E9" s="503">
        <v>10.199999999999999</v>
      </c>
      <c r="F9" s="503">
        <v>42.5</v>
      </c>
    </row>
    <row r="10" spans="1:6" ht="10.5" customHeight="1" x14ac:dyDescent="0.2">
      <c r="A10" s="14" t="s">
        <v>1847</v>
      </c>
      <c r="B10" s="503"/>
      <c r="C10" s="503"/>
      <c r="D10" s="503"/>
      <c r="E10" s="503"/>
      <c r="F10" s="503"/>
    </row>
    <row r="11" spans="1:6" ht="10.5" customHeight="1" x14ac:dyDescent="0.2">
      <c r="A11" s="14" t="s">
        <v>1848</v>
      </c>
      <c r="B11" s="503">
        <v>10.6</v>
      </c>
      <c r="C11" s="503">
        <v>5.8</v>
      </c>
      <c r="D11" s="503">
        <v>0.9</v>
      </c>
      <c r="E11" s="503">
        <v>6.3</v>
      </c>
      <c r="F11" s="503">
        <v>23.6</v>
      </c>
    </row>
    <row r="12" spans="1:6" ht="10.5" customHeight="1" x14ac:dyDescent="0.2">
      <c r="A12" s="14" t="s">
        <v>1849</v>
      </c>
      <c r="B12" s="503"/>
      <c r="C12" s="503"/>
      <c r="D12" s="503"/>
      <c r="E12" s="503"/>
      <c r="F12" s="503"/>
    </row>
    <row r="13" spans="1:6" ht="9.75" customHeight="1" x14ac:dyDescent="0.2">
      <c r="A13" s="14" t="s">
        <v>1850</v>
      </c>
      <c r="B13" s="503">
        <v>3.2</v>
      </c>
      <c r="C13" s="503">
        <v>1.3</v>
      </c>
      <c r="D13" s="503">
        <v>4.5999999999999996</v>
      </c>
      <c r="E13" s="503">
        <v>2</v>
      </c>
      <c r="F13" s="503">
        <v>11.2</v>
      </c>
    </row>
    <row r="14" spans="1:6" ht="10.5" customHeight="1" x14ac:dyDescent="0.2">
      <c r="A14" s="14" t="s">
        <v>1851</v>
      </c>
      <c r="B14" s="503">
        <v>7.9</v>
      </c>
      <c r="C14" s="503">
        <v>0.1</v>
      </c>
      <c r="D14" s="503">
        <v>9.9</v>
      </c>
      <c r="E14" s="503">
        <v>23.9</v>
      </c>
      <c r="F14" s="503">
        <v>41.8</v>
      </c>
    </row>
    <row r="15" spans="1:6" ht="10.5" customHeight="1" x14ac:dyDescent="0.2">
      <c r="A15" s="48" t="s">
        <v>1852</v>
      </c>
      <c r="B15" s="156">
        <v>2.7</v>
      </c>
      <c r="C15" s="156">
        <v>4.5</v>
      </c>
      <c r="D15" s="156">
        <v>1.9</v>
      </c>
      <c r="E15" s="156">
        <v>1.2999999999999998</v>
      </c>
      <c r="F15" s="156">
        <v>10.299999999999999</v>
      </c>
    </row>
    <row r="16" spans="1:6" ht="10.5" customHeight="1" x14ac:dyDescent="0.2">
      <c r="A16" s="14" t="s">
        <v>1851</v>
      </c>
      <c r="B16" s="503">
        <v>0.7</v>
      </c>
      <c r="C16" s="503" t="s">
        <v>1853</v>
      </c>
      <c r="D16" s="503">
        <v>0.7</v>
      </c>
      <c r="E16" s="503">
        <v>0.7</v>
      </c>
      <c r="F16" s="503">
        <v>2.1</v>
      </c>
    </row>
    <row r="17" spans="1:6" ht="10.5" customHeight="1" x14ac:dyDescent="0.2">
      <c r="A17" s="14" t="s">
        <v>1854</v>
      </c>
      <c r="B17" s="503">
        <v>2</v>
      </c>
      <c r="C17" s="503">
        <v>4.5</v>
      </c>
      <c r="D17" s="503">
        <v>1.2</v>
      </c>
      <c r="E17" s="503">
        <v>0.6</v>
      </c>
      <c r="F17" s="503">
        <v>8.1999999999999993</v>
      </c>
    </row>
    <row r="18" spans="1:6" ht="10.5" customHeight="1" x14ac:dyDescent="0.2">
      <c r="A18" s="95" t="s">
        <v>1855</v>
      </c>
      <c r="B18" s="158">
        <v>42.2</v>
      </c>
      <c r="C18" s="158">
        <v>24.3</v>
      </c>
      <c r="D18" s="158">
        <v>19.2</v>
      </c>
      <c r="E18" s="158">
        <v>43.6</v>
      </c>
      <c r="F18" s="158">
        <v>129.4</v>
      </c>
    </row>
    <row r="19" spans="1:6" ht="4.5" customHeight="1" x14ac:dyDescent="0.2">
      <c r="A19" s="9"/>
      <c r="B19" s="502"/>
      <c r="C19" s="502"/>
      <c r="D19" s="502"/>
      <c r="E19" s="502"/>
      <c r="F19" s="502"/>
    </row>
    <row r="20" spans="1:6" ht="10.5" customHeight="1" x14ac:dyDescent="0.2">
      <c r="A20" s="14" t="s">
        <v>1856</v>
      </c>
      <c r="B20" s="503">
        <v>0.1</v>
      </c>
      <c r="C20" s="503">
        <v>0.1</v>
      </c>
      <c r="D20" s="503" t="s">
        <v>1853</v>
      </c>
      <c r="E20" s="503">
        <v>0.9</v>
      </c>
      <c r="F20" s="503">
        <v>1.1000000000000001</v>
      </c>
    </row>
    <row r="21" spans="1:6" ht="10.5" customHeight="1" x14ac:dyDescent="0.2">
      <c r="A21" s="14" t="s">
        <v>1857</v>
      </c>
      <c r="B21" s="503">
        <v>5.3</v>
      </c>
      <c r="C21" s="503" t="s">
        <v>1853</v>
      </c>
      <c r="D21" s="503">
        <v>1.9</v>
      </c>
      <c r="E21" s="503">
        <v>5.2</v>
      </c>
      <c r="F21" s="503">
        <v>12.4</v>
      </c>
    </row>
    <row r="22" spans="1:6" ht="10.5" customHeight="1" x14ac:dyDescent="0.2">
      <c r="A22" s="14" t="s">
        <v>1858</v>
      </c>
      <c r="B22" s="503">
        <v>1.9</v>
      </c>
      <c r="C22" s="503">
        <v>0.2</v>
      </c>
      <c r="D22" s="503">
        <v>0.5</v>
      </c>
      <c r="E22" s="503">
        <v>2.2000000000000002</v>
      </c>
      <c r="F22" s="503">
        <v>4.7</v>
      </c>
    </row>
    <row r="23" spans="1:6" ht="10.5" customHeight="1" x14ac:dyDescent="0.2">
      <c r="A23" s="95" t="s">
        <v>1859</v>
      </c>
      <c r="B23" s="158">
        <v>49.5</v>
      </c>
      <c r="C23" s="158">
        <v>24.6</v>
      </c>
      <c r="D23" s="158">
        <v>21.699999999999996</v>
      </c>
      <c r="E23" s="158">
        <v>52</v>
      </c>
      <c r="F23" s="158">
        <v>147.6</v>
      </c>
    </row>
    <row r="24" spans="1:6" ht="10.5" customHeight="1" x14ac:dyDescent="0.2">
      <c r="A24" s="563" t="s">
        <v>1860</v>
      </c>
      <c r="B24" s="563" t="s">
        <v>0</v>
      </c>
      <c r="C24" s="563" t="s">
        <v>0</v>
      </c>
      <c r="D24" s="563" t="s">
        <v>0</v>
      </c>
      <c r="E24" s="563" t="s">
        <v>0</v>
      </c>
      <c r="F24" s="563" t="s">
        <v>0</v>
      </c>
    </row>
    <row r="25" spans="1:6" ht="8.25" customHeight="1" x14ac:dyDescent="0.2">
      <c r="A25" s="560"/>
      <c r="B25" s="560" t="s">
        <v>0</v>
      </c>
      <c r="C25" s="560" t="s">
        <v>0</v>
      </c>
      <c r="D25" s="560" t="s">
        <v>0</v>
      </c>
      <c r="E25" s="560" t="s">
        <v>0</v>
      </c>
      <c r="F25" s="560" t="s">
        <v>0</v>
      </c>
    </row>
    <row r="26" spans="1:6" ht="10.5" customHeight="1" x14ac:dyDescent="0.2">
      <c r="A26" s="14"/>
      <c r="B26" s="489"/>
      <c r="C26" s="489"/>
      <c r="D26" s="489"/>
      <c r="E26" s="489"/>
      <c r="F26" s="489"/>
    </row>
    <row r="27" spans="1:6" ht="15" customHeight="1" x14ac:dyDescent="0.2">
      <c r="A27" s="600" t="s">
        <v>1861</v>
      </c>
      <c r="B27" s="600" t="s">
        <v>0</v>
      </c>
      <c r="C27" s="600" t="s">
        <v>0</v>
      </c>
      <c r="D27" s="600" t="s">
        <v>0</v>
      </c>
      <c r="E27" s="600" t="s">
        <v>0</v>
      </c>
      <c r="F27" s="600" t="s">
        <v>0</v>
      </c>
    </row>
    <row r="28" spans="1:6" ht="6" customHeight="1" x14ac:dyDescent="0.2">
      <c r="A28" s="111"/>
      <c r="B28" s="461"/>
      <c r="C28" s="461"/>
      <c r="D28" s="461"/>
      <c r="E28" s="461"/>
      <c r="F28" s="461"/>
    </row>
    <row r="29" spans="1:6" ht="11.25" customHeight="1" x14ac:dyDescent="0.2">
      <c r="A29" s="45" t="s">
        <v>1839</v>
      </c>
      <c r="B29" s="2" t="s">
        <v>1862</v>
      </c>
      <c r="C29" s="2" t="s">
        <v>1863</v>
      </c>
      <c r="D29" s="2" t="s">
        <v>1864</v>
      </c>
      <c r="E29" s="2" t="s">
        <v>1865</v>
      </c>
      <c r="F29" s="2" t="s">
        <v>1866</v>
      </c>
    </row>
    <row r="30" spans="1:6" ht="10.5" customHeight="1" x14ac:dyDescent="0.2">
      <c r="A30" s="116" t="s">
        <v>1867</v>
      </c>
      <c r="B30" s="524">
        <v>119.1</v>
      </c>
      <c r="C30" s="524">
        <v>120.69999999999999</v>
      </c>
      <c r="D30" s="524">
        <v>109.79999999999998</v>
      </c>
      <c r="E30" s="524">
        <v>108.48341187247503</v>
      </c>
      <c r="F30" s="524">
        <v>100.69999999999999</v>
      </c>
    </row>
    <row r="31" spans="1:6" ht="10.5" customHeight="1" x14ac:dyDescent="0.2">
      <c r="A31" s="14" t="s">
        <v>1846</v>
      </c>
      <c r="B31" s="495">
        <v>42.5</v>
      </c>
      <c r="C31" s="495">
        <v>46.5</v>
      </c>
      <c r="D31" s="495">
        <v>40.9</v>
      </c>
      <c r="E31" s="495">
        <v>41.801580200639464</v>
      </c>
      <c r="F31" s="495">
        <v>35.799999999999997</v>
      </c>
    </row>
    <row r="32" spans="1:6" ht="10.5" customHeight="1" x14ac:dyDescent="0.2">
      <c r="A32" s="14" t="s">
        <v>1868</v>
      </c>
      <c r="B32" s="525"/>
      <c r="C32" s="525"/>
      <c r="D32" s="525"/>
      <c r="E32" s="525"/>
      <c r="F32" s="525"/>
    </row>
    <row r="33" spans="1:6" ht="10.5" customHeight="1" x14ac:dyDescent="0.2">
      <c r="A33" s="14" t="s">
        <v>1869</v>
      </c>
      <c r="B33" s="495">
        <v>23.6</v>
      </c>
      <c r="C33" s="495">
        <v>25.6</v>
      </c>
      <c r="D33" s="495">
        <v>20.9</v>
      </c>
      <c r="E33" s="495">
        <v>19.177844905479777</v>
      </c>
      <c r="F33" s="495">
        <v>19.2</v>
      </c>
    </row>
    <row r="34" spans="1:6" ht="10.5" customHeight="1" x14ac:dyDescent="0.2">
      <c r="A34" s="14" t="s">
        <v>1849</v>
      </c>
      <c r="B34" s="525"/>
      <c r="C34" s="525"/>
      <c r="D34" s="525"/>
      <c r="E34" s="525"/>
      <c r="F34" s="525"/>
    </row>
    <row r="35" spans="1:6" ht="10.5" customHeight="1" x14ac:dyDescent="0.2">
      <c r="A35" s="14" t="s">
        <v>1870</v>
      </c>
      <c r="B35" s="495">
        <v>11.2</v>
      </c>
      <c r="C35" s="495">
        <v>11.6</v>
      </c>
      <c r="D35" s="495">
        <v>10.1</v>
      </c>
      <c r="E35" s="495">
        <v>9.1203452108662706</v>
      </c>
      <c r="F35" s="495">
        <v>8.8000000000000007</v>
      </c>
    </row>
    <row r="36" spans="1:6" ht="10.5" customHeight="1" x14ac:dyDescent="0.2">
      <c r="A36" s="14" t="s">
        <v>1851</v>
      </c>
      <c r="B36" s="495">
        <v>41.8</v>
      </c>
      <c r="C36" s="495">
        <v>37</v>
      </c>
      <c r="D36" s="495">
        <v>37.9</v>
      </c>
      <c r="E36" s="495">
        <v>38.383641555489518</v>
      </c>
      <c r="F36" s="495">
        <v>36.9</v>
      </c>
    </row>
    <row r="37" spans="1:6" ht="10.5" customHeight="1" x14ac:dyDescent="0.2">
      <c r="A37" s="48" t="s">
        <v>1871</v>
      </c>
      <c r="B37" s="526">
        <v>10.299999999999999</v>
      </c>
      <c r="C37" s="526">
        <v>10.7</v>
      </c>
      <c r="D37" s="526">
        <v>6.8999999999999995</v>
      </c>
      <c r="E37" s="526">
        <v>8.4733469393068557</v>
      </c>
      <c r="F37" s="526">
        <v>7.2</v>
      </c>
    </row>
    <row r="38" spans="1:6" ht="10.5" customHeight="1" x14ac:dyDescent="0.2">
      <c r="A38" s="14" t="s">
        <v>1851</v>
      </c>
      <c r="B38" s="495">
        <v>2.1</v>
      </c>
      <c r="C38" s="495">
        <v>1.6</v>
      </c>
      <c r="D38" s="495">
        <v>1.3</v>
      </c>
      <c r="E38" s="495">
        <v>1.5884621761497322</v>
      </c>
      <c r="F38" s="495">
        <v>1.5</v>
      </c>
    </row>
    <row r="39" spans="1:6" ht="10.5" customHeight="1" x14ac:dyDescent="0.2">
      <c r="A39" s="14" t="s">
        <v>1854</v>
      </c>
      <c r="B39" s="495">
        <v>8.1999999999999993</v>
      </c>
      <c r="C39" s="495">
        <v>9.1</v>
      </c>
      <c r="D39" s="495">
        <v>5.6</v>
      </c>
      <c r="E39" s="495">
        <v>6.8848847631571228</v>
      </c>
      <c r="F39" s="495">
        <v>5.7</v>
      </c>
    </row>
    <row r="40" spans="1:6" ht="10.5" customHeight="1" x14ac:dyDescent="0.2">
      <c r="A40" s="48" t="s">
        <v>1855</v>
      </c>
      <c r="B40" s="526">
        <v>129.4</v>
      </c>
      <c r="C40" s="526">
        <v>131.4</v>
      </c>
      <c r="D40" s="526">
        <v>116.6</v>
      </c>
      <c r="E40" s="526">
        <v>116.9567588117819</v>
      </c>
      <c r="F40" s="526">
        <v>107.9</v>
      </c>
    </row>
    <row r="41" spans="1:6" ht="4.5" customHeight="1" x14ac:dyDescent="0.2">
      <c r="A41" s="14"/>
      <c r="B41" s="525"/>
      <c r="C41" s="525"/>
      <c r="D41" s="525"/>
      <c r="E41" s="525"/>
      <c r="F41" s="525"/>
    </row>
    <row r="42" spans="1:6" ht="10.5" customHeight="1" x14ac:dyDescent="0.2">
      <c r="A42" s="14" t="s">
        <v>1856</v>
      </c>
      <c r="B42" s="495">
        <v>1.1000000000000001</v>
      </c>
      <c r="C42" s="495">
        <v>0.6</v>
      </c>
      <c r="D42" s="495">
        <v>1.1000000000000001</v>
      </c>
      <c r="E42" s="495">
        <v>1.66568111</v>
      </c>
      <c r="F42" s="495">
        <v>1.8</v>
      </c>
    </row>
    <row r="43" spans="1:6" ht="10.5" customHeight="1" x14ac:dyDescent="0.2">
      <c r="A43" s="14" t="s">
        <v>1857</v>
      </c>
      <c r="B43" s="495">
        <v>12.4</v>
      </c>
      <c r="C43" s="495">
        <v>12.8</v>
      </c>
      <c r="D43" s="495">
        <v>9.6999999999999993</v>
      </c>
      <c r="E43" s="495">
        <v>11.710934759050001</v>
      </c>
      <c r="F43" s="495">
        <v>11.2</v>
      </c>
    </row>
    <row r="44" spans="1:6" ht="10.5" customHeight="1" x14ac:dyDescent="0.2">
      <c r="A44" s="14" t="s">
        <v>1858</v>
      </c>
      <c r="B44" s="495">
        <v>4.7</v>
      </c>
      <c r="C44" s="495">
        <v>4.9000000000000004</v>
      </c>
      <c r="D44" s="495">
        <v>4.4000000000000004</v>
      </c>
      <c r="E44" s="495">
        <v>4.4589618395299997</v>
      </c>
      <c r="F44" s="495">
        <v>4.3</v>
      </c>
    </row>
    <row r="45" spans="1:6" ht="10.5" customHeight="1" x14ac:dyDescent="0.2">
      <c r="A45" s="95" t="s">
        <v>1859</v>
      </c>
      <c r="B45" s="527">
        <v>147.6</v>
      </c>
      <c r="C45" s="527">
        <v>149.69999999999999</v>
      </c>
      <c r="D45" s="527">
        <v>131.89999999999998</v>
      </c>
      <c r="E45" s="527">
        <v>134.79233652036186</v>
      </c>
      <c r="F45" s="527">
        <v>125.19999999999999</v>
      </c>
    </row>
    <row r="46" spans="1:6" ht="11.25" customHeight="1" x14ac:dyDescent="0.2">
      <c r="A46" s="563" t="s">
        <v>1872</v>
      </c>
      <c r="B46" s="563" t="s">
        <v>0</v>
      </c>
      <c r="C46" s="563" t="s">
        <v>0</v>
      </c>
      <c r="D46" s="563" t="s">
        <v>0</v>
      </c>
      <c r="E46" s="563" t="s">
        <v>0</v>
      </c>
      <c r="F46" s="563" t="s">
        <v>0</v>
      </c>
    </row>
  </sheetData>
  <mergeCells count="6">
    <mergeCell ref="A46:F46"/>
    <mergeCell ref="A2:F2"/>
    <mergeCell ref="B6:F6"/>
    <mergeCell ref="A24:F24"/>
    <mergeCell ref="A25:F25"/>
    <mergeCell ref="A27:F27"/>
  </mergeCells>
  <pageMargins left="0.5" right="0.5" top="0.5" bottom="0.5" header="0.31496062992126" footer="0.31496062992126"/>
  <pageSetup paperSize="9" orientation="portrait"/>
  <headerFooter>
    <oddFooter>&amp;C_x000D_&amp;1#&amp;"Aptos"&amp;10&amp;K000000 Confidential</oddFooter>
  </headerFooter>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932F73-652F-4453-B347-0FB3B677825C}">
  <dimension ref="A1:J66"/>
  <sheetViews>
    <sheetView workbookViewId="0"/>
  </sheetViews>
  <sheetFormatPr defaultRowHeight="12.75" x14ac:dyDescent="0.2"/>
  <cols>
    <col min="1" max="1" width="39.7109375" customWidth="1"/>
    <col min="2" max="8" width="6.7109375" customWidth="1"/>
    <col min="9" max="9" width="8" customWidth="1"/>
    <col min="10" max="10" width="6.7109375" customWidth="1"/>
  </cols>
  <sheetData>
    <row r="1" spans="1:10" ht="10.5" customHeight="1" x14ac:dyDescent="0.2">
      <c r="A1" s="73" t="s">
        <v>1873</v>
      </c>
      <c r="B1" s="44"/>
      <c r="C1" s="44"/>
      <c r="D1" s="44"/>
      <c r="E1" s="288"/>
      <c r="F1" s="288"/>
      <c r="G1" s="288"/>
      <c r="H1" s="288"/>
      <c r="I1" s="288"/>
      <c r="J1" s="288"/>
    </row>
    <row r="2" spans="1:10" ht="27.75" customHeight="1" x14ac:dyDescent="0.35">
      <c r="A2" s="608" t="s">
        <v>1874</v>
      </c>
      <c r="B2" s="608" t="s">
        <v>0</v>
      </c>
      <c r="C2" s="608" t="s">
        <v>0</v>
      </c>
      <c r="D2" s="608" t="s">
        <v>0</v>
      </c>
      <c r="E2" s="608" t="s">
        <v>0</v>
      </c>
      <c r="F2" s="608" t="s">
        <v>0</v>
      </c>
      <c r="G2" s="608" t="s">
        <v>0</v>
      </c>
      <c r="H2" s="608" t="s">
        <v>0</v>
      </c>
      <c r="I2" s="608" t="s">
        <v>0</v>
      </c>
      <c r="J2" s="608" t="s">
        <v>0</v>
      </c>
    </row>
    <row r="3" spans="1:10" ht="15" customHeight="1" x14ac:dyDescent="0.2">
      <c r="A3" s="600" t="s">
        <v>1875</v>
      </c>
      <c r="B3" s="600" t="s">
        <v>0</v>
      </c>
      <c r="C3" s="600" t="s">
        <v>0</v>
      </c>
      <c r="D3" s="600" t="s">
        <v>0</v>
      </c>
      <c r="E3" s="600" t="s">
        <v>0</v>
      </c>
      <c r="F3" s="600" t="s">
        <v>0</v>
      </c>
      <c r="G3" s="600" t="s">
        <v>0</v>
      </c>
      <c r="H3" s="600" t="s">
        <v>0</v>
      </c>
      <c r="I3" s="600" t="s">
        <v>0</v>
      </c>
      <c r="J3" s="600" t="s">
        <v>0</v>
      </c>
    </row>
    <row r="4" spans="1:10" ht="10.5" customHeight="1" x14ac:dyDescent="0.2">
      <c r="A4" s="447" t="s">
        <v>1876</v>
      </c>
      <c r="B4" s="461"/>
      <c r="C4" s="528"/>
      <c r="D4" s="528"/>
      <c r="E4" s="528"/>
      <c r="F4" s="528"/>
      <c r="G4" s="528"/>
      <c r="H4" s="529"/>
      <c r="I4" s="658" t="s">
        <v>1877</v>
      </c>
      <c r="J4" s="528"/>
    </row>
    <row r="5" spans="1:10" ht="15" customHeight="1" x14ac:dyDescent="0.2">
      <c r="A5" s="45" t="s">
        <v>1878</v>
      </c>
      <c r="B5" s="115"/>
      <c r="C5" s="441" t="s">
        <v>1879</v>
      </c>
      <c r="D5" s="441" t="s">
        <v>1880</v>
      </c>
      <c r="E5" s="530" t="s">
        <v>1881</v>
      </c>
      <c r="F5" s="441" t="s">
        <v>1882</v>
      </c>
      <c r="G5" s="441" t="s">
        <v>1883</v>
      </c>
      <c r="H5" s="441" t="s">
        <v>1884</v>
      </c>
      <c r="I5" s="656" t="s">
        <v>0</v>
      </c>
      <c r="J5" s="441" t="s">
        <v>1885</v>
      </c>
    </row>
    <row r="6" spans="1:10" ht="10.5" customHeight="1" x14ac:dyDescent="0.2">
      <c r="A6" s="9" t="s">
        <v>1886</v>
      </c>
      <c r="B6" s="509"/>
      <c r="C6" s="502">
        <v>20.6</v>
      </c>
      <c r="D6" s="502">
        <v>13.3</v>
      </c>
      <c r="E6" s="502">
        <v>0.4</v>
      </c>
      <c r="F6" s="502">
        <v>10</v>
      </c>
      <c r="G6" s="502">
        <v>1</v>
      </c>
      <c r="H6" s="502"/>
      <c r="I6" s="502"/>
      <c r="J6" s="531">
        <v>45.2</v>
      </c>
    </row>
    <row r="7" spans="1:10" ht="10.5" customHeight="1" x14ac:dyDescent="0.2">
      <c r="A7" s="14" t="s">
        <v>1887</v>
      </c>
      <c r="B7" s="532"/>
      <c r="C7" s="503">
        <v>93.4</v>
      </c>
      <c r="D7" s="503">
        <v>18.8</v>
      </c>
      <c r="E7" s="503">
        <v>105.8</v>
      </c>
      <c r="F7" s="503">
        <v>94.7</v>
      </c>
      <c r="G7" s="503">
        <v>84.1</v>
      </c>
      <c r="H7" s="503">
        <v>2.6</v>
      </c>
      <c r="I7" s="503"/>
      <c r="J7" s="510">
        <v>399.6</v>
      </c>
    </row>
    <row r="8" spans="1:10" ht="10.5" customHeight="1" x14ac:dyDescent="0.2">
      <c r="A8" s="14" t="s">
        <v>1888</v>
      </c>
      <c r="B8" s="532"/>
      <c r="C8" s="503">
        <v>1.2</v>
      </c>
      <c r="D8" s="503">
        <v>0.4</v>
      </c>
      <c r="E8" s="503">
        <v>0.9</v>
      </c>
      <c r="F8" s="503">
        <v>0.9</v>
      </c>
      <c r="G8" s="503">
        <v>1</v>
      </c>
      <c r="H8" s="503">
        <v>0.5</v>
      </c>
      <c r="I8" s="503"/>
      <c r="J8" s="510">
        <v>4.9000000000000004</v>
      </c>
    </row>
    <row r="9" spans="1:10" ht="10.5" customHeight="1" x14ac:dyDescent="0.2">
      <c r="A9" s="14" t="s">
        <v>1889</v>
      </c>
      <c r="B9" s="532"/>
      <c r="C9" s="503">
        <v>21.1</v>
      </c>
      <c r="D9" s="503">
        <v>8.6</v>
      </c>
      <c r="E9" s="503">
        <v>22.2</v>
      </c>
      <c r="F9" s="503">
        <v>18.7</v>
      </c>
      <c r="G9" s="503">
        <v>11.5</v>
      </c>
      <c r="H9" s="503"/>
      <c r="I9" s="503">
        <v>7.2</v>
      </c>
      <c r="J9" s="510">
        <v>89.3</v>
      </c>
    </row>
    <row r="10" spans="1:10" ht="10.5" customHeight="1" x14ac:dyDescent="0.2">
      <c r="A10" s="14" t="s">
        <v>1890</v>
      </c>
      <c r="B10" s="532"/>
      <c r="C10" s="503">
        <v>9.1999999999999993</v>
      </c>
      <c r="D10" s="503">
        <v>6.3</v>
      </c>
      <c r="E10" s="503">
        <v>1.7</v>
      </c>
      <c r="F10" s="503">
        <v>2.6</v>
      </c>
      <c r="G10" s="503">
        <v>1.3</v>
      </c>
      <c r="H10" s="503">
        <v>0.8</v>
      </c>
      <c r="I10" s="503"/>
      <c r="J10" s="510">
        <v>21.9</v>
      </c>
    </row>
    <row r="11" spans="1:10" ht="10.5" customHeight="1" x14ac:dyDescent="0.2">
      <c r="A11" s="14" t="s">
        <v>1891</v>
      </c>
      <c r="B11" s="532"/>
      <c r="C11" s="510"/>
      <c r="D11" s="503"/>
      <c r="E11" s="503"/>
      <c r="F11" s="503"/>
      <c r="G11" s="503"/>
      <c r="H11" s="503"/>
      <c r="I11" s="503">
        <v>143.69999999999999</v>
      </c>
      <c r="J11" s="510">
        <v>143.69999999999999</v>
      </c>
    </row>
    <row r="12" spans="1:10" ht="10.5" customHeight="1" x14ac:dyDescent="0.2">
      <c r="A12" s="95" t="s">
        <v>1892</v>
      </c>
      <c r="B12" s="533"/>
      <c r="C12" s="527">
        <v>145.6</v>
      </c>
      <c r="D12" s="381">
        <v>47.4</v>
      </c>
      <c r="E12" s="527">
        <v>131</v>
      </c>
      <c r="F12" s="381">
        <v>126.9</v>
      </c>
      <c r="G12" s="527">
        <v>98.9</v>
      </c>
      <c r="H12" s="381">
        <v>4</v>
      </c>
      <c r="I12" s="381">
        <v>150.9</v>
      </c>
      <c r="J12" s="381">
        <v>704.6</v>
      </c>
    </row>
    <row r="13" spans="1:10" ht="4.5" customHeight="1" x14ac:dyDescent="0.2">
      <c r="A13" s="9"/>
      <c r="B13" s="501"/>
      <c r="C13" s="534"/>
      <c r="D13" s="534"/>
      <c r="E13" s="534"/>
      <c r="F13" s="534"/>
      <c r="G13" s="534"/>
      <c r="H13" s="534"/>
      <c r="I13" s="534"/>
      <c r="J13" s="534"/>
    </row>
    <row r="14" spans="1:10" ht="10.5" customHeight="1" x14ac:dyDescent="0.2">
      <c r="A14" s="14" t="s">
        <v>1893</v>
      </c>
      <c r="B14" s="532"/>
      <c r="C14" s="495">
        <v>90.2</v>
      </c>
      <c r="D14" s="495">
        <v>26.9</v>
      </c>
      <c r="E14" s="495">
        <v>55.2</v>
      </c>
      <c r="F14" s="495">
        <v>40.9</v>
      </c>
      <c r="G14" s="495">
        <v>42.3</v>
      </c>
      <c r="H14" s="495">
        <v>3.5</v>
      </c>
      <c r="I14" s="495"/>
      <c r="J14" s="495">
        <v>259</v>
      </c>
    </row>
    <row r="15" spans="1:10" ht="10.5" customHeight="1" x14ac:dyDescent="0.2">
      <c r="A15" s="14" t="s">
        <v>1894</v>
      </c>
      <c r="B15" s="532"/>
      <c r="C15" s="495">
        <v>9.3000000000000007</v>
      </c>
      <c r="D15" s="495">
        <v>6.8</v>
      </c>
      <c r="E15" s="495">
        <v>6.9</v>
      </c>
      <c r="F15" s="495">
        <v>4.5</v>
      </c>
      <c r="G15" s="495">
        <v>7.1</v>
      </c>
      <c r="H15" s="495">
        <v>3.6</v>
      </c>
      <c r="I15" s="495"/>
      <c r="J15" s="495">
        <v>38.200000000000003</v>
      </c>
    </row>
    <row r="16" spans="1:10" ht="10.5" customHeight="1" x14ac:dyDescent="0.2">
      <c r="A16" s="14" t="s">
        <v>1895</v>
      </c>
      <c r="B16" s="532"/>
      <c r="C16" s="495">
        <v>53.699999999999996</v>
      </c>
      <c r="D16" s="495">
        <v>35.199999999999996</v>
      </c>
      <c r="E16" s="495">
        <v>29.7</v>
      </c>
      <c r="F16" s="495">
        <v>52.5</v>
      </c>
      <c r="G16" s="495">
        <v>23.7</v>
      </c>
      <c r="H16" s="495">
        <v>16.100000000000001</v>
      </c>
      <c r="I16" s="503">
        <v>-2</v>
      </c>
      <c r="J16" s="495">
        <v>208.79999999999998</v>
      </c>
    </row>
    <row r="17" spans="1:10" ht="10.5" customHeight="1" x14ac:dyDescent="0.2">
      <c r="A17" s="14" t="s">
        <v>1896</v>
      </c>
      <c r="B17" s="532"/>
      <c r="C17" s="495">
        <v>11.6</v>
      </c>
      <c r="D17" s="495">
        <v>15.5</v>
      </c>
      <c r="E17" s="495"/>
      <c r="F17" s="495"/>
      <c r="G17" s="495"/>
      <c r="H17" s="495">
        <v>12.1</v>
      </c>
      <c r="I17" s="495"/>
      <c r="J17" s="495">
        <v>39.200000000000003</v>
      </c>
    </row>
    <row r="18" spans="1:10" ht="10.5" customHeight="1" x14ac:dyDescent="0.2">
      <c r="A18" s="14" t="s">
        <v>1897</v>
      </c>
      <c r="B18" s="532"/>
      <c r="C18" s="495">
        <v>2.7</v>
      </c>
      <c r="D18" s="495">
        <v>9.6999999999999993</v>
      </c>
      <c r="E18" s="495"/>
      <c r="F18" s="495"/>
      <c r="G18" s="495"/>
      <c r="H18" s="495">
        <v>0.6</v>
      </c>
      <c r="I18" s="495"/>
      <c r="J18" s="495">
        <v>12.9</v>
      </c>
    </row>
    <row r="19" spans="1:10" ht="10.5" customHeight="1" x14ac:dyDescent="0.2">
      <c r="A19" s="14" t="s">
        <v>1898</v>
      </c>
      <c r="B19" s="532"/>
      <c r="C19" s="495">
        <v>2.2000000000000002</v>
      </c>
      <c r="D19" s="495">
        <v>3.8</v>
      </c>
      <c r="E19" s="495"/>
      <c r="F19" s="495"/>
      <c r="G19" s="495"/>
      <c r="H19" s="495">
        <v>1.3</v>
      </c>
      <c r="I19" s="495"/>
      <c r="J19" s="495">
        <v>7.3</v>
      </c>
    </row>
    <row r="20" spans="1:10" ht="10.5" customHeight="1" x14ac:dyDescent="0.2">
      <c r="A20" s="14" t="s">
        <v>1899</v>
      </c>
      <c r="B20" s="532"/>
      <c r="C20" s="495">
        <v>17.3</v>
      </c>
      <c r="D20" s="495" t="s">
        <v>1900</v>
      </c>
      <c r="E20" s="495">
        <v>28.2</v>
      </c>
      <c r="F20" s="495">
        <v>52.5</v>
      </c>
      <c r="G20" s="495">
        <v>20.3</v>
      </c>
      <c r="H20" s="495"/>
      <c r="I20" s="495"/>
      <c r="J20" s="495">
        <v>118.2</v>
      </c>
    </row>
    <row r="21" spans="1:10" ht="10.5" customHeight="1" x14ac:dyDescent="0.2">
      <c r="A21" s="14" t="s">
        <v>1901</v>
      </c>
      <c r="B21" s="532"/>
      <c r="C21" s="495">
        <v>10</v>
      </c>
      <c r="D21" s="495">
        <v>5</v>
      </c>
      <c r="E21" s="495">
        <v>1.1000000000000001</v>
      </c>
      <c r="F21" s="495"/>
      <c r="G21" s="495">
        <v>1.5</v>
      </c>
      <c r="H21" s="495">
        <v>0.8</v>
      </c>
      <c r="I21" s="495"/>
      <c r="J21" s="495">
        <v>18.5</v>
      </c>
    </row>
    <row r="22" spans="1:10" ht="10.5" customHeight="1" x14ac:dyDescent="0.2">
      <c r="A22" s="14" t="s">
        <v>1902</v>
      </c>
      <c r="B22" s="532"/>
      <c r="C22" s="495">
        <v>9.1</v>
      </c>
      <c r="D22" s="495">
        <v>0.9</v>
      </c>
      <c r="E22" s="495" t="s">
        <v>1900</v>
      </c>
      <c r="F22" s="495"/>
      <c r="G22" s="495">
        <v>1.7</v>
      </c>
      <c r="H22" s="495">
        <v>1.3</v>
      </c>
      <c r="I22" s="495"/>
      <c r="J22" s="495">
        <v>13</v>
      </c>
    </row>
    <row r="23" spans="1:10" ht="10.5" customHeight="1" x14ac:dyDescent="0.2">
      <c r="A23" s="14" t="s">
        <v>1903</v>
      </c>
      <c r="B23" s="532"/>
      <c r="C23" s="495">
        <v>0.8</v>
      </c>
      <c r="D23" s="495">
        <v>0.3</v>
      </c>
      <c r="E23" s="495">
        <v>0.4</v>
      </c>
      <c r="F23" s="495"/>
      <c r="G23" s="495">
        <v>0.2</v>
      </c>
      <c r="H23" s="495"/>
      <c r="I23" s="495"/>
      <c r="J23" s="495">
        <v>1.7</v>
      </c>
    </row>
    <row r="24" spans="1:10" ht="10.5" customHeight="1" x14ac:dyDescent="0.2">
      <c r="A24" s="14" t="s">
        <v>1904</v>
      </c>
      <c r="B24" s="532"/>
      <c r="C24" s="495"/>
      <c r="D24" s="495"/>
      <c r="E24" s="495"/>
      <c r="F24" s="495"/>
      <c r="G24" s="495"/>
      <c r="H24" s="495"/>
      <c r="I24" s="495">
        <v>-2</v>
      </c>
      <c r="J24" s="495">
        <v>-2</v>
      </c>
    </row>
    <row r="25" spans="1:10" ht="10.5" customHeight="1" x14ac:dyDescent="0.2">
      <c r="A25" s="14" t="s">
        <v>1905</v>
      </c>
      <c r="B25" s="532"/>
      <c r="C25" s="495">
        <v>2</v>
      </c>
      <c r="D25" s="495">
        <v>3</v>
      </c>
      <c r="E25" s="495">
        <v>1</v>
      </c>
      <c r="F25" s="495"/>
      <c r="G25" s="495">
        <v>0.9</v>
      </c>
      <c r="H25" s="495">
        <v>0.7</v>
      </c>
      <c r="I25" s="495">
        <v>-0.4</v>
      </c>
      <c r="J25" s="495">
        <v>7.4</v>
      </c>
    </row>
    <row r="26" spans="1:10" ht="10.5" customHeight="1" x14ac:dyDescent="0.2">
      <c r="A26" s="14" t="s">
        <v>1904</v>
      </c>
      <c r="B26" s="532"/>
      <c r="C26" s="495"/>
      <c r="D26" s="495"/>
      <c r="E26" s="495"/>
      <c r="F26" s="495"/>
      <c r="G26" s="495"/>
      <c r="H26" s="495"/>
      <c r="I26" s="495">
        <v>-0.4</v>
      </c>
      <c r="J26" s="495">
        <v>-0.4</v>
      </c>
    </row>
    <row r="27" spans="1:10" ht="10.5" customHeight="1" x14ac:dyDescent="0.2">
      <c r="A27" s="14" t="s">
        <v>1890</v>
      </c>
      <c r="B27" s="532"/>
      <c r="C27" s="495">
        <v>11.7</v>
      </c>
      <c r="D27" s="495">
        <v>4.9000000000000004</v>
      </c>
      <c r="E27" s="495">
        <v>1.8</v>
      </c>
      <c r="F27" s="495">
        <v>2.1</v>
      </c>
      <c r="G27" s="495">
        <v>1</v>
      </c>
      <c r="H27" s="495">
        <v>0.4</v>
      </c>
      <c r="I27" s="495"/>
      <c r="J27" s="495">
        <v>21.8</v>
      </c>
    </row>
    <row r="28" spans="1:10" ht="10.5" customHeight="1" x14ac:dyDescent="0.2">
      <c r="A28" s="14" t="s">
        <v>1906</v>
      </c>
      <c r="B28" s="532"/>
      <c r="C28" s="495"/>
      <c r="D28" s="495"/>
      <c r="E28" s="495"/>
      <c r="F28" s="495"/>
      <c r="G28" s="495"/>
      <c r="H28" s="495"/>
      <c r="I28" s="495">
        <v>138.1</v>
      </c>
      <c r="J28" s="495">
        <v>138.1</v>
      </c>
    </row>
    <row r="29" spans="1:10" ht="10.5" customHeight="1" x14ac:dyDescent="0.2">
      <c r="A29" s="14" t="s">
        <v>1907</v>
      </c>
      <c r="B29" s="532"/>
      <c r="C29" s="495">
        <v>4.7</v>
      </c>
      <c r="D29" s="495">
        <v>0.4</v>
      </c>
      <c r="E29" s="495">
        <v>9.5</v>
      </c>
      <c r="F29" s="495">
        <v>7</v>
      </c>
      <c r="G29" s="495">
        <v>9.6</v>
      </c>
      <c r="H29" s="495">
        <v>0.1</v>
      </c>
      <c r="I29" s="495"/>
      <c r="J29" s="495">
        <v>31.3</v>
      </c>
    </row>
    <row r="30" spans="1:10" ht="10.5" customHeight="1" x14ac:dyDescent="0.2">
      <c r="A30" s="95" t="s">
        <v>1908</v>
      </c>
      <c r="B30" s="533"/>
      <c r="C30" s="527">
        <v>171.6</v>
      </c>
      <c r="D30" s="527">
        <v>77.2</v>
      </c>
      <c r="E30" s="527">
        <v>104.1</v>
      </c>
      <c r="F30" s="527">
        <v>107</v>
      </c>
      <c r="G30" s="527">
        <v>84.5</v>
      </c>
      <c r="H30" s="527">
        <v>24.4</v>
      </c>
      <c r="I30" s="527">
        <v>135.80000000000001</v>
      </c>
      <c r="J30" s="527">
        <v>704.6</v>
      </c>
    </row>
    <row r="31" spans="1:10" ht="15" customHeight="1" x14ac:dyDescent="0.2">
      <c r="A31" s="9"/>
      <c r="B31" s="501"/>
      <c r="C31" s="10"/>
      <c r="D31" s="10"/>
      <c r="E31" s="10"/>
      <c r="F31" s="10"/>
      <c r="G31" s="10"/>
      <c r="H31" s="10"/>
      <c r="I31" s="10"/>
      <c r="J31" s="10"/>
    </row>
    <row r="32" spans="1:10" ht="12.75" customHeight="1" x14ac:dyDescent="0.2">
      <c r="A32" s="14"/>
      <c r="B32" s="489"/>
      <c r="C32" s="13"/>
      <c r="D32" s="13"/>
      <c r="E32" s="13"/>
      <c r="F32" s="13"/>
      <c r="G32" s="13"/>
      <c r="H32" s="13"/>
      <c r="I32" s="13"/>
      <c r="J32" s="13"/>
    </row>
    <row r="33" spans="1:10" ht="15" customHeight="1" x14ac:dyDescent="0.2">
      <c r="A33" s="600" t="s">
        <v>1909</v>
      </c>
      <c r="B33" s="600" t="s">
        <v>0</v>
      </c>
      <c r="C33" s="600" t="s">
        <v>0</v>
      </c>
      <c r="D33" s="600" t="s">
        <v>0</v>
      </c>
      <c r="E33" s="600" t="s">
        <v>0</v>
      </c>
      <c r="F33" s="600" t="s">
        <v>0</v>
      </c>
      <c r="G33" s="600" t="s">
        <v>0</v>
      </c>
      <c r="H33" s="600" t="s">
        <v>0</v>
      </c>
      <c r="I33" s="600" t="s">
        <v>0</v>
      </c>
      <c r="J33" s="600" t="s">
        <v>0</v>
      </c>
    </row>
    <row r="34" spans="1:10" ht="10.5" customHeight="1" x14ac:dyDescent="0.2">
      <c r="A34" s="447" t="s">
        <v>1876</v>
      </c>
      <c r="B34" s="598" t="s">
        <v>1910</v>
      </c>
      <c r="C34" s="598" t="s">
        <v>1911</v>
      </c>
      <c r="D34" s="598" t="s">
        <v>1912</v>
      </c>
      <c r="E34" s="598" t="s">
        <v>1913</v>
      </c>
      <c r="F34" s="598" t="s">
        <v>1914</v>
      </c>
      <c r="G34" s="598" t="s">
        <v>1915</v>
      </c>
      <c r="H34" s="598" t="s">
        <v>1916</v>
      </c>
      <c r="I34" s="598" t="s">
        <v>1917</v>
      </c>
      <c r="J34" s="461"/>
    </row>
    <row r="35" spans="1:10" ht="15" customHeight="1" x14ac:dyDescent="0.2">
      <c r="A35" s="45" t="s">
        <v>1878</v>
      </c>
      <c r="B35" s="597" t="s">
        <v>0</v>
      </c>
      <c r="C35" s="597" t="s">
        <v>0</v>
      </c>
      <c r="D35" s="597" t="s">
        <v>0</v>
      </c>
      <c r="E35" s="597" t="s">
        <v>0</v>
      </c>
      <c r="F35" s="597" t="s">
        <v>0</v>
      </c>
      <c r="G35" s="597" t="s">
        <v>0</v>
      </c>
      <c r="H35" s="597" t="s">
        <v>0</v>
      </c>
      <c r="I35" s="597" t="s">
        <v>0</v>
      </c>
      <c r="J35" s="115" t="s">
        <v>1918</v>
      </c>
    </row>
    <row r="36" spans="1:10" ht="10.5" customHeight="1" x14ac:dyDescent="0.2">
      <c r="A36" s="9" t="s">
        <v>1886</v>
      </c>
      <c r="B36" s="535">
        <v>45.2</v>
      </c>
      <c r="C36" s="535"/>
      <c r="D36" s="535"/>
      <c r="E36" s="535"/>
      <c r="F36" s="535"/>
      <c r="G36" s="535"/>
      <c r="H36" s="535"/>
      <c r="I36" s="535"/>
      <c r="J36" s="535">
        <v>45.2</v>
      </c>
    </row>
    <row r="37" spans="1:10" ht="10.5" customHeight="1" x14ac:dyDescent="0.2">
      <c r="A37" s="14" t="s">
        <v>1887</v>
      </c>
      <c r="B37" s="536">
        <v>79.900000000000006</v>
      </c>
      <c r="C37" s="536">
        <v>14.5</v>
      </c>
      <c r="D37" s="536">
        <v>38.9</v>
      </c>
      <c r="E37" s="536">
        <v>33.700000000000003</v>
      </c>
      <c r="F37" s="536">
        <v>56.6</v>
      </c>
      <c r="G37" s="536">
        <v>35.6</v>
      </c>
      <c r="H37" s="536">
        <v>140.4</v>
      </c>
      <c r="I37" s="536"/>
      <c r="J37" s="536">
        <v>399.6</v>
      </c>
    </row>
    <row r="38" spans="1:10" ht="10.5" customHeight="1" x14ac:dyDescent="0.2">
      <c r="A38" s="14" t="s">
        <v>1919</v>
      </c>
      <c r="B38" s="536">
        <v>31.5</v>
      </c>
      <c r="C38" s="536">
        <v>0.3</v>
      </c>
      <c r="D38" s="536">
        <v>1.5</v>
      </c>
      <c r="E38" s="536"/>
      <c r="F38" s="536"/>
      <c r="G38" s="536"/>
      <c r="H38" s="536"/>
      <c r="I38" s="536"/>
      <c r="J38" s="536">
        <v>33.4</v>
      </c>
    </row>
    <row r="39" spans="1:10" ht="10.5" customHeight="1" x14ac:dyDescent="0.2">
      <c r="A39" s="14" t="s">
        <v>1888</v>
      </c>
      <c r="B39" s="536">
        <v>4.4000000000000004</v>
      </c>
      <c r="C39" s="536" t="s">
        <v>1900</v>
      </c>
      <c r="D39" s="536">
        <v>0.2</v>
      </c>
      <c r="E39" s="536">
        <v>0.2</v>
      </c>
      <c r="F39" s="536"/>
      <c r="G39" s="536"/>
      <c r="H39" s="536"/>
      <c r="I39" s="536"/>
      <c r="J39" s="536">
        <v>4.9000000000000004</v>
      </c>
    </row>
    <row r="40" spans="1:10" ht="10.5" customHeight="1" x14ac:dyDescent="0.2">
      <c r="A40" s="14" t="s">
        <v>1919</v>
      </c>
      <c r="B40" s="536">
        <v>3.5</v>
      </c>
      <c r="C40" s="536"/>
      <c r="D40" s="536"/>
      <c r="E40" s="536"/>
      <c r="F40" s="536"/>
      <c r="G40" s="536"/>
      <c r="H40" s="536"/>
      <c r="I40" s="536"/>
      <c r="J40" s="536">
        <v>3.5</v>
      </c>
    </row>
    <row r="41" spans="1:10" ht="10.5" customHeight="1" x14ac:dyDescent="0.2">
      <c r="A41" s="14" t="s">
        <v>1920</v>
      </c>
      <c r="B41" s="536">
        <v>82.2</v>
      </c>
      <c r="C41" s="536"/>
      <c r="D41" s="536"/>
      <c r="E41" s="536"/>
      <c r="F41" s="536"/>
      <c r="G41" s="536"/>
      <c r="H41" s="536"/>
      <c r="I41" s="536">
        <v>7.2</v>
      </c>
      <c r="J41" s="536">
        <v>89.3</v>
      </c>
    </row>
    <row r="42" spans="1:10" ht="10.5" customHeight="1" x14ac:dyDescent="0.2">
      <c r="A42" s="14" t="s">
        <v>1890</v>
      </c>
      <c r="B42" s="536"/>
      <c r="C42" s="536"/>
      <c r="D42" s="536"/>
      <c r="E42" s="536"/>
      <c r="F42" s="536"/>
      <c r="G42" s="536"/>
      <c r="H42" s="536"/>
      <c r="I42" s="536">
        <v>21.9</v>
      </c>
      <c r="J42" s="536">
        <v>21.9</v>
      </c>
    </row>
    <row r="43" spans="1:10" ht="10.5" customHeight="1" x14ac:dyDescent="0.2">
      <c r="A43" s="14" t="s">
        <v>1891</v>
      </c>
      <c r="B43" s="536"/>
      <c r="C43" s="536"/>
      <c r="D43" s="536"/>
      <c r="E43" s="536"/>
      <c r="F43" s="536"/>
      <c r="G43" s="536"/>
      <c r="H43" s="536"/>
      <c r="I43" s="536">
        <v>143.69999999999999</v>
      </c>
      <c r="J43" s="536">
        <v>143.69999999999999</v>
      </c>
    </row>
    <row r="44" spans="1:10" ht="10.5" customHeight="1" x14ac:dyDescent="0.2">
      <c r="A44" s="95" t="s">
        <v>1892</v>
      </c>
      <c r="B44" s="537">
        <v>211.7</v>
      </c>
      <c r="C44" s="537">
        <v>14.5</v>
      </c>
      <c r="D44" s="537">
        <v>39.200000000000003</v>
      </c>
      <c r="E44" s="537">
        <v>33.9</v>
      </c>
      <c r="F44" s="537">
        <v>56.6</v>
      </c>
      <c r="G44" s="537">
        <v>35.6</v>
      </c>
      <c r="H44" s="537">
        <v>140.4</v>
      </c>
      <c r="I44" s="537">
        <v>172.8</v>
      </c>
      <c r="J44" s="537">
        <v>704.6</v>
      </c>
    </row>
    <row r="45" spans="1:10" ht="4.5" customHeight="1" x14ac:dyDescent="0.2">
      <c r="A45" s="9"/>
      <c r="B45" s="501"/>
      <c r="C45" s="501"/>
      <c r="D45" s="501"/>
      <c r="E45" s="501"/>
      <c r="F45" s="501"/>
      <c r="G45" s="501"/>
      <c r="H45" s="501"/>
      <c r="I45" s="501"/>
      <c r="J45" s="501"/>
    </row>
    <row r="46" spans="1:10" ht="10.5" customHeight="1" x14ac:dyDescent="0.2">
      <c r="A46" s="14" t="s">
        <v>1921</v>
      </c>
      <c r="B46" s="536">
        <v>39.4</v>
      </c>
      <c r="C46" s="536">
        <v>15.7</v>
      </c>
      <c r="D46" s="536">
        <v>9.8000000000000007</v>
      </c>
      <c r="E46" s="536">
        <v>0.2</v>
      </c>
      <c r="F46" s="536"/>
      <c r="G46" s="536"/>
      <c r="H46" s="536"/>
      <c r="I46" s="536">
        <v>193.8</v>
      </c>
      <c r="J46" s="536">
        <v>259</v>
      </c>
    </row>
    <row r="47" spans="1:10" ht="10.5" customHeight="1" x14ac:dyDescent="0.2">
      <c r="A47" s="14" t="s">
        <v>1919</v>
      </c>
      <c r="B47" s="536">
        <v>14.6</v>
      </c>
      <c r="C47" s="536">
        <v>5.7</v>
      </c>
      <c r="D47" s="536">
        <v>1.7</v>
      </c>
      <c r="E47" s="536"/>
      <c r="F47" s="536"/>
      <c r="G47" s="536"/>
      <c r="H47" s="536"/>
      <c r="I47" s="536"/>
      <c r="J47" s="536">
        <v>22</v>
      </c>
    </row>
    <row r="48" spans="1:10" ht="10.5" customHeight="1" x14ac:dyDescent="0.2">
      <c r="A48" s="14" t="s">
        <v>1894</v>
      </c>
      <c r="B48" s="536">
        <v>31.7</v>
      </c>
      <c r="C48" s="536">
        <v>4.0999999999999996</v>
      </c>
      <c r="D48" s="536">
        <v>2.5</v>
      </c>
      <c r="E48" s="536"/>
      <c r="F48" s="536"/>
      <c r="G48" s="536"/>
      <c r="H48" s="536"/>
      <c r="I48" s="536"/>
      <c r="J48" s="536">
        <v>38.200000000000003</v>
      </c>
    </row>
    <row r="49" spans="1:10" ht="10.5" customHeight="1" x14ac:dyDescent="0.2">
      <c r="A49" s="14" t="s">
        <v>1919</v>
      </c>
      <c r="B49" s="536">
        <v>13.8</v>
      </c>
      <c r="C49" s="536">
        <v>1.3</v>
      </c>
      <c r="D49" s="536">
        <v>1.1000000000000001</v>
      </c>
      <c r="E49" s="536"/>
      <c r="F49" s="536"/>
      <c r="G49" s="536"/>
      <c r="H49" s="536"/>
      <c r="I49" s="536"/>
      <c r="J49" s="536">
        <v>16.2</v>
      </c>
    </row>
    <row r="50" spans="1:10" ht="10.5" customHeight="1" x14ac:dyDescent="0.2">
      <c r="A50" s="14" t="s">
        <v>1895</v>
      </c>
      <c r="B50" s="536">
        <v>10.1</v>
      </c>
      <c r="C50" s="536">
        <v>16.200000000000003</v>
      </c>
      <c r="D50" s="536">
        <v>61.900000000000006</v>
      </c>
      <c r="E50" s="536">
        <v>26.499999999999996</v>
      </c>
      <c r="F50" s="536">
        <v>61.9</v>
      </c>
      <c r="G50" s="536">
        <v>16.899999999999999</v>
      </c>
      <c r="H50" s="536">
        <v>17.5</v>
      </c>
      <c r="I50" s="536">
        <v>-2</v>
      </c>
      <c r="J50" s="536">
        <v>208.79999999999998</v>
      </c>
    </row>
    <row r="51" spans="1:10" ht="10.5" customHeight="1" x14ac:dyDescent="0.2">
      <c r="A51" s="14" t="s">
        <v>1896</v>
      </c>
      <c r="B51" s="536">
        <v>5</v>
      </c>
      <c r="C51" s="536">
        <v>12.9</v>
      </c>
      <c r="D51" s="536">
        <v>21.4</v>
      </c>
      <c r="E51" s="536"/>
      <c r="F51" s="536"/>
      <c r="G51" s="536"/>
      <c r="H51" s="536"/>
      <c r="I51" s="536"/>
      <c r="J51" s="536">
        <v>39.200000000000003</v>
      </c>
    </row>
    <row r="52" spans="1:10" ht="10.5" customHeight="1" x14ac:dyDescent="0.2">
      <c r="A52" s="14" t="s">
        <v>1897</v>
      </c>
      <c r="B52" s="536">
        <v>1.7</v>
      </c>
      <c r="C52" s="536">
        <v>3.1</v>
      </c>
      <c r="D52" s="536">
        <v>8.1999999999999993</v>
      </c>
      <c r="E52" s="536"/>
      <c r="F52" s="536"/>
      <c r="G52" s="536"/>
      <c r="H52" s="536"/>
      <c r="I52" s="536"/>
      <c r="J52" s="536">
        <v>12.9</v>
      </c>
    </row>
    <row r="53" spans="1:10" ht="10.5" customHeight="1" x14ac:dyDescent="0.2">
      <c r="A53" s="14" t="s">
        <v>1898</v>
      </c>
      <c r="B53" s="536" t="s">
        <v>1900</v>
      </c>
      <c r="C53" s="536" t="s">
        <v>1900</v>
      </c>
      <c r="D53" s="536">
        <v>6.9</v>
      </c>
      <c r="E53" s="536">
        <v>0.4</v>
      </c>
      <c r="F53" s="536"/>
      <c r="G53" s="536"/>
      <c r="H53" s="536"/>
      <c r="I53" s="536"/>
      <c r="J53" s="536">
        <v>7.3</v>
      </c>
    </row>
    <row r="54" spans="1:10" ht="10.5" customHeight="1" x14ac:dyDescent="0.2">
      <c r="A54" s="14" t="s">
        <v>1899</v>
      </c>
      <c r="B54" s="536">
        <v>3.4</v>
      </c>
      <c r="C54" s="536">
        <v>0.1</v>
      </c>
      <c r="D54" s="536">
        <v>18.600000000000001</v>
      </c>
      <c r="E54" s="536">
        <v>20.399999999999999</v>
      </c>
      <c r="F54" s="536">
        <v>49.3</v>
      </c>
      <c r="G54" s="536">
        <v>9.1999999999999993</v>
      </c>
      <c r="H54" s="536">
        <v>17.3</v>
      </c>
      <c r="I54" s="536"/>
      <c r="J54" s="536">
        <v>118.2</v>
      </c>
    </row>
    <row r="55" spans="1:10" ht="10.5" customHeight="1" x14ac:dyDescent="0.2">
      <c r="A55" s="14" t="s">
        <v>1901</v>
      </c>
      <c r="B55" s="536"/>
      <c r="C55" s="536" t="s">
        <v>1900</v>
      </c>
      <c r="D55" s="536">
        <v>4.0999999999999996</v>
      </c>
      <c r="E55" s="536">
        <v>2.5</v>
      </c>
      <c r="F55" s="536">
        <v>8.5</v>
      </c>
      <c r="G55" s="536">
        <v>3.1</v>
      </c>
      <c r="H55" s="536">
        <v>0.2</v>
      </c>
      <c r="I55" s="536"/>
      <c r="J55" s="536">
        <v>18.5</v>
      </c>
    </row>
    <row r="56" spans="1:10" ht="10.5" customHeight="1" x14ac:dyDescent="0.2">
      <c r="A56" s="14" t="s">
        <v>1902</v>
      </c>
      <c r="B56" s="536"/>
      <c r="C56" s="536">
        <v>0.1</v>
      </c>
      <c r="D56" s="536">
        <v>2.6</v>
      </c>
      <c r="E56" s="536">
        <v>3</v>
      </c>
      <c r="F56" s="536">
        <v>2.9</v>
      </c>
      <c r="G56" s="536">
        <v>4.4000000000000004</v>
      </c>
      <c r="H56" s="536"/>
      <c r="I56" s="536"/>
      <c r="J56" s="536">
        <v>13</v>
      </c>
    </row>
    <row r="57" spans="1:10" ht="10.5" customHeight="1" x14ac:dyDescent="0.2">
      <c r="A57" s="14" t="s">
        <v>1903</v>
      </c>
      <c r="B57" s="536"/>
      <c r="C57" s="536"/>
      <c r="D57" s="536">
        <v>0.1</v>
      </c>
      <c r="E57" s="536">
        <v>0.2</v>
      </c>
      <c r="F57" s="536">
        <v>1.2</v>
      </c>
      <c r="G57" s="536">
        <v>0.2</v>
      </c>
      <c r="H57" s="536"/>
      <c r="I57" s="536"/>
      <c r="J57" s="536">
        <v>1.7</v>
      </c>
    </row>
    <row r="58" spans="1:10" ht="10.5" customHeight="1" x14ac:dyDescent="0.2">
      <c r="A58" s="14" t="s">
        <v>1904</v>
      </c>
      <c r="B58" s="536"/>
      <c r="C58" s="536"/>
      <c r="D58" s="536"/>
      <c r="E58" s="536"/>
      <c r="F58" s="536"/>
      <c r="G58" s="536"/>
      <c r="H58" s="536"/>
      <c r="I58" s="536">
        <v>-2</v>
      </c>
      <c r="J58" s="536">
        <v>-2</v>
      </c>
    </row>
    <row r="59" spans="1:10" ht="10.5" customHeight="1" x14ac:dyDescent="0.2">
      <c r="A59" s="14" t="s">
        <v>1905</v>
      </c>
      <c r="B59" s="538"/>
      <c r="C59" s="536" t="s">
        <v>1900</v>
      </c>
      <c r="D59" s="536" t="s">
        <v>1900</v>
      </c>
      <c r="E59" s="536">
        <v>0.9</v>
      </c>
      <c r="F59" s="536">
        <v>2.8</v>
      </c>
      <c r="G59" s="536">
        <v>0.6</v>
      </c>
      <c r="H59" s="536"/>
      <c r="I59" s="536">
        <v>3</v>
      </c>
      <c r="J59" s="536">
        <v>7.4</v>
      </c>
    </row>
    <row r="60" spans="1:10" ht="10.5" customHeight="1" x14ac:dyDescent="0.2">
      <c r="A60" s="14" t="s">
        <v>1904</v>
      </c>
      <c r="B60" s="536"/>
      <c r="C60" s="536"/>
      <c r="D60" s="536"/>
      <c r="E60" s="536"/>
      <c r="F60" s="536"/>
      <c r="G60" s="536"/>
      <c r="H60" s="536"/>
      <c r="I60" s="536">
        <v>-0.4</v>
      </c>
      <c r="J60" s="536">
        <v>-0.4</v>
      </c>
    </row>
    <row r="61" spans="1:10" ht="10.5" customHeight="1" x14ac:dyDescent="0.2">
      <c r="A61" s="14" t="s">
        <v>1890</v>
      </c>
      <c r="B61" s="536"/>
      <c r="C61" s="536"/>
      <c r="D61" s="536"/>
      <c r="E61" s="536"/>
      <c r="F61" s="536"/>
      <c r="G61" s="536"/>
      <c r="H61" s="536"/>
      <c r="I61" s="536">
        <v>21.8</v>
      </c>
      <c r="J61" s="536">
        <v>21.8</v>
      </c>
    </row>
    <row r="62" spans="1:10" ht="10.5" customHeight="1" x14ac:dyDescent="0.2">
      <c r="A62" s="14" t="s">
        <v>1906</v>
      </c>
      <c r="B62" s="536"/>
      <c r="C62" s="536"/>
      <c r="D62" s="536"/>
      <c r="E62" s="536"/>
      <c r="F62" s="536"/>
      <c r="G62" s="536"/>
      <c r="H62" s="536"/>
      <c r="I62" s="536">
        <v>138.1</v>
      </c>
      <c r="J62" s="536">
        <v>138.1</v>
      </c>
    </row>
    <row r="63" spans="1:10" ht="10.5" customHeight="1" x14ac:dyDescent="0.2">
      <c r="A63" s="14" t="s">
        <v>1907</v>
      </c>
      <c r="B63" s="536"/>
      <c r="C63" s="536"/>
      <c r="D63" s="536"/>
      <c r="E63" s="536"/>
      <c r="F63" s="536"/>
      <c r="G63" s="536"/>
      <c r="H63" s="536"/>
      <c r="I63" s="536">
        <v>31.3</v>
      </c>
      <c r="J63" s="536">
        <v>31.3</v>
      </c>
    </row>
    <row r="64" spans="1:10" ht="10.5" customHeight="1" x14ac:dyDescent="0.2">
      <c r="A64" s="95" t="s">
        <v>1908</v>
      </c>
      <c r="B64" s="537">
        <v>81.2</v>
      </c>
      <c r="C64" s="537">
        <v>36</v>
      </c>
      <c r="D64" s="537">
        <v>74.099999999999994</v>
      </c>
      <c r="E64" s="537">
        <v>27.7</v>
      </c>
      <c r="F64" s="537">
        <v>64.7</v>
      </c>
      <c r="G64" s="537">
        <v>17.399999999999999</v>
      </c>
      <c r="H64" s="537">
        <v>17.5</v>
      </c>
      <c r="I64" s="537">
        <v>386</v>
      </c>
      <c r="J64" s="537">
        <v>704.6</v>
      </c>
    </row>
    <row r="65" spans="1:10" ht="14.25" customHeight="1" x14ac:dyDescent="0.2">
      <c r="A65" s="687" t="s">
        <v>1922</v>
      </c>
      <c r="B65" s="675" t="s">
        <v>0</v>
      </c>
      <c r="C65" s="675" t="s">
        <v>0</v>
      </c>
      <c r="D65" s="675" t="s">
        <v>0</v>
      </c>
      <c r="E65" s="675" t="s">
        <v>0</v>
      </c>
      <c r="F65" s="675" t="s">
        <v>0</v>
      </c>
      <c r="G65" s="675" t="s">
        <v>0</v>
      </c>
      <c r="H65" s="675" t="s">
        <v>0</v>
      </c>
      <c r="I65" s="675" t="s">
        <v>0</v>
      </c>
      <c r="J65" s="675" t="s">
        <v>0</v>
      </c>
    </row>
    <row r="66" spans="1:10" ht="11.25" customHeight="1" x14ac:dyDescent="0.2">
      <c r="A66" s="539" t="s">
        <v>1923</v>
      </c>
      <c r="B66" s="60"/>
      <c r="C66" s="60"/>
      <c r="D66" s="60"/>
      <c r="E66" s="60"/>
      <c r="F66" s="60"/>
      <c r="G66" s="60"/>
      <c r="H66" s="60"/>
      <c r="I66" s="60"/>
      <c r="J66" s="60"/>
    </row>
  </sheetData>
  <mergeCells count="13">
    <mergeCell ref="A65:J65"/>
    <mergeCell ref="A2:J2"/>
    <mergeCell ref="A3:J3"/>
    <mergeCell ref="I4:I5"/>
    <mergeCell ref="A33:J33"/>
    <mergeCell ref="B34:B35"/>
    <mergeCell ref="C34:C35"/>
    <mergeCell ref="D34:D35"/>
    <mergeCell ref="E34:E35"/>
    <mergeCell ref="F34:F35"/>
    <mergeCell ref="G34:G35"/>
    <mergeCell ref="H34:H35"/>
    <mergeCell ref="I34:I35"/>
  </mergeCells>
  <pageMargins left="0.5" right="0.5" top="0.5" bottom="0.5" header="0.31496062992126" footer="0.31496062992126"/>
  <pageSetup paperSize="9" orientation="portrait"/>
  <headerFooter>
    <oddFooter>&amp;C_x000D_&amp;1#&amp;"Aptos"&amp;10&amp;K000000 Confidential</oddFooter>
  </headerFooter>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048F3F-9F12-4241-A46F-23E6E4C7401E}">
  <dimension ref="A1:J55"/>
  <sheetViews>
    <sheetView workbookViewId="0"/>
  </sheetViews>
  <sheetFormatPr defaultRowHeight="12.75" x14ac:dyDescent="0.2"/>
  <cols>
    <col min="1" max="1" width="39.7109375" customWidth="1"/>
    <col min="2" max="8" width="6.7109375" customWidth="1"/>
    <col min="9" max="9" width="8" customWidth="1"/>
    <col min="10" max="10" width="6.7109375" customWidth="1"/>
  </cols>
  <sheetData>
    <row r="1" spans="1:10" ht="10.5" customHeight="1" x14ac:dyDescent="0.2">
      <c r="A1" s="73" t="s">
        <v>1924</v>
      </c>
      <c r="B1" s="44"/>
      <c r="C1" s="44"/>
      <c r="D1" s="44"/>
      <c r="E1" s="288"/>
      <c r="F1" s="288"/>
      <c r="G1" s="288"/>
      <c r="H1" s="288"/>
      <c r="I1" s="288"/>
      <c r="J1" s="288"/>
    </row>
    <row r="2" spans="1:10" ht="28.5" customHeight="1" x14ac:dyDescent="0.2">
      <c r="A2" s="600" t="s">
        <v>1925</v>
      </c>
      <c r="B2" s="600" t="s">
        <v>0</v>
      </c>
      <c r="C2" s="600" t="s">
        <v>0</v>
      </c>
      <c r="D2" s="600" t="s">
        <v>0</v>
      </c>
      <c r="E2" s="600" t="s">
        <v>0</v>
      </c>
      <c r="F2" s="600" t="s">
        <v>0</v>
      </c>
      <c r="G2" s="600" t="s">
        <v>0</v>
      </c>
      <c r="H2" s="600" t="s">
        <v>0</v>
      </c>
      <c r="I2" s="600" t="s">
        <v>0</v>
      </c>
      <c r="J2" s="600" t="s">
        <v>0</v>
      </c>
    </row>
    <row r="3" spans="1:10" ht="6" customHeight="1" x14ac:dyDescent="0.2">
      <c r="A3" s="111"/>
      <c r="B3" s="461"/>
      <c r="C3" s="461"/>
      <c r="D3" s="461"/>
      <c r="E3" s="461"/>
      <c r="F3" s="461"/>
      <c r="G3" s="461"/>
      <c r="H3" s="461"/>
      <c r="I3" s="461"/>
      <c r="J3" s="461"/>
    </row>
    <row r="4" spans="1:10" ht="10.5" customHeight="1" x14ac:dyDescent="0.2">
      <c r="A4" s="12" t="s">
        <v>1926</v>
      </c>
      <c r="B4" s="244"/>
      <c r="C4" s="244"/>
      <c r="D4" s="244"/>
      <c r="E4" s="244"/>
      <c r="F4" s="244"/>
      <c r="G4" s="244"/>
      <c r="H4" s="540"/>
      <c r="I4" s="121"/>
      <c r="J4" s="121"/>
    </row>
    <row r="5" spans="1:10" ht="10.5" customHeight="1" x14ac:dyDescent="0.2">
      <c r="A5" s="541" t="s">
        <v>1927</v>
      </c>
      <c r="B5" s="244"/>
      <c r="C5" s="244"/>
      <c r="D5" s="244"/>
      <c r="E5" s="244"/>
      <c r="F5" s="244"/>
      <c r="G5" s="244"/>
      <c r="H5" s="540"/>
      <c r="I5" s="121"/>
      <c r="J5" s="121"/>
    </row>
    <row r="6" spans="1:10" ht="24" customHeight="1" x14ac:dyDescent="0.2">
      <c r="A6" s="45" t="s">
        <v>1928</v>
      </c>
      <c r="B6" s="115" t="s">
        <v>1929</v>
      </c>
      <c r="C6" s="115" t="s">
        <v>1930</v>
      </c>
      <c r="D6" s="115" t="s">
        <v>1931</v>
      </c>
      <c r="E6" s="115" t="s">
        <v>1932</v>
      </c>
      <c r="F6" s="115" t="s">
        <v>1933</v>
      </c>
      <c r="G6" s="115" t="s">
        <v>1934</v>
      </c>
      <c r="H6" s="115" t="s">
        <v>1935</v>
      </c>
      <c r="I6" s="115" t="s">
        <v>1936</v>
      </c>
      <c r="J6" s="115" t="s">
        <v>1937</v>
      </c>
    </row>
    <row r="7" spans="1:10" ht="10.5" customHeight="1" x14ac:dyDescent="0.2">
      <c r="A7" s="9" t="s">
        <v>1938</v>
      </c>
      <c r="B7" s="542">
        <v>20.6</v>
      </c>
      <c r="C7" s="542" t="s">
        <v>0</v>
      </c>
      <c r="D7" s="542" t="s">
        <v>0</v>
      </c>
      <c r="E7" s="542" t="s">
        <v>0</v>
      </c>
      <c r="F7" s="542" t="s">
        <v>0</v>
      </c>
      <c r="G7" s="542" t="s">
        <v>0</v>
      </c>
      <c r="H7" s="542" t="s">
        <v>0</v>
      </c>
      <c r="I7" s="542" t="s">
        <v>0</v>
      </c>
      <c r="J7" s="542">
        <v>20.6</v>
      </c>
    </row>
    <row r="8" spans="1:10" ht="10.5" customHeight="1" x14ac:dyDescent="0.2">
      <c r="A8" s="14" t="s">
        <v>1939</v>
      </c>
      <c r="B8" s="495">
        <v>15.8</v>
      </c>
      <c r="C8" s="495">
        <v>4.7</v>
      </c>
      <c r="D8" s="495">
        <v>10.5</v>
      </c>
      <c r="E8" s="495">
        <v>9.8000000000000007</v>
      </c>
      <c r="F8" s="495">
        <v>20.6</v>
      </c>
      <c r="G8" s="495">
        <v>11.8</v>
      </c>
      <c r="H8" s="495">
        <v>20.100000000000001</v>
      </c>
      <c r="I8" s="495" t="s">
        <v>0</v>
      </c>
      <c r="J8" s="495">
        <v>93.4</v>
      </c>
    </row>
    <row r="9" spans="1:10" ht="10.5" customHeight="1" x14ac:dyDescent="0.2">
      <c r="A9" s="14" t="s">
        <v>1940</v>
      </c>
      <c r="B9" s="495">
        <v>1.2</v>
      </c>
      <c r="C9" s="495" t="s">
        <v>0</v>
      </c>
      <c r="D9" s="495" t="s">
        <v>0</v>
      </c>
      <c r="E9" s="495" t="s">
        <v>0</v>
      </c>
      <c r="F9" s="495" t="s">
        <v>0</v>
      </c>
      <c r="G9" s="495" t="s">
        <v>0</v>
      </c>
      <c r="H9" s="495" t="s">
        <v>0</v>
      </c>
      <c r="I9" s="495" t="s">
        <v>0</v>
      </c>
      <c r="J9" s="495">
        <v>1.2</v>
      </c>
    </row>
    <row r="10" spans="1:10" ht="10.5" customHeight="1" x14ac:dyDescent="0.2">
      <c r="A10" s="14" t="s">
        <v>1941</v>
      </c>
      <c r="B10" s="495">
        <v>21.1</v>
      </c>
      <c r="C10" s="495" t="s">
        <v>0</v>
      </c>
      <c r="D10" s="495" t="s">
        <v>0</v>
      </c>
      <c r="E10" s="495" t="s">
        <v>0</v>
      </c>
      <c r="F10" s="495" t="s">
        <v>0</v>
      </c>
      <c r="G10" s="495" t="s">
        <v>0</v>
      </c>
      <c r="H10" s="495" t="s">
        <v>0</v>
      </c>
      <c r="I10" s="495" t="s">
        <v>0</v>
      </c>
      <c r="J10" s="495">
        <v>21.1</v>
      </c>
    </row>
    <row r="11" spans="1:10" ht="10.5" customHeight="1" x14ac:dyDescent="0.2">
      <c r="A11" s="14" t="s">
        <v>1942</v>
      </c>
      <c r="B11" s="495" t="s">
        <v>0</v>
      </c>
      <c r="C11" s="495" t="s">
        <v>0</v>
      </c>
      <c r="D11" s="495" t="s">
        <v>0</v>
      </c>
      <c r="E11" s="495" t="s">
        <v>0</v>
      </c>
      <c r="F11" s="495" t="s">
        <v>0</v>
      </c>
      <c r="G11" s="495" t="s">
        <v>0</v>
      </c>
      <c r="H11" s="495" t="s">
        <v>0</v>
      </c>
      <c r="I11" s="495">
        <v>9.1999999999999993</v>
      </c>
      <c r="J11" s="495">
        <v>9.1999999999999993</v>
      </c>
    </row>
    <row r="12" spans="1:10" ht="10.5" customHeight="1" x14ac:dyDescent="0.2">
      <c r="A12" s="95" t="s">
        <v>1943</v>
      </c>
      <c r="B12" s="527">
        <v>58.8</v>
      </c>
      <c r="C12" s="527">
        <v>4.7</v>
      </c>
      <c r="D12" s="527">
        <v>10.6</v>
      </c>
      <c r="E12" s="527">
        <v>9.8000000000000007</v>
      </c>
      <c r="F12" s="527">
        <v>20.6</v>
      </c>
      <c r="G12" s="527">
        <v>11.8</v>
      </c>
      <c r="H12" s="527">
        <v>20.100000000000001</v>
      </c>
      <c r="I12" s="527">
        <v>9.1999999999999993</v>
      </c>
      <c r="J12" s="527">
        <v>145.6</v>
      </c>
    </row>
    <row r="13" spans="1:10" ht="4.5" customHeight="1" x14ac:dyDescent="0.2">
      <c r="A13" s="9"/>
      <c r="B13" s="543"/>
      <c r="C13" s="543"/>
      <c r="D13" s="543"/>
      <c r="E13" s="543"/>
      <c r="F13" s="543"/>
      <c r="G13" s="543"/>
      <c r="H13" s="543"/>
      <c r="I13" s="543"/>
      <c r="J13" s="543"/>
    </row>
    <row r="14" spans="1:10" ht="10.5" customHeight="1" x14ac:dyDescent="0.2">
      <c r="A14" s="14" t="s">
        <v>1944</v>
      </c>
      <c r="B14" s="495">
        <v>19.3</v>
      </c>
      <c r="C14" s="495">
        <v>5.9</v>
      </c>
      <c r="D14" s="495">
        <v>4.2</v>
      </c>
      <c r="E14" s="495">
        <v>0.1</v>
      </c>
      <c r="F14" s="495" t="s">
        <v>0</v>
      </c>
      <c r="G14" s="495" t="s">
        <v>0</v>
      </c>
      <c r="H14" s="495" t="s">
        <v>0</v>
      </c>
      <c r="I14" s="495">
        <v>60.8</v>
      </c>
      <c r="J14" s="495">
        <v>90.2</v>
      </c>
    </row>
    <row r="15" spans="1:10" ht="10.5" customHeight="1" x14ac:dyDescent="0.2">
      <c r="A15" s="14" t="s">
        <v>1945</v>
      </c>
      <c r="B15" s="495">
        <v>7.5</v>
      </c>
      <c r="C15" s="495">
        <v>0.6</v>
      </c>
      <c r="D15" s="495">
        <v>1.3</v>
      </c>
      <c r="E15" s="495" t="s">
        <v>0</v>
      </c>
      <c r="F15" s="495" t="s">
        <v>0</v>
      </c>
      <c r="G15" s="495" t="s">
        <v>0</v>
      </c>
      <c r="H15" s="495" t="s">
        <v>0</v>
      </c>
      <c r="I15" s="495" t="s">
        <v>0</v>
      </c>
      <c r="J15" s="495">
        <v>9.3000000000000007</v>
      </c>
    </row>
    <row r="16" spans="1:10" ht="10.5" customHeight="1" x14ac:dyDescent="0.2">
      <c r="A16" s="14" t="s">
        <v>1946</v>
      </c>
      <c r="B16" s="495">
        <v>1.2</v>
      </c>
      <c r="C16" s="495">
        <v>4.3</v>
      </c>
      <c r="D16" s="495">
        <v>6.1</v>
      </c>
      <c r="E16" s="495" t="s">
        <v>0</v>
      </c>
      <c r="F16" s="495" t="s">
        <v>0</v>
      </c>
      <c r="G16" s="495" t="s">
        <v>0</v>
      </c>
      <c r="H16" s="495" t="s">
        <v>0</v>
      </c>
      <c r="I16" s="495" t="s">
        <v>0</v>
      </c>
      <c r="J16" s="495">
        <v>11.6</v>
      </c>
    </row>
    <row r="17" spans="1:10" ht="10.5" customHeight="1" x14ac:dyDescent="0.2">
      <c r="A17" s="14" t="s">
        <v>1947</v>
      </c>
      <c r="B17" s="495">
        <v>0.7</v>
      </c>
      <c r="C17" s="495">
        <v>0.6</v>
      </c>
      <c r="D17" s="495">
        <v>1.4</v>
      </c>
      <c r="E17" s="495" t="s">
        <v>0</v>
      </c>
      <c r="F17" s="495" t="s">
        <v>0</v>
      </c>
      <c r="G17" s="495" t="s">
        <v>0</v>
      </c>
      <c r="H17" s="495" t="s">
        <v>0</v>
      </c>
      <c r="I17" s="495" t="s">
        <v>0</v>
      </c>
      <c r="J17" s="495">
        <v>2.7</v>
      </c>
    </row>
    <row r="18" spans="1:10" ht="10.5" customHeight="1" x14ac:dyDescent="0.2">
      <c r="A18" s="14" t="s">
        <v>1948</v>
      </c>
      <c r="B18" s="495" t="s">
        <v>0</v>
      </c>
      <c r="C18" s="495" t="s">
        <v>0</v>
      </c>
      <c r="D18" s="495">
        <v>2.2000000000000002</v>
      </c>
      <c r="E18" s="495" t="s">
        <v>0</v>
      </c>
      <c r="F18" s="495" t="s">
        <v>0</v>
      </c>
      <c r="G18" s="495" t="s">
        <v>0</v>
      </c>
      <c r="H18" s="495" t="s">
        <v>0</v>
      </c>
      <c r="I18" s="495" t="s">
        <v>0</v>
      </c>
      <c r="J18" s="495">
        <v>2.2000000000000002</v>
      </c>
    </row>
    <row r="19" spans="1:10" ht="10.5" customHeight="1" x14ac:dyDescent="0.2">
      <c r="A19" s="14" t="s">
        <v>1949</v>
      </c>
      <c r="B19" s="495" t="s">
        <v>0</v>
      </c>
      <c r="C19" s="495" t="s">
        <v>0</v>
      </c>
      <c r="D19" s="495">
        <v>2.2000000000000002</v>
      </c>
      <c r="E19" s="495">
        <v>0.6</v>
      </c>
      <c r="F19" s="495">
        <v>8.5</v>
      </c>
      <c r="G19" s="495">
        <v>5.9</v>
      </c>
      <c r="H19" s="495" t="s">
        <v>0</v>
      </c>
      <c r="I19" s="495" t="s">
        <v>0</v>
      </c>
      <c r="J19" s="495">
        <v>17.3</v>
      </c>
    </row>
    <row r="20" spans="1:10" ht="10.5" customHeight="1" x14ac:dyDescent="0.2">
      <c r="A20" s="14" t="s">
        <v>1950</v>
      </c>
      <c r="B20" s="495" t="s">
        <v>0</v>
      </c>
      <c r="C20" s="495" t="s">
        <v>0</v>
      </c>
      <c r="D20" s="495">
        <v>2.8</v>
      </c>
      <c r="E20" s="495">
        <v>0.9</v>
      </c>
      <c r="F20" s="495">
        <v>4.0999999999999996</v>
      </c>
      <c r="G20" s="495">
        <v>2</v>
      </c>
      <c r="H20" s="495">
        <v>0.2</v>
      </c>
      <c r="I20" s="495" t="s">
        <v>0</v>
      </c>
      <c r="J20" s="495">
        <v>10</v>
      </c>
    </row>
    <row r="21" spans="1:10" ht="10.5" customHeight="1" x14ac:dyDescent="0.2">
      <c r="A21" s="14" t="s">
        <v>1951</v>
      </c>
      <c r="B21" s="495" t="s">
        <v>0</v>
      </c>
      <c r="C21" s="495" t="s">
        <v>0</v>
      </c>
      <c r="D21" s="495">
        <v>1</v>
      </c>
      <c r="E21" s="495">
        <v>1.8</v>
      </c>
      <c r="F21" s="495">
        <v>2.7</v>
      </c>
      <c r="G21" s="495">
        <v>3.6</v>
      </c>
      <c r="H21" s="495" t="s">
        <v>0</v>
      </c>
      <c r="I21" s="495" t="s">
        <v>0</v>
      </c>
      <c r="J21" s="495">
        <v>9.1</v>
      </c>
    </row>
    <row r="22" spans="1:10" ht="10.5" customHeight="1" x14ac:dyDescent="0.2">
      <c r="A22" s="14" t="s">
        <v>1952</v>
      </c>
      <c r="B22" s="495" t="s">
        <v>0</v>
      </c>
      <c r="C22" s="495" t="s">
        <v>0</v>
      </c>
      <c r="D22" s="495" t="s">
        <v>0</v>
      </c>
      <c r="E22" s="495">
        <v>0.1</v>
      </c>
      <c r="F22" s="495">
        <v>0.6</v>
      </c>
      <c r="G22" s="495">
        <v>0.1</v>
      </c>
      <c r="H22" s="495" t="s">
        <v>0</v>
      </c>
      <c r="I22" s="495" t="s">
        <v>0</v>
      </c>
      <c r="J22" s="495">
        <v>0.8</v>
      </c>
    </row>
    <row r="23" spans="1:10" ht="10.5" customHeight="1" x14ac:dyDescent="0.2">
      <c r="A23" s="14" t="s">
        <v>1953</v>
      </c>
      <c r="B23" s="495" t="s">
        <v>0</v>
      </c>
      <c r="C23" s="495" t="s">
        <v>0</v>
      </c>
      <c r="D23" s="495" t="s">
        <v>0</v>
      </c>
      <c r="E23" s="495" t="s">
        <v>0</v>
      </c>
      <c r="F23" s="495">
        <v>2</v>
      </c>
      <c r="G23" s="495" t="s">
        <v>0</v>
      </c>
      <c r="H23" s="495" t="s">
        <v>0</v>
      </c>
      <c r="I23" s="495" t="s">
        <v>0</v>
      </c>
      <c r="J23" s="495">
        <v>2</v>
      </c>
    </row>
    <row r="24" spans="1:10" ht="10.5" customHeight="1" x14ac:dyDescent="0.2">
      <c r="A24" s="14" t="s">
        <v>1942</v>
      </c>
      <c r="B24" s="495" t="s">
        <v>0</v>
      </c>
      <c r="C24" s="495" t="s">
        <v>0</v>
      </c>
      <c r="D24" s="495" t="s">
        <v>0</v>
      </c>
      <c r="E24" s="495" t="s">
        <v>0</v>
      </c>
      <c r="F24" s="495" t="s">
        <v>0</v>
      </c>
      <c r="G24" s="495" t="s">
        <v>0</v>
      </c>
      <c r="H24" s="495" t="s">
        <v>0</v>
      </c>
      <c r="I24" s="495">
        <v>11.7</v>
      </c>
      <c r="J24" s="495">
        <v>11.7</v>
      </c>
    </row>
    <row r="25" spans="1:10" ht="10.5" customHeight="1" x14ac:dyDescent="0.2">
      <c r="A25" s="14" t="s">
        <v>1954</v>
      </c>
      <c r="B25" s="495" t="s">
        <v>0</v>
      </c>
      <c r="C25" s="495" t="s">
        <v>0</v>
      </c>
      <c r="D25" s="495" t="s">
        <v>0</v>
      </c>
      <c r="E25" s="495" t="s">
        <v>0</v>
      </c>
      <c r="F25" s="495" t="s">
        <v>0</v>
      </c>
      <c r="G25" s="495" t="s">
        <v>0</v>
      </c>
      <c r="H25" s="495" t="s">
        <v>0</v>
      </c>
      <c r="I25" s="495">
        <v>4.7</v>
      </c>
      <c r="J25" s="495">
        <v>4.7</v>
      </c>
    </row>
    <row r="26" spans="1:10" ht="10.5" customHeight="1" x14ac:dyDescent="0.2">
      <c r="A26" s="95" t="s">
        <v>1955</v>
      </c>
      <c r="B26" s="527">
        <v>28.6</v>
      </c>
      <c r="C26" s="527">
        <v>11.4</v>
      </c>
      <c r="D26" s="527">
        <v>21.3</v>
      </c>
      <c r="E26" s="527">
        <v>3.4</v>
      </c>
      <c r="F26" s="527">
        <v>18</v>
      </c>
      <c r="G26" s="527">
        <v>11.7</v>
      </c>
      <c r="H26" s="527">
        <v>0.2</v>
      </c>
      <c r="I26" s="527">
        <v>77.099999999999994</v>
      </c>
      <c r="J26" s="527">
        <v>171.6</v>
      </c>
    </row>
    <row r="27" spans="1:10" ht="10.5" customHeight="1" x14ac:dyDescent="0.2">
      <c r="A27" s="9" t="s">
        <v>1956</v>
      </c>
      <c r="B27" s="542">
        <v>4.7</v>
      </c>
      <c r="C27" s="542">
        <v>30.8</v>
      </c>
      <c r="D27" s="542">
        <v>1.9</v>
      </c>
      <c r="E27" s="542">
        <v>-2.8</v>
      </c>
      <c r="F27" s="542">
        <v>-4.0999999999999996</v>
      </c>
      <c r="G27" s="542">
        <v>-5.3</v>
      </c>
      <c r="H27" s="542">
        <v>-0.9</v>
      </c>
      <c r="I27" s="542" t="s">
        <v>0</v>
      </c>
      <c r="J27" s="542">
        <v>24.4</v>
      </c>
    </row>
    <row r="28" spans="1:10" ht="4.5" customHeight="1" x14ac:dyDescent="0.2">
      <c r="A28" s="14"/>
      <c r="B28" s="489"/>
      <c r="C28" s="489"/>
      <c r="D28" s="489"/>
      <c r="E28" s="489"/>
      <c r="F28" s="489"/>
      <c r="G28" s="489"/>
      <c r="H28" s="489"/>
      <c r="I28" s="489"/>
      <c r="J28" s="489"/>
    </row>
    <row r="29" spans="1:10" ht="6" customHeight="1" x14ac:dyDescent="0.2">
      <c r="A29" s="91"/>
      <c r="B29" s="244"/>
      <c r="C29" s="244"/>
      <c r="D29" s="244"/>
      <c r="E29" s="244"/>
      <c r="F29" s="244"/>
      <c r="G29" s="244"/>
      <c r="H29" s="244"/>
      <c r="I29" s="244"/>
      <c r="J29" s="244"/>
    </row>
    <row r="30" spans="1:10" ht="10.5" customHeight="1" x14ac:dyDescent="0.2">
      <c r="A30" s="12"/>
      <c r="B30" s="244"/>
      <c r="C30" s="244"/>
      <c r="D30" s="244"/>
      <c r="E30" s="244"/>
      <c r="F30" s="244"/>
      <c r="G30" s="244"/>
      <c r="H30" s="540"/>
      <c r="I30" s="121"/>
      <c r="J30" s="121"/>
    </row>
    <row r="31" spans="1:10" ht="24" customHeight="1" x14ac:dyDescent="0.2">
      <c r="A31" s="45" t="s">
        <v>1957</v>
      </c>
      <c r="B31" s="115" t="s">
        <v>1929</v>
      </c>
      <c r="C31" s="115" t="s">
        <v>1930</v>
      </c>
      <c r="D31" s="115" t="s">
        <v>1931</v>
      </c>
      <c r="E31" s="115" t="s">
        <v>1932</v>
      </c>
      <c r="F31" s="115" t="s">
        <v>1933</v>
      </c>
      <c r="G31" s="115" t="s">
        <v>1934</v>
      </c>
      <c r="H31" s="115" t="s">
        <v>1935</v>
      </c>
      <c r="I31" s="115" t="s">
        <v>1936</v>
      </c>
      <c r="J31" s="115" t="s">
        <v>1937</v>
      </c>
    </row>
    <row r="32" spans="1:10" ht="10.5" customHeight="1" x14ac:dyDescent="0.2">
      <c r="A32" s="9" t="s">
        <v>1938</v>
      </c>
      <c r="B32" s="542">
        <v>13.3</v>
      </c>
      <c r="C32" s="542" t="s">
        <v>0</v>
      </c>
      <c r="D32" s="542" t="s">
        <v>0</v>
      </c>
      <c r="E32" s="542" t="s">
        <v>0</v>
      </c>
      <c r="F32" s="542" t="s">
        <v>0</v>
      </c>
      <c r="G32" s="542" t="s">
        <v>0</v>
      </c>
      <c r="H32" s="542" t="s">
        <v>0</v>
      </c>
      <c r="I32" s="542" t="s">
        <v>0</v>
      </c>
      <c r="J32" s="542">
        <v>13.3</v>
      </c>
    </row>
    <row r="33" spans="1:10" ht="10.5" customHeight="1" x14ac:dyDescent="0.2">
      <c r="A33" s="14" t="s">
        <v>1939</v>
      </c>
      <c r="B33" s="495">
        <v>7.8</v>
      </c>
      <c r="C33" s="495">
        <v>1.9</v>
      </c>
      <c r="D33" s="495">
        <v>4.2</v>
      </c>
      <c r="E33" s="495">
        <v>2</v>
      </c>
      <c r="F33" s="495">
        <v>2.4</v>
      </c>
      <c r="G33" s="495">
        <v>0.5</v>
      </c>
      <c r="H33" s="495">
        <v>0.1</v>
      </c>
      <c r="I33" s="495" t="s">
        <v>0</v>
      </c>
      <c r="J33" s="495">
        <v>18.8</v>
      </c>
    </row>
    <row r="34" spans="1:10" ht="10.5" customHeight="1" x14ac:dyDescent="0.2">
      <c r="A34" s="14" t="s">
        <v>1940</v>
      </c>
      <c r="B34" s="495">
        <v>0.3</v>
      </c>
      <c r="C34" s="495" t="s">
        <v>0</v>
      </c>
      <c r="D34" s="495" t="s">
        <v>0</v>
      </c>
      <c r="E34" s="495" t="s">
        <v>0</v>
      </c>
      <c r="F34" s="495" t="s">
        <v>0</v>
      </c>
      <c r="G34" s="495" t="s">
        <v>0</v>
      </c>
      <c r="H34" s="495" t="s">
        <v>0</v>
      </c>
      <c r="I34" s="495" t="s">
        <v>0</v>
      </c>
      <c r="J34" s="495">
        <v>0.4</v>
      </c>
    </row>
    <row r="35" spans="1:10" ht="10.5" customHeight="1" x14ac:dyDescent="0.2">
      <c r="A35" s="14" t="s">
        <v>1941</v>
      </c>
      <c r="B35" s="495">
        <v>8.6</v>
      </c>
      <c r="C35" s="495" t="s">
        <v>0</v>
      </c>
      <c r="D35" s="495" t="s">
        <v>0</v>
      </c>
      <c r="E35" s="495" t="s">
        <v>0</v>
      </c>
      <c r="F35" s="495" t="s">
        <v>0</v>
      </c>
      <c r="G35" s="495" t="s">
        <v>0</v>
      </c>
      <c r="H35" s="495" t="s">
        <v>0</v>
      </c>
      <c r="I35" s="495" t="s">
        <v>0</v>
      </c>
      <c r="J35" s="495">
        <v>8.6</v>
      </c>
    </row>
    <row r="36" spans="1:10" ht="10.5" customHeight="1" x14ac:dyDescent="0.2">
      <c r="A36" s="14" t="s">
        <v>1942</v>
      </c>
      <c r="B36" s="495" t="s">
        <v>0</v>
      </c>
      <c r="C36" s="495" t="s">
        <v>0</v>
      </c>
      <c r="D36" s="495" t="s">
        <v>0</v>
      </c>
      <c r="E36" s="495" t="s">
        <v>0</v>
      </c>
      <c r="F36" s="495" t="s">
        <v>0</v>
      </c>
      <c r="G36" s="495" t="s">
        <v>0</v>
      </c>
      <c r="H36" s="495" t="s">
        <v>0</v>
      </c>
      <c r="I36" s="495">
        <v>6.3</v>
      </c>
      <c r="J36" s="495">
        <v>6.3</v>
      </c>
    </row>
    <row r="37" spans="1:10" ht="10.5" customHeight="1" x14ac:dyDescent="0.2">
      <c r="A37" s="95" t="s">
        <v>1943</v>
      </c>
      <c r="B37" s="527">
        <v>30</v>
      </c>
      <c r="C37" s="527">
        <v>1.9</v>
      </c>
      <c r="D37" s="527">
        <v>4.2</v>
      </c>
      <c r="E37" s="527">
        <v>2</v>
      </c>
      <c r="F37" s="527">
        <v>2.4</v>
      </c>
      <c r="G37" s="527">
        <v>0.5</v>
      </c>
      <c r="H37" s="527">
        <v>0.1</v>
      </c>
      <c r="I37" s="527">
        <v>6.3</v>
      </c>
      <c r="J37" s="527">
        <v>47.4</v>
      </c>
    </row>
    <row r="38" spans="1:10" ht="4.5" customHeight="1" x14ac:dyDescent="0.2">
      <c r="A38" s="9"/>
      <c r="B38" s="543"/>
      <c r="C38" s="543"/>
      <c r="D38" s="543"/>
      <c r="E38" s="543"/>
      <c r="F38" s="543"/>
      <c r="G38" s="543"/>
      <c r="H38" s="543"/>
      <c r="I38" s="543"/>
      <c r="J38" s="543"/>
    </row>
    <row r="39" spans="1:10" ht="10.5" customHeight="1" x14ac:dyDescent="0.2">
      <c r="A39" s="14" t="s">
        <v>1944</v>
      </c>
      <c r="B39" s="495">
        <v>12.1</v>
      </c>
      <c r="C39" s="495">
        <v>1.5</v>
      </c>
      <c r="D39" s="495">
        <v>0.3</v>
      </c>
      <c r="E39" s="495" t="s">
        <v>0</v>
      </c>
      <c r="F39" s="495" t="s">
        <v>0</v>
      </c>
      <c r="G39" s="495" t="s">
        <v>0</v>
      </c>
      <c r="H39" s="495" t="s">
        <v>0</v>
      </c>
      <c r="I39" s="495">
        <v>13</v>
      </c>
      <c r="J39" s="495">
        <v>26.9</v>
      </c>
    </row>
    <row r="40" spans="1:10" ht="10.5" customHeight="1" x14ac:dyDescent="0.2">
      <c r="A40" s="14" t="s">
        <v>1945</v>
      </c>
      <c r="B40" s="495">
        <v>4.5999999999999996</v>
      </c>
      <c r="C40" s="495">
        <v>1.8</v>
      </c>
      <c r="D40" s="495">
        <v>0.3</v>
      </c>
      <c r="E40" s="495" t="s">
        <v>0</v>
      </c>
      <c r="F40" s="495" t="s">
        <v>0</v>
      </c>
      <c r="G40" s="495" t="s">
        <v>0</v>
      </c>
      <c r="H40" s="495" t="s">
        <v>0</v>
      </c>
      <c r="I40" s="495" t="s">
        <v>0</v>
      </c>
      <c r="J40" s="495">
        <v>6.8</v>
      </c>
    </row>
    <row r="41" spans="1:10" ht="10.5" customHeight="1" x14ac:dyDescent="0.2">
      <c r="A41" s="14" t="s">
        <v>1946</v>
      </c>
      <c r="B41" s="495">
        <v>2.2999999999999998</v>
      </c>
      <c r="C41" s="495">
        <v>6.3</v>
      </c>
      <c r="D41" s="495">
        <v>7</v>
      </c>
      <c r="E41" s="495" t="s">
        <v>0</v>
      </c>
      <c r="F41" s="495" t="s">
        <v>0</v>
      </c>
      <c r="G41" s="495" t="s">
        <v>0</v>
      </c>
      <c r="H41" s="495" t="s">
        <v>0</v>
      </c>
      <c r="I41" s="495" t="s">
        <v>0</v>
      </c>
      <c r="J41" s="495">
        <v>15.5</v>
      </c>
    </row>
    <row r="42" spans="1:10" ht="10.5" customHeight="1" x14ac:dyDescent="0.2">
      <c r="A42" s="14" t="s">
        <v>1947</v>
      </c>
      <c r="B42" s="495">
        <v>0.9</v>
      </c>
      <c r="C42" s="495">
        <v>2.5</v>
      </c>
      <c r="D42" s="495">
        <v>6.3</v>
      </c>
      <c r="E42" s="495" t="s">
        <v>0</v>
      </c>
      <c r="F42" s="495" t="s">
        <v>0</v>
      </c>
      <c r="G42" s="495" t="s">
        <v>0</v>
      </c>
      <c r="H42" s="495" t="s">
        <v>0</v>
      </c>
      <c r="I42" s="495" t="s">
        <v>0</v>
      </c>
      <c r="J42" s="495">
        <v>9.6999999999999993</v>
      </c>
    </row>
    <row r="43" spans="1:10" ht="10.5" customHeight="1" x14ac:dyDescent="0.2">
      <c r="A43" s="14" t="s">
        <v>1948</v>
      </c>
      <c r="B43" s="495" t="s">
        <v>0</v>
      </c>
      <c r="C43" s="495" t="s">
        <v>0</v>
      </c>
      <c r="D43" s="495">
        <v>3.4</v>
      </c>
      <c r="E43" s="495">
        <v>0.3</v>
      </c>
      <c r="F43" s="495" t="s">
        <v>0</v>
      </c>
      <c r="G43" s="495" t="s">
        <v>0</v>
      </c>
      <c r="H43" s="495" t="s">
        <v>0</v>
      </c>
      <c r="I43" s="495" t="s">
        <v>0</v>
      </c>
      <c r="J43" s="495">
        <v>3.8</v>
      </c>
    </row>
    <row r="44" spans="1:10" ht="10.5" customHeight="1" x14ac:dyDescent="0.2">
      <c r="A44" s="14" t="s">
        <v>1949</v>
      </c>
      <c r="B44" s="495" t="s">
        <v>0</v>
      </c>
      <c r="C44" s="495" t="s">
        <v>0</v>
      </c>
      <c r="D44" s="495" t="s">
        <v>0</v>
      </c>
      <c r="E44" s="495" t="s">
        <v>0</v>
      </c>
      <c r="F44" s="495" t="s">
        <v>0</v>
      </c>
      <c r="G44" s="495" t="s">
        <v>0</v>
      </c>
      <c r="H44" s="495" t="s">
        <v>0</v>
      </c>
      <c r="I44" s="495" t="s">
        <v>0</v>
      </c>
      <c r="J44" s="495" t="s">
        <v>0</v>
      </c>
    </row>
    <row r="45" spans="1:10" ht="10.5" customHeight="1" x14ac:dyDescent="0.2">
      <c r="A45" s="14" t="s">
        <v>1950</v>
      </c>
      <c r="B45" s="495" t="s">
        <v>0</v>
      </c>
      <c r="C45" s="495" t="s">
        <v>0</v>
      </c>
      <c r="D45" s="495">
        <v>0.9</v>
      </c>
      <c r="E45" s="495">
        <v>1.4</v>
      </c>
      <c r="F45" s="495">
        <v>2.7</v>
      </c>
      <c r="G45" s="495" t="s">
        <v>0</v>
      </c>
      <c r="H45" s="495" t="s">
        <v>0</v>
      </c>
      <c r="I45" s="495" t="s">
        <v>0</v>
      </c>
      <c r="J45" s="495">
        <v>5</v>
      </c>
    </row>
    <row r="46" spans="1:10" ht="10.5" customHeight="1" x14ac:dyDescent="0.2">
      <c r="A46" s="14" t="s">
        <v>1951</v>
      </c>
      <c r="B46" s="495" t="s">
        <v>0</v>
      </c>
      <c r="C46" s="495" t="s">
        <v>0</v>
      </c>
      <c r="D46" s="495">
        <v>0.9</v>
      </c>
      <c r="E46" s="495" t="s">
        <v>0</v>
      </c>
      <c r="F46" s="495" t="s">
        <v>0</v>
      </c>
      <c r="G46" s="495" t="s">
        <v>0</v>
      </c>
      <c r="H46" s="495" t="s">
        <v>0</v>
      </c>
      <c r="I46" s="495" t="s">
        <v>0</v>
      </c>
      <c r="J46" s="495">
        <v>0.9</v>
      </c>
    </row>
    <row r="47" spans="1:10" ht="10.5" customHeight="1" x14ac:dyDescent="0.2">
      <c r="A47" s="14" t="s">
        <v>1952</v>
      </c>
      <c r="B47" s="495" t="s">
        <v>0</v>
      </c>
      <c r="C47" s="495" t="s">
        <v>0</v>
      </c>
      <c r="D47" s="495" t="s">
        <v>0</v>
      </c>
      <c r="E47" s="495" t="s">
        <v>0</v>
      </c>
      <c r="F47" s="495">
        <v>0.2</v>
      </c>
      <c r="G47" s="495">
        <v>0.1</v>
      </c>
      <c r="H47" s="495" t="s">
        <v>0</v>
      </c>
      <c r="I47" s="495" t="s">
        <v>0</v>
      </c>
      <c r="J47" s="495">
        <v>0.3</v>
      </c>
    </row>
    <row r="48" spans="1:10" ht="10.5" customHeight="1" x14ac:dyDescent="0.2">
      <c r="A48" s="14" t="s">
        <v>1953</v>
      </c>
      <c r="B48" s="495" t="s">
        <v>0</v>
      </c>
      <c r="C48" s="495" t="s">
        <v>0</v>
      </c>
      <c r="D48" s="495" t="s">
        <v>0</v>
      </c>
      <c r="E48" s="495">
        <v>0.4</v>
      </c>
      <c r="F48" s="495" t="s">
        <v>0</v>
      </c>
      <c r="G48" s="495">
        <v>0.4</v>
      </c>
      <c r="H48" s="495" t="s">
        <v>0</v>
      </c>
      <c r="I48" s="495">
        <v>2.2000000000000002</v>
      </c>
      <c r="J48" s="495">
        <v>3</v>
      </c>
    </row>
    <row r="49" spans="1:10" ht="10.5" customHeight="1" x14ac:dyDescent="0.2">
      <c r="A49" s="14" t="s">
        <v>1942</v>
      </c>
      <c r="B49" s="495" t="s">
        <v>0</v>
      </c>
      <c r="C49" s="495" t="s">
        <v>0</v>
      </c>
      <c r="D49" s="495" t="s">
        <v>0</v>
      </c>
      <c r="E49" s="495" t="s">
        <v>0</v>
      </c>
      <c r="F49" s="495" t="s">
        <v>0</v>
      </c>
      <c r="G49" s="495" t="s">
        <v>0</v>
      </c>
      <c r="H49" s="495" t="s">
        <v>0</v>
      </c>
      <c r="I49" s="495">
        <v>4.9000000000000004</v>
      </c>
      <c r="J49" s="495">
        <v>4.9000000000000004</v>
      </c>
    </row>
    <row r="50" spans="1:10" ht="10.5" customHeight="1" x14ac:dyDescent="0.2">
      <c r="A50" s="14" t="s">
        <v>1954</v>
      </c>
      <c r="B50" s="495" t="s">
        <v>0</v>
      </c>
      <c r="C50" s="495" t="s">
        <v>0</v>
      </c>
      <c r="D50" s="495" t="s">
        <v>0</v>
      </c>
      <c r="E50" s="495" t="s">
        <v>0</v>
      </c>
      <c r="F50" s="495" t="s">
        <v>0</v>
      </c>
      <c r="G50" s="495" t="s">
        <v>0</v>
      </c>
      <c r="H50" s="495" t="s">
        <v>0</v>
      </c>
      <c r="I50" s="495">
        <v>0.4</v>
      </c>
      <c r="J50" s="495">
        <v>0.4</v>
      </c>
    </row>
    <row r="51" spans="1:10" ht="10.5" customHeight="1" x14ac:dyDescent="0.2">
      <c r="A51" s="95" t="s">
        <v>1955</v>
      </c>
      <c r="B51" s="527">
        <v>20</v>
      </c>
      <c r="C51" s="527">
        <v>12.1</v>
      </c>
      <c r="D51" s="527">
        <v>19.100000000000001</v>
      </c>
      <c r="E51" s="527">
        <v>2.1</v>
      </c>
      <c r="F51" s="527">
        <v>3</v>
      </c>
      <c r="G51" s="527">
        <v>0.5</v>
      </c>
      <c r="H51" s="527" t="s">
        <v>0</v>
      </c>
      <c r="I51" s="527">
        <v>20.399999999999999</v>
      </c>
      <c r="J51" s="527">
        <v>77.2</v>
      </c>
    </row>
    <row r="52" spans="1:10" ht="10.5" customHeight="1" x14ac:dyDescent="0.2">
      <c r="A52" s="9" t="s">
        <v>1956</v>
      </c>
      <c r="B52" s="542">
        <v>6.7</v>
      </c>
      <c r="C52" s="542">
        <v>-2.9</v>
      </c>
      <c r="D52" s="542">
        <v>16.5</v>
      </c>
      <c r="E52" s="542">
        <v>2.4</v>
      </c>
      <c r="F52" s="542">
        <v>1.6</v>
      </c>
      <c r="G52" s="542">
        <v>-0.3</v>
      </c>
      <c r="H52" s="542">
        <v>0.5</v>
      </c>
      <c r="I52" s="542" t="s">
        <v>0</v>
      </c>
      <c r="J52" s="542">
        <v>24.4</v>
      </c>
    </row>
    <row r="53" spans="1:10" ht="3.75" customHeight="1" x14ac:dyDescent="0.2">
      <c r="A53" s="14"/>
      <c r="B53" s="495"/>
      <c r="C53" s="495"/>
      <c r="D53" s="495"/>
      <c r="E53" s="495"/>
      <c r="F53" s="495"/>
      <c r="G53" s="495"/>
      <c r="H53" s="495"/>
      <c r="I53" s="495"/>
      <c r="J53" s="495"/>
    </row>
    <row r="54" spans="1:10" ht="9.75" customHeight="1" x14ac:dyDescent="0.2">
      <c r="A54" s="688" t="s">
        <v>1958</v>
      </c>
      <c r="B54" s="689" t="s">
        <v>0</v>
      </c>
      <c r="C54" s="689" t="s">
        <v>0</v>
      </c>
      <c r="D54" s="689" t="s">
        <v>0</v>
      </c>
      <c r="E54" s="689" t="s">
        <v>0</v>
      </c>
      <c r="F54" s="689" t="s">
        <v>0</v>
      </c>
      <c r="G54" s="689" t="s">
        <v>0</v>
      </c>
      <c r="H54" s="689" t="s">
        <v>0</v>
      </c>
      <c r="I54" s="689" t="s">
        <v>0</v>
      </c>
      <c r="J54" s="689" t="s">
        <v>0</v>
      </c>
    </row>
    <row r="55" spans="1:10" ht="9.75" customHeight="1" x14ac:dyDescent="0.2">
      <c r="A55" s="688" t="s">
        <v>1959</v>
      </c>
      <c r="B55" s="689" t="s">
        <v>0</v>
      </c>
      <c r="C55" s="689" t="s">
        <v>0</v>
      </c>
      <c r="D55" s="689" t="s">
        <v>0</v>
      </c>
      <c r="E55" s="689" t="s">
        <v>0</v>
      </c>
      <c r="F55" s="689" t="s">
        <v>0</v>
      </c>
      <c r="G55" s="689" t="s">
        <v>0</v>
      </c>
      <c r="H55" s="689" t="s">
        <v>0</v>
      </c>
      <c r="I55" s="689" t="s">
        <v>0</v>
      </c>
      <c r="J55" s="689" t="s">
        <v>0</v>
      </c>
    </row>
  </sheetData>
  <mergeCells count="3">
    <mergeCell ref="A2:J2"/>
    <mergeCell ref="A54:J54"/>
    <mergeCell ref="A55:J55"/>
  </mergeCells>
  <pageMargins left="0.5" right="0.5" top="0.5" bottom="0.5" header="0.31496062992126" footer="0.31496062992126"/>
  <pageSetup paperSize="9" orientation="portrait"/>
  <headerFooter>
    <oddFooter>&amp;C_x000D_&amp;1#&amp;"Aptos"&amp;10&amp;K000000 Confidential</oddFooter>
  </headerFooter>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9C0B4E-EA81-4089-97F8-C4C1417C3AF4}">
  <dimension ref="A1:J55"/>
  <sheetViews>
    <sheetView workbookViewId="0"/>
  </sheetViews>
  <sheetFormatPr defaultRowHeight="12.75" x14ac:dyDescent="0.2"/>
  <cols>
    <col min="1" max="1" width="39.7109375" customWidth="1"/>
    <col min="2" max="8" width="6.7109375" customWidth="1"/>
    <col min="9" max="9" width="8" customWidth="1"/>
    <col min="10" max="10" width="6.7109375" customWidth="1"/>
  </cols>
  <sheetData>
    <row r="1" spans="1:10" ht="10.5" customHeight="1" x14ac:dyDescent="0.2">
      <c r="A1" s="73" t="s">
        <v>1960</v>
      </c>
      <c r="B1" s="44"/>
      <c r="C1" s="44"/>
      <c r="D1" s="44"/>
      <c r="E1" s="288"/>
      <c r="F1" s="288"/>
      <c r="G1" s="288"/>
      <c r="H1" s="288"/>
      <c r="I1" s="288"/>
      <c r="J1" s="288"/>
    </row>
    <row r="2" spans="1:10" ht="28.5" customHeight="1" x14ac:dyDescent="0.2">
      <c r="A2" s="600" t="s">
        <v>1961</v>
      </c>
      <c r="B2" s="600" t="s">
        <v>0</v>
      </c>
      <c r="C2" s="600" t="s">
        <v>0</v>
      </c>
      <c r="D2" s="600" t="s">
        <v>0</v>
      </c>
      <c r="E2" s="600" t="s">
        <v>0</v>
      </c>
      <c r="F2" s="600" t="s">
        <v>0</v>
      </c>
      <c r="G2" s="600" t="s">
        <v>0</v>
      </c>
      <c r="H2" s="600" t="s">
        <v>0</v>
      </c>
      <c r="I2" s="600" t="s">
        <v>0</v>
      </c>
      <c r="J2" s="600" t="s">
        <v>0</v>
      </c>
    </row>
    <row r="3" spans="1:10" ht="6" customHeight="1" x14ac:dyDescent="0.2">
      <c r="A3" s="111"/>
      <c r="B3" s="461"/>
      <c r="C3" s="461"/>
      <c r="D3" s="461"/>
      <c r="E3" s="461"/>
      <c r="F3" s="461"/>
      <c r="G3" s="461"/>
      <c r="H3" s="461"/>
      <c r="I3" s="461"/>
      <c r="J3" s="461"/>
    </row>
    <row r="4" spans="1:10" ht="10.5" customHeight="1" x14ac:dyDescent="0.2">
      <c r="A4" s="12" t="s">
        <v>1962</v>
      </c>
      <c r="B4" s="244"/>
      <c r="C4" s="244"/>
      <c r="D4" s="244"/>
      <c r="E4" s="244"/>
      <c r="F4" s="244"/>
      <c r="G4" s="244"/>
      <c r="H4" s="540"/>
      <c r="I4" s="121"/>
      <c r="J4" s="121"/>
    </row>
    <row r="5" spans="1:10" ht="10.5" customHeight="1" x14ac:dyDescent="0.2">
      <c r="A5" s="541" t="s">
        <v>1963</v>
      </c>
      <c r="B5" s="244"/>
      <c r="C5" s="244"/>
      <c r="D5" s="244"/>
      <c r="E5" s="244"/>
      <c r="F5" s="244"/>
      <c r="G5" s="244"/>
      <c r="H5" s="540"/>
      <c r="I5" s="121"/>
      <c r="J5" s="121"/>
    </row>
    <row r="6" spans="1:10" ht="24" customHeight="1" x14ac:dyDescent="0.2">
      <c r="A6" s="45" t="s">
        <v>1964</v>
      </c>
      <c r="B6" s="115" t="s">
        <v>1965</v>
      </c>
      <c r="C6" s="115" t="s">
        <v>1966</v>
      </c>
      <c r="D6" s="115" t="s">
        <v>1967</v>
      </c>
      <c r="E6" s="115" t="s">
        <v>1968</v>
      </c>
      <c r="F6" s="115" t="s">
        <v>1969</v>
      </c>
      <c r="G6" s="115" t="s">
        <v>1970</v>
      </c>
      <c r="H6" s="115" t="s">
        <v>1971</v>
      </c>
      <c r="I6" s="115" t="s">
        <v>1972</v>
      </c>
      <c r="J6" s="115" t="s">
        <v>1973</v>
      </c>
    </row>
    <row r="7" spans="1:10" ht="10.5" customHeight="1" x14ac:dyDescent="0.2">
      <c r="A7" s="9" t="s">
        <v>1974</v>
      </c>
      <c r="B7" s="542">
        <v>0.4</v>
      </c>
      <c r="C7" s="542" t="s">
        <v>0</v>
      </c>
      <c r="D7" s="542" t="s">
        <v>0</v>
      </c>
      <c r="E7" s="542" t="s">
        <v>0</v>
      </c>
      <c r="F7" s="542" t="s">
        <v>0</v>
      </c>
      <c r="G7" s="542" t="s">
        <v>0</v>
      </c>
      <c r="H7" s="542" t="s">
        <v>0</v>
      </c>
      <c r="I7" s="542" t="s">
        <v>0</v>
      </c>
      <c r="J7" s="542">
        <v>0.4</v>
      </c>
    </row>
    <row r="8" spans="1:10" ht="10.5" customHeight="1" x14ac:dyDescent="0.2">
      <c r="A8" s="14" t="s">
        <v>1975</v>
      </c>
      <c r="B8" s="495">
        <v>13.8</v>
      </c>
      <c r="C8" s="495">
        <v>3.9</v>
      </c>
      <c r="D8" s="495">
        <v>12.3</v>
      </c>
      <c r="E8" s="495">
        <v>9.9</v>
      </c>
      <c r="F8" s="495">
        <v>13.1</v>
      </c>
      <c r="G8" s="495">
        <v>5.4</v>
      </c>
      <c r="H8" s="495">
        <v>47.5</v>
      </c>
      <c r="I8" s="495" t="s">
        <v>0</v>
      </c>
      <c r="J8" s="495">
        <v>105.8</v>
      </c>
    </row>
    <row r="9" spans="1:10" ht="10.5" customHeight="1" x14ac:dyDescent="0.2">
      <c r="A9" s="14" t="s">
        <v>1976</v>
      </c>
      <c r="B9" s="495">
        <v>0.5</v>
      </c>
      <c r="C9" s="495" t="s">
        <v>0</v>
      </c>
      <c r="D9" s="495">
        <v>0.2</v>
      </c>
      <c r="E9" s="495">
        <v>0.2</v>
      </c>
      <c r="F9" s="495" t="s">
        <v>0</v>
      </c>
      <c r="G9" s="495" t="s">
        <v>0</v>
      </c>
      <c r="H9" s="495" t="s">
        <v>0</v>
      </c>
      <c r="I9" s="495" t="s">
        <v>0</v>
      </c>
      <c r="J9" s="495">
        <v>0.9</v>
      </c>
    </row>
    <row r="10" spans="1:10" ht="10.5" customHeight="1" x14ac:dyDescent="0.2">
      <c r="A10" s="14" t="s">
        <v>1977</v>
      </c>
      <c r="B10" s="495">
        <v>22.2</v>
      </c>
      <c r="C10" s="495" t="s">
        <v>0</v>
      </c>
      <c r="D10" s="495" t="s">
        <v>0</v>
      </c>
      <c r="E10" s="495" t="s">
        <v>0</v>
      </c>
      <c r="F10" s="495" t="s">
        <v>0</v>
      </c>
      <c r="G10" s="495" t="s">
        <v>0</v>
      </c>
      <c r="H10" s="495" t="s">
        <v>0</v>
      </c>
      <c r="I10" s="495" t="s">
        <v>0</v>
      </c>
      <c r="J10" s="495">
        <v>22.2</v>
      </c>
    </row>
    <row r="11" spans="1:10" ht="10.5" customHeight="1" x14ac:dyDescent="0.2">
      <c r="A11" s="14" t="s">
        <v>1978</v>
      </c>
      <c r="B11" s="495" t="s">
        <v>0</v>
      </c>
      <c r="C11" s="495" t="s">
        <v>0</v>
      </c>
      <c r="D11" s="495" t="s">
        <v>0</v>
      </c>
      <c r="E11" s="495" t="s">
        <v>0</v>
      </c>
      <c r="F11" s="495" t="s">
        <v>0</v>
      </c>
      <c r="G11" s="495" t="s">
        <v>0</v>
      </c>
      <c r="H11" s="495" t="s">
        <v>0</v>
      </c>
      <c r="I11" s="495">
        <v>1.7</v>
      </c>
      <c r="J11" s="495">
        <v>1.7</v>
      </c>
    </row>
    <row r="12" spans="1:10" ht="10.5" customHeight="1" x14ac:dyDescent="0.2">
      <c r="A12" s="95" t="s">
        <v>1979</v>
      </c>
      <c r="B12" s="527">
        <v>36.9</v>
      </c>
      <c r="C12" s="527">
        <v>3.9</v>
      </c>
      <c r="D12" s="527">
        <v>12.5</v>
      </c>
      <c r="E12" s="527">
        <v>10</v>
      </c>
      <c r="F12" s="527">
        <v>13.1</v>
      </c>
      <c r="G12" s="527">
        <v>5.4</v>
      </c>
      <c r="H12" s="527">
        <v>47.5</v>
      </c>
      <c r="I12" s="527">
        <v>1.7</v>
      </c>
      <c r="J12" s="527">
        <v>131</v>
      </c>
    </row>
    <row r="13" spans="1:10" ht="4.5" customHeight="1" x14ac:dyDescent="0.2">
      <c r="A13" s="9"/>
      <c r="B13" s="543"/>
      <c r="C13" s="543"/>
      <c r="D13" s="543"/>
      <c r="E13" s="543"/>
      <c r="F13" s="543"/>
      <c r="G13" s="543"/>
      <c r="H13" s="543"/>
      <c r="I13" s="543"/>
      <c r="J13" s="543"/>
    </row>
    <row r="14" spans="1:10" ht="10.5" customHeight="1" x14ac:dyDescent="0.2">
      <c r="A14" s="14" t="s">
        <v>1980</v>
      </c>
      <c r="B14" s="495">
        <v>3.2</v>
      </c>
      <c r="C14" s="495">
        <v>4.5999999999999996</v>
      </c>
      <c r="D14" s="495">
        <v>0.9</v>
      </c>
      <c r="E14" s="495">
        <v>0.2</v>
      </c>
      <c r="F14" s="495" t="s">
        <v>0</v>
      </c>
      <c r="G14" s="495" t="s">
        <v>0</v>
      </c>
      <c r="H14" s="495" t="s">
        <v>0</v>
      </c>
      <c r="I14" s="495">
        <v>46.3</v>
      </c>
      <c r="J14" s="495">
        <v>55.2</v>
      </c>
    </row>
    <row r="15" spans="1:10" ht="10.5" customHeight="1" x14ac:dyDescent="0.2">
      <c r="A15" s="14" t="s">
        <v>1981</v>
      </c>
      <c r="B15" s="495">
        <v>6.5</v>
      </c>
      <c r="C15" s="495">
        <v>0.3</v>
      </c>
      <c r="D15" s="495" t="s">
        <v>0</v>
      </c>
      <c r="E15" s="495" t="s">
        <v>0</v>
      </c>
      <c r="F15" s="495" t="s">
        <v>0</v>
      </c>
      <c r="G15" s="495" t="s">
        <v>0</v>
      </c>
      <c r="H15" s="495" t="s">
        <v>0</v>
      </c>
      <c r="I15" s="495" t="s">
        <v>0</v>
      </c>
      <c r="J15" s="495">
        <v>6.9</v>
      </c>
    </row>
    <row r="16" spans="1:10" ht="10.5" customHeight="1" x14ac:dyDescent="0.2">
      <c r="A16" s="14" t="s">
        <v>1982</v>
      </c>
      <c r="B16" s="495" t="s">
        <v>0</v>
      </c>
      <c r="C16" s="495" t="s">
        <v>0</v>
      </c>
      <c r="D16" s="495" t="s">
        <v>0</v>
      </c>
      <c r="E16" s="495" t="s">
        <v>0</v>
      </c>
      <c r="F16" s="495" t="s">
        <v>0</v>
      </c>
      <c r="G16" s="495" t="s">
        <v>0</v>
      </c>
      <c r="H16" s="495" t="s">
        <v>0</v>
      </c>
      <c r="I16" s="495" t="s">
        <v>0</v>
      </c>
      <c r="J16" s="495" t="s">
        <v>0</v>
      </c>
    </row>
    <row r="17" spans="1:10" ht="10.5" customHeight="1" x14ac:dyDescent="0.2">
      <c r="A17" s="14" t="s">
        <v>1983</v>
      </c>
      <c r="B17" s="495" t="s">
        <v>0</v>
      </c>
      <c r="C17" s="495" t="s">
        <v>0</v>
      </c>
      <c r="D17" s="495" t="s">
        <v>0</v>
      </c>
      <c r="E17" s="495" t="s">
        <v>0</v>
      </c>
      <c r="F17" s="495" t="s">
        <v>0</v>
      </c>
      <c r="G17" s="495" t="s">
        <v>0</v>
      </c>
      <c r="H17" s="495" t="s">
        <v>0</v>
      </c>
      <c r="I17" s="495" t="s">
        <v>0</v>
      </c>
      <c r="J17" s="495" t="s">
        <v>0</v>
      </c>
    </row>
    <row r="18" spans="1:10" ht="10.5" customHeight="1" x14ac:dyDescent="0.2">
      <c r="A18" s="14" t="s">
        <v>1984</v>
      </c>
      <c r="B18" s="495" t="s">
        <v>0</v>
      </c>
      <c r="C18" s="495" t="s">
        <v>0</v>
      </c>
      <c r="D18" s="495" t="s">
        <v>0</v>
      </c>
      <c r="E18" s="495" t="s">
        <v>0</v>
      </c>
      <c r="F18" s="495" t="s">
        <v>0</v>
      </c>
      <c r="G18" s="495" t="s">
        <v>0</v>
      </c>
      <c r="H18" s="495" t="s">
        <v>0</v>
      </c>
      <c r="I18" s="495" t="s">
        <v>0</v>
      </c>
      <c r="J18" s="495" t="s">
        <v>0</v>
      </c>
    </row>
    <row r="19" spans="1:10" ht="10.5" customHeight="1" x14ac:dyDescent="0.2">
      <c r="A19" s="14" t="s">
        <v>1985</v>
      </c>
      <c r="B19" s="495">
        <v>0.3</v>
      </c>
      <c r="C19" s="495">
        <v>0.1</v>
      </c>
      <c r="D19" s="495">
        <v>4.7</v>
      </c>
      <c r="E19" s="495">
        <v>7</v>
      </c>
      <c r="F19" s="495">
        <v>13.5</v>
      </c>
      <c r="G19" s="495">
        <v>2.5</v>
      </c>
      <c r="H19" s="495" t="s">
        <v>0</v>
      </c>
      <c r="I19" s="495" t="s">
        <v>0</v>
      </c>
      <c r="J19" s="495">
        <v>28.2</v>
      </c>
    </row>
    <row r="20" spans="1:10" ht="10.5" customHeight="1" x14ac:dyDescent="0.2">
      <c r="A20" s="14" t="s">
        <v>1986</v>
      </c>
      <c r="B20" s="495" t="s">
        <v>0</v>
      </c>
      <c r="C20" s="495" t="s">
        <v>0</v>
      </c>
      <c r="D20" s="495">
        <v>0.2</v>
      </c>
      <c r="E20" s="495">
        <v>0.3</v>
      </c>
      <c r="F20" s="495">
        <v>0.6</v>
      </c>
      <c r="G20" s="495" t="s">
        <v>0</v>
      </c>
      <c r="H20" s="495" t="s">
        <v>0</v>
      </c>
      <c r="I20" s="495" t="s">
        <v>0</v>
      </c>
      <c r="J20" s="495">
        <v>1.1000000000000001</v>
      </c>
    </row>
    <row r="21" spans="1:10" ht="10.5" customHeight="1" x14ac:dyDescent="0.2">
      <c r="A21" s="14" t="s">
        <v>1987</v>
      </c>
      <c r="B21" s="495" t="s">
        <v>0</v>
      </c>
      <c r="C21" s="495" t="s">
        <v>0</v>
      </c>
      <c r="D21" s="495" t="s">
        <v>0</v>
      </c>
      <c r="E21" s="495" t="s">
        <v>0</v>
      </c>
      <c r="F21" s="495" t="s">
        <v>0</v>
      </c>
      <c r="G21" s="495" t="s">
        <v>0</v>
      </c>
      <c r="H21" s="495" t="s">
        <v>0</v>
      </c>
      <c r="I21" s="495" t="s">
        <v>0</v>
      </c>
      <c r="J21" s="495" t="s">
        <v>0</v>
      </c>
    </row>
    <row r="22" spans="1:10" ht="10.5" customHeight="1" x14ac:dyDescent="0.2">
      <c r="A22" s="14" t="s">
        <v>1988</v>
      </c>
      <c r="B22" s="495" t="s">
        <v>0</v>
      </c>
      <c r="C22" s="495" t="s">
        <v>0</v>
      </c>
      <c r="D22" s="495">
        <v>0.1</v>
      </c>
      <c r="E22" s="495">
        <v>0.1</v>
      </c>
      <c r="F22" s="495">
        <v>0.2</v>
      </c>
      <c r="G22" s="495" t="s">
        <v>0</v>
      </c>
      <c r="H22" s="495" t="s">
        <v>0</v>
      </c>
      <c r="I22" s="495" t="s">
        <v>0</v>
      </c>
      <c r="J22" s="495">
        <v>0.4</v>
      </c>
    </row>
    <row r="23" spans="1:10" ht="10.5" customHeight="1" x14ac:dyDescent="0.2">
      <c r="A23" s="14" t="s">
        <v>1989</v>
      </c>
      <c r="B23" s="495" t="s">
        <v>0</v>
      </c>
      <c r="C23" s="495" t="s">
        <v>0</v>
      </c>
      <c r="D23" s="495" t="s">
        <v>0</v>
      </c>
      <c r="E23" s="495" t="s">
        <v>0</v>
      </c>
      <c r="F23" s="495">
        <v>0.4</v>
      </c>
      <c r="G23" s="495" t="s">
        <v>0</v>
      </c>
      <c r="H23" s="495" t="s">
        <v>0</v>
      </c>
      <c r="I23" s="495">
        <v>0.6</v>
      </c>
      <c r="J23" s="495">
        <v>1</v>
      </c>
    </row>
    <row r="24" spans="1:10" ht="10.5" customHeight="1" x14ac:dyDescent="0.2">
      <c r="A24" s="14" t="s">
        <v>1978</v>
      </c>
      <c r="B24" s="495" t="s">
        <v>0</v>
      </c>
      <c r="C24" s="495" t="s">
        <v>0</v>
      </c>
      <c r="D24" s="495" t="s">
        <v>0</v>
      </c>
      <c r="E24" s="495" t="s">
        <v>0</v>
      </c>
      <c r="F24" s="495" t="s">
        <v>0</v>
      </c>
      <c r="G24" s="495" t="s">
        <v>0</v>
      </c>
      <c r="H24" s="495" t="s">
        <v>0</v>
      </c>
      <c r="I24" s="495">
        <v>1.8</v>
      </c>
      <c r="J24" s="495">
        <v>1.8</v>
      </c>
    </row>
    <row r="25" spans="1:10" ht="10.5" customHeight="1" x14ac:dyDescent="0.2">
      <c r="A25" s="14" t="s">
        <v>1990</v>
      </c>
      <c r="B25" s="495" t="s">
        <v>0</v>
      </c>
      <c r="C25" s="495" t="s">
        <v>0</v>
      </c>
      <c r="D25" s="495" t="s">
        <v>0</v>
      </c>
      <c r="E25" s="495" t="s">
        <v>0</v>
      </c>
      <c r="F25" s="495" t="s">
        <v>0</v>
      </c>
      <c r="G25" s="495" t="s">
        <v>0</v>
      </c>
      <c r="H25" s="495" t="s">
        <v>0</v>
      </c>
      <c r="I25" s="495">
        <v>9.5</v>
      </c>
      <c r="J25" s="495">
        <v>9.5</v>
      </c>
    </row>
    <row r="26" spans="1:10" ht="10.5" customHeight="1" x14ac:dyDescent="0.2">
      <c r="A26" s="95" t="s">
        <v>1991</v>
      </c>
      <c r="B26" s="527">
        <v>10.1</v>
      </c>
      <c r="C26" s="527">
        <v>5.0999999999999996</v>
      </c>
      <c r="D26" s="527">
        <v>5.9</v>
      </c>
      <c r="E26" s="527">
        <v>7.6</v>
      </c>
      <c r="F26" s="527">
        <v>14.7</v>
      </c>
      <c r="G26" s="527">
        <v>2.6</v>
      </c>
      <c r="H26" s="527" t="s">
        <v>0</v>
      </c>
      <c r="I26" s="527">
        <v>58.3</v>
      </c>
      <c r="J26" s="527">
        <v>104.1</v>
      </c>
    </row>
    <row r="27" spans="1:10" ht="10.5" customHeight="1" x14ac:dyDescent="0.2">
      <c r="A27" s="9" t="s">
        <v>1992</v>
      </c>
      <c r="B27" s="542">
        <v>-3.5</v>
      </c>
      <c r="C27" s="542">
        <v>-18.100000000000001</v>
      </c>
      <c r="D27" s="542">
        <v>-9.8000000000000007</v>
      </c>
      <c r="E27" s="542">
        <v>-1.9</v>
      </c>
      <c r="F27" s="542">
        <v>-1.4</v>
      </c>
      <c r="G27" s="542">
        <v>2</v>
      </c>
      <c r="H27" s="542">
        <v>-0.1</v>
      </c>
      <c r="I27" s="542" t="s">
        <v>0</v>
      </c>
      <c r="J27" s="542">
        <v>-32.799999999999997</v>
      </c>
    </row>
    <row r="28" spans="1:10" ht="4.5" customHeight="1" x14ac:dyDescent="0.2">
      <c r="A28" s="14"/>
      <c r="B28" s="489"/>
      <c r="C28" s="489"/>
      <c r="D28" s="489"/>
      <c r="E28" s="489"/>
      <c r="F28" s="489"/>
      <c r="G28" s="489"/>
      <c r="H28" s="489"/>
      <c r="I28" s="489"/>
      <c r="J28" s="489"/>
    </row>
    <row r="29" spans="1:10" ht="6" customHeight="1" x14ac:dyDescent="0.2">
      <c r="A29" s="91"/>
      <c r="B29" s="244"/>
      <c r="C29" s="244"/>
      <c r="D29" s="244"/>
      <c r="E29" s="244"/>
      <c r="F29" s="244"/>
      <c r="G29" s="244"/>
      <c r="H29" s="244"/>
      <c r="I29" s="244"/>
      <c r="J29" s="244"/>
    </row>
    <row r="30" spans="1:10" ht="10.5" customHeight="1" x14ac:dyDescent="0.2">
      <c r="A30" s="12"/>
      <c r="B30" s="244"/>
      <c r="C30" s="244"/>
      <c r="D30" s="244"/>
      <c r="E30" s="244"/>
      <c r="F30" s="244"/>
      <c r="G30" s="244"/>
      <c r="H30" s="540"/>
      <c r="I30" s="121"/>
      <c r="J30" s="121"/>
    </row>
    <row r="31" spans="1:10" ht="24" customHeight="1" x14ac:dyDescent="0.2">
      <c r="A31" s="45" t="s">
        <v>1993</v>
      </c>
      <c r="B31" s="115" t="s">
        <v>1965</v>
      </c>
      <c r="C31" s="115" t="s">
        <v>1966</v>
      </c>
      <c r="D31" s="115" t="s">
        <v>1967</v>
      </c>
      <c r="E31" s="115" t="s">
        <v>1968</v>
      </c>
      <c r="F31" s="115" t="s">
        <v>1969</v>
      </c>
      <c r="G31" s="115" t="s">
        <v>1970</v>
      </c>
      <c r="H31" s="115" t="s">
        <v>1971</v>
      </c>
      <c r="I31" s="115" t="s">
        <v>1972</v>
      </c>
      <c r="J31" s="115" t="s">
        <v>1973</v>
      </c>
    </row>
    <row r="32" spans="1:10" ht="10.5" customHeight="1" x14ac:dyDescent="0.2">
      <c r="A32" s="9" t="s">
        <v>1974</v>
      </c>
      <c r="B32" s="542">
        <v>10</v>
      </c>
      <c r="C32" s="542" t="s">
        <v>0</v>
      </c>
      <c r="D32" s="542" t="s">
        <v>0</v>
      </c>
      <c r="E32" s="542" t="s">
        <v>0</v>
      </c>
      <c r="F32" s="542" t="s">
        <v>0</v>
      </c>
      <c r="G32" s="542" t="s">
        <v>0</v>
      </c>
      <c r="H32" s="542" t="s">
        <v>0</v>
      </c>
      <c r="I32" s="542" t="s">
        <v>0</v>
      </c>
      <c r="J32" s="542">
        <v>10</v>
      </c>
    </row>
    <row r="33" spans="1:10" ht="10.5" customHeight="1" x14ac:dyDescent="0.2">
      <c r="A33" s="14" t="s">
        <v>1975</v>
      </c>
      <c r="B33" s="495">
        <v>32.4</v>
      </c>
      <c r="C33" s="495">
        <v>1</v>
      </c>
      <c r="D33" s="495">
        <v>2.9</v>
      </c>
      <c r="E33" s="495">
        <v>3.4</v>
      </c>
      <c r="F33" s="495">
        <v>6.5</v>
      </c>
      <c r="G33" s="495">
        <v>9.1999999999999993</v>
      </c>
      <c r="H33" s="495">
        <v>39.200000000000003</v>
      </c>
      <c r="I33" s="495" t="s">
        <v>0</v>
      </c>
      <c r="J33" s="495">
        <v>94.7</v>
      </c>
    </row>
    <row r="34" spans="1:10" ht="10.5" customHeight="1" x14ac:dyDescent="0.2">
      <c r="A34" s="14" t="s">
        <v>1976</v>
      </c>
      <c r="B34" s="495">
        <v>0.9</v>
      </c>
      <c r="C34" s="495" t="s">
        <v>0</v>
      </c>
      <c r="D34" s="495" t="s">
        <v>0</v>
      </c>
      <c r="E34" s="495" t="s">
        <v>0</v>
      </c>
      <c r="F34" s="495" t="s">
        <v>0</v>
      </c>
      <c r="G34" s="495" t="s">
        <v>0</v>
      </c>
      <c r="H34" s="495" t="s">
        <v>0</v>
      </c>
      <c r="I34" s="495" t="s">
        <v>0</v>
      </c>
      <c r="J34" s="495">
        <v>0.9</v>
      </c>
    </row>
    <row r="35" spans="1:10" ht="10.5" customHeight="1" x14ac:dyDescent="0.2">
      <c r="A35" s="14" t="s">
        <v>1977</v>
      </c>
      <c r="B35" s="495">
        <v>18.7</v>
      </c>
      <c r="C35" s="495" t="s">
        <v>0</v>
      </c>
      <c r="D35" s="495" t="s">
        <v>0</v>
      </c>
      <c r="E35" s="495" t="s">
        <v>0</v>
      </c>
      <c r="F35" s="495" t="s">
        <v>0</v>
      </c>
      <c r="G35" s="495" t="s">
        <v>0</v>
      </c>
      <c r="H35" s="495" t="s">
        <v>0</v>
      </c>
      <c r="I35" s="495" t="s">
        <v>0</v>
      </c>
      <c r="J35" s="495">
        <v>18.7</v>
      </c>
    </row>
    <row r="36" spans="1:10" ht="10.5" customHeight="1" x14ac:dyDescent="0.2">
      <c r="A36" s="14" t="s">
        <v>1978</v>
      </c>
      <c r="B36" s="495" t="s">
        <v>0</v>
      </c>
      <c r="C36" s="495" t="s">
        <v>0</v>
      </c>
      <c r="D36" s="495" t="s">
        <v>0</v>
      </c>
      <c r="E36" s="495" t="s">
        <v>0</v>
      </c>
      <c r="F36" s="495" t="s">
        <v>0</v>
      </c>
      <c r="G36" s="495" t="s">
        <v>0</v>
      </c>
      <c r="H36" s="495" t="s">
        <v>0</v>
      </c>
      <c r="I36" s="495">
        <v>2.6</v>
      </c>
      <c r="J36" s="495">
        <v>2.6</v>
      </c>
    </row>
    <row r="37" spans="1:10" ht="10.5" customHeight="1" x14ac:dyDescent="0.2">
      <c r="A37" s="95" t="s">
        <v>1979</v>
      </c>
      <c r="B37" s="527">
        <v>62.1</v>
      </c>
      <c r="C37" s="527">
        <v>1</v>
      </c>
      <c r="D37" s="527">
        <v>2.9</v>
      </c>
      <c r="E37" s="527">
        <v>3.4</v>
      </c>
      <c r="F37" s="527">
        <v>6.5</v>
      </c>
      <c r="G37" s="527">
        <v>9.1999999999999993</v>
      </c>
      <c r="H37" s="527">
        <v>39.200000000000003</v>
      </c>
      <c r="I37" s="527">
        <v>2.6</v>
      </c>
      <c r="J37" s="527">
        <v>126.9</v>
      </c>
    </row>
    <row r="38" spans="1:10" ht="4.5" customHeight="1" x14ac:dyDescent="0.2">
      <c r="A38" s="9"/>
      <c r="B38" s="543"/>
      <c r="C38" s="543"/>
      <c r="D38" s="543"/>
      <c r="E38" s="543"/>
      <c r="F38" s="543"/>
      <c r="G38" s="543"/>
      <c r="H38" s="543"/>
      <c r="I38" s="543"/>
      <c r="J38" s="543"/>
    </row>
    <row r="39" spans="1:10" ht="10.5" customHeight="1" x14ac:dyDescent="0.2">
      <c r="A39" s="14" t="s">
        <v>1980</v>
      </c>
      <c r="B39" s="495">
        <v>2.4</v>
      </c>
      <c r="C39" s="495">
        <v>1.3</v>
      </c>
      <c r="D39" s="495">
        <v>1.5</v>
      </c>
      <c r="E39" s="495" t="s">
        <v>0</v>
      </c>
      <c r="F39" s="495" t="s">
        <v>0</v>
      </c>
      <c r="G39" s="495" t="s">
        <v>0</v>
      </c>
      <c r="H39" s="495" t="s">
        <v>0</v>
      </c>
      <c r="I39" s="495">
        <v>35.700000000000003</v>
      </c>
      <c r="J39" s="495">
        <v>40.9</v>
      </c>
    </row>
    <row r="40" spans="1:10" ht="10.5" customHeight="1" x14ac:dyDescent="0.2">
      <c r="A40" s="14" t="s">
        <v>1981</v>
      </c>
      <c r="B40" s="495">
        <v>4.5</v>
      </c>
      <c r="C40" s="495" t="s">
        <v>0</v>
      </c>
      <c r="D40" s="495" t="s">
        <v>0</v>
      </c>
      <c r="E40" s="495" t="s">
        <v>0</v>
      </c>
      <c r="F40" s="495" t="s">
        <v>0</v>
      </c>
      <c r="G40" s="495" t="s">
        <v>0</v>
      </c>
      <c r="H40" s="495" t="s">
        <v>0</v>
      </c>
      <c r="I40" s="495" t="s">
        <v>0</v>
      </c>
      <c r="J40" s="495">
        <v>4.5</v>
      </c>
    </row>
    <row r="41" spans="1:10" ht="10.5" customHeight="1" x14ac:dyDescent="0.2">
      <c r="A41" s="14" t="s">
        <v>1982</v>
      </c>
      <c r="B41" s="495" t="s">
        <v>0</v>
      </c>
      <c r="C41" s="495" t="s">
        <v>0</v>
      </c>
      <c r="D41" s="495" t="s">
        <v>0</v>
      </c>
      <c r="E41" s="495" t="s">
        <v>0</v>
      </c>
      <c r="F41" s="495" t="s">
        <v>0</v>
      </c>
      <c r="G41" s="495" t="s">
        <v>0</v>
      </c>
      <c r="H41" s="495" t="s">
        <v>0</v>
      </c>
      <c r="I41" s="495" t="s">
        <v>0</v>
      </c>
      <c r="J41" s="495" t="s">
        <v>0</v>
      </c>
    </row>
    <row r="42" spans="1:10" ht="10.5" customHeight="1" x14ac:dyDescent="0.2">
      <c r="A42" s="14" t="s">
        <v>1983</v>
      </c>
      <c r="B42" s="495" t="s">
        <v>0</v>
      </c>
      <c r="C42" s="495" t="s">
        <v>0</v>
      </c>
      <c r="D42" s="495" t="s">
        <v>0</v>
      </c>
      <c r="E42" s="495" t="s">
        <v>0</v>
      </c>
      <c r="F42" s="495" t="s">
        <v>0</v>
      </c>
      <c r="G42" s="495" t="s">
        <v>0</v>
      </c>
      <c r="H42" s="495" t="s">
        <v>0</v>
      </c>
      <c r="I42" s="495" t="s">
        <v>0</v>
      </c>
      <c r="J42" s="495" t="s">
        <v>0</v>
      </c>
    </row>
    <row r="43" spans="1:10" ht="10.5" customHeight="1" x14ac:dyDescent="0.2">
      <c r="A43" s="14" t="s">
        <v>1984</v>
      </c>
      <c r="B43" s="495" t="s">
        <v>0</v>
      </c>
      <c r="C43" s="495" t="s">
        <v>0</v>
      </c>
      <c r="D43" s="495" t="s">
        <v>0</v>
      </c>
      <c r="E43" s="495" t="s">
        <v>0</v>
      </c>
      <c r="F43" s="495" t="s">
        <v>0</v>
      </c>
      <c r="G43" s="495" t="s">
        <v>0</v>
      </c>
      <c r="H43" s="495" t="s">
        <v>0</v>
      </c>
      <c r="I43" s="495" t="s">
        <v>0</v>
      </c>
      <c r="J43" s="495" t="s">
        <v>0</v>
      </c>
    </row>
    <row r="44" spans="1:10" ht="10.5" customHeight="1" x14ac:dyDescent="0.2">
      <c r="A44" s="14" t="s">
        <v>1985</v>
      </c>
      <c r="B44" s="495">
        <v>3.1</v>
      </c>
      <c r="C44" s="495" t="s">
        <v>0</v>
      </c>
      <c r="D44" s="495">
        <v>9</v>
      </c>
      <c r="E44" s="495">
        <v>10.1</v>
      </c>
      <c r="F44" s="495">
        <v>13</v>
      </c>
      <c r="G44" s="495">
        <v>0.1</v>
      </c>
      <c r="H44" s="495">
        <v>17.100000000000001</v>
      </c>
      <c r="I44" s="495" t="s">
        <v>0</v>
      </c>
      <c r="J44" s="495">
        <v>52.5</v>
      </c>
    </row>
    <row r="45" spans="1:10" ht="10.5" customHeight="1" x14ac:dyDescent="0.2">
      <c r="A45" s="14" t="s">
        <v>1986</v>
      </c>
      <c r="B45" s="495" t="s">
        <v>0</v>
      </c>
      <c r="C45" s="495" t="s">
        <v>0</v>
      </c>
      <c r="D45" s="495" t="s">
        <v>0</v>
      </c>
      <c r="E45" s="495" t="s">
        <v>0</v>
      </c>
      <c r="F45" s="495" t="s">
        <v>0</v>
      </c>
      <c r="G45" s="495" t="s">
        <v>0</v>
      </c>
      <c r="H45" s="495" t="s">
        <v>0</v>
      </c>
      <c r="I45" s="495" t="s">
        <v>0</v>
      </c>
      <c r="J45" s="495" t="s">
        <v>0</v>
      </c>
    </row>
    <row r="46" spans="1:10" ht="10.5" customHeight="1" x14ac:dyDescent="0.2">
      <c r="A46" s="14" t="s">
        <v>1987</v>
      </c>
      <c r="B46" s="495" t="s">
        <v>0</v>
      </c>
      <c r="C46" s="495" t="s">
        <v>0</v>
      </c>
      <c r="D46" s="495" t="s">
        <v>0</v>
      </c>
      <c r="E46" s="495" t="s">
        <v>0</v>
      </c>
      <c r="F46" s="495" t="s">
        <v>0</v>
      </c>
      <c r="G46" s="495" t="s">
        <v>0</v>
      </c>
      <c r="H46" s="495" t="s">
        <v>0</v>
      </c>
      <c r="I46" s="495" t="s">
        <v>0</v>
      </c>
      <c r="J46" s="495" t="s">
        <v>0</v>
      </c>
    </row>
    <row r="47" spans="1:10" ht="10.5" customHeight="1" x14ac:dyDescent="0.2">
      <c r="A47" s="14" t="s">
        <v>1988</v>
      </c>
      <c r="B47" s="495" t="s">
        <v>0</v>
      </c>
      <c r="C47" s="495" t="s">
        <v>0</v>
      </c>
      <c r="D47" s="495" t="s">
        <v>0</v>
      </c>
      <c r="E47" s="495" t="s">
        <v>0</v>
      </c>
      <c r="F47" s="495" t="s">
        <v>0</v>
      </c>
      <c r="G47" s="495" t="s">
        <v>0</v>
      </c>
      <c r="H47" s="495" t="s">
        <v>0</v>
      </c>
      <c r="I47" s="495" t="s">
        <v>0</v>
      </c>
      <c r="J47" s="495" t="s">
        <v>0</v>
      </c>
    </row>
    <row r="48" spans="1:10" ht="10.5" customHeight="1" x14ac:dyDescent="0.2">
      <c r="A48" s="14" t="s">
        <v>1989</v>
      </c>
      <c r="B48" s="495" t="s">
        <v>0</v>
      </c>
      <c r="C48" s="495" t="s">
        <v>0</v>
      </c>
      <c r="D48" s="495" t="s">
        <v>0</v>
      </c>
      <c r="E48" s="495" t="s">
        <v>0</v>
      </c>
      <c r="F48" s="495" t="s">
        <v>0</v>
      </c>
      <c r="G48" s="495" t="s">
        <v>0</v>
      </c>
      <c r="H48" s="495" t="s">
        <v>0</v>
      </c>
      <c r="I48" s="495" t="s">
        <v>0</v>
      </c>
      <c r="J48" s="495" t="s">
        <v>0</v>
      </c>
    </row>
    <row r="49" spans="1:10" ht="10.5" customHeight="1" x14ac:dyDescent="0.2">
      <c r="A49" s="14" t="s">
        <v>1978</v>
      </c>
      <c r="B49" s="495" t="s">
        <v>0</v>
      </c>
      <c r="C49" s="495" t="s">
        <v>0</v>
      </c>
      <c r="D49" s="495" t="s">
        <v>0</v>
      </c>
      <c r="E49" s="495" t="s">
        <v>0</v>
      </c>
      <c r="F49" s="495" t="s">
        <v>0</v>
      </c>
      <c r="G49" s="495" t="s">
        <v>0</v>
      </c>
      <c r="H49" s="495" t="s">
        <v>0</v>
      </c>
      <c r="I49" s="495">
        <v>2.1</v>
      </c>
      <c r="J49" s="495">
        <v>2.1</v>
      </c>
    </row>
    <row r="50" spans="1:10" ht="10.5" customHeight="1" x14ac:dyDescent="0.2">
      <c r="A50" s="14" t="s">
        <v>1990</v>
      </c>
      <c r="B50" s="495" t="s">
        <v>0</v>
      </c>
      <c r="C50" s="495" t="s">
        <v>0</v>
      </c>
      <c r="D50" s="495" t="s">
        <v>0</v>
      </c>
      <c r="E50" s="495" t="s">
        <v>0</v>
      </c>
      <c r="F50" s="495" t="s">
        <v>0</v>
      </c>
      <c r="G50" s="495" t="s">
        <v>0</v>
      </c>
      <c r="H50" s="495" t="s">
        <v>0</v>
      </c>
      <c r="I50" s="495">
        <v>7</v>
      </c>
      <c r="J50" s="495">
        <v>7</v>
      </c>
    </row>
    <row r="51" spans="1:10" ht="10.5" customHeight="1" x14ac:dyDescent="0.2">
      <c r="A51" s="95" t="s">
        <v>1991</v>
      </c>
      <c r="B51" s="527">
        <v>10</v>
      </c>
      <c r="C51" s="527">
        <v>1.3</v>
      </c>
      <c r="D51" s="527">
        <v>10.5</v>
      </c>
      <c r="E51" s="527">
        <v>10.1</v>
      </c>
      <c r="F51" s="527">
        <v>13</v>
      </c>
      <c r="G51" s="527">
        <v>0.1</v>
      </c>
      <c r="H51" s="527">
        <v>17.100000000000001</v>
      </c>
      <c r="I51" s="527">
        <v>44.8</v>
      </c>
      <c r="J51" s="527">
        <v>107</v>
      </c>
    </row>
    <row r="52" spans="1:10" ht="10.5" customHeight="1" x14ac:dyDescent="0.2">
      <c r="A52" s="9" t="s">
        <v>1992</v>
      </c>
      <c r="B52" s="542">
        <v>-4.9000000000000004</v>
      </c>
      <c r="C52" s="542">
        <v>-4</v>
      </c>
      <c r="D52" s="542">
        <v>-11</v>
      </c>
      <c r="E52" s="542">
        <v>0.6</v>
      </c>
      <c r="F52" s="542">
        <v>0.8</v>
      </c>
      <c r="G52" s="542">
        <v>0.1</v>
      </c>
      <c r="H52" s="542">
        <v>0.6</v>
      </c>
      <c r="I52" s="542" t="s">
        <v>0</v>
      </c>
      <c r="J52" s="542">
        <v>-17.7</v>
      </c>
    </row>
    <row r="53" spans="1:10" ht="5.25" customHeight="1" x14ac:dyDescent="0.2">
      <c r="A53" s="14"/>
      <c r="B53" s="495"/>
      <c r="C53" s="495"/>
      <c r="D53" s="495"/>
      <c r="E53" s="495"/>
      <c r="F53" s="495"/>
      <c r="G53" s="495"/>
      <c r="H53" s="495"/>
      <c r="I53" s="495"/>
      <c r="J53" s="495"/>
    </row>
    <row r="54" spans="1:10" ht="9.75" customHeight="1" x14ac:dyDescent="0.25">
      <c r="A54" s="663" t="s">
        <v>1994</v>
      </c>
      <c r="B54" s="637" t="s">
        <v>0</v>
      </c>
      <c r="C54" s="637" t="s">
        <v>0</v>
      </c>
      <c r="D54" s="637" t="s">
        <v>0</v>
      </c>
      <c r="E54" s="637" t="s">
        <v>0</v>
      </c>
      <c r="F54" s="637" t="s">
        <v>0</v>
      </c>
      <c r="G54" s="637" t="s">
        <v>0</v>
      </c>
      <c r="H54" s="637" t="s">
        <v>0</v>
      </c>
      <c r="I54" s="637" t="s">
        <v>0</v>
      </c>
      <c r="J54" s="637" t="s">
        <v>0</v>
      </c>
    </row>
    <row r="55" spans="1:10" ht="10.5" customHeight="1" x14ac:dyDescent="0.25">
      <c r="A55" s="690" t="s">
        <v>1995</v>
      </c>
      <c r="B55" s="691" t="s">
        <v>0</v>
      </c>
      <c r="C55" s="691" t="s">
        <v>0</v>
      </c>
      <c r="D55" s="691" t="s">
        <v>0</v>
      </c>
      <c r="E55" s="691" t="s">
        <v>0</v>
      </c>
      <c r="F55" s="691" t="s">
        <v>0</v>
      </c>
      <c r="G55" s="691" t="s">
        <v>0</v>
      </c>
      <c r="H55" s="691" t="s">
        <v>0</v>
      </c>
      <c r="I55" s="691" t="s">
        <v>0</v>
      </c>
      <c r="J55" s="691" t="s">
        <v>0</v>
      </c>
    </row>
  </sheetData>
  <mergeCells count="3">
    <mergeCell ref="A2:J2"/>
    <mergeCell ref="A54:J54"/>
    <mergeCell ref="A55:J55"/>
  </mergeCells>
  <pageMargins left="0.5" right="0.5" top="0.5" bottom="0.5" header="0.31496062992126" footer="0.31496062992126"/>
  <pageSetup paperSize="9" orientation="portrait"/>
  <headerFooter>
    <oddFooter>&amp;C_x000D_&amp;1#&amp;"Aptos"&amp;10&amp;K000000 Confidential</oddFooter>
  </headerFooter>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B086D4-A404-48A9-BD70-F9F0E3B3B54C}">
  <dimension ref="A1:J55"/>
  <sheetViews>
    <sheetView workbookViewId="0"/>
  </sheetViews>
  <sheetFormatPr defaultRowHeight="12.75" x14ac:dyDescent="0.2"/>
  <cols>
    <col min="1" max="1" width="39.7109375" customWidth="1"/>
    <col min="2" max="8" width="6.7109375" customWidth="1"/>
    <col min="9" max="9" width="8" customWidth="1"/>
    <col min="10" max="10" width="6.7109375" customWidth="1"/>
  </cols>
  <sheetData>
    <row r="1" spans="1:10" ht="10.5" customHeight="1" x14ac:dyDescent="0.2">
      <c r="A1" s="73" t="s">
        <v>1996</v>
      </c>
      <c r="B1" s="44"/>
      <c r="C1" s="44"/>
      <c r="D1" s="44"/>
      <c r="E1" s="288"/>
      <c r="F1" s="288"/>
      <c r="G1" s="288"/>
      <c r="H1" s="288"/>
      <c r="I1" s="288"/>
      <c r="J1" s="288"/>
    </row>
    <row r="2" spans="1:10" ht="28.5" customHeight="1" x14ac:dyDescent="0.2">
      <c r="A2" s="600" t="s">
        <v>1997</v>
      </c>
      <c r="B2" s="600" t="s">
        <v>0</v>
      </c>
      <c r="C2" s="600" t="s">
        <v>0</v>
      </c>
      <c r="D2" s="600" t="s">
        <v>0</v>
      </c>
      <c r="E2" s="600" t="s">
        <v>0</v>
      </c>
      <c r="F2" s="600" t="s">
        <v>0</v>
      </c>
      <c r="G2" s="600" t="s">
        <v>0</v>
      </c>
      <c r="H2" s="600" t="s">
        <v>0</v>
      </c>
      <c r="I2" s="600" t="s">
        <v>0</v>
      </c>
      <c r="J2" s="600" t="s">
        <v>0</v>
      </c>
    </row>
    <row r="3" spans="1:10" ht="6" customHeight="1" x14ac:dyDescent="0.2">
      <c r="A3" s="111"/>
      <c r="B3" s="461"/>
      <c r="C3" s="461"/>
      <c r="D3" s="461"/>
      <c r="E3" s="461"/>
      <c r="F3" s="461"/>
      <c r="G3" s="461"/>
      <c r="H3" s="461"/>
      <c r="I3" s="461"/>
      <c r="J3" s="461"/>
    </row>
    <row r="4" spans="1:10" ht="10.5" customHeight="1" x14ac:dyDescent="0.2">
      <c r="A4" s="12" t="s">
        <v>1998</v>
      </c>
      <c r="B4" s="244"/>
      <c r="C4" s="244"/>
      <c r="D4" s="244"/>
      <c r="E4" s="244"/>
      <c r="F4" s="244"/>
      <c r="G4" s="244"/>
      <c r="H4" s="540"/>
      <c r="I4" s="121"/>
      <c r="J4" s="121"/>
    </row>
    <row r="5" spans="1:10" ht="10.5" customHeight="1" x14ac:dyDescent="0.2">
      <c r="A5" s="541" t="s">
        <v>1999</v>
      </c>
      <c r="B5" s="244"/>
      <c r="C5" s="244"/>
      <c r="D5" s="244"/>
      <c r="E5" s="244"/>
      <c r="F5" s="244"/>
      <c r="G5" s="244"/>
      <c r="H5" s="540"/>
      <c r="I5" s="121"/>
      <c r="J5" s="121"/>
    </row>
    <row r="6" spans="1:10" ht="24" customHeight="1" x14ac:dyDescent="0.2">
      <c r="A6" s="45" t="s">
        <v>2000</v>
      </c>
      <c r="B6" s="115" t="s">
        <v>2001</v>
      </c>
      <c r="C6" s="115" t="s">
        <v>2002</v>
      </c>
      <c r="D6" s="115" t="s">
        <v>2003</v>
      </c>
      <c r="E6" s="115" t="s">
        <v>2004</v>
      </c>
      <c r="F6" s="115" t="s">
        <v>2005</v>
      </c>
      <c r="G6" s="115" t="s">
        <v>2006</v>
      </c>
      <c r="H6" s="115" t="s">
        <v>2007</v>
      </c>
      <c r="I6" s="115" t="s">
        <v>2008</v>
      </c>
      <c r="J6" s="115" t="s">
        <v>2009</v>
      </c>
    </row>
    <row r="7" spans="1:10" ht="10.5" customHeight="1" x14ac:dyDescent="0.2">
      <c r="A7" s="9" t="s">
        <v>2010</v>
      </c>
      <c r="B7" s="542">
        <v>1</v>
      </c>
      <c r="C7" s="542" t="s">
        <v>0</v>
      </c>
      <c r="D7" s="542" t="s">
        <v>0</v>
      </c>
      <c r="E7" s="542" t="s">
        <v>0</v>
      </c>
      <c r="F7" s="542" t="s">
        <v>0</v>
      </c>
      <c r="G7" s="542" t="s">
        <v>0</v>
      </c>
      <c r="H7" s="542" t="s">
        <v>0</v>
      </c>
      <c r="I7" s="542" t="s">
        <v>0</v>
      </c>
      <c r="J7" s="542">
        <v>1</v>
      </c>
    </row>
    <row r="8" spans="1:10" ht="10.5" customHeight="1" x14ac:dyDescent="0.2">
      <c r="A8" s="14" t="s">
        <v>2011</v>
      </c>
      <c r="B8" s="495">
        <v>8.6999999999999993</v>
      </c>
      <c r="C8" s="495">
        <v>2.8</v>
      </c>
      <c r="D8" s="495">
        <v>8.3000000000000007</v>
      </c>
      <c r="E8" s="495">
        <v>8.5</v>
      </c>
      <c r="F8" s="495">
        <v>13.7</v>
      </c>
      <c r="G8" s="495">
        <v>8.6</v>
      </c>
      <c r="H8" s="495">
        <v>33.4</v>
      </c>
      <c r="I8" s="495" t="s">
        <v>0</v>
      </c>
      <c r="J8" s="495">
        <v>84.1</v>
      </c>
    </row>
    <row r="9" spans="1:10" ht="10.5" customHeight="1" x14ac:dyDescent="0.2">
      <c r="A9" s="14" t="s">
        <v>2012</v>
      </c>
      <c r="B9" s="495">
        <v>1</v>
      </c>
      <c r="C9" s="495" t="s">
        <v>0</v>
      </c>
      <c r="D9" s="495" t="s">
        <v>0</v>
      </c>
      <c r="E9" s="495" t="s">
        <v>0</v>
      </c>
      <c r="F9" s="495" t="s">
        <v>0</v>
      </c>
      <c r="G9" s="495" t="s">
        <v>0</v>
      </c>
      <c r="H9" s="495" t="s">
        <v>0</v>
      </c>
      <c r="I9" s="495" t="s">
        <v>0</v>
      </c>
      <c r="J9" s="495">
        <v>1</v>
      </c>
    </row>
    <row r="10" spans="1:10" ht="10.5" customHeight="1" x14ac:dyDescent="0.2">
      <c r="A10" s="14" t="s">
        <v>2013</v>
      </c>
      <c r="B10" s="495">
        <v>11.5</v>
      </c>
      <c r="C10" s="495" t="s">
        <v>0</v>
      </c>
      <c r="D10" s="495" t="s">
        <v>0</v>
      </c>
      <c r="E10" s="495" t="s">
        <v>0</v>
      </c>
      <c r="F10" s="495" t="s">
        <v>0</v>
      </c>
      <c r="G10" s="495" t="s">
        <v>0</v>
      </c>
      <c r="H10" s="495" t="s">
        <v>0</v>
      </c>
      <c r="I10" s="495" t="s">
        <v>0</v>
      </c>
      <c r="J10" s="495">
        <v>11.5</v>
      </c>
    </row>
    <row r="11" spans="1:10" ht="10.5" customHeight="1" x14ac:dyDescent="0.2">
      <c r="A11" s="14" t="s">
        <v>2014</v>
      </c>
      <c r="B11" s="495" t="s">
        <v>0</v>
      </c>
      <c r="C11" s="495" t="s">
        <v>0</v>
      </c>
      <c r="D11" s="495" t="s">
        <v>0</v>
      </c>
      <c r="E11" s="495" t="s">
        <v>0</v>
      </c>
      <c r="F11" s="495" t="s">
        <v>0</v>
      </c>
      <c r="G11" s="495" t="s">
        <v>0</v>
      </c>
      <c r="H11" s="495" t="s">
        <v>0</v>
      </c>
      <c r="I11" s="495">
        <v>1.3</v>
      </c>
      <c r="J11" s="495">
        <v>1.3</v>
      </c>
    </row>
    <row r="12" spans="1:10" ht="10.5" customHeight="1" x14ac:dyDescent="0.2">
      <c r="A12" s="95" t="s">
        <v>2015</v>
      </c>
      <c r="B12" s="527">
        <v>22.1</v>
      </c>
      <c r="C12" s="527">
        <v>2.8</v>
      </c>
      <c r="D12" s="527">
        <v>8.3000000000000007</v>
      </c>
      <c r="E12" s="527">
        <v>8.5</v>
      </c>
      <c r="F12" s="527">
        <v>13.7</v>
      </c>
      <c r="G12" s="527">
        <v>8.6</v>
      </c>
      <c r="H12" s="527">
        <v>33.4</v>
      </c>
      <c r="I12" s="527">
        <v>1.3</v>
      </c>
      <c r="J12" s="527">
        <v>98.9</v>
      </c>
    </row>
    <row r="13" spans="1:10" ht="4.5" customHeight="1" x14ac:dyDescent="0.2">
      <c r="A13" s="9"/>
      <c r="B13" s="543"/>
      <c r="C13" s="543"/>
      <c r="D13" s="543"/>
      <c r="E13" s="543"/>
      <c r="F13" s="543"/>
      <c r="G13" s="543"/>
      <c r="H13" s="543"/>
      <c r="I13" s="543"/>
      <c r="J13" s="543"/>
    </row>
    <row r="14" spans="1:10" ht="10.5" customHeight="1" x14ac:dyDescent="0.2">
      <c r="A14" s="14" t="s">
        <v>2016</v>
      </c>
      <c r="B14" s="495">
        <v>2</v>
      </c>
      <c r="C14" s="495">
        <v>2.2999999999999998</v>
      </c>
      <c r="D14" s="495">
        <v>3</v>
      </c>
      <c r="E14" s="495" t="s">
        <v>0</v>
      </c>
      <c r="F14" s="495" t="s">
        <v>0</v>
      </c>
      <c r="G14" s="495" t="s">
        <v>0</v>
      </c>
      <c r="H14" s="495" t="s">
        <v>0</v>
      </c>
      <c r="I14" s="495">
        <v>35</v>
      </c>
      <c r="J14" s="495">
        <v>42.3</v>
      </c>
    </row>
    <row r="15" spans="1:10" ht="10.5" customHeight="1" x14ac:dyDescent="0.2">
      <c r="A15" s="14" t="s">
        <v>2017</v>
      </c>
      <c r="B15" s="495">
        <v>5.0999999999999996</v>
      </c>
      <c r="C15" s="495">
        <v>1.3</v>
      </c>
      <c r="D15" s="495">
        <v>0.7</v>
      </c>
      <c r="E15" s="495" t="s">
        <v>0</v>
      </c>
      <c r="F15" s="495" t="s">
        <v>0</v>
      </c>
      <c r="G15" s="495" t="s">
        <v>0</v>
      </c>
      <c r="H15" s="495" t="s">
        <v>0</v>
      </c>
      <c r="I15" s="495" t="s">
        <v>0</v>
      </c>
      <c r="J15" s="495">
        <v>7.1</v>
      </c>
    </row>
    <row r="16" spans="1:10" ht="10.5" customHeight="1" x14ac:dyDescent="0.2">
      <c r="A16" s="14" t="s">
        <v>2018</v>
      </c>
      <c r="B16" s="495" t="s">
        <v>0</v>
      </c>
      <c r="C16" s="495" t="s">
        <v>0</v>
      </c>
      <c r="D16" s="495" t="s">
        <v>0</v>
      </c>
      <c r="E16" s="495" t="s">
        <v>0</v>
      </c>
      <c r="F16" s="495" t="s">
        <v>0</v>
      </c>
      <c r="G16" s="495" t="s">
        <v>0</v>
      </c>
      <c r="H16" s="495" t="s">
        <v>0</v>
      </c>
      <c r="I16" s="495" t="s">
        <v>0</v>
      </c>
      <c r="J16" s="495" t="s">
        <v>0</v>
      </c>
    </row>
    <row r="17" spans="1:10" ht="10.5" customHeight="1" x14ac:dyDescent="0.2">
      <c r="A17" s="14" t="s">
        <v>2019</v>
      </c>
      <c r="B17" s="495" t="s">
        <v>0</v>
      </c>
      <c r="C17" s="495" t="s">
        <v>0</v>
      </c>
      <c r="D17" s="495" t="s">
        <v>0</v>
      </c>
      <c r="E17" s="495" t="s">
        <v>0</v>
      </c>
      <c r="F17" s="495" t="s">
        <v>0</v>
      </c>
      <c r="G17" s="495" t="s">
        <v>0</v>
      </c>
      <c r="H17" s="495" t="s">
        <v>0</v>
      </c>
      <c r="I17" s="495" t="s">
        <v>0</v>
      </c>
      <c r="J17" s="495" t="s">
        <v>0</v>
      </c>
    </row>
    <row r="18" spans="1:10" ht="10.5" customHeight="1" x14ac:dyDescent="0.2">
      <c r="A18" s="14" t="s">
        <v>2020</v>
      </c>
      <c r="B18" s="495" t="s">
        <v>0</v>
      </c>
      <c r="C18" s="495" t="s">
        <v>0</v>
      </c>
      <c r="D18" s="495" t="s">
        <v>0</v>
      </c>
      <c r="E18" s="495" t="s">
        <v>0</v>
      </c>
      <c r="F18" s="495" t="s">
        <v>0</v>
      </c>
      <c r="G18" s="495" t="s">
        <v>0</v>
      </c>
      <c r="H18" s="495" t="s">
        <v>0</v>
      </c>
      <c r="I18" s="495" t="s">
        <v>0</v>
      </c>
      <c r="J18" s="495" t="s">
        <v>0</v>
      </c>
    </row>
    <row r="19" spans="1:10" ht="10.5" customHeight="1" x14ac:dyDescent="0.2">
      <c r="A19" s="14" t="s">
        <v>2021</v>
      </c>
      <c r="B19" s="495" t="s">
        <v>0</v>
      </c>
      <c r="C19" s="495" t="s">
        <v>0</v>
      </c>
      <c r="D19" s="495">
        <v>2.7</v>
      </c>
      <c r="E19" s="495">
        <v>2.7</v>
      </c>
      <c r="F19" s="495">
        <v>14.2</v>
      </c>
      <c r="G19" s="495">
        <v>0.5</v>
      </c>
      <c r="H19" s="495">
        <v>0.2</v>
      </c>
      <c r="I19" s="495" t="s">
        <v>0</v>
      </c>
      <c r="J19" s="495">
        <v>20.3</v>
      </c>
    </row>
    <row r="20" spans="1:10" ht="10.5" customHeight="1" x14ac:dyDescent="0.2">
      <c r="A20" s="14" t="s">
        <v>2022</v>
      </c>
      <c r="B20" s="495" t="s">
        <v>0</v>
      </c>
      <c r="C20" s="495" t="s">
        <v>0</v>
      </c>
      <c r="D20" s="495">
        <v>0.2</v>
      </c>
      <c r="E20" s="495" t="s">
        <v>0</v>
      </c>
      <c r="F20" s="495">
        <v>0.7</v>
      </c>
      <c r="G20" s="495">
        <v>0.7</v>
      </c>
      <c r="H20" s="495" t="s">
        <v>0</v>
      </c>
      <c r="I20" s="495" t="s">
        <v>0</v>
      </c>
      <c r="J20" s="495">
        <v>1.5</v>
      </c>
    </row>
    <row r="21" spans="1:10" ht="10.5" customHeight="1" x14ac:dyDescent="0.2">
      <c r="A21" s="14" t="s">
        <v>2023</v>
      </c>
      <c r="B21" s="495" t="s">
        <v>0</v>
      </c>
      <c r="C21" s="495">
        <v>0.1</v>
      </c>
      <c r="D21" s="495">
        <v>0.3</v>
      </c>
      <c r="E21" s="495">
        <v>0.5</v>
      </c>
      <c r="F21" s="495">
        <v>0.2</v>
      </c>
      <c r="G21" s="495">
        <v>0.5</v>
      </c>
      <c r="H21" s="495" t="s">
        <v>0</v>
      </c>
      <c r="I21" s="495" t="s">
        <v>0</v>
      </c>
      <c r="J21" s="495">
        <v>1.7</v>
      </c>
    </row>
    <row r="22" spans="1:10" ht="10.5" customHeight="1" x14ac:dyDescent="0.2">
      <c r="A22" s="14" t="s">
        <v>2024</v>
      </c>
      <c r="B22" s="495" t="s">
        <v>0</v>
      </c>
      <c r="C22" s="495" t="s">
        <v>0</v>
      </c>
      <c r="D22" s="495" t="s">
        <v>0</v>
      </c>
      <c r="E22" s="495" t="s">
        <v>0</v>
      </c>
      <c r="F22" s="495">
        <v>0.1</v>
      </c>
      <c r="G22" s="495" t="s">
        <v>0</v>
      </c>
      <c r="H22" s="495" t="s">
        <v>0</v>
      </c>
      <c r="I22" s="495" t="s">
        <v>0</v>
      </c>
      <c r="J22" s="495">
        <v>0.2</v>
      </c>
    </row>
    <row r="23" spans="1:10" ht="10.5" customHeight="1" x14ac:dyDescent="0.2">
      <c r="A23" s="14" t="s">
        <v>2025</v>
      </c>
      <c r="B23" s="495" t="s">
        <v>0</v>
      </c>
      <c r="C23" s="495" t="s">
        <v>0</v>
      </c>
      <c r="D23" s="495" t="s">
        <v>0</v>
      </c>
      <c r="E23" s="495" t="s">
        <v>0</v>
      </c>
      <c r="F23" s="495">
        <v>0.4</v>
      </c>
      <c r="G23" s="495" t="s">
        <v>0</v>
      </c>
      <c r="H23" s="495" t="s">
        <v>0</v>
      </c>
      <c r="I23" s="495">
        <v>0.5</v>
      </c>
      <c r="J23" s="495">
        <v>0.9</v>
      </c>
    </row>
    <row r="24" spans="1:10" ht="10.5" customHeight="1" x14ac:dyDescent="0.2">
      <c r="A24" s="14" t="s">
        <v>2014</v>
      </c>
      <c r="B24" s="495" t="s">
        <v>0</v>
      </c>
      <c r="C24" s="495" t="s">
        <v>0</v>
      </c>
      <c r="D24" s="495" t="s">
        <v>0</v>
      </c>
      <c r="E24" s="495" t="s">
        <v>0</v>
      </c>
      <c r="F24" s="495" t="s">
        <v>0</v>
      </c>
      <c r="G24" s="495" t="s">
        <v>0</v>
      </c>
      <c r="H24" s="495" t="s">
        <v>0</v>
      </c>
      <c r="I24" s="495">
        <v>1</v>
      </c>
      <c r="J24" s="495">
        <v>1</v>
      </c>
    </row>
    <row r="25" spans="1:10" ht="10.5" customHeight="1" x14ac:dyDescent="0.2">
      <c r="A25" s="14" t="s">
        <v>2026</v>
      </c>
      <c r="B25" s="495" t="s">
        <v>0</v>
      </c>
      <c r="C25" s="495" t="s">
        <v>0</v>
      </c>
      <c r="D25" s="495" t="s">
        <v>0</v>
      </c>
      <c r="E25" s="495" t="s">
        <v>0</v>
      </c>
      <c r="F25" s="495" t="s">
        <v>0</v>
      </c>
      <c r="G25" s="495" t="s">
        <v>0</v>
      </c>
      <c r="H25" s="495" t="s">
        <v>0</v>
      </c>
      <c r="I25" s="495">
        <v>9.6</v>
      </c>
      <c r="J25" s="495">
        <v>9.6</v>
      </c>
    </row>
    <row r="26" spans="1:10" ht="10.5" customHeight="1" x14ac:dyDescent="0.2">
      <c r="A26" s="95" t="s">
        <v>2027</v>
      </c>
      <c r="B26" s="527">
        <v>7.1</v>
      </c>
      <c r="C26" s="527">
        <v>3.7</v>
      </c>
      <c r="D26" s="527">
        <v>6.8</v>
      </c>
      <c r="E26" s="527">
        <v>3.2</v>
      </c>
      <c r="F26" s="527">
        <v>15.6</v>
      </c>
      <c r="G26" s="527">
        <v>1.7</v>
      </c>
      <c r="H26" s="527">
        <v>0.2</v>
      </c>
      <c r="I26" s="527">
        <v>46.1</v>
      </c>
      <c r="J26" s="527">
        <v>84.5</v>
      </c>
    </row>
    <row r="27" spans="1:10" ht="10.5" customHeight="1" x14ac:dyDescent="0.2">
      <c r="A27" s="9" t="s">
        <v>2028</v>
      </c>
      <c r="B27" s="542">
        <v>-4.4000000000000004</v>
      </c>
      <c r="C27" s="542">
        <v>-10.3</v>
      </c>
      <c r="D27" s="542">
        <v>-7.1</v>
      </c>
      <c r="E27" s="542">
        <v>-1.5</v>
      </c>
      <c r="F27" s="542">
        <v>0.9</v>
      </c>
      <c r="G27" s="542">
        <v>1.8</v>
      </c>
      <c r="H27" s="542">
        <v>-0.7</v>
      </c>
      <c r="I27" s="542" t="s">
        <v>0</v>
      </c>
      <c r="J27" s="542">
        <v>-21.3</v>
      </c>
    </row>
    <row r="28" spans="1:10" ht="4.5" customHeight="1" x14ac:dyDescent="0.2">
      <c r="A28" s="14"/>
      <c r="B28" s="489"/>
      <c r="C28" s="489"/>
      <c r="D28" s="489"/>
      <c r="E28" s="489"/>
      <c r="F28" s="489"/>
      <c r="G28" s="489"/>
      <c r="H28" s="489"/>
      <c r="I28" s="489"/>
      <c r="J28" s="489"/>
    </row>
    <row r="29" spans="1:10" ht="6" customHeight="1" x14ac:dyDescent="0.2">
      <c r="A29" s="91"/>
      <c r="B29" s="244"/>
      <c r="C29" s="244"/>
      <c r="D29" s="244"/>
      <c r="E29" s="244"/>
      <c r="F29" s="244"/>
      <c r="G29" s="244"/>
      <c r="H29" s="244"/>
      <c r="I29" s="244"/>
      <c r="J29" s="244"/>
    </row>
    <row r="30" spans="1:10" ht="10.5" customHeight="1" x14ac:dyDescent="0.2">
      <c r="A30" s="12"/>
      <c r="B30" s="244"/>
      <c r="C30" s="244"/>
      <c r="D30" s="244"/>
      <c r="E30" s="244"/>
      <c r="F30" s="244"/>
      <c r="G30" s="244"/>
      <c r="H30" s="540"/>
      <c r="I30" s="121"/>
      <c r="J30" s="121"/>
    </row>
    <row r="31" spans="1:10" ht="24" customHeight="1" x14ac:dyDescent="0.2">
      <c r="A31" s="45" t="s">
        <v>2029</v>
      </c>
      <c r="B31" s="115" t="s">
        <v>2001</v>
      </c>
      <c r="C31" s="115" t="s">
        <v>2002</v>
      </c>
      <c r="D31" s="115" t="s">
        <v>2003</v>
      </c>
      <c r="E31" s="115" t="s">
        <v>2004</v>
      </c>
      <c r="F31" s="115" t="s">
        <v>2005</v>
      </c>
      <c r="G31" s="115" t="s">
        <v>2006</v>
      </c>
      <c r="H31" s="115" t="s">
        <v>2007</v>
      </c>
      <c r="I31" s="115" t="s">
        <v>2008</v>
      </c>
      <c r="J31" s="115" t="s">
        <v>2009</v>
      </c>
    </row>
    <row r="32" spans="1:10" ht="10.5" customHeight="1" x14ac:dyDescent="0.2">
      <c r="A32" s="9" t="s">
        <v>2010</v>
      </c>
      <c r="B32" s="531" t="s">
        <v>0</v>
      </c>
      <c r="C32" s="531" t="s">
        <v>0</v>
      </c>
      <c r="D32" s="531" t="s">
        <v>0</v>
      </c>
      <c r="E32" s="531" t="s">
        <v>0</v>
      </c>
      <c r="F32" s="531" t="s">
        <v>0</v>
      </c>
      <c r="G32" s="531" t="s">
        <v>0</v>
      </c>
      <c r="H32" s="531" t="s">
        <v>0</v>
      </c>
      <c r="I32" s="531" t="s">
        <v>0</v>
      </c>
      <c r="J32" s="531" t="s">
        <v>0</v>
      </c>
    </row>
    <row r="33" spans="1:10" ht="10.5" customHeight="1" x14ac:dyDescent="0.2">
      <c r="A33" s="14" t="s">
        <v>2011</v>
      </c>
      <c r="B33" s="495">
        <v>1.4</v>
      </c>
      <c r="C33" s="510">
        <v>0.3</v>
      </c>
      <c r="D33" s="510">
        <v>0.6</v>
      </c>
      <c r="E33" s="510">
        <v>0.1</v>
      </c>
      <c r="F33" s="510">
        <v>0.3</v>
      </c>
      <c r="G33" s="510" t="s">
        <v>0</v>
      </c>
      <c r="H33" s="510" t="s">
        <v>0</v>
      </c>
      <c r="I33" s="510" t="s">
        <v>0</v>
      </c>
      <c r="J33" s="495">
        <v>2.6</v>
      </c>
    </row>
    <row r="34" spans="1:10" ht="10.5" customHeight="1" x14ac:dyDescent="0.2">
      <c r="A34" s="14" t="s">
        <v>2012</v>
      </c>
      <c r="B34" s="510">
        <v>0.5</v>
      </c>
      <c r="C34" s="510" t="s">
        <v>0</v>
      </c>
      <c r="D34" s="510" t="s">
        <v>0</v>
      </c>
      <c r="E34" s="510" t="s">
        <v>0</v>
      </c>
      <c r="F34" s="510" t="s">
        <v>0</v>
      </c>
      <c r="G34" s="510" t="s">
        <v>0</v>
      </c>
      <c r="H34" s="510" t="s">
        <v>0</v>
      </c>
      <c r="I34" s="510" t="s">
        <v>0</v>
      </c>
      <c r="J34" s="510">
        <v>0.5</v>
      </c>
    </row>
    <row r="35" spans="1:10" ht="10.5" customHeight="1" x14ac:dyDescent="0.2">
      <c r="A35" s="14" t="s">
        <v>2013</v>
      </c>
      <c r="B35" s="510" t="s">
        <v>0</v>
      </c>
      <c r="C35" s="510" t="s">
        <v>0</v>
      </c>
      <c r="D35" s="510" t="s">
        <v>0</v>
      </c>
      <c r="E35" s="510" t="s">
        <v>0</v>
      </c>
      <c r="F35" s="510" t="s">
        <v>0</v>
      </c>
      <c r="G35" s="510" t="s">
        <v>0</v>
      </c>
      <c r="H35" s="510" t="s">
        <v>0</v>
      </c>
      <c r="I35" s="510" t="s">
        <v>0</v>
      </c>
      <c r="J35" s="510" t="s">
        <v>0</v>
      </c>
    </row>
    <row r="36" spans="1:10" ht="10.5" customHeight="1" x14ac:dyDescent="0.2">
      <c r="A36" s="14" t="s">
        <v>2014</v>
      </c>
      <c r="B36" s="510" t="s">
        <v>0</v>
      </c>
      <c r="C36" s="510" t="s">
        <v>0</v>
      </c>
      <c r="D36" s="510" t="s">
        <v>0</v>
      </c>
      <c r="E36" s="510" t="s">
        <v>0</v>
      </c>
      <c r="F36" s="510" t="s">
        <v>0</v>
      </c>
      <c r="G36" s="510" t="s">
        <v>0</v>
      </c>
      <c r="H36" s="510" t="s">
        <v>0</v>
      </c>
      <c r="I36" s="510">
        <v>0.8</v>
      </c>
      <c r="J36" s="510">
        <v>0.8</v>
      </c>
    </row>
    <row r="37" spans="1:10" ht="10.5" customHeight="1" x14ac:dyDescent="0.2">
      <c r="A37" s="95" t="s">
        <v>2015</v>
      </c>
      <c r="B37" s="527">
        <v>1.9</v>
      </c>
      <c r="C37" s="527">
        <v>0.3</v>
      </c>
      <c r="D37" s="527">
        <v>0.6</v>
      </c>
      <c r="E37" s="527">
        <v>0.1</v>
      </c>
      <c r="F37" s="527">
        <v>0.3</v>
      </c>
      <c r="G37" s="527" t="s">
        <v>0</v>
      </c>
      <c r="H37" s="527" t="s">
        <v>0</v>
      </c>
      <c r="I37" s="527">
        <v>0.8</v>
      </c>
      <c r="J37" s="527">
        <v>4</v>
      </c>
    </row>
    <row r="38" spans="1:10" ht="4.5" customHeight="1" x14ac:dyDescent="0.2">
      <c r="A38" s="9"/>
      <c r="B38" s="534"/>
      <c r="C38" s="534"/>
      <c r="D38" s="534"/>
      <c r="E38" s="534"/>
      <c r="F38" s="534"/>
      <c r="G38" s="534"/>
      <c r="H38" s="534"/>
      <c r="I38" s="534"/>
      <c r="J38" s="534"/>
    </row>
    <row r="39" spans="1:10" ht="10.5" customHeight="1" x14ac:dyDescent="0.2">
      <c r="A39" s="14" t="s">
        <v>2016</v>
      </c>
      <c r="B39" s="495">
        <v>0.3</v>
      </c>
      <c r="C39" s="510">
        <v>0.1</v>
      </c>
      <c r="D39" s="510" t="s">
        <v>0</v>
      </c>
      <c r="E39" s="510" t="s">
        <v>0</v>
      </c>
      <c r="F39" s="510" t="s">
        <v>0</v>
      </c>
      <c r="G39" s="510" t="s">
        <v>0</v>
      </c>
      <c r="H39" s="510" t="s">
        <v>0</v>
      </c>
      <c r="I39" s="495">
        <v>3.1</v>
      </c>
      <c r="J39" s="510">
        <v>3.5</v>
      </c>
    </row>
    <row r="40" spans="1:10" ht="10.5" customHeight="1" x14ac:dyDescent="0.2">
      <c r="A40" s="14" t="s">
        <v>2017</v>
      </c>
      <c r="B40" s="510">
        <v>3.5</v>
      </c>
      <c r="C40" s="510" t="s">
        <v>0</v>
      </c>
      <c r="D40" s="510">
        <v>0.1</v>
      </c>
      <c r="E40" s="510" t="s">
        <v>0</v>
      </c>
      <c r="F40" s="510" t="s">
        <v>0</v>
      </c>
      <c r="G40" s="510" t="s">
        <v>0</v>
      </c>
      <c r="H40" s="510" t="s">
        <v>0</v>
      </c>
      <c r="I40" s="510" t="s">
        <v>0</v>
      </c>
      <c r="J40" s="510">
        <v>3.6</v>
      </c>
    </row>
    <row r="41" spans="1:10" ht="10.5" customHeight="1" x14ac:dyDescent="0.2">
      <c r="A41" s="14" t="s">
        <v>2018</v>
      </c>
      <c r="B41" s="495">
        <v>1.5</v>
      </c>
      <c r="C41" s="510">
        <v>2.2999999999999998</v>
      </c>
      <c r="D41" s="510">
        <v>8.3000000000000007</v>
      </c>
      <c r="E41" s="510" t="s">
        <v>0</v>
      </c>
      <c r="F41" s="510" t="s">
        <v>0</v>
      </c>
      <c r="G41" s="510" t="s">
        <v>0</v>
      </c>
      <c r="H41" s="510" t="s">
        <v>0</v>
      </c>
      <c r="I41" s="510" t="s">
        <v>0</v>
      </c>
      <c r="J41" s="510">
        <v>12.1</v>
      </c>
    </row>
    <row r="42" spans="1:10" ht="10.5" customHeight="1" x14ac:dyDescent="0.2">
      <c r="A42" s="14" t="s">
        <v>2019</v>
      </c>
      <c r="B42" s="510">
        <v>0.1</v>
      </c>
      <c r="C42" s="510" t="s">
        <v>0</v>
      </c>
      <c r="D42" s="510">
        <v>0.5</v>
      </c>
      <c r="E42" s="510" t="s">
        <v>0</v>
      </c>
      <c r="F42" s="510" t="s">
        <v>0</v>
      </c>
      <c r="G42" s="510" t="s">
        <v>0</v>
      </c>
      <c r="H42" s="510" t="s">
        <v>0</v>
      </c>
      <c r="I42" s="510" t="s">
        <v>0</v>
      </c>
      <c r="J42" s="495">
        <v>0.6</v>
      </c>
    </row>
    <row r="43" spans="1:10" ht="10.5" customHeight="1" x14ac:dyDescent="0.2">
      <c r="A43" s="14" t="s">
        <v>2020</v>
      </c>
      <c r="B43" s="510" t="s">
        <v>0</v>
      </c>
      <c r="C43" s="510" t="s">
        <v>0</v>
      </c>
      <c r="D43" s="510">
        <v>1.3</v>
      </c>
      <c r="E43" s="510" t="s">
        <v>0</v>
      </c>
      <c r="F43" s="510" t="s">
        <v>0</v>
      </c>
      <c r="G43" s="510" t="s">
        <v>0</v>
      </c>
      <c r="H43" s="510" t="s">
        <v>0</v>
      </c>
      <c r="I43" s="510" t="s">
        <v>0</v>
      </c>
      <c r="J43" s="510">
        <v>1.3</v>
      </c>
    </row>
    <row r="44" spans="1:10" ht="10.5" customHeight="1" x14ac:dyDescent="0.2">
      <c r="A44" s="14" t="s">
        <v>2021</v>
      </c>
      <c r="B44" s="510" t="s">
        <v>0</v>
      </c>
      <c r="C44" s="510" t="s">
        <v>0</v>
      </c>
      <c r="D44" s="510" t="s">
        <v>0</v>
      </c>
      <c r="E44" s="510" t="s">
        <v>0</v>
      </c>
      <c r="F44" s="510" t="s">
        <v>0</v>
      </c>
      <c r="G44" s="510" t="s">
        <v>0</v>
      </c>
      <c r="H44" s="510" t="s">
        <v>0</v>
      </c>
      <c r="I44" s="510" t="s">
        <v>0</v>
      </c>
      <c r="J44" s="510" t="s">
        <v>0</v>
      </c>
    </row>
    <row r="45" spans="1:10" ht="10.5" customHeight="1" x14ac:dyDescent="0.2">
      <c r="A45" s="14" t="s">
        <v>2022</v>
      </c>
      <c r="B45" s="510" t="s">
        <v>0</v>
      </c>
      <c r="C45" s="510" t="s">
        <v>0</v>
      </c>
      <c r="D45" s="510" t="s">
        <v>0</v>
      </c>
      <c r="E45" s="510" t="s">
        <v>0</v>
      </c>
      <c r="F45" s="510">
        <v>0.4</v>
      </c>
      <c r="G45" s="510">
        <v>0.4</v>
      </c>
      <c r="H45" s="510" t="s">
        <v>0</v>
      </c>
      <c r="I45" s="510" t="s">
        <v>0</v>
      </c>
      <c r="J45" s="510">
        <v>0.8</v>
      </c>
    </row>
    <row r="46" spans="1:10" ht="10.5" customHeight="1" x14ac:dyDescent="0.2">
      <c r="A46" s="14" t="s">
        <v>2023</v>
      </c>
      <c r="B46" s="510" t="s">
        <v>0</v>
      </c>
      <c r="C46" s="510" t="s">
        <v>0</v>
      </c>
      <c r="D46" s="510">
        <v>0.4</v>
      </c>
      <c r="E46" s="510">
        <v>0.7</v>
      </c>
      <c r="F46" s="510" t="s">
        <v>0</v>
      </c>
      <c r="G46" s="510">
        <v>0.2</v>
      </c>
      <c r="H46" s="510" t="s">
        <v>0</v>
      </c>
      <c r="I46" s="510" t="s">
        <v>0</v>
      </c>
      <c r="J46" s="510">
        <v>1.3</v>
      </c>
    </row>
    <row r="47" spans="1:10" ht="10.5" customHeight="1" x14ac:dyDescent="0.2">
      <c r="A47" s="14" t="s">
        <v>2024</v>
      </c>
      <c r="B47" s="510" t="s">
        <v>0</v>
      </c>
      <c r="C47" s="510" t="s">
        <v>0</v>
      </c>
      <c r="D47" s="510" t="s">
        <v>0</v>
      </c>
      <c r="E47" s="510" t="s">
        <v>0</v>
      </c>
      <c r="F47" s="510" t="s">
        <v>0</v>
      </c>
      <c r="G47" s="510" t="s">
        <v>0</v>
      </c>
      <c r="H47" s="510" t="s">
        <v>0</v>
      </c>
      <c r="I47" s="510" t="s">
        <v>0</v>
      </c>
      <c r="J47" s="510" t="s">
        <v>0</v>
      </c>
    </row>
    <row r="48" spans="1:10" ht="10.5" customHeight="1" x14ac:dyDescent="0.2">
      <c r="A48" s="14" t="s">
        <v>2025</v>
      </c>
      <c r="B48" s="510" t="s">
        <v>0</v>
      </c>
      <c r="C48" s="510" t="s">
        <v>0</v>
      </c>
      <c r="D48" s="510" t="s">
        <v>0</v>
      </c>
      <c r="E48" s="510">
        <v>0.5</v>
      </c>
      <c r="F48" s="510">
        <v>0.1</v>
      </c>
      <c r="G48" s="510">
        <v>0.2</v>
      </c>
      <c r="H48" s="510" t="s">
        <v>0</v>
      </c>
      <c r="I48" s="510" t="s">
        <v>0</v>
      </c>
      <c r="J48" s="510">
        <v>0.7</v>
      </c>
    </row>
    <row r="49" spans="1:10" ht="10.5" customHeight="1" x14ac:dyDescent="0.2">
      <c r="A49" s="14" t="s">
        <v>2014</v>
      </c>
      <c r="B49" s="510" t="s">
        <v>0</v>
      </c>
      <c r="C49" s="510" t="s">
        <v>0</v>
      </c>
      <c r="D49" s="510" t="s">
        <v>0</v>
      </c>
      <c r="E49" s="510" t="s">
        <v>0</v>
      </c>
      <c r="F49" s="510" t="s">
        <v>0</v>
      </c>
      <c r="G49" s="510" t="s">
        <v>0</v>
      </c>
      <c r="H49" s="510" t="s">
        <v>0</v>
      </c>
      <c r="I49" s="510">
        <v>0.4</v>
      </c>
      <c r="J49" s="510">
        <v>0.4</v>
      </c>
    </row>
    <row r="50" spans="1:10" ht="10.5" customHeight="1" x14ac:dyDescent="0.2">
      <c r="A50" s="14" t="s">
        <v>2026</v>
      </c>
      <c r="B50" s="510" t="s">
        <v>0</v>
      </c>
      <c r="C50" s="510" t="s">
        <v>0</v>
      </c>
      <c r="D50" s="510" t="s">
        <v>0</v>
      </c>
      <c r="E50" s="510" t="s">
        <v>0</v>
      </c>
      <c r="F50" s="510" t="s">
        <v>0</v>
      </c>
      <c r="G50" s="510" t="s">
        <v>0</v>
      </c>
      <c r="H50" s="510" t="s">
        <v>0</v>
      </c>
      <c r="I50" s="510">
        <v>0.1</v>
      </c>
      <c r="J50" s="510">
        <v>0.1</v>
      </c>
    </row>
    <row r="51" spans="1:10" ht="10.5" customHeight="1" x14ac:dyDescent="0.2">
      <c r="A51" s="95" t="s">
        <v>2027</v>
      </c>
      <c r="B51" s="527">
        <v>5.5</v>
      </c>
      <c r="C51" s="527">
        <v>2.4</v>
      </c>
      <c r="D51" s="527">
        <v>10.5</v>
      </c>
      <c r="E51" s="527">
        <v>1.2</v>
      </c>
      <c r="F51" s="527">
        <v>0.5</v>
      </c>
      <c r="G51" s="527">
        <v>0.8</v>
      </c>
      <c r="H51" s="527" t="s">
        <v>0</v>
      </c>
      <c r="I51" s="527">
        <v>3.5</v>
      </c>
      <c r="J51" s="381">
        <v>24.4</v>
      </c>
    </row>
    <row r="52" spans="1:10" ht="10.5" customHeight="1" x14ac:dyDescent="0.2">
      <c r="A52" s="9" t="s">
        <v>2028</v>
      </c>
      <c r="B52" s="542">
        <v>1.8</v>
      </c>
      <c r="C52" s="542">
        <v>4.8</v>
      </c>
      <c r="D52" s="542">
        <v>9.3000000000000007</v>
      </c>
      <c r="E52" s="542">
        <v>2.2000000000000002</v>
      </c>
      <c r="F52" s="542">
        <v>1.5</v>
      </c>
      <c r="G52" s="542">
        <v>0.5</v>
      </c>
      <c r="H52" s="542">
        <v>-0.3</v>
      </c>
      <c r="I52" s="542" t="s">
        <v>0</v>
      </c>
      <c r="J52" s="542">
        <v>19.8</v>
      </c>
    </row>
    <row r="53" spans="1:10" ht="5.25" customHeight="1" x14ac:dyDescent="0.2">
      <c r="A53" s="14"/>
      <c r="B53" s="495"/>
      <c r="C53" s="495"/>
      <c r="D53" s="495"/>
      <c r="E53" s="495"/>
      <c r="F53" s="495"/>
      <c r="G53" s="495"/>
      <c r="H53" s="495"/>
      <c r="I53" s="495"/>
      <c r="J53" s="495"/>
    </row>
    <row r="54" spans="1:10" ht="9.75" customHeight="1" x14ac:dyDescent="0.25">
      <c r="A54" s="663" t="s">
        <v>2030</v>
      </c>
      <c r="B54" s="637" t="s">
        <v>0</v>
      </c>
      <c r="C54" s="637" t="s">
        <v>0</v>
      </c>
      <c r="D54" s="637" t="s">
        <v>0</v>
      </c>
      <c r="E54" s="637" t="s">
        <v>0</v>
      </c>
      <c r="F54" s="637" t="s">
        <v>0</v>
      </c>
      <c r="G54" s="637" t="s">
        <v>0</v>
      </c>
      <c r="H54" s="637" t="s">
        <v>0</v>
      </c>
      <c r="I54" s="637" t="s">
        <v>0</v>
      </c>
      <c r="J54" s="637" t="s">
        <v>0</v>
      </c>
    </row>
    <row r="55" spans="1:10" ht="9.75" customHeight="1" x14ac:dyDescent="0.25">
      <c r="A55" s="663" t="s">
        <v>2031</v>
      </c>
      <c r="B55" s="637" t="s">
        <v>0</v>
      </c>
      <c r="C55" s="637" t="s">
        <v>0</v>
      </c>
      <c r="D55" s="637" t="s">
        <v>0</v>
      </c>
      <c r="E55" s="637" t="s">
        <v>0</v>
      </c>
      <c r="F55" s="637" t="s">
        <v>0</v>
      </c>
      <c r="G55" s="637" t="s">
        <v>0</v>
      </c>
      <c r="H55" s="637" t="s">
        <v>0</v>
      </c>
      <c r="I55" s="13"/>
      <c r="J55" s="13"/>
    </row>
  </sheetData>
  <mergeCells count="3">
    <mergeCell ref="A2:J2"/>
    <mergeCell ref="A54:J54"/>
    <mergeCell ref="A55:H55"/>
  </mergeCells>
  <pageMargins left="0.5" right="0.5" top="0.5" bottom="0.5" header="0.31496062992126" footer="0.31496062992126"/>
  <pageSetup paperSize="9" orientation="portrait"/>
  <headerFooter>
    <oddFooter>&amp;C_x000D_&amp;1#&amp;"Aptos"&amp;10&amp;K000000 Confidential</oddFooter>
  </headerFooter>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7C90B2-CFCD-45EE-AE94-3DD7F6B5457D}">
  <dimension ref="A1:I29"/>
  <sheetViews>
    <sheetView workbookViewId="0"/>
  </sheetViews>
  <sheetFormatPr defaultRowHeight="12.75" x14ac:dyDescent="0.2"/>
  <cols>
    <col min="1" max="1" width="44.5703125" customWidth="1"/>
    <col min="2" max="2" width="10.28515625" customWidth="1"/>
    <col min="3" max="3" width="8.42578125" customWidth="1"/>
    <col min="4" max="4" width="0.42578125" customWidth="1"/>
    <col min="5" max="5" width="10.28515625" customWidth="1"/>
    <col min="6" max="6" width="8.42578125" customWidth="1"/>
    <col min="7" max="7" width="0.42578125" customWidth="1"/>
    <col min="8" max="8" width="10.28515625" customWidth="1"/>
    <col min="9" max="9" width="8.42578125" customWidth="1"/>
  </cols>
  <sheetData>
    <row r="1" spans="1:9" ht="10.5" customHeight="1" x14ac:dyDescent="0.2">
      <c r="A1" s="73" t="s">
        <v>2032</v>
      </c>
      <c r="B1" s="44"/>
      <c r="C1" s="288"/>
      <c r="D1" s="288"/>
      <c r="E1" s="288"/>
      <c r="F1" s="288"/>
      <c r="G1" s="288"/>
      <c r="H1" s="288"/>
      <c r="I1" s="288"/>
    </row>
    <row r="2" spans="1:9" ht="28.5" customHeight="1" x14ac:dyDescent="0.35">
      <c r="A2" s="608" t="s">
        <v>2033</v>
      </c>
      <c r="B2" s="608" t="s">
        <v>0</v>
      </c>
      <c r="C2" s="608" t="s">
        <v>0</v>
      </c>
      <c r="D2" s="608" t="s">
        <v>0</v>
      </c>
      <c r="E2" s="608" t="s">
        <v>0</v>
      </c>
      <c r="F2" s="608" t="s">
        <v>0</v>
      </c>
      <c r="G2" s="608" t="s">
        <v>0</v>
      </c>
      <c r="H2" s="608" t="s">
        <v>0</v>
      </c>
      <c r="I2" s="608" t="s">
        <v>0</v>
      </c>
    </row>
    <row r="3" spans="1:9" ht="15" customHeight="1" x14ac:dyDescent="0.2">
      <c r="A3" s="600" t="s">
        <v>2034</v>
      </c>
      <c r="B3" s="600" t="s">
        <v>0</v>
      </c>
      <c r="C3" s="600" t="s">
        <v>0</v>
      </c>
      <c r="D3" s="600" t="s">
        <v>0</v>
      </c>
      <c r="E3" s="600" t="s">
        <v>0</v>
      </c>
      <c r="F3" s="600" t="s">
        <v>0</v>
      </c>
      <c r="G3" s="600" t="s">
        <v>0</v>
      </c>
      <c r="H3" s="600" t="s">
        <v>0</v>
      </c>
      <c r="I3" s="600" t="s">
        <v>0</v>
      </c>
    </row>
    <row r="4" spans="1:9" ht="6" customHeight="1" x14ac:dyDescent="0.2">
      <c r="A4" s="111"/>
      <c r="B4" s="461"/>
      <c r="C4" s="461"/>
      <c r="D4" s="461"/>
      <c r="E4" s="461"/>
      <c r="F4" s="461"/>
      <c r="G4" s="461"/>
      <c r="H4" s="461"/>
      <c r="I4" s="461"/>
    </row>
    <row r="5" spans="1:9" ht="10.5" customHeight="1" x14ac:dyDescent="0.2">
      <c r="A5" s="12" t="s">
        <v>2035</v>
      </c>
      <c r="B5" s="692" t="s">
        <v>2036</v>
      </c>
      <c r="C5" s="692" t="s">
        <v>0</v>
      </c>
      <c r="D5" s="544"/>
      <c r="E5" s="692" t="s">
        <v>2037</v>
      </c>
      <c r="F5" s="692" t="s">
        <v>0</v>
      </c>
      <c r="G5" s="544"/>
      <c r="H5" s="692" t="s">
        <v>2038</v>
      </c>
      <c r="I5" s="692" t="s">
        <v>0</v>
      </c>
    </row>
    <row r="6" spans="1:9" ht="19.5" customHeight="1" x14ac:dyDescent="0.2">
      <c r="A6" s="45" t="s">
        <v>2039</v>
      </c>
      <c r="B6" s="29" t="s">
        <v>2040</v>
      </c>
      <c r="C6" s="29" t="s">
        <v>2041</v>
      </c>
      <c r="D6" s="545"/>
      <c r="E6" s="29" t="s">
        <v>2040</v>
      </c>
      <c r="F6" s="29" t="s">
        <v>2041</v>
      </c>
      <c r="G6" s="545"/>
      <c r="H6" s="29" t="s">
        <v>2040</v>
      </c>
      <c r="I6" s="29" t="s">
        <v>2041</v>
      </c>
    </row>
    <row r="7" spans="1:9" ht="4.5" customHeight="1" x14ac:dyDescent="0.2">
      <c r="A7" s="111"/>
      <c r="B7" s="497"/>
      <c r="C7" s="497"/>
      <c r="D7" s="513"/>
      <c r="E7" s="497"/>
      <c r="F7" s="497"/>
      <c r="G7" s="513"/>
      <c r="H7" s="497"/>
      <c r="I7" s="440"/>
    </row>
    <row r="8" spans="1:9" ht="10.5" customHeight="1" x14ac:dyDescent="0.2">
      <c r="A8" s="48" t="s">
        <v>2042</v>
      </c>
      <c r="B8" s="259">
        <v>129437.72871771916</v>
      </c>
      <c r="C8" s="259">
        <v>122502.72221891241</v>
      </c>
      <c r="D8" s="259"/>
      <c r="E8" s="259">
        <v>24339.935929047318</v>
      </c>
      <c r="F8" s="259">
        <v>22224.1571231827</v>
      </c>
      <c r="G8" s="259"/>
      <c r="H8" s="259">
        <v>42242.500389354485</v>
      </c>
      <c r="I8" s="259">
        <v>40808.822120573743</v>
      </c>
    </row>
    <row r="9" spans="1:9" ht="10.5" customHeight="1" x14ac:dyDescent="0.2">
      <c r="A9" s="14" t="s">
        <v>2043</v>
      </c>
      <c r="B9" s="465">
        <v>119151.91144599272</v>
      </c>
      <c r="C9" s="465">
        <v>116226.82954209011</v>
      </c>
      <c r="D9" s="465"/>
      <c r="E9" s="465">
        <v>19871.417745596787</v>
      </c>
      <c r="F9" s="465">
        <v>19866.233778387992</v>
      </c>
      <c r="G9" s="465"/>
      <c r="H9" s="465">
        <v>39514.140867589958</v>
      </c>
      <c r="I9" s="465">
        <v>38960.196831171859</v>
      </c>
    </row>
    <row r="10" spans="1:9" ht="10.5" customHeight="1" x14ac:dyDescent="0.2">
      <c r="A10" s="14" t="s">
        <v>2044</v>
      </c>
      <c r="B10" s="465">
        <v>10285.817271726452</v>
      </c>
      <c r="C10" s="465">
        <v>6275.8926768223037</v>
      </c>
      <c r="D10" s="465"/>
      <c r="E10" s="465">
        <v>4468.518183450532</v>
      </c>
      <c r="F10" s="465">
        <v>2357.9233447947122</v>
      </c>
      <c r="G10" s="465"/>
      <c r="H10" s="465">
        <v>2728.3595217645307</v>
      </c>
      <c r="I10" s="465">
        <v>1848.6252894018771</v>
      </c>
    </row>
    <row r="11" spans="1:9" ht="10.5" customHeight="1" x14ac:dyDescent="0.2">
      <c r="A11" s="484" t="s">
        <v>2045</v>
      </c>
      <c r="B11" s="465" t="s">
        <v>2046</v>
      </c>
      <c r="C11" s="465" t="s">
        <v>2046</v>
      </c>
      <c r="D11" s="465"/>
      <c r="E11" s="465" t="s">
        <v>2046</v>
      </c>
      <c r="F11" s="465" t="s">
        <v>2046</v>
      </c>
      <c r="G11" s="465"/>
      <c r="H11" s="465" t="s">
        <v>2046</v>
      </c>
      <c r="I11" s="465" t="s">
        <v>2046</v>
      </c>
    </row>
    <row r="12" spans="1:9" ht="4.5" customHeight="1" x14ac:dyDescent="0.2">
      <c r="A12" s="484"/>
      <c r="B12" s="465"/>
      <c r="C12" s="465"/>
      <c r="D12" s="465"/>
      <c r="E12" s="465"/>
      <c r="F12" s="465"/>
      <c r="G12" s="465"/>
      <c r="H12" s="465"/>
      <c r="I12" s="465"/>
    </row>
    <row r="13" spans="1:9" ht="10.5" customHeight="1" x14ac:dyDescent="0.2">
      <c r="A13" s="48" t="s">
        <v>2047</v>
      </c>
      <c r="B13" s="259">
        <v>425819.11564090097</v>
      </c>
      <c r="C13" s="259">
        <v>96696.810813473785</v>
      </c>
      <c r="D13" s="259"/>
      <c r="E13" s="259">
        <v>68634.575410930731</v>
      </c>
      <c r="F13" s="259">
        <v>38806.50553431482</v>
      </c>
      <c r="G13" s="259"/>
      <c r="H13" s="259">
        <v>159447.50800996515</v>
      </c>
      <c r="I13" s="259">
        <v>54810.175735709876</v>
      </c>
    </row>
    <row r="14" spans="1:9" ht="10.5" customHeight="1" x14ac:dyDescent="0.2">
      <c r="A14" s="14" t="s">
        <v>2048</v>
      </c>
      <c r="B14" s="465">
        <v>127448.7417907675</v>
      </c>
      <c r="C14" s="465">
        <v>9110.2370957937965</v>
      </c>
      <c r="D14" s="465"/>
      <c r="E14" s="465">
        <v>461.96392918278764</v>
      </c>
      <c r="F14" s="465">
        <v>68.5310276922974</v>
      </c>
      <c r="G14" s="465"/>
      <c r="H14" s="465">
        <v>37464.867544690002</v>
      </c>
      <c r="I14" s="465">
        <v>2685.9541959382495</v>
      </c>
    </row>
    <row r="15" spans="1:9" ht="10.5" customHeight="1" x14ac:dyDescent="0.2">
      <c r="A15" s="14" t="s">
        <v>2049</v>
      </c>
      <c r="B15" s="465"/>
      <c r="C15" s="465"/>
      <c r="D15" s="465"/>
      <c r="E15" s="465"/>
      <c r="F15" s="465"/>
      <c r="G15" s="465"/>
      <c r="H15" s="465"/>
      <c r="I15" s="465"/>
    </row>
    <row r="16" spans="1:9" ht="10.5" customHeight="1" x14ac:dyDescent="0.2">
      <c r="A16" s="14" t="s">
        <v>2050</v>
      </c>
      <c r="B16" s="465">
        <v>118386.55434402855</v>
      </c>
      <c r="C16" s="465">
        <v>54321.207048759679</v>
      </c>
      <c r="D16" s="465"/>
      <c r="E16" s="465">
        <v>23225.351554508856</v>
      </c>
      <c r="F16" s="465">
        <v>11223.113552682376</v>
      </c>
      <c r="G16" s="465"/>
      <c r="H16" s="465">
        <v>35325.72206786133</v>
      </c>
      <c r="I16" s="465">
        <v>15403.838500450889</v>
      </c>
    </row>
    <row r="17" spans="1:9" ht="10.5" customHeight="1" x14ac:dyDescent="0.2">
      <c r="A17" s="14" t="s">
        <v>2051</v>
      </c>
      <c r="B17" s="465">
        <v>45520.11324966768</v>
      </c>
      <c r="C17" s="465">
        <v>13964.398012984535</v>
      </c>
      <c r="D17" s="465"/>
      <c r="E17" s="465">
        <v>7784.0546005983497</v>
      </c>
      <c r="F17" s="465">
        <v>4536.6828954514267</v>
      </c>
      <c r="G17" s="465"/>
      <c r="H17" s="465">
        <v>21165.160827038912</v>
      </c>
      <c r="I17" s="465">
        <v>5470.5049117078397</v>
      </c>
    </row>
    <row r="18" spans="1:9" ht="10.5" customHeight="1" x14ac:dyDescent="0.2">
      <c r="A18" s="14" t="s">
        <v>2052</v>
      </c>
      <c r="B18" s="465">
        <v>87737.868326691489</v>
      </c>
      <c r="C18" s="465">
        <v>14746.285982823278</v>
      </c>
      <c r="D18" s="465"/>
      <c r="E18" s="465">
        <v>28511.217963076284</v>
      </c>
      <c r="F18" s="465">
        <v>22407.287307240178</v>
      </c>
      <c r="G18" s="465"/>
      <c r="H18" s="465">
        <v>55661.783664860006</v>
      </c>
      <c r="I18" s="465">
        <v>30163.352629492503</v>
      </c>
    </row>
    <row r="19" spans="1:9" ht="10.5" customHeight="1" x14ac:dyDescent="0.2">
      <c r="A19" s="14" t="s">
        <v>2053</v>
      </c>
      <c r="B19" s="465">
        <v>46725.83792974575</v>
      </c>
      <c r="C19" s="465">
        <v>4554.6826731124984</v>
      </c>
      <c r="D19" s="465"/>
      <c r="E19" s="465">
        <v>8651.9873635644508</v>
      </c>
      <c r="F19" s="465">
        <v>570.89075124853912</v>
      </c>
      <c r="G19" s="465"/>
      <c r="H19" s="465">
        <v>9829.9739055149003</v>
      </c>
      <c r="I19" s="465">
        <v>1086.5254981204</v>
      </c>
    </row>
    <row r="20" spans="1:9" ht="4.5" customHeight="1" x14ac:dyDescent="0.2">
      <c r="A20" s="14"/>
      <c r="B20" s="467"/>
      <c r="C20" s="467"/>
      <c r="D20" s="467"/>
      <c r="E20" s="467"/>
      <c r="F20" s="467"/>
      <c r="G20" s="467"/>
      <c r="H20" s="467"/>
      <c r="I20" s="467"/>
    </row>
    <row r="21" spans="1:9" ht="10.5" customHeight="1" x14ac:dyDescent="0.2">
      <c r="A21" s="48" t="s">
        <v>2054</v>
      </c>
      <c r="B21" s="259">
        <v>62036.548267943763</v>
      </c>
      <c r="C21" s="259">
        <v>20101.193130767595</v>
      </c>
      <c r="D21" s="259"/>
      <c r="E21" s="259">
        <v>36030.424092992333</v>
      </c>
      <c r="F21" s="259">
        <v>29104.879150736124</v>
      </c>
      <c r="G21" s="259"/>
      <c r="H21" s="259">
        <v>40949.818617470111</v>
      </c>
      <c r="I21" s="259">
        <v>30768.417026868814</v>
      </c>
    </row>
    <row r="22" spans="1:9" ht="10.5" customHeight="1" x14ac:dyDescent="0.2">
      <c r="A22" s="14" t="s">
        <v>2055</v>
      </c>
      <c r="B22" s="465">
        <v>50585.094969412108</v>
      </c>
      <c r="C22" s="465">
        <v>11825.850462264467</v>
      </c>
      <c r="D22" s="465"/>
      <c r="E22" s="465">
        <v>7685.5803964116121</v>
      </c>
      <c r="F22" s="465">
        <v>3768.2368512408343</v>
      </c>
      <c r="G22" s="465"/>
      <c r="H22" s="465">
        <v>11026.194988605157</v>
      </c>
      <c r="I22" s="465">
        <v>1594.3660962884594</v>
      </c>
    </row>
    <row r="23" spans="1:9" ht="10.5" customHeight="1" x14ac:dyDescent="0.2">
      <c r="A23" s="14" t="s">
        <v>2056</v>
      </c>
      <c r="B23" s="465">
        <v>8606.6881789750369</v>
      </c>
      <c r="C23" s="465">
        <v>5430.5775489465059</v>
      </c>
      <c r="D23" s="465"/>
      <c r="E23" s="465">
        <v>372.09373714508268</v>
      </c>
      <c r="F23" s="465">
        <v>343.00292568939176</v>
      </c>
      <c r="G23" s="465"/>
      <c r="H23" s="465">
        <v>2268.506187302205</v>
      </c>
      <c r="I23" s="465">
        <v>1518.9334890176069</v>
      </c>
    </row>
    <row r="24" spans="1:9" ht="10.5" customHeight="1" x14ac:dyDescent="0.2">
      <c r="A24" s="14" t="s">
        <v>2057</v>
      </c>
      <c r="B24" s="465">
        <v>2844.7651195566204</v>
      </c>
      <c r="C24" s="465">
        <v>2844.7651195566204</v>
      </c>
      <c r="D24" s="465"/>
      <c r="E24" s="465">
        <v>27972.749959435638</v>
      </c>
      <c r="F24" s="465">
        <v>27972.749959435638</v>
      </c>
      <c r="G24" s="465"/>
      <c r="H24" s="465">
        <v>27655.117441562747</v>
      </c>
      <c r="I24" s="465">
        <v>27655.117441562747</v>
      </c>
    </row>
    <row r="25" spans="1:9" ht="10.5" customHeight="1" x14ac:dyDescent="0.2">
      <c r="A25" s="14" t="s">
        <v>2058</v>
      </c>
      <c r="B25" s="465"/>
      <c r="C25" s="465"/>
      <c r="D25" s="465"/>
      <c r="E25" s="465"/>
      <c r="F25" s="465">
        <v>-2979.1105856297418</v>
      </c>
      <c r="G25" s="465"/>
      <c r="H25" s="465"/>
      <c r="I25" s="465"/>
    </row>
    <row r="26" spans="1:9" ht="4.5" customHeight="1" x14ac:dyDescent="0.2">
      <c r="A26" s="14"/>
      <c r="B26" s="467"/>
      <c r="C26" s="467"/>
      <c r="D26" s="467"/>
      <c r="E26" s="467"/>
      <c r="F26" s="467"/>
      <c r="G26" s="467"/>
      <c r="H26" s="467"/>
      <c r="I26" s="467"/>
    </row>
    <row r="27" spans="1:9" ht="10.5" customHeight="1" x14ac:dyDescent="0.2">
      <c r="A27" s="95" t="s">
        <v>2059</v>
      </c>
      <c r="B27" s="546"/>
      <c r="C27" s="546">
        <v>1.6</v>
      </c>
      <c r="D27" s="546"/>
      <c r="E27" s="546"/>
      <c r="F27" s="546">
        <v>2.29</v>
      </c>
      <c r="G27" s="546"/>
      <c r="H27" s="546"/>
      <c r="I27" s="546">
        <v>1.7</v>
      </c>
    </row>
    <row r="28" spans="1:9" ht="4.5" customHeight="1" x14ac:dyDescent="0.2">
      <c r="A28" s="9"/>
      <c r="B28" s="501"/>
      <c r="C28" s="501"/>
      <c r="D28" s="501"/>
      <c r="E28" s="501"/>
      <c r="F28" s="501"/>
      <c r="G28" s="501"/>
      <c r="H28" s="501"/>
      <c r="I28" s="501"/>
    </row>
    <row r="29" spans="1:9" ht="8.25" customHeight="1" x14ac:dyDescent="0.2">
      <c r="A29" s="560" t="s">
        <v>2060</v>
      </c>
      <c r="B29" s="560" t="s">
        <v>0</v>
      </c>
      <c r="C29" s="560" t="s">
        <v>0</v>
      </c>
      <c r="D29" s="560" t="s">
        <v>0</v>
      </c>
      <c r="E29" s="560" t="s">
        <v>0</v>
      </c>
      <c r="F29" s="560" t="s">
        <v>0</v>
      </c>
      <c r="G29" s="560" t="s">
        <v>0</v>
      </c>
      <c r="H29" s="560" t="s">
        <v>0</v>
      </c>
      <c r="I29" s="560" t="s">
        <v>0</v>
      </c>
    </row>
  </sheetData>
  <mergeCells count="6">
    <mergeCell ref="A29:I29"/>
    <mergeCell ref="A2:I2"/>
    <mergeCell ref="A3:I3"/>
    <mergeCell ref="B5:C5"/>
    <mergeCell ref="E5:F5"/>
    <mergeCell ref="H5:I5"/>
  </mergeCells>
  <pageMargins left="0.5" right="0.5" top="0.5" bottom="0.5" header="0.31496062992126" footer="0.31496062992126"/>
  <pageSetup paperSize="9" orientation="portrait"/>
  <headerFooter>
    <oddFooter>&amp;C_x000D_&amp;1#&amp;"Aptos"&amp;10&amp;K000000 Confidential</oddFooter>
  </headerFooter>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F8025F-6849-4272-AE2F-3BBA71953F68}">
  <dimension ref="A1:G22"/>
  <sheetViews>
    <sheetView workbookViewId="0"/>
  </sheetViews>
  <sheetFormatPr defaultRowHeight="12.75" x14ac:dyDescent="0.2"/>
  <cols>
    <col min="1" max="1" width="28" customWidth="1"/>
    <col min="2" max="2" width="20" customWidth="1"/>
    <col min="3" max="7" width="10.7109375" customWidth="1"/>
  </cols>
  <sheetData>
    <row r="1" spans="1:7" ht="10.5" customHeight="1" x14ac:dyDescent="0.2">
      <c r="A1" s="73" t="s">
        <v>2061</v>
      </c>
      <c r="B1" s="44"/>
      <c r="C1" s="44"/>
      <c r="D1" s="288"/>
      <c r="E1" s="288"/>
      <c r="F1" s="288"/>
      <c r="G1" s="288"/>
    </row>
    <row r="2" spans="1:7" ht="29.25" customHeight="1" x14ac:dyDescent="0.35">
      <c r="A2" s="561" t="s">
        <v>2062</v>
      </c>
      <c r="B2" s="561" t="s">
        <v>0</v>
      </c>
      <c r="C2" s="561" t="s">
        <v>0</v>
      </c>
      <c r="D2" s="561" t="s">
        <v>0</v>
      </c>
      <c r="E2" s="561" t="s">
        <v>0</v>
      </c>
      <c r="F2" s="561" t="s">
        <v>0</v>
      </c>
      <c r="G2" s="561" t="s">
        <v>0</v>
      </c>
    </row>
    <row r="3" spans="1:7" ht="6" customHeight="1" x14ac:dyDescent="0.2">
      <c r="A3" s="111"/>
      <c r="B3" s="111"/>
      <c r="C3" s="461"/>
      <c r="D3" s="461"/>
      <c r="E3" s="461"/>
      <c r="F3" s="461"/>
      <c r="G3" s="461"/>
    </row>
    <row r="4" spans="1:7" ht="10.5" customHeight="1" x14ac:dyDescent="0.2">
      <c r="A4" s="45" t="s">
        <v>82</v>
      </c>
      <c r="B4" s="45" t="s">
        <v>2063</v>
      </c>
      <c r="C4" s="2">
        <v>2024</v>
      </c>
      <c r="D4" s="2">
        <v>2025</v>
      </c>
      <c r="E4" s="2" t="s">
        <v>2064</v>
      </c>
      <c r="F4" s="2" t="s">
        <v>2065</v>
      </c>
      <c r="G4" s="2" t="s">
        <v>2066</v>
      </c>
    </row>
    <row r="5" spans="1:7" ht="10.5" customHeight="1" x14ac:dyDescent="0.2">
      <c r="A5" s="9" t="s">
        <v>2067</v>
      </c>
      <c r="B5" s="9" t="s">
        <v>2068</v>
      </c>
      <c r="C5" s="542">
        <v>3.9</v>
      </c>
      <c r="D5" s="542">
        <v>3.5</v>
      </c>
      <c r="E5" s="531" t="s">
        <v>2069</v>
      </c>
      <c r="F5" s="531" t="s">
        <v>2070</v>
      </c>
      <c r="G5" s="531" t="s">
        <v>2071</v>
      </c>
    </row>
    <row r="6" spans="1:7" ht="10.5" customHeight="1" x14ac:dyDescent="0.2">
      <c r="A6" s="14"/>
      <c r="B6" s="14" t="s">
        <v>2072</v>
      </c>
      <c r="C6" s="495">
        <v>1</v>
      </c>
      <c r="D6" s="495">
        <v>0.8</v>
      </c>
      <c r="E6" s="510" t="s">
        <v>2073</v>
      </c>
      <c r="F6" s="510" t="s">
        <v>2074</v>
      </c>
      <c r="G6" s="510" t="s">
        <v>2074</v>
      </c>
    </row>
    <row r="7" spans="1:7" ht="10.5" customHeight="1" x14ac:dyDescent="0.2">
      <c r="A7" s="14"/>
      <c r="B7" s="14" t="s">
        <v>2075</v>
      </c>
      <c r="C7" s="495">
        <v>0.6</v>
      </c>
      <c r="D7" s="495">
        <v>1.7</v>
      </c>
      <c r="E7" s="510" t="s">
        <v>2076</v>
      </c>
      <c r="F7" s="510" t="s">
        <v>2077</v>
      </c>
      <c r="G7" s="510" t="s">
        <v>2078</v>
      </c>
    </row>
    <row r="8" spans="1:7" ht="10.5" customHeight="1" x14ac:dyDescent="0.2">
      <c r="A8" s="20"/>
      <c r="B8" s="20" t="s">
        <v>2079</v>
      </c>
      <c r="C8" s="547">
        <v>2</v>
      </c>
      <c r="D8" s="547">
        <v>1.6</v>
      </c>
      <c r="E8" s="548" t="s">
        <v>2080</v>
      </c>
      <c r="F8" s="548" t="s">
        <v>2081</v>
      </c>
      <c r="G8" s="548" t="s">
        <v>2082</v>
      </c>
    </row>
    <row r="9" spans="1:7" ht="10.5" customHeight="1" x14ac:dyDescent="0.2">
      <c r="A9" s="9" t="s">
        <v>2083</v>
      </c>
      <c r="B9" s="9" t="s">
        <v>2068</v>
      </c>
      <c r="C9" s="542" t="s">
        <v>2084</v>
      </c>
      <c r="D9" s="542" t="s">
        <v>2085</v>
      </c>
      <c r="E9" s="531" t="s">
        <v>2086</v>
      </c>
      <c r="F9" s="531" t="s">
        <v>2087</v>
      </c>
      <c r="G9" s="531" t="s">
        <v>2088</v>
      </c>
    </row>
    <row r="10" spans="1:7" ht="10.5" customHeight="1" x14ac:dyDescent="0.2">
      <c r="A10" s="14"/>
      <c r="B10" s="14" t="s">
        <v>2072</v>
      </c>
      <c r="C10" s="495" t="s">
        <v>2089</v>
      </c>
      <c r="D10" s="495" t="s">
        <v>2090</v>
      </c>
      <c r="E10" s="510" t="s">
        <v>2071</v>
      </c>
      <c r="F10" s="510" t="s">
        <v>2071</v>
      </c>
      <c r="G10" s="510" t="s">
        <v>2086</v>
      </c>
    </row>
    <row r="11" spans="1:7" ht="10.5" customHeight="1" x14ac:dyDescent="0.2">
      <c r="A11" s="14"/>
      <c r="B11" s="14" t="s">
        <v>2075</v>
      </c>
      <c r="C11" s="495">
        <v>3.2</v>
      </c>
      <c r="D11" s="495">
        <v>3</v>
      </c>
      <c r="E11" s="510" t="s">
        <v>2091</v>
      </c>
      <c r="F11" s="510" t="s">
        <v>2092</v>
      </c>
      <c r="G11" s="510" t="s">
        <v>2093</v>
      </c>
    </row>
    <row r="12" spans="1:7" ht="10.5" customHeight="1" x14ac:dyDescent="0.2">
      <c r="A12" s="20"/>
      <c r="B12" s="20" t="s">
        <v>2079</v>
      </c>
      <c r="C12" s="547" t="s">
        <v>2085</v>
      </c>
      <c r="D12" s="547" t="s">
        <v>2094</v>
      </c>
      <c r="E12" s="548" t="s">
        <v>2078</v>
      </c>
      <c r="F12" s="548" t="s">
        <v>2070</v>
      </c>
      <c r="G12" s="548" t="s">
        <v>2082</v>
      </c>
    </row>
    <row r="13" spans="1:7" ht="10.5" customHeight="1" x14ac:dyDescent="0.2">
      <c r="A13" s="9" t="s">
        <v>2095</v>
      </c>
      <c r="B13" s="9" t="s">
        <v>2068</v>
      </c>
      <c r="C13" s="542">
        <v>0.9</v>
      </c>
      <c r="D13" s="542">
        <v>2.2000000000000002</v>
      </c>
      <c r="E13" s="531" t="s">
        <v>2078</v>
      </c>
      <c r="F13" s="531" t="s">
        <v>2071</v>
      </c>
      <c r="G13" s="531" t="s">
        <v>2074</v>
      </c>
    </row>
    <row r="14" spans="1:7" ht="10.5" customHeight="1" x14ac:dyDescent="0.2">
      <c r="A14" s="14"/>
      <c r="B14" s="14" t="s">
        <v>2072</v>
      </c>
      <c r="C14" s="495">
        <v>0.3</v>
      </c>
      <c r="D14" s="495">
        <v>-1.1000000000000001</v>
      </c>
      <c r="E14" s="510" t="s">
        <v>2078</v>
      </c>
      <c r="F14" s="510" t="s">
        <v>2074</v>
      </c>
      <c r="G14" s="510" t="s">
        <v>2074</v>
      </c>
    </row>
    <row r="15" spans="1:7" ht="10.5" customHeight="1" x14ac:dyDescent="0.2">
      <c r="A15" s="14"/>
      <c r="B15" s="14" t="s">
        <v>2075</v>
      </c>
      <c r="C15" s="495">
        <v>1.3</v>
      </c>
      <c r="D15" s="495">
        <v>2.6</v>
      </c>
      <c r="E15" s="510" t="s">
        <v>2096</v>
      </c>
      <c r="F15" s="510" t="s">
        <v>2078</v>
      </c>
      <c r="G15" s="510" t="s">
        <v>2074</v>
      </c>
    </row>
    <row r="16" spans="1:7" ht="10.5" customHeight="1" x14ac:dyDescent="0.2">
      <c r="A16" s="20"/>
      <c r="B16" s="20" t="s">
        <v>2079</v>
      </c>
      <c r="C16" s="547">
        <v>1.4</v>
      </c>
      <c r="D16" s="547">
        <v>2</v>
      </c>
      <c r="E16" s="548" t="s">
        <v>2080</v>
      </c>
      <c r="F16" s="548" t="s">
        <v>2092</v>
      </c>
      <c r="G16" s="548" t="s">
        <v>2082</v>
      </c>
    </row>
    <row r="17" spans="1:7" ht="10.5" customHeight="1" x14ac:dyDescent="0.2">
      <c r="A17" s="9" t="s">
        <v>2097</v>
      </c>
      <c r="B17" s="9" t="s">
        <v>2068</v>
      </c>
      <c r="C17" s="542" t="s">
        <v>2098</v>
      </c>
      <c r="D17" s="542" t="s">
        <v>2098</v>
      </c>
      <c r="E17" s="531" t="s">
        <v>2099</v>
      </c>
      <c r="F17" s="531" t="s">
        <v>2100</v>
      </c>
      <c r="G17" s="531" t="s">
        <v>2091</v>
      </c>
    </row>
    <row r="18" spans="1:7" ht="10.5" customHeight="1" x14ac:dyDescent="0.2">
      <c r="A18" s="14"/>
      <c r="B18" s="14" t="s">
        <v>2072</v>
      </c>
      <c r="C18" s="495" t="s">
        <v>2101</v>
      </c>
      <c r="D18" s="495">
        <v>9.6999999999999993</v>
      </c>
      <c r="E18" s="510" t="s">
        <v>2102</v>
      </c>
      <c r="F18" s="510" t="s">
        <v>2103</v>
      </c>
      <c r="G18" s="510" t="s">
        <v>2104</v>
      </c>
    </row>
    <row r="19" spans="1:7" ht="10.5" customHeight="1" x14ac:dyDescent="0.2">
      <c r="A19" s="14"/>
      <c r="B19" s="14" t="s">
        <v>2075</v>
      </c>
      <c r="C19" s="495" t="s">
        <v>2105</v>
      </c>
      <c r="D19" s="495" t="s">
        <v>2106</v>
      </c>
      <c r="E19" s="510" t="s">
        <v>2087</v>
      </c>
      <c r="F19" s="510" t="s">
        <v>2088</v>
      </c>
      <c r="G19" s="510" t="s">
        <v>2070</v>
      </c>
    </row>
    <row r="20" spans="1:7" ht="10.5" customHeight="1" x14ac:dyDescent="0.2">
      <c r="A20" s="20"/>
      <c r="B20" s="20" t="s">
        <v>2079</v>
      </c>
      <c r="C20" s="547" t="s">
        <v>2101</v>
      </c>
      <c r="D20" s="547">
        <v>8.9</v>
      </c>
      <c r="E20" s="548" t="s">
        <v>2107</v>
      </c>
      <c r="F20" s="548" t="s">
        <v>2108</v>
      </c>
      <c r="G20" s="548" t="s">
        <v>2109</v>
      </c>
    </row>
    <row r="21" spans="1:7" ht="4.5" customHeight="1" x14ac:dyDescent="0.2">
      <c r="A21" s="9"/>
      <c r="B21" s="9"/>
      <c r="C21" s="501"/>
      <c r="D21" s="501"/>
      <c r="E21" s="501"/>
      <c r="F21" s="501"/>
      <c r="G21" s="501"/>
    </row>
    <row r="22" spans="1:7" ht="9" customHeight="1" x14ac:dyDescent="0.2">
      <c r="A22" s="560" t="s">
        <v>2110</v>
      </c>
      <c r="B22" s="560" t="s">
        <v>0</v>
      </c>
      <c r="C22" s="560" t="s">
        <v>0</v>
      </c>
      <c r="D22" s="560" t="s">
        <v>0</v>
      </c>
      <c r="E22" s="560" t="s">
        <v>0</v>
      </c>
      <c r="F22" s="560" t="s">
        <v>0</v>
      </c>
      <c r="G22" s="560" t="s">
        <v>0</v>
      </c>
    </row>
  </sheetData>
  <mergeCells count="2">
    <mergeCell ref="A2:G2"/>
    <mergeCell ref="A22:G22"/>
  </mergeCells>
  <pageMargins left="0.5" right="0.5" top="0.5" bottom="0.5" header="0.31496062992126" footer="0.31496062992126"/>
  <pageSetup paperSize="9" orientation="portrait"/>
  <headerFooter>
    <oddFooter>&amp;C_x000D_&amp;1#&amp;"Aptos"&amp;10&amp;K000000 Confidential</oddFooter>
  </headerFooter>
</worksheet>
</file>

<file path=xl/worksheets/sheet5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F8B3F4-1371-4C77-BEF2-916F1AA84820}">
  <dimension ref="A1:G3"/>
  <sheetViews>
    <sheetView workbookViewId="0"/>
  </sheetViews>
  <sheetFormatPr defaultRowHeight="12.75" x14ac:dyDescent="0.2"/>
  <cols>
    <col min="1" max="1" width="28" customWidth="1"/>
    <col min="2" max="2" width="20" customWidth="1"/>
    <col min="3" max="7" width="10.7109375" customWidth="1"/>
  </cols>
  <sheetData>
    <row r="1" spans="1:7" ht="10.5" customHeight="1" x14ac:dyDescent="0.2">
      <c r="A1" s="73" t="s">
        <v>2111</v>
      </c>
      <c r="B1" s="549"/>
      <c r="C1" s="549"/>
      <c r="D1" s="288"/>
      <c r="E1" s="288"/>
      <c r="F1" s="288"/>
      <c r="G1" s="288"/>
    </row>
    <row r="2" spans="1:7" ht="12.6" customHeight="1" x14ac:dyDescent="0.2">
      <c r="A2" s="600" t="s">
        <v>2112</v>
      </c>
      <c r="B2" s="600" t="s">
        <v>0</v>
      </c>
      <c r="C2" s="600" t="s">
        <v>0</v>
      </c>
      <c r="D2" s="600" t="s">
        <v>0</v>
      </c>
      <c r="E2" s="600" t="s">
        <v>0</v>
      </c>
      <c r="F2" s="600" t="s">
        <v>0</v>
      </c>
      <c r="G2" s="600" t="s">
        <v>0</v>
      </c>
    </row>
    <row r="3" spans="1:7" ht="10.5" customHeight="1" x14ac:dyDescent="0.2">
      <c r="A3" s="111"/>
      <c r="B3" s="111"/>
      <c r="C3" s="501"/>
      <c r="D3" s="501"/>
      <c r="E3" s="501"/>
      <c r="F3" s="501"/>
      <c r="G3" s="501"/>
    </row>
  </sheetData>
  <mergeCells count="1">
    <mergeCell ref="A2:G2"/>
  </mergeCells>
  <pageMargins left="0.5" right="0.5" top="0.5" bottom="0.5" header="0.31496062992126" footer="0.31496062992126"/>
  <pageSetup paperSize="9" orientation="portrait"/>
  <headerFooter>
    <oddFooter>&amp;C_x000D_&amp;1#&amp;"Aptos"&amp;10&amp;K000000 Confidential</oddFooter>
  </headerFooter>
  <drawing r:id="rId1"/>
  <legacyDrawing r:id="rId2"/>
  <oleObjects>
    <mc:AlternateContent xmlns:mc="http://schemas.openxmlformats.org/markup-compatibility/2006">
      <mc:Choice Requires="x14">
        <oleObject progId="Mbnd.mbnd" shapeId="58369" r:id="rId3">
          <objectPr defaultSize="0" autoPict="0" r:id="rId4">
            <anchor moveWithCells="1">
              <from>
                <xdr:col>0</xdr:col>
                <xdr:colOff>0</xdr:colOff>
                <xdr:row>3</xdr:row>
                <xdr:rowOff>9525</xdr:rowOff>
              </from>
              <to>
                <xdr:col>3</xdr:col>
                <xdr:colOff>571500</xdr:colOff>
                <xdr:row>17</xdr:row>
                <xdr:rowOff>152400</xdr:rowOff>
              </to>
            </anchor>
          </objectPr>
        </oleObject>
      </mc:Choice>
      <mc:Fallback>
        <oleObject progId="Mbnd.mbnd" shapeId="58369" r:id="rId3"/>
      </mc:Fallback>
    </mc:AlternateContent>
  </oleObjects>
</worksheet>
</file>

<file path=xl/worksheets/sheet5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4C2184-4945-4D03-8B9F-C79014A89386}">
  <dimension ref="A1:G2"/>
  <sheetViews>
    <sheetView workbookViewId="0">
      <selection sqref="A1:G1"/>
    </sheetView>
  </sheetViews>
  <sheetFormatPr defaultRowHeight="12.75" x14ac:dyDescent="0.2"/>
  <cols>
    <col min="1" max="1" width="28" customWidth="1"/>
    <col min="2" max="2" width="20" customWidth="1"/>
    <col min="3" max="7" width="10.7109375" customWidth="1"/>
  </cols>
  <sheetData>
    <row r="1" spans="1:7" ht="23.25" customHeight="1" x14ac:dyDescent="0.2">
      <c r="A1" s="600" t="s">
        <v>2113</v>
      </c>
      <c r="B1" s="600" t="s">
        <v>0</v>
      </c>
      <c r="C1" s="600" t="s">
        <v>0</v>
      </c>
      <c r="D1" s="600" t="s">
        <v>0</v>
      </c>
      <c r="E1" s="600" t="s">
        <v>0</v>
      </c>
      <c r="F1" s="600" t="s">
        <v>0</v>
      </c>
      <c r="G1" s="600" t="s">
        <v>0</v>
      </c>
    </row>
    <row r="2" spans="1:7" ht="10.5" customHeight="1" x14ac:dyDescent="0.2">
      <c r="A2" s="9"/>
      <c r="B2" s="9"/>
      <c r="C2" s="501"/>
      <c r="D2" s="501"/>
      <c r="E2" s="501"/>
      <c r="F2" s="501"/>
      <c r="G2" s="501"/>
    </row>
  </sheetData>
  <mergeCells count="1">
    <mergeCell ref="A1:G1"/>
  </mergeCells>
  <pageMargins left="0.5" right="0.5" top="0.5" bottom="0.5" header="0.31496062992126" footer="0.31496062992126"/>
  <pageSetup paperSize="9" orientation="portrait"/>
  <headerFooter>
    <oddFooter>&amp;C_x000D_&amp;1#&amp;"Aptos"&amp;10&amp;K000000 Confidential</oddFooter>
  </headerFooter>
  <drawing r:id="rId1"/>
  <legacyDrawing r:id="rId2"/>
  <oleObjects>
    <mc:AlternateContent xmlns:mc="http://schemas.openxmlformats.org/markup-compatibility/2006">
      <mc:Choice Requires="x14">
        <oleObject progId="Mbnd.mbnd" shapeId="59393" r:id="rId3">
          <objectPr defaultSize="0" autoPict="0" r:id="rId4">
            <anchor moveWithCells="1">
              <from>
                <xdr:col>0</xdr:col>
                <xdr:colOff>0</xdr:colOff>
                <xdr:row>1</xdr:row>
                <xdr:rowOff>114300</xdr:rowOff>
              </from>
              <to>
                <xdr:col>3</xdr:col>
                <xdr:colOff>571500</xdr:colOff>
                <xdr:row>16</xdr:row>
                <xdr:rowOff>114300</xdr:rowOff>
              </to>
            </anchor>
          </objectPr>
        </oleObject>
      </mc:Choice>
      <mc:Fallback>
        <oleObject progId="Mbnd.mbnd" shapeId="59393" r:id="rId3"/>
      </mc:Fallback>
    </mc:AlternateContent>
  </oleObjects>
</worksheet>
</file>

<file path=xl/worksheets/sheet5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DE5A07-7144-42A2-967D-7276AB04F24F}">
  <dimension ref="A1:G2"/>
  <sheetViews>
    <sheetView workbookViewId="0">
      <selection sqref="A1:G1"/>
    </sheetView>
  </sheetViews>
  <sheetFormatPr defaultRowHeight="12.75" x14ac:dyDescent="0.2"/>
  <cols>
    <col min="1" max="1" width="28" customWidth="1"/>
    <col min="2" max="2" width="20" customWidth="1"/>
    <col min="3" max="7" width="10.7109375" customWidth="1"/>
  </cols>
  <sheetData>
    <row r="1" spans="1:7" ht="38.25" customHeight="1" x14ac:dyDescent="0.2">
      <c r="A1" s="600" t="s">
        <v>2114</v>
      </c>
      <c r="B1" s="600" t="s">
        <v>0</v>
      </c>
      <c r="C1" s="600" t="s">
        <v>0</v>
      </c>
      <c r="D1" s="600" t="s">
        <v>0</v>
      </c>
      <c r="E1" s="600" t="s">
        <v>0</v>
      </c>
      <c r="F1" s="600" t="s">
        <v>0</v>
      </c>
      <c r="G1" s="600" t="s">
        <v>0</v>
      </c>
    </row>
    <row r="2" spans="1:7" ht="10.5" customHeight="1" x14ac:dyDescent="0.2">
      <c r="A2" s="111"/>
      <c r="B2" s="111"/>
      <c r="C2" s="501"/>
      <c r="D2" s="501"/>
      <c r="E2" s="501"/>
      <c r="F2" s="501"/>
      <c r="G2" s="501"/>
    </row>
  </sheetData>
  <mergeCells count="1">
    <mergeCell ref="A1:G1"/>
  </mergeCells>
  <pageMargins left="0.5" right="0.5" top="0.5" bottom="0.5" header="0.31496062992126" footer="0.31496062992126"/>
  <pageSetup paperSize="9" orientation="portrait"/>
  <headerFooter>
    <oddFooter>&amp;C_x000D_&amp;1#&amp;"Aptos"&amp;10&amp;K000000 Confidential</oddFooter>
  </headerFooter>
  <drawing r:id="rId1"/>
  <legacyDrawing r:id="rId2"/>
  <oleObjects>
    <mc:AlternateContent xmlns:mc="http://schemas.openxmlformats.org/markup-compatibility/2006">
      <mc:Choice Requires="x14">
        <oleObject progId="Mbnd.mbnd" shapeId="60417" r:id="rId3">
          <objectPr defaultSize="0" autoPict="0" r:id="rId4">
            <anchor moveWithCells="1">
              <from>
                <xdr:col>0</xdr:col>
                <xdr:colOff>0</xdr:colOff>
                <xdr:row>1</xdr:row>
                <xdr:rowOff>123825</xdr:rowOff>
              </from>
              <to>
                <xdr:col>3</xdr:col>
                <xdr:colOff>571500</xdr:colOff>
                <xdr:row>15</xdr:row>
                <xdr:rowOff>19050</xdr:rowOff>
              </to>
            </anchor>
          </objectPr>
        </oleObject>
      </mc:Choice>
      <mc:Fallback>
        <oleObject progId="Mbnd.mbnd" shapeId="60417" r:id="rId3"/>
      </mc:Fallback>
    </mc:AlternateContent>
  </oleObjects>
</worksheet>
</file>

<file path=xl/worksheets/sheet6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D73554-12E9-47D4-9BFF-159E3FBFD372}">
  <dimension ref="A1:G3"/>
  <sheetViews>
    <sheetView workbookViewId="0"/>
  </sheetViews>
  <sheetFormatPr defaultRowHeight="12.75" x14ac:dyDescent="0.2"/>
  <cols>
    <col min="1" max="1" width="28" customWidth="1"/>
    <col min="2" max="2" width="20" customWidth="1"/>
    <col min="3" max="7" width="10.7109375" customWidth="1"/>
  </cols>
  <sheetData>
    <row r="1" spans="1:7" ht="10.5" customHeight="1" x14ac:dyDescent="0.2">
      <c r="A1" s="73" t="s">
        <v>2115</v>
      </c>
      <c r="B1" s="549"/>
      <c r="C1" s="549"/>
      <c r="D1" s="288"/>
      <c r="E1" s="288"/>
      <c r="F1" s="288"/>
      <c r="G1" s="288"/>
    </row>
    <row r="2" spans="1:7" ht="14.1" customHeight="1" x14ac:dyDescent="0.2">
      <c r="A2" s="600" t="s">
        <v>2116</v>
      </c>
      <c r="B2" s="600" t="s">
        <v>0</v>
      </c>
      <c r="C2" s="600" t="s">
        <v>0</v>
      </c>
      <c r="D2" s="600" t="s">
        <v>0</v>
      </c>
      <c r="E2" s="600" t="s">
        <v>0</v>
      </c>
      <c r="F2" s="600" t="s">
        <v>0</v>
      </c>
      <c r="G2" s="600" t="s">
        <v>0</v>
      </c>
    </row>
    <row r="3" spans="1:7" ht="10.5" customHeight="1" x14ac:dyDescent="0.2">
      <c r="A3" s="111"/>
      <c r="B3" s="111"/>
      <c r="C3" s="501"/>
      <c r="D3" s="501"/>
      <c r="E3" s="501"/>
      <c r="F3" s="501"/>
      <c r="G3" s="501"/>
    </row>
  </sheetData>
  <mergeCells count="1">
    <mergeCell ref="A2:G2"/>
  </mergeCells>
  <pageMargins left="0.5" right="0.5" top="0.5" bottom="0.5" header="0.31496062992126" footer="0.31496062992126"/>
  <pageSetup paperSize="9" orientation="portrait"/>
  <headerFooter>
    <oddFooter>&amp;C_x000D_&amp;1#&amp;"Aptos"&amp;10&amp;K000000 Confidential</oddFooter>
  </headerFooter>
  <drawing r:id="rId1"/>
  <legacyDrawing r:id="rId2"/>
  <oleObjects>
    <mc:AlternateContent xmlns:mc="http://schemas.openxmlformats.org/markup-compatibility/2006">
      <mc:Choice Requires="x14">
        <oleObject progId="Mbnd.mbnd" shapeId="61441" r:id="rId3">
          <objectPr defaultSize="0" autoPict="0" r:id="rId4">
            <anchor moveWithCells="1">
              <from>
                <xdr:col>0</xdr:col>
                <xdr:colOff>0</xdr:colOff>
                <xdr:row>3</xdr:row>
                <xdr:rowOff>0</xdr:rowOff>
              </from>
              <to>
                <xdr:col>3</xdr:col>
                <xdr:colOff>571500</xdr:colOff>
                <xdr:row>17</xdr:row>
                <xdr:rowOff>142875</xdr:rowOff>
              </to>
            </anchor>
          </objectPr>
        </oleObject>
      </mc:Choice>
      <mc:Fallback>
        <oleObject progId="Mbnd.mbnd" shapeId="61441" r:id="rId3"/>
      </mc:Fallback>
    </mc:AlternateContent>
  </oleObjects>
</worksheet>
</file>

<file path=xl/worksheets/sheet6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3DD49E-5914-4A84-9442-93C463618C85}">
  <dimension ref="A1:G2"/>
  <sheetViews>
    <sheetView workbookViewId="0">
      <selection sqref="A1:G1"/>
    </sheetView>
  </sheetViews>
  <sheetFormatPr defaultRowHeight="12.75" x14ac:dyDescent="0.2"/>
  <cols>
    <col min="1" max="1" width="28" customWidth="1"/>
    <col min="2" max="2" width="20" customWidth="1"/>
    <col min="3" max="7" width="10.7109375" customWidth="1"/>
  </cols>
  <sheetData>
    <row r="1" spans="1:7" ht="26.25" customHeight="1" x14ac:dyDescent="0.2">
      <c r="A1" s="600" t="s">
        <v>2117</v>
      </c>
      <c r="B1" s="600" t="s">
        <v>0</v>
      </c>
      <c r="C1" s="600" t="s">
        <v>0</v>
      </c>
      <c r="D1" s="600" t="s">
        <v>0</v>
      </c>
      <c r="E1" s="600" t="s">
        <v>0</v>
      </c>
      <c r="F1" s="600" t="s">
        <v>0</v>
      </c>
      <c r="G1" s="600" t="s">
        <v>0</v>
      </c>
    </row>
    <row r="2" spans="1:7" ht="10.5" customHeight="1" x14ac:dyDescent="0.2">
      <c r="A2" s="9"/>
      <c r="B2" s="9"/>
      <c r="C2" s="501"/>
      <c r="D2" s="501"/>
      <c r="E2" s="501"/>
      <c r="F2" s="501"/>
      <c r="G2" s="501"/>
    </row>
  </sheetData>
  <mergeCells count="1">
    <mergeCell ref="A1:G1"/>
  </mergeCells>
  <pageMargins left="0.5" right="0.5" top="0.5" bottom="0.5" header="0.31496062992126" footer="0.31496062992126"/>
  <pageSetup paperSize="9" orientation="portrait"/>
  <headerFooter>
    <oddFooter>&amp;C_x000D_&amp;1#&amp;"Aptos"&amp;10&amp;K000000 Confidential</oddFooter>
  </headerFooter>
  <drawing r:id="rId1"/>
  <legacyDrawing r:id="rId2"/>
  <oleObjects>
    <mc:AlternateContent xmlns:mc="http://schemas.openxmlformats.org/markup-compatibility/2006">
      <mc:Choice Requires="x14">
        <oleObject progId="Mbnd.mbnd" shapeId="62465" r:id="rId3">
          <objectPr defaultSize="0" autoPict="0" r:id="rId4">
            <anchor moveWithCells="1">
              <from>
                <xdr:col>0</xdr:col>
                <xdr:colOff>0</xdr:colOff>
                <xdr:row>2</xdr:row>
                <xdr:rowOff>9525</xdr:rowOff>
              </from>
              <to>
                <xdr:col>3</xdr:col>
                <xdr:colOff>571500</xdr:colOff>
                <xdr:row>15</xdr:row>
                <xdr:rowOff>142875</xdr:rowOff>
              </to>
            </anchor>
          </objectPr>
        </oleObject>
      </mc:Choice>
      <mc:Fallback>
        <oleObject progId="Mbnd.mbnd" shapeId="62465" r:id="rId3"/>
      </mc:Fallback>
    </mc:AlternateContent>
  </oleObjects>
</worksheet>
</file>

<file path=xl/worksheets/sheet6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9C91D5-7786-4848-95B8-F8F1A85A9AAA}">
  <dimension ref="A1:G2"/>
  <sheetViews>
    <sheetView workbookViewId="0">
      <selection sqref="A1:G1"/>
    </sheetView>
  </sheetViews>
  <sheetFormatPr defaultRowHeight="12.75" x14ac:dyDescent="0.2"/>
  <cols>
    <col min="1" max="1" width="28" customWidth="1"/>
    <col min="2" max="2" width="20" customWidth="1"/>
    <col min="3" max="7" width="10.7109375" customWidth="1"/>
  </cols>
  <sheetData>
    <row r="1" spans="1:7" ht="27" customHeight="1" x14ac:dyDescent="0.2">
      <c r="A1" s="600" t="s">
        <v>2118</v>
      </c>
      <c r="B1" s="600" t="s">
        <v>0</v>
      </c>
      <c r="C1" s="600" t="s">
        <v>0</v>
      </c>
      <c r="D1" s="600" t="s">
        <v>0</v>
      </c>
      <c r="E1" s="600" t="s">
        <v>0</v>
      </c>
      <c r="F1" s="600" t="s">
        <v>0</v>
      </c>
      <c r="G1" s="600" t="s">
        <v>0</v>
      </c>
    </row>
    <row r="2" spans="1:7" ht="10.5" customHeight="1" x14ac:dyDescent="0.2">
      <c r="A2" s="9"/>
      <c r="B2" s="9"/>
      <c r="C2" s="501"/>
      <c r="D2" s="501"/>
      <c r="E2" s="501"/>
      <c r="F2" s="501"/>
      <c r="G2" s="501"/>
    </row>
  </sheetData>
  <mergeCells count="1">
    <mergeCell ref="A1:G1"/>
  </mergeCells>
  <pageMargins left="0.5" right="0.5" top="0.5" bottom="0.5" header="0.31496062992126" footer="0.31496062992126"/>
  <pageSetup paperSize="9" orientation="portrait"/>
  <headerFooter>
    <oddFooter>&amp;C_x000D_&amp;1#&amp;"Aptos"&amp;10&amp;K000000 Confidential</oddFooter>
  </headerFooter>
  <drawing r:id="rId1"/>
  <legacyDrawing r:id="rId2"/>
  <oleObjects>
    <mc:AlternateContent xmlns:mc="http://schemas.openxmlformats.org/markup-compatibility/2006">
      <mc:Choice Requires="x14">
        <oleObject progId="Mbnd.mbnd" shapeId="63489" r:id="rId3">
          <objectPr defaultSize="0" autoPict="0" r:id="rId4">
            <anchor moveWithCells="1">
              <from>
                <xdr:col>0</xdr:col>
                <xdr:colOff>0</xdr:colOff>
                <xdr:row>2</xdr:row>
                <xdr:rowOff>0</xdr:rowOff>
              </from>
              <to>
                <xdr:col>3</xdr:col>
                <xdr:colOff>571500</xdr:colOff>
                <xdr:row>17</xdr:row>
                <xdr:rowOff>76200</xdr:rowOff>
              </to>
            </anchor>
          </objectPr>
        </oleObject>
      </mc:Choice>
      <mc:Fallback>
        <oleObject progId="Mbnd.mbnd" shapeId="63489" r:id="rId3"/>
      </mc:Fallback>
    </mc:AlternateContent>
  </oleObjects>
</worksheet>
</file>

<file path=xl/worksheets/sheet6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83692D-CA46-429C-A7D3-A3A0F9B966AA}">
  <dimension ref="A1:G3"/>
  <sheetViews>
    <sheetView workbookViewId="0">
      <selection sqref="A1:B1"/>
    </sheetView>
  </sheetViews>
  <sheetFormatPr defaultRowHeight="12.75" x14ac:dyDescent="0.2"/>
  <cols>
    <col min="1" max="1" width="28" customWidth="1"/>
    <col min="2" max="2" width="20" customWidth="1"/>
    <col min="3" max="7" width="10.7109375" customWidth="1"/>
  </cols>
  <sheetData>
    <row r="1" spans="1:7" ht="10.5" customHeight="1" x14ac:dyDescent="0.2">
      <c r="A1" s="581" t="s">
        <v>2119</v>
      </c>
      <c r="B1" s="581" t="s">
        <v>0</v>
      </c>
      <c r="C1" s="44"/>
      <c r="D1" s="288"/>
      <c r="E1" s="288"/>
      <c r="F1" s="288"/>
      <c r="G1" s="288"/>
    </row>
    <row r="2" spans="1:7" ht="15.95" customHeight="1" x14ac:dyDescent="0.2">
      <c r="A2" s="600" t="s">
        <v>2120</v>
      </c>
      <c r="B2" s="600" t="s">
        <v>0</v>
      </c>
      <c r="C2" s="600" t="s">
        <v>0</v>
      </c>
      <c r="D2" s="600" t="s">
        <v>0</v>
      </c>
      <c r="E2" s="600" t="s">
        <v>0</v>
      </c>
      <c r="F2" s="600" t="s">
        <v>0</v>
      </c>
      <c r="G2" s="600" t="s">
        <v>0</v>
      </c>
    </row>
    <row r="3" spans="1:7" ht="10.5" customHeight="1" x14ac:dyDescent="0.2">
      <c r="A3" s="111"/>
      <c r="B3" s="111"/>
      <c r="C3" s="501"/>
      <c r="D3" s="501"/>
      <c r="E3" s="501"/>
      <c r="F3" s="501"/>
      <c r="G3" s="501"/>
    </row>
  </sheetData>
  <mergeCells count="2">
    <mergeCell ref="A1:B1"/>
    <mergeCell ref="A2:G2"/>
  </mergeCells>
  <pageMargins left="0.5" right="0.5" top="0.5" bottom="0.5" header="0.31496062992126" footer="0.31496062992126"/>
  <pageSetup paperSize="9" orientation="portrait"/>
  <headerFooter>
    <oddFooter>&amp;C_x000D_&amp;1#&amp;"Aptos"&amp;10&amp;K000000 Confidential</oddFooter>
  </headerFooter>
  <drawing r:id="rId1"/>
  <legacyDrawing r:id="rId2"/>
  <oleObjects>
    <mc:AlternateContent xmlns:mc="http://schemas.openxmlformats.org/markup-compatibility/2006">
      <mc:Choice Requires="x14">
        <oleObject progId="Mbnd.mbnd" shapeId="64513" r:id="rId3">
          <objectPr defaultSize="0" autoPict="0" r:id="rId4">
            <anchor moveWithCells="1">
              <from>
                <xdr:col>0</xdr:col>
                <xdr:colOff>0</xdr:colOff>
                <xdr:row>3</xdr:row>
                <xdr:rowOff>0</xdr:rowOff>
              </from>
              <to>
                <xdr:col>3</xdr:col>
                <xdr:colOff>571500</xdr:colOff>
                <xdr:row>18</xdr:row>
                <xdr:rowOff>85725</xdr:rowOff>
              </to>
            </anchor>
          </objectPr>
        </oleObject>
      </mc:Choice>
      <mc:Fallback>
        <oleObject progId="Mbnd.mbnd" shapeId="64513" r:id="rId3"/>
      </mc:Fallback>
    </mc:AlternateContent>
  </oleObjects>
</worksheet>
</file>

<file path=xl/worksheets/sheet6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81FE16-F487-42AE-AEFC-4ACE005B249E}">
  <dimension ref="A1:G2"/>
  <sheetViews>
    <sheetView workbookViewId="0">
      <selection sqref="A1:G1"/>
    </sheetView>
  </sheetViews>
  <sheetFormatPr defaultRowHeight="12.75" x14ac:dyDescent="0.2"/>
  <cols>
    <col min="1" max="1" width="28" customWidth="1"/>
    <col min="2" max="2" width="20" customWidth="1"/>
    <col min="3" max="7" width="10.7109375" customWidth="1"/>
  </cols>
  <sheetData>
    <row r="1" spans="1:7" ht="27" customHeight="1" x14ac:dyDescent="0.2">
      <c r="A1" s="600" t="s">
        <v>2121</v>
      </c>
      <c r="B1" s="600" t="s">
        <v>0</v>
      </c>
      <c r="C1" s="600" t="s">
        <v>0</v>
      </c>
      <c r="D1" s="600" t="s">
        <v>0</v>
      </c>
      <c r="E1" s="600" t="s">
        <v>0</v>
      </c>
      <c r="F1" s="600" t="s">
        <v>0</v>
      </c>
      <c r="G1" s="600" t="s">
        <v>0</v>
      </c>
    </row>
    <row r="2" spans="1:7" ht="10.5" customHeight="1" x14ac:dyDescent="0.2">
      <c r="A2" s="9"/>
      <c r="B2" s="9"/>
      <c r="C2" s="501"/>
      <c r="D2" s="501"/>
      <c r="E2" s="501"/>
      <c r="F2" s="501"/>
      <c r="G2" s="501"/>
    </row>
  </sheetData>
  <mergeCells count="1">
    <mergeCell ref="A1:G1"/>
  </mergeCells>
  <pageMargins left="0.5" right="0.5" top="0.5" bottom="0.5" header="0.31496062992126" footer="0.31496062992126"/>
  <pageSetup paperSize="9" orientation="portrait"/>
  <headerFooter>
    <oddFooter>&amp;C_x000D_&amp;1#&amp;"Aptos"&amp;10&amp;K000000 Confidential</oddFooter>
  </headerFooter>
  <drawing r:id="rId1"/>
  <legacyDrawing r:id="rId2"/>
  <oleObjects>
    <mc:AlternateContent xmlns:mc="http://schemas.openxmlformats.org/markup-compatibility/2006">
      <mc:Choice Requires="x14">
        <oleObject progId="Mbnd.mbnd" shapeId="65537" r:id="rId3">
          <objectPr defaultSize="0" autoPict="0" r:id="rId4">
            <anchor moveWithCells="1">
              <from>
                <xdr:col>0</xdr:col>
                <xdr:colOff>0</xdr:colOff>
                <xdr:row>1</xdr:row>
                <xdr:rowOff>114300</xdr:rowOff>
              </from>
              <to>
                <xdr:col>3</xdr:col>
                <xdr:colOff>571500</xdr:colOff>
                <xdr:row>16</xdr:row>
                <xdr:rowOff>85725</xdr:rowOff>
              </to>
            </anchor>
          </objectPr>
        </oleObject>
      </mc:Choice>
      <mc:Fallback>
        <oleObject progId="Mbnd.mbnd" shapeId="65537" r:id="rId3"/>
      </mc:Fallback>
    </mc:AlternateContent>
  </oleObjects>
</worksheet>
</file>

<file path=xl/worksheets/sheet6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E76814-2889-4CAB-AB75-777839DDA811}">
  <dimension ref="A1:G2"/>
  <sheetViews>
    <sheetView workbookViewId="0">
      <selection sqref="A1:G1"/>
    </sheetView>
  </sheetViews>
  <sheetFormatPr defaultRowHeight="12.75" x14ac:dyDescent="0.2"/>
  <cols>
    <col min="1" max="1" width="28" customWidth="1"/>
    <col min="2" max="2" width="20" customWidth="1"/>
    <col min="3" max="7" width="10.7109375" customWidth="1"/>
  </cols>
  <sheetData>
    <row r="1" spans="1:7" ht="27" customHeight="1" x14ac:dyDescent="0.2">
      <c r="A1" s="600" t="s">
        <v>2122</v>
      </c>
      <c r="B1" s="600" t="s">
        <v>0</v>
      </c>
      <c r="C1" s="600" t="s">
        <v>0</v>
      </c>
      <c r="D1" s="600" t="s">
        <v>0</v>
      </c>
      <c r="E1" s="600" t="s">
        <v>0</v>
      </c>
      <c r="F1" s="600" t="s">
        <v>0</v>
      </c>
      <c r="G1" s="600" t="s">
        <v>0</v>
      </c>
    </row>
    <row r="2" spans="1:7" ht="10.5" customHeight="1" x14ac:dyDescent="0.2">
      <c r="A2" s="9"/>
      <c r="B2" s="9"/>
      <c r="C2" s="501"/>
      <c r="D2" s="501"/>
      <c r="E2" s="501"/>
      <c r="F2" s="501"/>
      <c r="G2" s="501"/>
    </row>
  </sheetData>
  <mergeCells count="1">
    <mergeCell ref="A1:G1"/>
  </mergeCells>
  <pageMargins left="0.5" right="0.5" top="0.5" bottom="0.5" header="0.31496062992126" footer="0.31496062992126"/>
  <pageSetup paperSize="9" orientation="portrait"/>
  <headerFooter>
    <oddFooter>&amp;C_x000D_&amp;1#&amp;"Aptos"&amp;10&amp;K000000 Confidential</oddFooter>
  </headerFooter>
  <drawing r:id="rId1"/>
  <legacyDrawing r:id="rId2"/>
  <oleObjects>
    <mc:AlternateContent xmlns:mc="http://schemas.openxmlformats.org/markup-compatibility/2006">
      <mc:Choice Requires="x14">
        <oleObject progId="Mbnd.mbnd" shapeId="66561" r:id="rId3">
          <objectPr defaultSize="0" autoPict="0" r:id="rId4">
            <anchor moveWithCells="1">
              <from>
                <xdr:col>0</xdr:col>
                <xdr:colOff>0</xdr:colOff>
                <xdr:row>1</xdr:row>
                <xdr:rowOff>114300</xdr:rowOff>
              </from>
              <to>
                <xdr:col>3</xdr:col>
                <xdr:colOff>571500</xdr:colOff>
                <xdr:row>17</xdr:row>
                <xdr:rowOff>28575</xdr:rowOff>
              </to>
            </anchor>
          </objectPr>
        </oleObject>
      </mc:Choice>
      <mc:Fallback>
        <oleObject progId="Mbnd.mbnd" shapeId="66561" r:id="rId3"/>
      </mc:Fallback>
    </mc:AlternateContent>
  </oleObjects>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4DBFA7-72A0-4542-A9E0-1FE5032B711E}">
  <dimension ref="A1:C62"/>
  <sheetViews>
    <sheetView workbookViewId="0">
      <selection sqref="A1:C1"/>
    </sheetView>
  </sheetViews>
  <sheetFormatPr defaultRowHeight="12.75" x14ac:dyDescent="0.2"/>
  <cols>
    <col min="1" max="1" width="44.5703125" customWidth="1"/>
    <col min="2" max="3" width="28.5703125" customWidth="1"/>
  </cols>
  <sheetData>
    <row r="1" spans="1:3" ht="28.5" customHeight="1" x14ac:dyDescent="0.35">
      <c r="A1" s="608" t="s">
        <v>2123</v>
      </c>
      <c r="B1" s="608" t="s">
        <v>0</v>
      </c>
      <c r="C1" s="608" t="s">
        <v>0</v>
      </c>
    </row>
    <row r="2" spans="1:3" ht="6" customHeight="1" x14ac:dyDescent="0.2">
      <c r="A2" s="14"/>
      <c r="B2" s="14"/>
      <c r="C2" s="13"/>
    </row>
    <row r="3" spans="1:3" ht="11.25" customHeight="1" x14ac:dyDescent="0.2">
      <c r="A3" s="572" t="s">
        <v>2124</v>
      </c>
      <c r="B3" s="572" t="s">
        <v>0</v>
      </c>
      <c r="C3" s="572" t="s">
        <v>0</v>
      </c>
    </row>
    <row r="4" spans="1:3" ht="11.25" customHeight="1" x14ac:dyDescent="0.2">
      <c r="A4" s="572" t="s">
        <v>2125</v>
      </c>
      <c r="B4" s="572" t="s">
        <v>0</v>
      </c>
      <c r="C4" s="572" t="s">
        <v>0</v>
      </c>
    </row>
    <row r="5" spans="1:3" ht="6" customHeight="1" x14ac:dyDescent="0.2">
      <c r="A5" s="14"/>
      <c r="B5" s="14"/>
      <c r="C5" s="13"/>
    </row>
    <row r="6" spans="1:3" ht="12.75" customHeight="1" x14ac:dyDescent="0.2">
      <c r="A6" s="550" t="s">
        <v>2126</v>
      </c>
      <c r="B6" s="550"/>
      <c r="C6" s="551"/>
    </row>
    <row r="7" spans="1:3" ht="11.25" customHeight="1" x14ac:dyDescent="0.2">
      <c r="A7" s="9"/>
      <c r="B7" s="9"/>
      <c r="C7" s="10"/>
    </row>
    <row r="8" spans="1:3" ht="11.25" customHeight="1" x14ac:dyDescent="0.2">
      <c r="A8" s="14"/>
      <c r="B8" s="14"/>
      <c r="C8" s="13"/>
    </row>
    <row r="9" spans="1:3" ht="12.75" customHeight="1" x14ac:dyDescent="0.2">
      <c r="A9" s="550" t="s">
        <v>2127</v>
      </c>
      <c r="B9" s="16"/>
      <c r="C9" s="551"/>
    </row>
    <row r="10" spans="1:3" ht="11.25" customHeight="1" x14ac:dyDescent="0.2">
      <c r="A10" s="9" t="s">
        <v>2128</v>
      </c>
      <c r="B10" s="552" t="s">
        <v>2129</v>
      </c>
      <c r="C10" s="553" t="s">
        <v>2130</v>
      </c>
    </row>
    <row r="11" spans="1:3" ht="11.25" customHeight="1" x14ac:dyDescent="0.2">
      <c r="A11" s="14"/>
      <c r="B11" s="14"/>
      <c r="C11" s="1"/>
    </row>
    <row r="12" spans="1:3" ht="11.25" customHeight="1" x14ac:dyDescent="0.2">
      <c r="A12" s="14" t="s">
        <v>2131</v>
      </c>
      <c r="B12" s="494" t="s">
        <v>2132</v>
      </c>
      <c r="C12" s="1" t="s">
        <v>2133</v>
      </c>
    </row>
    <row r="13" spans="1:3" ht="11.25" customHeight="1" x14ac:dyDescent="0.2">
      <c r="A13" s="14" t="s">
        <v>2134</v>
      </c>
      <c r="B13" s="494" t="s">
        <v>2135</v>
      </c>
      <c r="C13" s="1" t="s">
        <v>2136</v>
      </c>
    </row>
    <row r="14" spans="1:3" ht="11.25" customHeight="1" x14ac:dyDescent="0.2">
      <c r="A14" s="14" t="s">
        <v>2137</v>
      </c>
      <c r="B14" s="494" t="s">
        <v>2138</v>
      </c>
      <c r="C14" s="1" t="s">
        <v>2139</v>
      </c>
    </row>
    <row r="15" spans="1:3" ht="11.25" customHeight="1" x14ac:dyDescent="0.2">
      <c r="A15" s="14" t="s">
        <v>2140</v>
      </c>
      <c r="B15" s="494" t="s">
        <v>2141</v>
      </c>
      <c r="C15" s="1" t="s">
        <v>2142</v>
      </c>
    </row>
    <row r="16" spans="1:3" ht="11.25" customHeight="1" x14ac:dyDescent="0.2">
      <c r="A16" s="14" t="s">
        <v>2143</v>
      </c>
      <c r="B16" s="494" t="s">
        <v>2144</v>
      </c>
      <c r="C16" s="1" t="s">
        <v>2145</v>
      </c>
    </row>
    <row r="17" spans="1:3" ht="11.25" customHeight="1" x14ac:dyDescent="0.2">
      <c r="A17" s="14" t="s">
        <v>2146</v>
      </c>
      <c r="B17" s="494" t="s">
        <v>2147</v>
      </c>
      <c r="C17" s="1" t="s">
        <v>2148</v>
      </c>
    </row>
    <row r="18" spans="1:3" ht="11.25" customHeight="1" x14ac:dyDescent="0.2">
      <c r="A18" s="14" t="s">
        <v>2149</v>
      </c>
      <c r="B18" s="494" t="s">
        <v>2150</v>
      </c>
      <c r="C18" s="1" t="s">
        <v>2151</v>
      </c>
    </row>
    <row r="19" spans="1:3" ht="11.25" customHeight="1" x14ac:dyDescent="0.2">
      <c r="A19" s="14"/>
      <c r="B19" s="494"/>
      <c r="C19" s="1"/>
    </row>
    <row r="20" spans="1:3" ht="11.25" customHeight="1" x14ac:dyDescent="0.2">
      <c r="A20" s="91" t="s">
        <v>2152</v>
      </c>
      <c r="B20" s="494"/>
      <c r="C20" s="1" t="s">
        <v>2153</v>
      </c>
    </row>
    <row r="21" spans="1:3" ht="11.25" customHeight="1" x14ac:dyDescent="0.2">
      <c r="A21" s="14"/>
      <c r="B21" s="14"/>
      <c r="C21" s="13"/>
    </row>
    <row r="22" spans="1:3" ht="11.25" customHeight="1" x14ac:dyDescent="0.2">
      <c r="A22" s="91"/>
      <c r="B22" s="14"/>
      <c r="C22" s="1"/>
    </row>
    <row r="23" spans="1:3" ht="13.5" customHeight="1" x14ac:dyDescent="0.2">
      <c r="A23" s="14"/>
      <c r="B23" s="14"/>
      <c r="C23" s="13"/>
    </row>
    <row r="24" spans="1:3" ht="12.75" customHeight="1" x14ac:dyDescent="0.2">
      <c r="A24" s="550" t="s">
        <v>2154</v>
      </c>
      <c r="B24" s="16"/>
      <c r="C24" s="551"/>
    </row>
    <row r="25" spans="1:3" ht="11.25" customHeight="1" x14ac:dyDescent="0.2">
      <c r="A25" s="28" t="s">
        <v>2155</v>
      </c>
      <c r="B25" s="28" t="s">
        <v>2156</v>
      </c>
      <c r="C25" s="481"/>
    </row>
    <row r="26" spans="1:3" ht="10.5" customHeight="1" x14ac:dyDescent="0.2">
      <c r="A26" s="554" t="s">
        <v>2157</v>
      </c>
      <c r="B26" s="696" t="s">
        <v>2158</v>
      </c>
      <c r="C26" s="696" t="s">
        <v>0</v>
      </c>
    </row>
    <row r="27" spans="1:3" ht="10.5" customHeight="1" x14ac:dyDescent="0.2">
      <c r="A27" s="555" t="s">
        <v>2159</v>
      </c>
      <c r="B27" s="695" t="s">
        <v>2160</v>
      </c>
      <c r="C27" s="695" t="s">
        <v>0</v>
      </c>
    </row>
    <row r="28" spans="1:3" ht="10.5" customHeight="1" x14ac:dyDescent="0.2">
      <c r="A28" s="556" t="s">
        <v>2161</v>
      </c>
      <c r="B28" s="694" t="s">
        <v>2162</v>
      </c>
      <c r="C28" s="694" t="s">
        <v>0</v>
      </c>
    </row>
    <row r="29" spans="1:3" ht="10.5" customHeight="1" x14ac:dyDescent="0.2">
      <c r="A29" s="555" t="s">
        <v>2163</v>
      </c>
      <c r="B29" s="695" t="s">
        <v>2164</v>
      </c>
      <c r="C29" s="695" t="s">
        <v>0</v>
      </c>
    </row>
    <row r="30" spans="1:3" ht="11.25" customHeight="1" x14ac:dyDescent="0.2">
      <c r="A30" s="556" t="s">
        <v>2165</v>
      </c>
      <c r="B30" s="694" t="s">
        <v>2166</v>
      </c>
      <c r="C30" s="694" t="s">
        <v>0</v>
      </c>
    </row>
    <row r="31" spans="1:3" ht="11.25" customHeight="1" x14ac:dyDescent="0.2">
      <c r="A31" s="555" t="s">
        <v>2167</v>
      </c>
      <c r="B31" s="695" t="s">
        <v>2168</v>
      </c>
      <c r="C31" s="695" t="s">
        <v>0</v>
      </c>
    </row>
    <row r="32" spans="1:3" ht="11.25" customHeight="1" x14ac:dyDescent="0.2">
      <c r="A32" s="557"/>
      <c r="B32" s="630"/>
      <c r="C32" s="630" t="s">
        <v>0</v>
      </c>
    </row>
    <row r="33" spans="1:3" ht="11.25" customHeight="1" x14ac:dyDescent="0.2">
      <c r="A33" s="557"/>
      <c r="B33" s="541"/>
      <c r="C33" s="13"/>
    </row>
    <row r="34" spans="1:3" ht="11.25" customHeight="1" x14ac:dyDescent="0.2">
      <c r="A34" s="558"/>
      <c r="B34" s="35"/>
      <c r="C34" s="13"/>
    </row>
    <row r="35" spans="1:3" ht="11.25" customHeight="1" x14ac:dyDescent="0.2">
      <c r="A35" s="558"/>
      <c r="B35" s="35"/>
      <c r="C35" s="13"/>
    </row>
    <row r="36" spans="1:3" ht="11.25" customHeight="1" x14ac:dyDescent="0.2">
      <c r="A36" s="14"/>
      <c r="B36" s="14"/>
      <c r="C36" s="13"/>
    </row>
    <row r="37" spans="1:3" ht="11.25" customHeight="1" x14ac:dyDescent="0.2">
      <c r="A37" s="14"/>
      <c r="B37" s="14"/>
      <c r="C37" s="13"/>
    </row>
    <row r="38" spans="1:3" ht="11.25" customHeight="1" x14ac:dyDescent="0.2">
      <c r="A38" s="14"/>
      <c r="B38" s="14"/>
      <c r="C38" s="13"/>
    </row>
    <row r="39" spans="1:3" ht="11.25" customHeight="1" x14ac:dyDescent="0.2">
      <c r="A39" s="14"/>
      <c r="B39" s="14"/>
      <c r="C39" s="13"/>
    </row>
    <row r="40" spans="1:3" ht="11.25" customHeight="1" x14ac:dyDescent="0.2">
      <c r="A40" s="14"/>
      <c r="B40" s="14"/>
      <c r="C40" s="13"/>
    </row>
    <row r="41" spans="1:3" ht="11.25" customHeight="1" x14ac:dyDescent="0.2">
      <c r="A41" s="14"/>
      <c r="B41" s="14"/>
      <c r="C41" s="13"/>
    </row>
    <row r="42" spans="1:3" ht="11.25" customHeight="1" x14ac:dyDescent="0.2">
      <c r="A42" s="14"/>
      <c r="B42" s="14"/>
      <c r="C42" s="13"/>
    </row>
    <row r="43" spans="1:3" ht="11.25" customHeight="1" x14ac:dyDescent="0.2">
      <c r="A43" s="14"/>
      <c r="B43" s="14"/>
      <c r="C43" s="13"/>
    </row>
    <row r="44" spans="1:3" ht="11.25" customHeight="1" x14ac:dyDescent="0.2">
      <c r="A44" s="14"/>
      <c r="B44" s="14"/>
      <c r="C44" s="13"/>
    </row>
    <row r="45" spans="1:3" ht="11.25" customHeight="1" x14ac:dyDescent="0.2">
      <c r="A45" s="14"/>
      <c r="B45" s="14"/>
      <c r="C45" s="13"/>
    </row>
    <row r="46" spans="1:3" ht="11.25" customHeight="1" x14ac:dyDescent="0.2">
      <c r="A46" s="14"/>
      <c r="B46" s="14"/>
      <c r="C46" s="13"/>
    </row>
    <row r="47" spans="1:3" ht="11.25" customHeight="1" x14ac:dyDescent="0.2">
      <c r="A47" s="14"/>
      <c r="B47" s="14"/>
      <c r="C47" s="13"/>
    </row>
    <row r="48" spans="1:3" ht="11.25" customHeight="1" x14ac:dyDescent="0.2">
      <c r="A48" s="14"/>
      <c r="B48" s="14"/>
      <c r="C48" s="13"/>
    </row>
    <row r="49" spans="1:3" ht="11.25" customHeight="1" x14ac:dyDescent="0.2">
      <c r="A49" s="14"/>
      <c r="B49" s="14"/>
      <c r="C49" s="13"/>
    </row>
    <row r="50" spans="1:3" ht="11.25" customHeight="1" x14ac:dyDescent="0.2">
      <c r="A50" s="14"/>
      <c r="B50" s="14"/>
      <c r="C50" s="13"/>
    </row>
    <row r="51" spans="1:3" ht="11.25" customHeight="1" x14ac:dyDescent="0.2">
      <c r="A51" s="14"/>
      <c r="B51" s="14"/>
      <c r="C51" s="13"/>
    </row>
    <row r="52" spans="1:3" ht="11.25" customHeight="1" x14ac:dyDescent="0.2">
      <c r="A52" s="14"/>
      <c r="B52" s="14"/>
      <c r="C52" s="13"/>
    </row>
    <row r="53" spans="1:3" ht="11.25" customHeight="1" x14ac:dyDescent="0.2">
      <c r="A53" s="14"/>
      <c r="B53" s="14"/>
      <c r="C53" s="13"/>
    </row>
    <row r="54" spans="1:3" ht="11.25" customHeight="1" x14ac:dyDescent="0.2">
      <c r="A54" s="14"/>
      <c r="B54" s="14"/>
      <c r="C54" s="13"/>
    </row>
    <row r="55" spans="1:3" ht="11.25" customHeight="1" x14ac:dyDescent="0.2">
      <c r="A55" s="14"/>
      <c r="B55" s="14"/>
      <c r="C55" s="13"/>
    </row>
    <row r="56" spans="1:3" ht="11.25" customHeight="1" x14ac:dyDescent="0.2">
      <c r="A56" s="14"/>
      <c r="B56" s="14"/>
      <c r="C56" s="13"/>
    </row>
    <row r="57" spans="1:3" ht="11.25" customHeight="1" x14ac:dyDescent="0.2">
      <c r="A57" s="14"/>
      <c r="B57" s="14"/>
      <c r="C57" s="13"/>
    </row>
    <row r="58" spans="1:3" ht="11.25" customHeight="1" x14ac:dyDescent="0.2">
      <c r="A58" s="14"/>
      <c r="B58" s="14"/>
      <c r="C58" s="13"/>
    </row>
    <row r="59" spans="1:3" ht="13.5" customHeight="1" x14ac:dyDescent="0.2">
      <c r="A59" s="693" t="s">
        <v>2169</v>
      </c>
      <c r="B59" s="693" t="s">
        <v>0</v>
      </c>
      <c r="C59" s="693" t="s">
        <v>0</v>
      </c>
    </row>
    <row r="60" spans="1:3" ht="13.5" customHeight="1" x14ac:dyDescent="0.2">
      <c r="A60" s="693" t="s">
        <v>0</v>
      </c>
      <c r="B60" s="693" t="s">
        <v>0</v>
      </c>
      <c r="C60" s="693" t="s">
        <v>0</v>
      </c>
    </row>
    <row r="61" spans="1:3" ht="13.5" customHeight="1" x14ac:dyDescent="0.2">
      <c r="A61" s="693" t="s">
        <v>0</v>
      </c>
      <c r="B61" s="693" t="s">
        <v>0</v>
      </c>
      <c r="C61" s="693" t="s">
        <v>0</v>
      </c>
    </row>
    <row r="62" spans="1:3" ht="11.25" customHeight="1" x14ac:dyDescent="0.2">
      <c r="A62" s="559"/>
      <c r="B62" s="559"/>
      <c r="C62" s="559"/>
    </row>
  </sheetData>
  <mergeCells count="11">
    <mergeCell ref="A1:C1"/>
    <mergeCell ref="A3:C3"/>
    <mergeCell ref="A4:C4"/>
    <mergeCell ref="B26:C26"/>
    <mergeCell ref="B27:C27"/>
    <mergeCell ref="A59:C61"/>
    <mergeCell ref="B28:C28"/>
    <mergeCell ref="B29:C29"/>
    <mergeCell ref="B30:C30"/>
    <mergeCell ref="B31:C31"/>
    <mergeCell ref="B32:C32"/>
  </mergeCells>
  <pageMargins left="0.511811023622047" right="0.511811023622047" top="0.511811023622047" bottom="0.511811023622047" header="0.31496062992126" footer="0.31496062992126"/>
  <pageSetup paperSize="9" orientation="portrait"/>
  <headerFooter>
    <oddFooter>&amp;C_x000D_&amp;1#&amp;"Aptos"&amp;10&amp;K000000 Confidential</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Asiakirja" ma:contentTypeID="0x010100A1DED98CA6125F449BBA110B0CB47CD3" ma:contentTypeVersion="14" ma:contentTypeDescription="Luo uusi asiakirja." ma:contentTypeScope="" ma:versionID="e8d2ccb9d6bdd698cdc4689da641b454">
  <xsd:schema xmlns:xsd="http://www.w3.org/2001/XMLSchema" xmlns:xs="http://www.w3.org/2001/XMLSchema" xmlns:p="http://schemas.microsoft.com/office/2006/metadata/properties" xmlns:ns1="http://schemas.microsoft.com/sharepoint/v3" xmlns:ns2="72121648-1302-4ceb-9ae6-1c301168c8a1" xmlns:ns3="4b3843b3-c602-46ee-9e1d-cd9c1fca7b91" targetNamespace="http://schemas.microsoft.com/office/2006/metadata/properties" ma:root="true" ma:fieldsID="8b15c647efcb931f5c4ff006c6428939" ns1:_="" ns2:_="" ns3:_="">
    <xsd:import namespace="http://schemas.microsoft.com/sharepoint/v3"/>
    <xsd:import namespace="72121648-1302-4ceb-9ae6-1c301168c8a1"/>
    <xsd:import namespace="4b3843b3-c602-46ee-9e1d-cd9c1fca7b91"/>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KeyPoints" minOccurs="0"/>
                <xsd:element ref="ns2:MediaServiceKeyPoints" minOccurs="0"/>
                <xsd:element ref="ns1:_ip_UnifiedCompliancePolicyProperties" minOccurs="0"/>
                <xsd:element ref="ns1:_ip_UnifiedCompliancePolicyUIAction" minOccurs="0"/>
                <xsd:element ref="ns3:SharedWithUsers" minOccurs="0"/>
                <xsd:element ref="ns3:SharedWithDetails" minOccurs="0"/>
                <xsd:element ref="ns2:MediaLengthInSeconds" minOccurs="0"/>
                <xsd:element ref="ns2:MediaServiceObjectDetectorVersions" minOccurs="0"/>
                <xsd:element ref="ns2:MediaServiceGenerationTime" minOccurs="0"/>
                <xsd:element ref="ns2:MediaServiceEventHashCode"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3" nillable="true" ma:displayName="Yhtenäisen yhteensopivuuskäytännön ominaisuudet" ma:hidden="true" ma:internalName="_ip_UnifiedCompliancePolicyProperties">
      <xsd:simpleType>
        <xsd:restriction base="dms:Note"/>
      </xsd:simpleType>
    </xsd:element>
    <xsd:element name="_ip_UnifiedCompliancePolicyUIAction" ma:index="14" nillable="true" ma:displayName="Yhtenäisen yhteensopivuuskäytännön käyttöliittymän toiminto"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121648-1302-4ceb-9ae6-1c301168c8a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b3843b3-c602-46ee-9e1d-cd9c1fca7b91" elementFormDefault="qualified">
    <xsd:import namespace="http://schemas.microsoft.com/office/2006/documentManagement/types"/>
    <xsd:import namespace="http://schemas.microsoft.com/office/infopath/2007/PartnerControls"/>
    <xsd:element name="SharedWithUsers" ma:index="15" nillable="true" ma:displayName="Jaett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Jakamisen tiedot"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ältölaji"/>
        <xsd:element ref="dc:title" minOccurs="0" maxOccurs="1" ma:index="4" ma:displayName="Otsikk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4067DAD6-1E02-4646-8EC6-84D517D2B8E5}">
  <ds:schemaRefs>
    <ds:schemaRef ds:uri="http://schemas.microsoft.com/sharepoint/v3/contenttype/forms"/>
  </ds:schemaRefs>
</ds:datastoreItem>
</file>

<file path=customXml/itemProps2.xml><?xml version="1.0" encoding="utf-8"?>
<ds:datastoreItem xmlns:ds="http://schemas.openxmlformats.org/officeDocument/2006/customXml" ds:itemID="{75A674F9-B7CF-44D9-B255-A1D1B1C2C0BC}"/>
</file>

<file path=customXml/itemProps3.xml><?xml version="1.0" encoding="utf-8"?>
<ds:datastoreItem xmlns:ds="http://schemas.openxmlformats.org/officeDocument/2006/customXml" ds:itemID="{70FE9D9E-96A8-4D67-807D-05D8B682CB46}">
  <ds:schemaRefs>
    <ds:schemaRef ds:uri="http://schemas.openxmlformats.org/package/2006/metadata/core-properties"/>
    <ds:schemaRef ds:uri="http://purl.org/dc/terms/"/>
    <ds:schemaRef ds:uri="72121648-1302-4ceb-9ae6-1c301168c8a1"/>
    <ds:schemaRef ds:uri="http://schemas.microsoft.com/office/2006/documentManagement/types"/>
    <ds:schemaRef ds:uri="http://schemas.microsoft.com/office/2006/metadata/properties"/>
    <ds:schemaRef ds:uri="http://purl.org/dc/elements/1.1/"/>
    <ds:schemaRef ds:uri="http://schemas.microsoft.com/office/infopath/2007/PartnerControls"/>
    <ds:schemaRef ds:uri="4b3843b3-c602-46ee-9e1d-cd9c1fca7b91"/>
    <ds:schemaRef ds:uri="http://schemas.microsoft.com/sharepoint/v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Application>Microsoft Excel</Application>
  <DocSecurity>0</DocSecurity>
  <ScaleCrop>false</ScaleCrop>
  <HeadingPairs>
    <vt:vector size="2" baseType="variant">
      <vt:variant>
        <vt:lpstr>Worksheets</vt:lpstr>
      </vt:variant>
      <vt:variant>
        <vt:i4>66</vt:i4>
      </vt:variant>
    </vt:vector>
  </HeadingPairs>
  <TitlesOfParts>
    <vt:vector size="66" baseType="lpstr">
      <vt:lpstr>Contents</vt:lpstr>
      <vt:lpstr>Nordea Overview</vt:lpstr>
      <vt:lpstr>IS and ratios 10 years overview</vt:lpstr>
      <vt:lpstr>BS 10 years overview</vt:lpstr>
      <vt:lpstr>IS and ratios 12 quarters </vt:lpstr>
      <vt:lpstr>BS 12 quarters overview</vt:lpstr>
      <vt:lpstr>NII Development</vt:lpstr>
      <vt:lpstr>NCI, NIR and NFV</vt:lpstr>
      <vt:lpstr>Other exp and LL</vt:lpstr>
      <vt:lpstr>AuM Group</vt:lpstr>
      <vt:lpstr>PeB Total</vt:lpstr>
      <vt:lpstr>PeB Spec</vt:lpstr>
      <vt:lpstr>A&amp;WM Total</vt:lpstr>
      <vt:lpstr>NII and NCI A&amp;WM Total</vt:lpstr>
      <vt:lpstr>PB Spec</vt:lpstr>
      <vt:lpstr>AM</vt:lpstr>
      <vt:lpstr>AuM</vt:lpstr>
      <vt:lpstr>Life &amp; Pensions</vt:lpstr>
      <vt:lpstr>Life &amp; Pensions, cont.</vt:lpstr>
      <vt:lpstr>BB Total</vt:lpstr>
      <vt:lpstr>BB Spec</vt:lpstr>
      <vt:lpstr>LC&amp;I Total</vt:lpstr>
      <vt:lpstr>LC&amp;I Spec</vt:lpstr>
      <vt:lpstr>Group Functions</vt:lpstr>
      <vt:lpstr>Lending by segment, 7 yrs</vt:lpstr>
      <vt:lpstr>Lending by country and industry</vt:lpstr>
      <vt:lpstr>Lending by country and ind</vt:lpstr>
      <vt:lpstr>Loans and imp. by segment </vt:lpstr>
      <vt:lpstr>Loans and imp. by segment _2</vt:lpstr>
      <vt:lpstr>Credit portfolio by BA</vt:lpstr>
      <vt:lpstr>Credit portfolio by BA, pr</vt:lpstr>
      <vt:lpstr>Shipping offshore oil serv</vt:lpstr>
      <vt:lpstr>Impaired loans</vt:lpstr>
      <vt:lpstr>Impaired loans, prev. qtr</vt:lpstr>
      <vt:lpstr>Loan losses, impaired, past due</vt:lpstr>
      <vt:lpstr>Rating, market risk - Heading 1</vt:lpstr>
      <vt:lpstr>Rating, market risk - Heading 2</vt:lpstr>
      <vt:lpstr>LTV</vt:lpstr>
      <vt:lpstr>Own funds and Ratios</vt:lpstr>
      <vt:lpstr>REA and Risk weights</vt:lpstr>
      <vt:lpstr>Requirement</vt:lpstr>
      <vt:lpstr>Market risk</vt:lpstr>
      <vt:lpstr>Own funds</vt:lpstr>
      <vt:lpstr>IRB</vt:lpstr>
      <vt:lpstr>REA - Legal</vt:lpstr>
      <vt:lpstr>MREL</vt:lpstr>
      <vt:lpstr>Short-term funding - Heading 1</vt:lpstr>
      <vt:lpstr>Short-term funding - Heading 2</vt:lpstr>
      <vt:lpstr>Short-term funding - Heading 3</vt:lpstr>
      <vt:lpstr>Liquidity buffer</vt:lpstr>
      <vt:lpstr>Asset and liab. in foreign</vt:lpstr>
      <vt:lpstr>Maturity analysis EUR + USD</vt:lpstr>
      <vt:lpstr>Maturity analysis SEK + DKK</vt:lpstr>
      <vt:lpstr>Maturity analysis NOK + Other</vt:lpstr>
      <vt:lpstr>Liqudity Coverage Ratio su</vt:lpstr>
      <vt:lpstr>Macroeconomic data - table</vt:lpstr>
      <vt:lpstr>Macroeconomic data - Heading 1</vt:lpstr>
      <vt:lpstr>Macroeconomic data - Heading 2</vt:lpstr>
      <vt:lpstr>Macroeconomic data - Heading 3</vt:lpstr>
      <vt:lpstr>Macroeconomic data - Heading 4</vt:lpstr>
      <vt:lpstr>Macroeconomic data - Heading 5</vt:lpstr>
      <vt:lpstr>Macroeconomic data - Heading 6</vt:lpstr>
      <vt:lpstr>Macroeconomic data - Heading 7</vt:lpstr>
      <vt:lpstr>Macroeconomic data - Heading 8</vt:lpstr>
      <vt:lpstr>Macroeconomic data - Heading 9</vt:lpstr>
      <vt:lpstr>Contacts and financial calender</vt:lpstr>
    </vt:vector>
  </TitlesOfParts>
  <Manager/>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Kjaergaard, Laurits</cp:lastModifiedBy>
  <dcterms:modified xsi:type="dcterms:W3CDTF">2026-10-15T07:58:18Z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0x010100A1DED98CA6125F449BBA110B0CB47CD3</vt:lpwstr>
  </property>
  <property fmtid="{D5CDD505-2E9C-101B-9397-08002B2CF9AE}" pid="3" name="MSIP_Label_400b7bbd-7ade-49ce-aa5e-23220b76cd08_Enabled">
    <vt:lpwstr>true</vt:lpwstr>
  </property>
  <property fmtid="{D5CDD505-2E9C-101B-9397-08002B2CF9AE}" pid="4" name="MSIP_Label_400b7bbd-7ade-49ce-aa5e-23220b76cd08_SetDate">
    <vt:lpwstr>2026-10-14T05:59:14Z</vt:lpwstr>
  </property>
  <property fmtid="{D5CDD505-2E9C-101B-9397-08002B2CF9AE}" pid="5" name="MSIP_Label_400b7bbd-7ade-49ce-aa5e-23220b76cd08_Method">
    <vt:lpwstr>Privileged</vt:lpwstr>
  </property>
  <property fmtid="{D5CDD505-2E9C-101B-9397-08002B2CF9AE}" pid="6" name="MSIP_Label_400b7bbd-7ade-49ce-aa5e-23220b76cd08_Name">
    <vt:lpwstr>Confidential</vt:lpwstr>
  </property>
  <property fmtid="{D5CDD505-2E9C-101B-9397-08002B2CF9AE}" pid="7" name="MSIP_Label_400b7bbd-7ade-49ce-aa5e-23220b76cd08_SiteId">
    <vt:lpwstr>8beccd60-0be6-4025-8e24-ca9ae679e1f4</vt:lpwstr>
  </property>
  <property fmtid="{D5CDD505-2E9C-101B-9397-08002B2CF9AE}" pid="8" name="MSIP_Label_400b7bbd-7ade-49ce-aa5e-23220b76cd08_ActionId">
    <vt:lpwstr>07820090-b493-4de9-bb7b-e11e709bb0bf</vt:lpwstr>
  </property>
  <property fmtid="{D5CDD505-2E9C-101B-9397-08002B2CF9AE}" pid="9" name="MSIP_Label_400b7bbd-7ade-49ce-aa5e-23220b76cd08_ContentBits">
    <vt:lpwstr>2</vt:lpwstr>
  </property>
  <property fmtid="{D5CDD505-2E9C-101B-9397-08002B2CF9AE}" pid="10" name="MSIP_Label_400b7bbd-7ade-49ce-aa5e-23220b76cd08_Tag">
    <vt:lpwstr>10, 0, 1, 1</vt:lpwstr>
  </property>
</Properties>
</file>