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xls" ContentType="application/vnd.ms-excel"/>
  <Default Extension="wmf" ContentType="image/x-w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5.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6.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7.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11.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2.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3.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4.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5.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6.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7.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8.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9.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0.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1.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2.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3.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theme/theme24.xml" ContentType="application/vnd.openxmlformats-officedocument.theme+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25.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6.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7.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28.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29.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30.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1.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2.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3.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4.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35.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36.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37.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38.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39.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0.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1.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42.xml" ContentType="application/vnd.openxmlformats-officedocument.theme+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43.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44.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5.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46.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47.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48.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49.xml" ContentType="application/vnd.openxmlformats-officedocument.theme+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theme/theme50.xml" ContentType="application/vnd.openxmlformats-officedocument.theme+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51.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52.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53.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54.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55.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theme/theme56.xml" ContentType="application/vnd.openxmlformats-officedocument.theme+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theme/theme57.xml" ContentType="application/vnd.openxmlformats-officedocument.theme+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58.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theme/theme59.xml" ContentType="application/vnd.openxmlformats-officedocument.theme+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60.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61.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theme/theme62.xml" ContentType="application/vnd.openxmlformats-officedocument.theme+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63.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64.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theme/theme65.xml" ContentType="application/vnd.openxmlformats-officedocument.theme+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66.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theme/theme67.xml" ContentType="application/vnd.openxmlformats-officedocument.theme+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68.xml" ContentType="application/vnd.openxmlformats-officedocument.theme+xml"/>
  <Override PartName="/ppt/tags/tag1.xml" ContentType="application/vnd.openxmlformats-officedocument.presentationml.tags+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69.xml" ContentType="application/vnd.openxmlformats-officedocument.theme+xml"/>
  <Override PartName="/ppt/tags/tag2.xml" ContentType="application/vnd.openxmlformats-officedocument.presentationml.tags+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70.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1.xml" ContentType="application/vnd.openxmlformats-officedocument.presentationml.notesSlide+xml"/>
  <Override PartName="/ppt/charts/chart6.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charts/chart7.xml" ContentType="application/vnd.openxmlformats-officedocument.drawingml.chart+xml"/>
  <Override PartName="/ppt/charts/chart8.xml" ContentType="application/vnd.openxmlformats-officedocument.drawingml.chart+xml"/>
  <Override PartName="/ppt/theme/themeOverride1.xml" ContentType="application/vnd.openxmlformats-officedocument.themeOverr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theme/themeOverride2.xml" ContentType="application/vnd.openxmlformats-officedocument.themeOverr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theme/themeOverride3.xml" ContentType="application/vnd.openxmlformats-officedocument.themeOverride+xml"/>
  <Override PartName="/ppt/drawings/drawing1.xml" ContentType="application/vnd.openxmlformats-officedocument.drawingml.chartshapes+xml"/>
  <Override PartName="/ppt/tags/tag11.xml" ContentType="application/vnd.openxmlformats-officedocument.presentationml.tags+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notesSlides/notesSlide2.xml" ContentType="application/vnd.openxmlformats-officedocument.presentationml.notesSlide+xml"/>
  <Override PartName="/ppt/charts/chart22.xml" ContentType="application/vnd.openxmlformats-officedocument.drawingml.chart+xml"/>
  <Override PartName="/ppt/drawings/drawing2.xml" ContentType="application/vnd.openxmlformats-officedocument.drawingml.chartshapes+xml"/>
  <Override PartName="/ppt/charts/chart23.xml" ContentType="application/vnd.openxmlformats-officedocument.drawingml.chart+xml"/>
  <Override PartName="/ppt/drawings/drawing3.xml" ContentType="application/vnd.openxmlformats-officedocument.drawingml.chartshapes+xml"/>
  <Override PartName="/ppt/tags/tag26.xml" ContentType="application/vnd.openxmlformats-officedocument.presentationml.tags+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theme/themeOverride4.xml" ContentType="application/vnd.openxmlformats-officedocument.themeOverride+xml"/>
  <Override PartName="/ppt/charts/chart27.xml" ContentType="application/vnd.openxmlformats-officedocument.drawingml.chart+xml"/>
  <Override PartName="/ppt/drawings/drawing4.xml" ContentType="application/vnd.openxmlformats-officedocument.drawingml.chartshapes+xml"/>
  <Override PartName="/ppt/tags/tag27.xml" ContentType="application/vnd.openxmlformats-officedocument.presentationml.tags+xml"/>
  <Override PartName="/ppt/tags/tag28.xml" ContentType="application/vnd.openxmlformats-officedocument.presentationml.tags+xml"/>
  <Override PartName="/ppt/notesSlides/notesSlide3.xml" ContentType="application/vnd.openxmlformats-officedocument.presentationml.notesSlide+xml"/>
  <Override PartName="/ppt/charts/chart28.xml" ContentType="application/vnd.openxmlformats-officedocument.drawingml.chart+xml"/>
  <Override PartName="/ppt/tags/tag29.xml" ContentType="application/vnd.openxmlformats-officedocument.presentationml.tags+xml"/>
  <Override PartName="/ppt/tags/tag30.xml" ContentType="application/vnd.openxmlformats-officedocument.presentationml.tags+xml"/>
  <Override PartName="/ppt/notesSlides/notesSlide4.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29.xml" ContentType="application/vnd.openxmlformats-officedocument.drawingml.chart+xml"/>
  <Override PartName="/ppt/drawings/drawing5.xml" ContentType="application/vnd.openxmlformats-officedocument.drawingml.chartshapes+xml"/>
  <Override PartName="/ppt/charts/chart30.xml" ContentType="application/vnd.openxmlformats-officedocument.drawingml.chart+xml"/>
  <Override PartName="/ppt/tags/tag36.xml" ContentType="application/vnd.openxmlformats-officedocument.presentationml.tags+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theme/themeOverride5.xml" ContentType="application/vnd.openxmlformats-officedocument.themeOverride+xml"/>
  <Override PartName="/ppt/notesSlides/notesSlide7.xml" ContentType="application/vnd.openxmlformats-officedocument.presentationml.notesSlide+xml"/>
  <Override PartName="/ppt/charts/chart35.xml" ContentType="application/vnd.openxmlformats-officedocument.drawingml.chart+xml"/>
  <Override PartName="/ppt/notesSlides/notesSlide8.xml" ContentType="application/vnd.openxmlformats-officedocument.presentationml.notesSlide+xml"/>
  <Override PartName="/ppt/tags/tag37.xml" ContentType="application/vnd.openxmlformats-officedocument.presentationml.tags+xml"/>
  <Override PartName="/ppt/notesSlides/notesSlide9.xml" ContentType="application/vnd.openxmlformats-officedocument.presentationml.notesSlide+xml"/>
  <Override PartName="/ppt/tags/tag38.xml" ContentType="application/vnd.openxmlformats-officedocument.presentationml.tags+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5" r:id="rId1"/>
    <p:sldMasterId id="2147488799" r:id="rId2"/>
    <p:sldMasterId id="2147488806" r:id="rId3"/>
    <p:sldMasterId id="2147488813" r:id="rId4"/>
    <p:sldMasterId id="2147488820" r:id="rId5"/>
    <p:sldMasterId id="2147488827" r:id="rId6"/>
    <p:sldMasterId id="2147488834" r:id="rId7"/>
    <p:sldMasterId id="2147488856" r:id="rId8"/>
    <p:sldMasterId id="2147488877" r:id="rId9"/>
    <p:sldMasterId id="2147488884" r:id="rId10"/>
    <p:sldMasterId id="2147488890" r:id="rId11"/>
    <p:sldMasterId id="2147488897" r:id="rId12"/>
    <p:sldMasterId id="2147488919" r:id="rId13"/>
    <p:sldMasterId id="2147488926" r:id="rId14"/>
    <p:sldMasterId id="2147488945" r:id="rId15"/>
    <p:sldMasterId id="2147488979" r:id="rId16"/>
    <p:sldMasterId id="2147489000" r:id="rId17"/>
    <p:sldMasterId id="2147489019" r:id="rId18"/>
    <p:sldMasterId id="2147489040" r:id="rId19"/>
    <p:sldMasterId id="2147489062" r:id="rId20"/>
    <p:sldMasterId id="2147489083" r:id="rId21"/>
    <p:sldMasterId id="2147489105" r:id="rId22"/>
    <p:sldMasterId id="2147489126" r:id="rId23"/>
    <p:sldMasterId id="2147489133" r:id="rId24"/>
    <p:sldMasterId id="2147489140" r:id="rId25"/>
    <p:sldMasterId id="2147489162" r:id="rId26"/>
    <p:sldMasterId id="2147489168" r:id="rId27"/>
    <p:sldMasterId id="2147489174" r:id="rId28"/>
    <p:sldMasterId id="2147489196" r:id="rId29"/>
    <p:sldMasterId id="2147489217" r:id="rId30"/>
    <p:sldMasterId id="2147489224" r:id="rId31"/>
    <p:sldMasterId id="2147489231" r:id="rId32"/>
    <p:sldMasterId id="2147489238" r:id="rId33"/>
    <p:sldMasterId id="2147489245" r:id="rId34"/>
    <p:sldMasterId id="2147489264" r:id="rId35"/>
    <p:sldMasterId id="2147489285" r:id="rId36"/>
    <p:sldMasterId id="2147489307" r:id="rId37"/>
    <p:sldMasterId id="2147489329" r:id="rId38"/>
    <p:sldMasterId id="2147489351" r:id="rId39"/>
    <p:sldMasterId id="2147489373" r:id="rId40"/>
    <p:sldMasterId id="2147489387" r:id="rId41"/>
    <p:sldMasterId id="2147489409" r:id="rId42"/>
    <p:sldMasterId id="2147489431" r:id="rId43"/>
    <p:sldMasterId id="2147489439" r:id="rId44"/>
    <p:sldMasterId id="2147489460" r:id="rId45"/>
    <p:sldMasterId id="2147489481" r:id="rId46"/>
    <p:sldMasterId id="2147489503" r:id="rId47"/>
    <p:sldMasterId id="2147489522" r:id="rId48"/>
    <p:sldMasterId id="2147489544" r:id="rId49"/>
    <p:sldMasterId id="2147489551" r:id="rId50"/>
    <p:sldMasterId id="2147489558" r:id="rId51"/>
    <p:sldMasterId id="2147489565" r:id="rId52"/>
    <p:sldMasterId id="2147489572" r:id="rId53"/>
    <p:sldMasterId id="2147489579" r:id="rId54"/>
    <p:sldMasterId id="2147489600" r:id="rId55"/>
    <p:sldMasterId id="2147489621" r:id="rId56"/>
    <p:sldMasterId id="2147489635" r:id="rId57"/>
    <p:sldMasterId id="2147489660" r:id="rId58"/>
    <p:sldMasterId id="2147489686" r:id="rId59"/>
    <p:sldMasterId id="2147489709" r:id="rId60"/>
    <p:sldMasterId id="2147489730" r:id="rId61"/>
    <p:sldMasterId id="2147489735" r:id="rId62"/>
    <p:sldMasterId id="2147489757" r:id="rId63"/>
    <p:sldMasterId id="2147489780" r:id="rId64"/>
    <p:sldMasterId id="2147489802" r:id="rId65"/>
    <p:sldMasterId id="2147489824" r:id="rId66"/>
    <p:sldMasterId id="2147489862" r:id="rId67"/>
    <p:sldMasterId id="2147489906" r:id="rId68"/>
    <p:sldMasterId id="2147489926" r:id="rId69"/>
    <p:sldMasterId id="2147489951" r:id="rId70"/>
    <p:sldMasterId id="2147489987" r:id="rId71"/>
  </p:sldMasterIdLst>
  <p:notesMasterIdLst>
    <p:notesMasterId r:id="rId113"/>
  </p:notesMasterIdLst>
  <p:handoutMasterIdLst>
    <p:handoutMasterId r:id="rId114"/>
  </p:handoutMasterIdLst>
  <p:sldIdLst>
    <p:sldId id="1733" r:id="rId72"/>
    <p:sldId id="1637" r:id="rId73"/>
    <p:sldId id="1759" r:id="rId74"/>
    <p:sldId id="1829" r:id="rId75"/>
    <p:sldId id="1830" r:id="rId76"/>
    <p:sldId id="1735" r:id="rId77"/>
    <p:sldId id="1811" r:id="rId78"/>
    <p:sldId id="1812" r:id="rId79"/>
    <p:sldId id="1813" r:id="rId80"/>
    <p:sldId id="1814" r:id="rId81"/>
    <p:sldId id="1815" r:id="rId82"/>
    <p:sldId id="1816" r:id="rId83"/>
    <p:sldId id="1817" r:id="rId84"/>
    <p:sldId id="1818" r:id="rId85"/>
    <p:sldId id="1820" r:id="rId86"/>
    <p:sldId id="1819" r:id="rId87"/>
    <p:sldId id="1831" r:id="rId88"/>
    <p:sldId id="1823" r:id="rId89"/>
    <p:sldId id="1833" r:id="rId90"/>
    <p:sldId id="1834" r:id="rId91"/>
    <p:sldId id="1797" r:id="rId92"/>
    <p:sldId id="1809" r:id="rId93"/>
    <p:sldId id="1821" r:id="rId94"/>
    <p:sldId id="1810" r:id="rId95"/>
    <p:sldId id="1822" r:id="rId96"/>
    <p:sldId id="1665" r:id="rId97"/>
    <p:sldId id="1807" r:id="rId98"/>
    <p:sldId id="1808" r:id="rId99"/>
    <p:sldId id="1666" r:id="rId100"/>
    <p:sldId id="1586" r:id="rId101"/>
    <p:sldId id="1772" r:id="rId102"/>
    <p:sldId id="1790" r:id="rId103"/>
    <p:sldId id="1677" r:id="rId104"/>
    <p:sldId id="1832" r:id="rId105"/>
    <p:sldId id="1806" r:id="rId106"/>
    <p:sldId id="1828" r:id="rId107"/>
    <p:sldId id="1768" r:id="rId108"/>
    <p:sldId id="1769" r:id="rId109"/>
    <p:sldId id="1770" r:id="rId110"/>
    <p:sldId id="1771" r:id="rId111"/>
    <p:sldId id="1607" r:id="rId112"/>
  </p:sldIdLst>
  <p:sldSz cx="9144000" cy="6858000" type="screen4x3"/>
  <p:notesSz cx="6819900" cy="99314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haralt" initials="h" lastIdx="8" clrIdx="0"/>
  <p:cmAuthor id="1" name="mjrasmussen" initials="m" lastIdx="28" clrIdx="1"/>
  <p:cmAuthor id="2" name="athimj" initials="a" lastIdx="5" clrIdx="2"/>
  <p:cmAuthor id="3" name="lpruszynski" initials="l" lastIdx="1" clrIdx="3"/>
  <p:cmAuthor id="4" name="sharewood" initials="s" lastIdx="64" clrIdx="4"/>
  <p:cmAuthor id="5" name="jayana" initials="j" lastIdx="54" clrIdx="5"/>
  <p:cmAuthor id="6" name="vssari" initials="v" lastIdx="75" clrIdx="6"/>
  <p:cmAuthor id="7" name="ccowans" initials="CC" lastIdx="3" clrIdx="7"/>
  <p:cmAuthor id="8" name="ccowans" initials="c" lastIdx="27" clrIdx="8"/>
  <p:cmAuthor id="9" name="mchernandez" initials="m" lastIdx="13" clrIdx="9"/>
  <p:cmAuthor id="10" name="blpapernik" initials="b" lastIdx="158" clrIdx="10"/>
  <p:cmAuthor id="11" name="jalamu" initials="j" lastIdx="4" clrIdx="11"/>
  <p:cmAuthor id="12" name="yaleabh" initials="y" lastIdx="3" clrIdx="12"/>
  <p:cmAuthor id="13" name="Laike, Charlotte" initials="LC" lastIdx="1" clrIdx="13"/>
  <p:cmAuthor id="14" name="Gadesund, Anders" initials="GA" lastIdx="17" clrIdx="1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4D67"/>
    <a:srgbClr val="779ABC"/>
    <a:srgbClr val="A6A6A6"/>
    <a:srgbClr val="F6F8F9"/>
    <a:srgbClr val="ECF0F3"/>
    <a:srgbClr val="4C749A"/>
    <a:srgbClr val="0060A1"/>
    <a:srgbClr val="7F7F7F"/>
    <a:srgbClr val="000000"/>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2527" autoAdjust="0"/>
    <p:restoredTop sz="94829" autoAdjust="0"/>
  </p:normalViewPr>
  <p:slideViewPr>
    <p:cSldViewPr snapToGrid="0" showGuides="1">
      <p:cViewPr varScale="1">
        <p:scale>
          <a:sx n="130" d="100"/>
          <a:sy n="130" d="100"/>
        </p:scale>
        <p:origin x="-990" y="-84"/>
      </p:cViewPr>
      <p:guideLst>
        <p:guide orient="horz" pos="2215"/>
        <p:guide orient="horz" pos="485"/>
        <p:guide orient="horz" pos="2511"/>
        <p:guide orient="horz" pos="4205"/>
        <p:guide orient="horz" pos="2025"/>
        <p:guide orient="horz" pos="1019"/>
        <p:guide orient="horz" pos="3132"/>
        <p:guide orient="horz" pos="3268"/>
        <p:guide orient="horz" pos="2314"/>
        <p:guide orient="horz" pos="2794"/>
        <p:guide orient="horz" pos="3441"/>
        <p:guide orient="horz" pos="3830"/>
        <p:guide orient="horz" pos="791"/>
        <p:guide orient="horz" pos="1259"/>
        <p:guide orient="horz" pos="1037"/>
        <p:guide orient="horz" pos="2704"/>
        <p:guide orient="horz" pos="2689"/>
        <p:guide orient="horz" pos="3716"/>
        <p:guide orient="horz" pos="2596"/>
        <p:guide orient="horz" pos="941"/>
        <p:guide pos="231"/>
        <p:guide pos="2504"/>
        <p:guide pos="2961"/>
        <p:guide pos="1124"/>
        <p:guide pos="4992"/>
      </p:guideLst>
    </p:cSldViewPr>
  </p:slideViewPr>
  <p:outlineViewPr>
    <p:cViewPr>
      <p:scale>
        <a:sx n="33" d="100"/>
        <a:sy n="33" d="100"/>
      </p:scale>
      <p:origin x="0" y="774"/>
    </p:cViewPr>
  </p:outlin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viewProps" Target="viewProps.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47" Type="http://schemas.openxmlformats.org/officeDocument/2006/relationships/slideMaster" Target="slideMasters/slideMaster47.xml"/><Relationship Id="rId63" Type="http://schemas.openxmlformats.org/officeDocument/2006/relationships/slideMaster" Target="slideMasters/slideMaster63.xml"/><Relationship Id="rId68" Type="http://schemas.openxmlformats.org/officeDocument/2006/relationships/slideMaster" Target="slideMasters/slideMaster68.xml"/><Relationship Id="rId84" Type="http://schemas.openxmlformats.org/officeDocument/2006/relationships/slide" Target="slides/slide13.xml"/><Relationship Id="rId89" Type="http://schemas.openxmlformats.org/officeDocument/2006/relationships/slide" Target="slides/slide18.xml"/><Relationship Id="rId112" Type="http://schemas.openxmlformats.org/officeDocument/2006/relationships/slide" Target="slides/slide41.xml"/><Relationship Id="rId16" Type="http://schemas.openxmlformats.org/officeDocument/2006/relationships/slideMaster" Target="slideMasters/slideMaster16.xml"/><Relationship Id="rId107" Type="http://schemas.openxmlformats.org/officeDocument/2006/relationships/slide" Target="slides/slide36.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53" Type="http://schemas.openxmlformats.org/officeDocument/2006/relationships/slideMaster" Target="slideMasters/slideMaster53.xml"/><Relationship Id="rId58" Type="http://schemas.openxmlformats.org/officeDocument/2006/relationships/slideMaster" Target="slideMasters/slideMaster58.xml"/><Relationship Id="rId66" Type="http://schemas.openxmlformats.org/officeDocument/2006/relationships/slideMaster" Target="slideMasters/slideMaster66.xml"/><Relationship Id="rId74" Type="http://schemas.openxmlformats.org/officeDocument/2006/relationships/slide" Target="slides/slide3.xml"/><Relationship Id="rId79" Type="http://schemas.openxmlformats.org/officeDocument/2006/relationships/slide" Target="slides/slide8.xml"/><Relationship Id="rId87" Type="http://schemas.openxmlformats.org/officeDocument/2006/relationships/slide" Target="slides/slide16.xml"/><Relationship Id="rId102" Type="http://schemas.openxmlformats.org/officeDocument/2006/relationships/slide" Target="slides/slide31.xml"/><Relationship Id="rId110" Type="http://schemas.openxmlformats.org/officeDocument/2006/relationships/slide" Target="slides/slide39.xml"/><Relationship Id="rId115" Type="http://schemas.openxmlformats.org/officeDocument/2006/relationships/commentAuthors" Target="commentAuthors.xml"/><Relationship Id="rId5" Type="http://schemas.openxmlformats.org/officeDocument/2006/relationships/slideMaster" Target="slideMasters/slideMaster5.xml"/><Relationship Id="rId61" Type="http://schemas.openxmlformats.org/officeDocument/2006/relationships/slideMaster" Target="slideMasters/slideMaster61.xml"/><Relationship Id="rId82" Type="http://schemas.openxmlformats.org/officeDocument/2006/relationships/slide" Target="slides/slide11.xml"/><Relationship Id="rId90" Type="http://schemas.openxmlformats.org/officeDocument/2006/relationships/slide" Target="slides/slide19.xml"/><Relationship Id="rId95" Type="http://schemas.openxmlformats.org/officeDocument/2006/relationships/slide" Target="slides/slide24.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Master" Target="slideMasters/slideMaster43.xml"/><Relationship Id="rId48" Type="http://schemas.openxmlformats.org/officeDocument/2006/relationships/slideMaster" Target="slideMasters/slideMaster48.xml"/><Relationship Id="rId56" Type="http://schemas.openxmlformats.org/officeDocument/2006/relationships/slideMaster" Target="slideMasters/slideMaster56.xml"/><Relationship Id="rId64" Type="http://schemas.openxmlformats.org/officeDocument/2006/relationships/slideMaster" Target="slideMasters/slideMaster64.xml"/><Relationship Id="rId69" Type="http://schemas.openxmlformats.org/officeDocument/2006/relationships/slideMaster" Target="slideMasters/slideMaster69.xml"/><Relationship Id="rId77" Type="http://schemas.openxmlformats.org/officeDocument/2006/relationships/slide" Target="slides/slide6.xml"/><Relationship Id="rId100" Type="http://schemas.openxmlformats.org/officeDocument/2006/relationships/slide" Target="slides/slide29.xml"/><Relationship Id="rId105" Type="http://schemas.openxmlformats.org/officeDocument/2006/relationships/slide" Target="slides/slide34.xml"/><Relationship Id="rId113" Type="http://schemas.openxmlformats.org/officeDocument/2006/relationships/notesMaster" Target="notesMasters/notesMaster1.xml"/><Relationship Id="rId118"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1.xml"/><Relationship Id="rId80" Type="http://schemas.openxmlformats.org/officeDocument/2006/relationships/slide" Target="slides/slide9.xml"/><Relationship Id="rId85" Type="http://schemas.openxmlformats.org/officeDocument/2006/relationships/slide" Target="slides/slide14.xml"/><Relationship Id="rId93" Type="http://schemas.openxmlformats.org/officeDocument/2006/relationships/slide" Target="slides/slide22.xml"/><Relationship Id="rId98" Type="http://schemas.openxmlformats.org/officeDocument/2006/relationships/slide" Target="slides/slide27.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46" Type="http://schemas.openxmlformats.org/officeDocument/2006/relationships/slideMaster" Target="slideMasters/slideMaster46.xml"/><Relationship Id="rId59" Type="http://schemas.openxmlformats.org/officeDocument/2006/relationships/slideMaster" Target="slideMasters/slideMaster59.xml"/><Relationship Id="rId67" Type="http://schemas.openxmlformats.org/officeDocument/2006/relationships/slideMaster" Target="slideMasters/slideMaster67.xml"/><Relationship Id="rId103" Type="http://schemas.openxmlformats.org/officeDocument/2006/relationships/slide" Target="slides/slide32.xml"/><Relationship Id="rId108" Type="http://schemas.openxmlformats.org/officeDocument/2006/relationships/slide" Target="slides/slide37.xml"/><Relationship Id="rId116" Type="http://schemas.openxmlformats.org/officeDocument/2006/relationships/presProps" Target="presProps.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54" Type="http://schemas.openxmlformats.org/officeDocument/2006/relationships/slideMaster" Target="slideMasters/slideMaster54.xml"/><Relationship Id="rId62" Type="http://schemas.openxmlformats.org/officeDocument/2006/relationships/slideMaster" Target="slideMasters/slideMaster62.xml"/><Relationship Id="rId70" Type="http://schemas.openxmlformats.org/officeDocument/2006/relationships/slideMaster" Target="slideMasters/slideMaster70.xml"/><Relationship Id="rId75" Type="http://schemas.openxmlformats.org/officeDocument/2006/relationships/slide" Target="slides/slide4.xml"/><Relationship Id="rId83" Type="http://schemas.openxmlformats.org/officeDocument/2006/relationships/slide" Target="slides/slide12.xml"/><Relationship Id="rId88" Type="http://schemas.openxmlformats.org/officeDocument/2006/relationships/slide" Target="slides/slide17.xml"/><Relationship Id="rId91" Type="http://schemas.openxmlformats.org/officeDocument/2006/relationships/slide" Target="slides/slide20.xml"/><Relationship Id="rId96" Type="http://schemas.openxmlformats.org/officeDocument/2006/relationships/slide" Target="slides/slide25.xml"/><Relationship Id="rId11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Master" Target="slideMasters/slideMaster49.xml"/><Relationship Id="rId57" Type="http://schemas.openxmlformats.org/officeDocument/2006/relationships/slideMaster" Target="slideMasters/slideMaster57.xml"/><Relationship Id="rId106" Type="http://schemas.openxmlformats.org/officeDocument/2006/relationships/slide" Target="slides/slide35.xml"/><Relationship Id="rId114" Type="http://schemas.openxmlformats.org/officeDocument/2006/relationships/handoutMaster" Target="handoutMasters/handoutMaster1.xml"/><Relationship Id="rId119" Type="http://schemas.openxmlformats.org/officeDocument/2006/relationships/tableStyles" Target="tableStyles.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Master" Target="slideMasters/slideMaster44.xml"/><Relationship Id="rId52" Type="http://schemas.openxmlformats.org/officeDocument/2006/relationships/slideMaster" Target="slideMasters/slideMaster52.xml"/><Relationship Id="rId60" Type="http://schemas.openxmlformats.org/officeDocument/2006/relationships/slideMaster" Target="slideMasters/slideMaster60.xml"/><Relationship Id="rId65" Type="http://schemas.openxmlformats.org/officeDocument/2006/relationships/slideMaster" Target="slideMasters/slideMaster65.xml"/><Relationship Id="rId73" Type="http://schemas.openxmlformats.org/officeDocument/2006/relationships/slide" Target="slides/slide2.xml"/><Relationship Id="rId78" Type="http://schemas.openxmlformats.org/officeDocument/2006/relationships/slide" Target="slides/slide7.xml"/><Relationship Id="rId81" Type="http://schemas.openxmlformats.org/officeDocument/2006/relationships/slide" Target="slides/slide10.xml"/><Relationship Id="rId86" Type="http://schemas.openxmlformats.org/officeDocument/2006/relationships/slide" Target="slides/slide15.xml"/><Relationship Id="rId94" Type="http://schemas.openxmlformats.org/officeDocument/2006/relationships/slide" Target="slides/slide23.xml"/><Relationship Id="rId99" Type="http://schemas.openxmlformats.org/officeDocument/2006/relationships/slide" Target="slides/slide28.xml"/><Relationship Id="rId101" Type="http://schemas.openxmlformats.org/officeDocument/2006/relationships/slide" Target="slides/slide30.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38.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 Target="slides/slide5.xml"/><Relationship Id="rId97" Type="http://schemas.openxmlformats.org/officeDocument/2006/relationships/slide" Target="slides/slide26.xml"/><Relationship Id="rId104" Type="http://schemas.openxmlformats.org/officeDocument/2006/relationships/slide" Target="slides/slide33.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 Target="slides/slide21.xml"/><Relationship Id="rId2" Type="http://schemas.openxmlformats.org/officeDocument/2006/relationships/slideMaster" Target="slideMasters/slideMaster2.xml"/><Relationship Id="rId29" Type="http://schemas.openxmlformats.org/officeDocument/2006/relationships/slideMaster" Target="slideMasters/slideMaster2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2.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17.xlsx"/><Relationship Id="rId1" Type="http://schemas.openxmlformats.org/officeDocument/2006/relationships/themeOverride" Target="../theme/themeOverride3.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4.xml"/></Relationships>
</file>

<file path=ppt/charts/_rels/chart27.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2" Type="http://schemas.openxmlformats.org/officeDocument/2006/relationships/oleObject" Target="../embeddings/oleObject12.bin"/><Relationship Id="rId1" Type="http://schemas.openxmlformats.org/officeDocument/2006/relationships/themeOverride" Target="../theme/themeOverride5.xml"/></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66175081056045E-2"/>
          <c:y val="0.10970013814626559"/>
          <c:w val="0.857861405019685"/>
          <c:h val="0.75742254426478461"/>
        </c:manualLayout>
      </c:layout>
      <c:doughnutChart>
        <c:varyColors val="1"/>
        <c:ser>
          <c:idx val="0"/>
          <c:order val="0"/>
          <c:tx>
            <c:strRef>
              <c:f>Sheet1!$B$1</c:f>
              <c:strCache>
                <c:ptCount val="1"/>
                <c:pt idx="0">
                  <c:v>Volume</c:v>
                </c:pt>
              </c:strCache>
            </c:strRef>
          </c:tx>
          <c:explosion val="25"/>
          <c:dPt>
            <c:idx val="0"/>
            <c:bubble3D val="0"/>
            <c:spPr>
              <a:solidFill>
                <a:schemeClr val="accent1"/>
              </a:solidFill>
            </c:spPr>
          </c:dPt>
          <c:dPt>
            <c:idx val="1"/>
            <c:bubble3D val="0"/>
            <c:spPr>
              <a:solidFill>
                <a:srgbClr val="A9AF00"/>
              </a:solidFill>
            </c:spPr>
          </c:dPt>
          <c:dPt>
            <c:idx val="2"/>
            <c:bubble3D val="0"/>
            <c:spPr>
              <a:solidFill>
                <a:srgbClr val="A9AF00"/>
              </a:solidFill>
            </c:spPr>
          </c:dPt>
          <c:dPt>
            <c:idx val="3"/>
            <c:bubble3D val="0"/>
            <c:spPr>
              <a:solidFill>
                <a:srgbClr val="A9AF00"/>
              </a:solidFill>
            </c:spPr>
          </c:dPt>
          <c:dPt>
            <c:idx val="4"/>
            <c:bubble3D val="0"/>
            <c:spPr>
              <a:solidFill>
                <a:schemeClr val="tx2"/>
              </a:solidFill>
            </c:spPr>
          </c:dPt>
          <c:dPt>
            <c:idx val="5"/>
            <c:bubble3D val="0"/>
            <c:spPr>
              <a:solidFill>
                <a:schemeClr val="tx2"/>
              </a:solidFill>
            </c:spPr>
          </c:dPt>
          <c:dPt>
            <c:idx val="6"/>
            <c:bubble3D val="0"/>
            <c:spPr>
              <a:solidFill>
                <a:schemeClr val="tx2"/>
              </a:solidFill>
            </c:spPr>
          </c:dPt>
          <c:dPt>
            <c:idx val="7"/>
            <c:bubble3D val="0"/>
            <c:spPr>
              <a:solidFill>
                <a:schemeClr val="accent6"/>
              </a:solidFill>
            </c:spPr>
          </c:dPt>
          <c:dPt>
            <c:idx val="8"/>
            <c:bubble3D val="0"/>
            <c:spPr>
              <a:solidFill>
                <a:srgbClr val="A9AF00"/>
              </a:solidFill>
            </c:spPr>
          </c:dPt>
          <c:dPt>
            <c:idx val="9"/>
            <c:bubble3D val="0"/>
            <c:spPr>
              <a:solidFill>
                <a:schemeClr val="tx2">
                  <a:lumMod val="75000"/>
                </a:schemeClr>
              </a:solidFill>
            </c:spPr>
          </c:dPt>
          <c:dLbls>
            <c:dLbl>
              <c:idx val="0"/>
              <c:layout>
                <c:manualLayout>
                  <c:x val="-2.7368558801424074E-2"/>
                  <c:y val="-4.3234866849666681E-2"/>
                </c:manualLayout>
              </c:layout>
              <c:showLegendKey val="0"/>
              <c:showVal val="0"/>
              <c:showCatName val="1"/>
              <c:showSerName val="0"/>
              <c:showPercent val="1"/>
              <c:showBubbleSize val="0"/>
            </c:dLbl>
            <c:dLbl>
              <c:idx val="2"/>
              <c:layout>
                <c:manualLayout>
                  <c:x val="8.3333333333333332E-3"/>
                  <c:y val="2.5467006523831489E-2"/>
                </c:manualLayout>
              </c:layout>
              <c:showLegendKey val="0"/>
              <c:showVal val="0"/>
              <c:showCatName val="1"/>
              <c:showSerName val="0"/>
              <c:showPercent val="1"/>
              <c:showBubbleSize val="0"/>
            </c:dLbl>
            <c:dLbl>
              <c:idx val="3"/>
              <c:layout>
                <c:manualLayout>
                  <c:x val="-4.1666666666666666E-3"/>
                  <c:y val="2.5467006523831593E-2"/>
                </c:manualLayout>
              </c:layout>
              <c:showLegendKey val="0"/>
              <c:showVal val="0"/>
              <c:showCatName val="1"/>
              <c:showSerName val="0"/>
              <c:showPercent val="1"/>
              <c:showBubbleSize val="0"/>
            </c:dLbl>
            <c:dLbl>
              <c:idx val="4"/>
              <c:layout>
                <c:manualLayout>
                  <c:x val="-3.1978965859445402E-2"/>
                  <c:y val="2.8296673915368434E-3"/>
                </c:manualLayout>
              </c:layout>
              <c:showLegendKey val="0"/>
              <c:showVal val="0"/>
              <c:showCatName val="1"/>
              <c:showSerName val="0"/>
              <c:showPercent val="1"/>
              <c:showBubbleSize val="0"/>
            </c:dLbl>
            <c:dLbl>
              <c:idx val="5"/>
              <c:layout>
                <c:manualLayout>
                  <c:x val="1.6096263258821575E-2"/>
                  <c:y val="-2.8296673915368434E-3"/>
                </c:manualLayout>
              </c:layout>
              <c:showLegendKey val="0"/>
              <c:showVal val="0"/>
              <c:showCatName val="1"/>
              <c:showSerName val="0"/>
              <c:showPercent val="1"/>
              <c:showBubbleSize val="0"/>
            </c:dLbl>
            <c:dLbl>
              <c:idx val="6"/>
              <c:layout>
                <c:manualLayout>
                  <c:x val="2.8168460702937759E-2"/>
                  <c:y val="-1.1318669566147374E-2"/>
                </c:manualLayout>
              </c:layout>
              <c:showLegendKey val="0"/>
              <c:showVal val="0"/>
              <c:showCatName val="1"/>
              <c:showSerName val="0"/>
              <c:showPercent val="1"/>
              <c:showBubbleSize val="0"/>
            </c:dLbl>
            <c:txPr>
              <a:bodyPr/>
              <a:lstStyle/>
              <a:p>
                <a:pPr>
                  <a:defRPr sz="900"/>
                </a:pPr>
                <a:endParaRPr lang="en-US"/>
              </a:p>
            </c:txPr>
            <c:showLegendKey val="0"/>
            <c:showVal val="0"/>
            <c:showCatName val="1"/>
            <c:showSerName val="0"/>
            <c:showPercent val="1"/>
            <c:showBubbleSize val="0"/>
            <c:showLeaderLines val="0"/>
          </c:dLbls>
          <c:cat>
            <c:strRef>
              <c:f>Sheet1!$A$2:$A$7</c:f>
              <c:strCache>
                <c:ptCount val="6"/>
                <c:pt idx="0">
                  <c:v>Denmark </c:v>
                </c:pt>
                <c:pt idx="1">
                  <c:v>Finland</c:v>
                </c:pt>
                <c:pt idx="2">
                  <c:v>Norway</c:v>
                </c:pt>
                <c:pt idx="3">
                  <c:v>Sweden</c:v>
                </c:pt>
                <c:pt idx="4">
                  <c:v>Baltics</c:v>
                </c:pt>
                <c:pt idx="5">
                  <c:v>Russia</c:v>
                </c:pt>
              </c:strCache>
            </c:strRef>
          </c:cat>
          <c:val>
            <c:numRef>
              <c:f>Sheet1!$B$2:$B$7</c:f>
            </c:numRef>
          </c:val>
        </c:ser>
        <c:ser>
          <c:idx val="1"/>
          <c:order val="1"/>
          <c:tx>
            <c:strRef>
              <c:f>Sheet1!$C$1</c:f>
              <c:strCache>
                <c:ptCount val="1"/>
                <c:pt idx="0">
                  <c:v>Column1</c:v>
                </c:pt>
              </c:strCache>
            </c:strRef>
          </c:tx>
          <c:spPr>
            <a:solidFill>
              <a:srgbClr val="005284"/>
            </a:solidFill>
            <a:ln w="25400">
              <a:solidFill>
                <a:schemeClr val="bg1"/>
              </a:solidFill>
            </a:ln>
          </c:spPr>
          <c:dPt>
            <c:idx val="0"/>
            <c:bubble3D val="0"/>
          </c:dPt>
          <c:dPt>
            <c:idx val="1"/>
            <c:bubble3D val="0"/>
          </c:dPt>
          <c:dPt>
            <c:idx val="2"/>
            <c:bubble3D val="0"/>
          </c:dPt>
          <c:dPt>
            <c:idx val="3"/>
            <c:bubble3D val="0"/>
          </c:dPt>
          <c:dPt>
            <c:idx val="4"/>
            <c:bubble3D val="0"/>
            <c:spPr>
              <a:solidFill>
                <a:srgbClr val="999999"/>
              </a:solidFill>
              <a:ln w="25400">
                <a:solidFill>
                  <a:schemeClr val="bg1"/>
                </a:solidFill>
              </a:ln>
            </c:spPr>
          </c:dPt>
          <c:dPt>
            <c:idx val="5"/>
            <c:bubble3D val="0"/>
            <c:spPr>
              <a:solidFill>
                <a:srgbClr val="CC6600"/>
              </a:solidFill>
              <a:ln w="25400">
                <a:solidFill>
                  <a:schemeClr val="bg1"/>
                </a:solidFill>
              </a:ln>
            </c:spPr>
          </c:dPt>
          <c:dLbls>
            <c:dLbl>
              <c:idx val="0"/>
              <c:layout>
                <c:manualLayout>
                  <c:x val="0.140625"/>
                  <c:y val="-0.11036493480077418"/>
                </c:manualLayout>
              </c:layout>
              <c:showLegendKey val="0"/>
              <c:showVal val="0"/>
              <c:showCatName val="1"/>
              <c:showSerName val="0"/>
              <c:showPercent val="1"/>
              <c:showBubbleSize val="0"/>
              <c:separator>
</c:separator>
            </c:dLbl>
            <c:dLbl>
              <c:idx val="1"/>
              <c:layout>
                <c:manualLayout>
                  <c:x val="8.59375E-2"/>
                  <c:y val="0.11726274322582257"/>
                </c:manualLayout>
              </c:layout>
              <c:showLegendKey val="0"/>
              <c:showVal val="0"/>
              <c:showCatName val="1"/>
              <c:showSerName val="0"/>
              <c:showPercent val="1"/>
              <c:showBubbleSize val="0"/>
              <c:separator>
</c:separator>
            </c:dLbl>
            <c:dLbl>
              <c:idx val="2"/>
              <c:layout>
                <c:manualLayout>
                  <c:x val="-8.984375E-2"/>
                  <c:y val="0.13450726428844353"/>
                </c:manualLayout>
              </c:layout>
              <c:showLegendKey val="0"/>
              <c:showVal val="0"/>
              <c:showCatName val="1"/>
              <c:showSerName val="0"/>
              <c:showPercent val="1"/>
              <c:showBubbleSize val="0"/>
              <c:separator>
</c:separator>
            </c:dLbl>
            <c:dLbl>
              <c:idx val="3"/>
              <c:layout>
                <c:manualLayout>
                  <c:x val="-2.734375E-2"/>
                  <c:y val="-0.16554740220116126"/>
                </c:manualLayout>
              </c:layout>
              <c:showLegendKey val="0"/>
              <c:showVal val="0"/>
              <c:showCatName val="1"/>
              <c:showSerName val="0"/>
              <c:showPercent val="1"/>
              <c:showBubbleSize val="0"/>
              <c:separator>
</c:separator>
            </c:dLbl>
            <c:dLbl>
              <c:idx val="4"/>
              <c:layout>
                <c:manualLayout>
                  <c:x val="-7.8125E-2"/>
                  <c:y val="-0.1034671263757258"/>
                </c:manualLayout>
              </c:layout>
              <c:showLegendKey val="0"/>
              <c:showVal val="0"/>
              <c:showCatName val="1"/>
              <c:showSerName val="0"/>
              <c:showPercent val="1"/>
              <c:showBubbleSize val="0"/>
              <c:separator>
</c:separator>
            </c:dLbl>
            <c:dLbl>
              <c:idx val="5"/>
              <c:layout>
                <c:manualLayout>
                  <c:x val="1.2637115022269926E-2"/>
                  <c:y val="-0.12071164743834677"/>
                </c:manualLayout>
              </c:layout>
              <c:showLegendKey val="0"/>
              <c:showVal val="0"/>
              <c:showCatName val="1"/>
              <c:showSerName val="0"/>
              <c:showPercent val="1"/>
              <c:showBubbleSize val="0"/>
              <c:separator>
</c:separator>
            </c:dLbl>
            <c:showLegendKey val="0"/>
            <c:showVal val="0"/>
            <c:showCatName val="1"/>
            <c:showSerName val="0"/>
            <c:showPercent val="1"/>
            <c:showBubbleSize val="0"/>
            <c:separator>
</c:separator>
            <c:showLeaderLines val="0"/>
          </c:dLbls>
          <c:cat>
            <c:strRef>
              <c:f>Sheet1!$A$2:$A$7</c:f>
              <c:strCache>
                <c:ptCount val="6"/>
                <c:pt idx="0">
                  <c:v>Denmark </c:v>
                </c:pt>
                <c:pt idx="1">
                  <c:v>Finland</c:v>
                </c:pt>
                <c:pt idx="2">
                  <c:v>Norway</c:v>
                </c:pt>
                <c:pt idx="3">
                  <c:v>Sweden</c:v>
                </c:pt>
                <c:pt idx="4">
                  <c:v>Baltics</c:v>
                </c:pt>
                <c:pt idx="5">
                  <c:v>Russia</c:v>
                </c:pt>
              </c:strCache>
            </c:strRef>
          </c:cat>
          <c:val>
            <c:numRef>
              <c:f>Sheet1!$C$2:$C$7</c:f>
              <c:numCache>
                <c:formatCode>0</c:formatCode>
                <c:ptCount val="6"/>
                <c:pt idx="0">
                  <c:v>80791</c:v>
                </c:pt>
                <c:pt idx="1">
                  <c:v>64912</c:v>
                </c:pt>
                <c:pt idx="2">
                  <c:v>56807</c:v>
                </c:pt>
                <c:pt idx="3">
                  <c:v>94020</c:v>
                </c:pt>
                <c:pt idx="4">
                  <c:v>8440</c:v>
                </c:pt>
                <c:pt idx="5">
                  <c:v>3923</c:v>
                </c:pt>
              </c:numCache>
            </c:numRef>
          </c:val>
        </c:ser>
        <c:dLbls>
          <c:showLegendKey val="0"/>
          <c:showVal val="0"/>
          <c:showCatName val="0"/>
          <c:showSerName val="0"/>
          <c:showPercent val="0"/>
          <c:showBubbleSize val="0"/>
          <c:showLeaderLines val="0"/>
        </c:dLbls>
        <c:firstSliceAng val="0"/>
        <c:holeSize val="70"/>
      </c:doughnutChart>
    </c:plotArea>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7928732082683316"/>
          <c:w val="0.93256095434683983"/>
          <c:h val="0.57567498270175721"/>
        </c:manualLayout>
      </c:layout>
      <c:barChart>
        <c:barDir val="col"/>
        <c:grouping val="clustered"/>
        <c:varyColors val="0"/>
        <c:dLbls>
          <c:showLegendKey val="0"/>
          <c:showVal val="0"/>
          <c:showCatName val="0"/>
          <c:showSerName val="0"/>
          <c:showPercent val="0"/>
          <c:showBubbleSize val="0"/>
        </c:dLbls>
        <c:gapWidth val="51"/>
        <c:overlap val="-13"/>
        <c:axId val="348819456"/>
        <c:axId val="348820992"/>
      </c:barChart>
      <c:catAx>
        <c:axId val="348819456"/>
        <c:scaling>
          <c:orientation val="minMax"/>
        </c:scaling>
        <c:delete val="0"/>
        <c:axPos val="b"/>
        <c:majorTickMark val="none"/>
        <c:minorTickMark val="none"/>
        <c:tickLblPos val="nextTo"/>
        <c:spPr>
          <a:ln>
            <a:solidFill>
              <a:schemeClr val="bg1">
                <a:lumMod val="50000"/>
              </a:schemeClr>
            </a:solidFill>
          </a:ln>
        </c:spPr>
        <c:txPr>
          <a:bodyPr/>
          <a:lstStyle/>
          <a:p>
            <a:pPr>
              <a:defRPr sz="700">
                <a:solidFill>
                  <a:schemeClr val="tx1">
                    <a:lumMod val="75000"/>
                    <a:lumOff val="25000"/>
                  </a:schemeClr>
                </a:solidFill>
              </a:defRPr>
            </a:pPr>
            <a:endParaRPr lang="en-US"/>
          </a:p>
        </c:txPr>
        <c:crossAx val="348820992"/>
        <c:crosses val="autoZero"/>
        <c:auto val="1"/>
        <c:lblAlgn val="ctr"/>
        <c:lblOffset val="100"/>
        <c:noMultiLvlLbl val="0"/>
      </c:catAx>
      <c:valAx>
        <c:axId val="348820992"/>
        <c:scaling>
          <c:orientation val="minMax"/>
          <c:min val="0"/>
        </c:scaling>
        <c:delete val="1"/>
        <c:axPos val="l"/>
        <c:numFmt formatCode="General" sourceLinked="1"/>
        <c:majorTickMark val="out"/>
        <c:minorTickMark val="none"/>
        <c:tickLblPos val="nextTo"/>
        <c:crossAx val="3488194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02049580343784E-2"/>
          <c:y val="0.15496929161278694"/>
          <c:w val="0.93256095434683983"/>
          <c:h val="0.74768225951387723"/>
        </c:manualLayout>
      </c:layout>
      <c:barChart>
        <c:barDir val="col"/>
        <c:grouping val="stacked"/>
        <c:varyColors val="0"/>
        <c:ser>
          <c:idx val="0"/>
          <c:order val="0"/>
          <c:tx>
            <c:strRef>
              <c:f>Sheet1!$B$1</c:f>
              <c:strCache>
                <c:ptCount val="1"/>
                <c:pt idx="0">
                  <c:v>Staff costs</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spPr>
              <a:solidFill>
                <a:srgbClr val="4C749A"/>
              </a:solidFill>
              <a:ln cmpd="dbl">
                <a:noFill/>
              </a:ln>
              <a:effectLst>
                <a:outerShdw blurRad="50800" dist="50800" dir="5400000" algn="ctr" rotWithShape="0">
                  <a:schemeClr val="bg1"/>
                </a:outerShdw>
              </a:effectLst>
            </c:spPr>
          </c:dPt>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General</c:formatCode>
                <c:ptCount val="5"/>
                <c:pt idx="0">
                  <c:v>752</c:v>
                </c:pt>
                <c:pt idx="1">
                  <c:v>731</c:v>
                </c:pt>
                <c:pt idx="2">
                  <c:v>760</c:v>
                </c:pt>
                <c:pt idx="3">
                  <c:v>779</c:v>
                </c:pt>
                <c:pt idx="4">
                  <c:v>772</c:v>
                </c:pt>
              </c:numCache>
            </c:numRef>
          </c:val>
        </c:ser>
        <c:ser>
          <c:idx val="1"/>
          <c:order val="1"/>
          <c:tx>
            <c:strRef>
              <c:f>Sheet1!$C$1</c:f>
              <c:strCache>
                <c:ptCount val="1"/>
                <c:pt idx="0">
                  <c:v>Other expenses</c:v>
                </c:pt>
              </c:strCache>
            </c:strRef>
          </c:tx>
          <c:spPr>
            <a:solidFill>
              <a:schemeClr val="bg1">
                <a:lumMod val="75000"/>
              </a:schemeClr>
            </a:solidFill>
            <a:ln>
              <a:noFill/>
            </a:ln>
          </c:spPr>
          <c:invertIfNegative val="0"/>
          <c:dPt>
            <c:idx val="2"/>
            <c:invertIfNegative val="0"/>
            <c:bubble3D val="0"/>
            <c:spPr>
              <a:solidFill>
                <a:srgbClr val="BFBFBF"/>
              </a:solidFill>
              <a:ln>
                <a:noFill/>
              </a:ln>
            </c:spPr>
          </c:dPt>
          <c:dPt>
            <c:idx val="4"/>
            <c:invertIfNegative val="0"/>
            <c:bubble3D val="0"/>
            <c:spPr>
              <a:solidFill>
                <a:srgbClr val="95B3D7"/>
              </a:solidFill>
              <a:ln>
                <a:noFill/>
              </a:ln>
            </c:spPr>
          </c:dPt>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Sheet1!$C$2:$C$6</c:f>
              <c:numCache>
                <c:formatCode>General</c:formatCode>
                <c:ptCount val="5"/>
                <c:pt idx="0">
                  <c:v>403</c:v>
                </c:pt>
                <c:pt idx="1">
                  <c:v>380</c:v>
                </c:pt>
                <c:pt idx="2">
                  <c:v>418</c:v>
                </c:pt>
                <c:pt idx="3">
                  <c:v>364</c:v>
                </c:pt>
                <c:pt idx="4">
                  <c:v>363</c:v>
                </c:pt>
              </c:numCache>
            </c:numRef>
          </c:val>
        </c:ser>
        <c:ser>
          <c:idx val="2"/>
          <c:order val="2"/>
          <c:tx>
            <c:strRef>
              <c:f>Sheet1!$D$1</c:f>
              <c:strCache>
                <c:ptCount val="1"/>
                <c:pt idx="0">
                  <c:v>Depeciations</c:v>
                </c:pt>
              </c:strCache>
            </c:strRef>
          </c:tx>
          <c:spPr>
            <a:solidFill>
              <a:schemeClr val="bg1">
                <a:lumMod val="85000"/>
              </a:schemeClr>
            </a:solidFill>
            <a:ln>
              <a:noFill/>
            </a:ln>
          </c:spPr>
          <c:invertIfNegative val="0"/>
          <c:dPt>
            <c:idx val="4"/>
            <c:invertIfNegative val="0"/>
            <c:bubble3D val="0"/>
            <c:spPr>
              <a:solidFill>
                <a:schemeClr val="tx2">
                  <a:lumMod val="20000"/>
                  <a:lumOff val="80000"/>
                </a:schemeClr>
              </a:solidFill>
              <a:ln>
                <a:noFill/>
              </a:ln>
            </c:spPr>
          </c:dPt>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Sheet1!$D$2:$D$6</c:f>
              <c:numCache>
                <c:formatCode>General</c:formatCode>
                <c:ptCount val="5"/>
                <c:pt idx="0">
                  <c:v>58</c:v>
                </c:pt>
                <c:pt idx="1">
                  <c:v>66</c:v>
                </c:pt>
                <c:pt idx="2">
                  <c:v>54</c:v>
                </c:pt>
                <c:pt idx="3">
                  <c:v>45</c:v>
                </c:pt>
                <c:pt idx="4">
                  <c:v>50</c:v>
                </c:pt>
              </c:numCache>
            </c:numRef>
          </c:val>
        </c:ser>
        <c:ser>
          <c:idx val="3"/>
          <c:order val="3"/>
          <c:tx>
            <c:strRef>
              <c:f>Sheet1!$E$1</c:f>
              <c:strCache>
                <c:ptCount val="1"/>
                <c:pt idx="0">
                  <c:v>Total</c:v>
                </c:pt>
              </c:strCache>
            </c:strRef>
          </c:tx>
          <c:spPr>
            <a:solidFill>
              <a:schemeClr val="bg1"/>
            </a:solidFill>
            <a:ln>
              <a:noFill/>
            </a:ln>
          </c:spPr>
          <c:invertIfNegative val="0"/>
          <c:dPt>
            <c:idx val="4"/>
            <c:invertIfNegative val="0"/>
            <c:bubble3D val="0"/>
          </c:dPt>
          <c:dLbls>
            <c:dLbl>
              <c:idx val="0"/>
              <c:layout/>
              <c:tx>
                <c:rich>
                  <a:bodyPr/>
                  <a:lstStyle/>
                  <a:p>
                    <a:r>
                      <a:rPr lang="en-US" smtClean="0"/>
                      <a:t>1 213</a:t>
                    </a:r>
                    <a:endParaRPr lang="en-US"/>
                  </a:p>
                </c:rich>
              </c:tx>
              <c:dLblPos val="inBase"/>
              <c:showLegendKey val="0"/>
              <c:showVal val="1"/>
              <c:showCatName val="0"/>
              <c:showSerName val="0"/>
              <c:showPercent val="0"/>
              <c:showBubbleSize val="0"/>
            </c:dLbl>
            <c:dLbl>
              <c:idx val="1"/>
              <c:layout/>
              <c:tx>
                <c:rich>
                  <a:bodyPr/>
                  <a:lstStyle/>
                  <a:p>
                    <a:r>
                      <a:rPr lang="en-US" smtClean="0"/>
                      <a:t>1 177</a:t>
                    </a:r>
                    <a:endParaRPr lang="en-US"/>
                  </a:p>
                </c:rich>
              </c:tx>
              <c:dLblPos val="inBase"/>
              <c:showLegendKey val="0"/>
              <c:showVal val="1"/>
              <c:showCatName val="0"/>
              <c:showSerName val="0"/>
              <c:showPercent val="0"/>
              <c:showBubbleSize val="0"/>
            </c:dLbl>
            <c:dLbl>
              <c:idx val="2"/>
              <c:layout/>
              <c:tx>
                <c:rich>
                  <a:bodyPr/>
                  <a:lstStyle/>
                  <a:p>
                    <a:r>
                      <a:rPr lang="en-US" smtClean="0"/>
                      <a:t>1 232</a:t>
                    </a:r>
                    <a:endParaRPr lang="en-US"/>
                  </a:p>
                </c:rich>
              </c:tx>
              <c:dLblPos val="inBase"/>
              <c:showLegendKey val="0"/>
              <c:showVal val="1"/>
              <c:showCatName val="0"/>
              <c:showSerName val="0"/>
              <c:showPercent val="0"/>
              <c:showBubbleSize val="0"/>
            </c:dLbl>
            <c:dLbl>
              <c:idx val="3"/>
              <c:layout/>
              <c:tx>
                <c:rich>
                  <a:bodyPr/>
                  <a:lstStyle/>
                  <a:p>
                    <a:r>
                      <a:rPr lang="en-US" smtClean="0"/>
                      <a:t>1 188</a:t>
                    </a:r>
                    <a:endParaRPr lang="en-US"/>
                  </a:p>
                </c:rich>
              </c:tx>
              <c:dLblPos val="inBase"/>
              <c:showLegendKey val="0"/>
              <c:showVal val="1"/>
              <c:showCatName val="0"/>
              <c:showSerName val="0"/>
              <c:showPercent val="0"/>
              <c:showBubbleSize val="0"/>
            </c:dLbl>
            <c:dLbl>
              <c:idx val="4"/>
              <c:layout/>
              <c:tx>
                <c:rich>
                  <a:bodyPr/>
                  <a:lstStyle/>
                  <a:p>
                    <a:r>
                      <a:rPr lang="en-US" smtClean="0"/>
                      <a:t>1 185</a:t>
                    </a:r>
                    <a:endParaRPr lang="en-US"/>
                  </a:p>
                </c:rich>
              </c:tx>
              <c:dLblPos val="inBase"/>
              <c:showLegendKey val="0"/>
              <c:showVal val="1"/>
              <c:showCatName val="0"/>
              <c:showSerName val="0"/>
              <c:showPercent val="0"/>
              <c:showBubbleSize val="0"/>
            </c:dLbl>
            <c:txPr>
              <a:bodyPr/>
              <a:lstStyle/>
              <a:p>
                <a:pPr>
                  <a:defRPr sz="1000" b="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Sheet1!$E$2:$E$6</c:f>
              <c:numCache>
                <c:formatCode>General</c:formatCode>
                <c:ptCount val="5"/>
                <c:pt idx="0">
                  <c:v>1213</c:v>
                </c:pt>
                <c:pt idx="1">
                  <c:v>1177</c:v>
                </c:pt>
                <c:pt idx="2">
                  <c:v>1232</c:v>
                </c:pt>
                <c:pt idx="3">
                  <c:v>1188</c:v>
                </c:pt>
                <c:pt idx="4">
                  <c:v>1185</c:v>
                </c:pt>
              </c:numCache>
            </c:numRef>
          </c:val>
        </c:ser>
        <c:dLbls>
          <c:showLegendKey val="0"/>
          <c:showVal val="0"/>
          <c:showCatName val="0"/>
          <c:showSerName val="0"/>
          <c:showPercent val="0"/>
          <c:showBubbleSize val="0"/>
        </c:dLbls>
        <c:gapWidth val="100"/>
        <c:overlap val="100"/>
        <c:axId val="349071616"/>
        <c:axId val="349085696"/>
      </c:barChart>
      <c:catAx>
        <c:axId val="349071616"/>
        <c:scaling>
          <c:orientation val="minMax"/>
        </c:scaling>
        <c:delete val="0"/>
        <c:axPos val="b"/>
        <c:majorTickMark val="out"/>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9085696"/>
        <c:crosses val="autoZero"/>
        <c:auto val="1"/>
        <c:lblAlgn val="ctr"/>
        <c:lblOffset val="100"/>
        <c:noMultiLvlLbl val="0"/>
      </c:catAx>
      <c:valAx>
        <c:axId val="349085696"/>
        <c:scaling>
          <c:orientation val="minMax"/>
          <c:max val="1300"/>
          <c:min val="0"/>
        </c:scaling>
        <c:delete val="1"/>
        <c:axPos val="l"/>
        <c:numFmt formatCode="General" sourceLinked="1"/>
        <c:majorTickMark val="out"/>
        <c:minorTickMark val="none"/>
        <c:tickLblPos val="nextTo"/>
        <c:crossAx val="349071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Column1</c:v>
                </c:pt>
              </c:strCache>
            </c:strRef>
          </c:tx>
          <c:spPr>
            <a:ln>
              <a:solidFill>
                <a:srgbClr val="4C749A"/>
              </a:solidFill>
            </a:ln>
          </c:spPr>
          <c:marker>
            <c:symbol val="none"/>
          </c:marker>
          <c:cat>
            <c:strRef>
              <c:f>Sheet1!$A$2:$A$11</c:f>
              <c:strCache>
                <c:ptCount val="10"/>
                <c:pt idx="0">
                  <c:v>Q1/13</c:v>
                </c:pt>
                <c:pt idx="1">
                  <c:v>Q2/13</c:v>
                </c:pt>
                <c:pt idx="2">
                  <c:v>Q3/13</c:v>
                </c:pt>
                <c:pt idx="3">
                  <c:v>Q4/13</c:v>
                </c:pt>
                <c:pt idx="4">
                  <c:v>Q1/14</c:v>
                </c:pt>
                <c:pt idx="5">
                  <c:v>Q2/14</c:v>
                </c:pt>
                <c:pt idx="6">
                  <c:v>Q3/14</c:v>
                </c:pt>
                <c:pt idx="7">
                  <c:v>Q4/14</c:v>
                </c:pt>
                <c:pt idx="8">
                  <c:v>Q1/15</c:v>
                </c:pt>
                <c:pt idx="9">
                  <c:v>Q2/15</c:v>
                </c:pt>
              </c:strCache>
            </c:strRef>
          </c:cat>
          <c:val>
            <c:numRef>
              <c:f>Sheet1!$B$2:$B$11</c:f>
              <c:numCache>
                <c:formatCode>0.0</c:formatCode>
                <c:ptCount val="10"/>
                <c:pt idx="0" formatCode="General">
                  <c:v>50.8</c:v>
                </c:pt>
                <c:pt idx="1">
                  <c:v>51</c:v>
                </c:pt>
                <c:pt idx="2" formatCode="General">
                  <c:v>50.6</c:v>
                </c:pt>
                <c:pt idx="3">
                  <c:v>51</c:v>
                </c:pt>
                <c:pt idx="4" formatCode="General">
                  <c:v>50.8</c:v>
                </c:pt>
                <c:pt idx="5" formatCode="General">
                  <c:v>50.5</c:v>
                </c:pt>
                <c:pt idx="6" formatCode="General">
                  <c:v>50.1</c:v>
                </c:pt>
                <c:pt idx="7" formatCode="General">
                  <c:v>49.3</c:v>
                </c:pt>
                <c:pt idx="8" formatCode="General">
                  <c:v>47.7</c:v>
                </c:pt>
                <c:pt idx="9" formatCode="General">
                  <c:v>47.2</c:v>
                </c:pt>
              </c:numCache>
            </c:numRef>
          </c:val>
          <c:smooth val="0"/>
        </c:ser>
        <c:dLbls>
          <c:showLegendKey val="0"/>
          <c:showVal val="0"/>
          <c:showCatName val="0"/>
          <c:showSerName val="0"/>
          <c:showPercent val="0"/>
          <c:showBubbleSize val="0"/>
        </c:dLbls>
        <c:marker val="1"/>
        <c:smooth val="0"/>
        <c:axId val="349187072"/>
        <c:axId val="349209344"/>
      </c:lineChart>
      <c:catAx>
        <c:axId val="349187072"/>
        <c:scaling>
          <c:orientation val="minMax"/>
        </c:scaling>
        <c:delete val="0"/>
        <c:axPos val="b"/>
        <c:majorTickMark val="out"/>
        <c:minorTickMark val="none"/>
        <c:tickLblPos val="nextTo"/>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crossAx val="349209344"/>
        <c:crosses val="autoZero"/>
        <c:auto val="1"/>
        <c:lblAlgn val="ctr"/>
        <c:lblOffset val="100"/>
        <c:noMultiLvlLbl val="0"/>
      </c:catAx>
      <c:valAx>
        <c:axId val="349209344"/>
        <c:scaling>
          <c:orientation val="minMax"/>
          <c:min val="46"/>
        </c:scaling>
        <c:delete val="1"/>
        <c:axPos val="l"/>
        <c:numFmt formatCode="General" sourceLinked="1"/>
        <c:majorTickMark val="out"/>
        <c:minorTickMark val="none"/>
        <c:tickLblPos val="nextTo"/>
        <c:crossAx val="349187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21610169355049103"/>
          <c:w val="0.88756751230550412"/>
          <c:h val="0.61162324274932289"/>
        </c:manualLayout>
      </c:layout>
      <c:barChart>
        <c:barDir val="col"/>
        <c:grouping val="clustered"/>
        <c:varyColors val="0"/>
        <c:ser>
          <c:idx val="0"/>
          <c:order val="0"/>
          <c:tx>
            <c:strRef>
              <c:f>Sheet1!$B$1</c:f>
              <c:strCache>
                <c:ptCount val="1"/>
                <c:pt idx="0">
                  <c:v>Fully implemented Basel II</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dPt>
          <c:dPt>
            <c:idx val="8"/>
            <c:invertIfNegative val="0"/>
            <c:bubble3D val="0"/>
            <c:spPr>
              <a:solidFill>
                <a:srgbClr val="4C749A"/>
              </a:solidFill>
              <a:ln cmpd="dbl">
                <a:noFill/>
              </a:ln>
              <a:effectLst>
                <a:outerShdw blurRad="50800" dist="50800" dir="5400000" algn="ctr" rotWithShape="0">
                  <a:schemeClr val="bg1"/>
                </a:outerShdw>
              </a:effectLst>
            </c:spPr>
          </c:dPt>
          <c:dLbls>
            <c:dLbl>
              <c:idx val="5"/>
              <c:numFmt formatCode="#,##0" sourceLinked="0"/>
              <c:spPr/>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dLbl>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Sheet1!$A$2:$A$10</c:f>
              <c:strCache>
                <c:ptCount val="9"/>
                <c:pt idx="0">
                  <c:v>Q2/13</c:v>
                </c:pt>
                <c:pt idx="1">
                  <c:v>Q3/13</c:v>
                </c:pt>
                <c:pt idx="2">
                  <c:v>Q4/13</c:v>
                </c:pt>
                <c:pt idx="3">
                  <c:v>Q1/14</c:v>
                </c:pt>
                <c:pt idx="4">
                  <c:v>Q2/14</c:v>
                </c:pt>
                <c:pt idx="5">
                  <c:v>Q3/14</c:v>
                </c:pt>
                <c:pt idx="6">
                  <c:v>Q4/14</c:v>
                </c:pt>
                <c:pt idx="7">
                  <c:v>Q1/15</c:v>
                </c:pt>
                <c:pt idx="8">
                  <c:v>Q2/15</c:v>
                </c:pt>
              </c:strCache>
            </c:strRef>
          </c:cat>
          <c:val>
            <c:numRef>
              <c:f>Sheet1!$B$2:$B$10</c:f>
              <c:numCache>
                <c:formatCode>#,##0</c:formatCode>
                <c:ptCount val="9"/>
                <c:pt idx="0">
                  <c:v>162</c:v>
                </c:pt>
                <c:pt idx="1">
                  <c:v>160</c:v>
                </c:pt>
                <c:pt idx="2">
                  <c:v>155</c:v>
                </c:pt>
                <c:pt idx="3">
                  <c:v>159</c:v>
                </c:pt>
                <c:pt idx="4" formatCode="General">
                  <c:v>152</c:v>
                </c:pt>
                <c:pt idx="5">
                  <c:v>153</c:v>
                </c:pt>
                <c:pt idx="6" formatCode="0">
                  <c:v>145</c:v>
                </c:pt>
                <c:pt idx="7" formatCode="0">
                  <c:v>152</c:v>
                </c:pt>
                <c:pt idx="8" formatCode="General">
                  <c:v>150</c:v>
                </c:pt>
              </c:numCache>
            </c:numRef>
          </c:val>
        </c:ser>
        <c:dLbls>
          <c:showLegendKey val="0"/>
          <c:showVal val="0"/>
          <c:showCatName val="0"/>
          <c:showSerName val="0"/>
          <c:showPercent val="0"/>
          <c:showBubbleSize val="0"/>
        </c:dLbls>
        <c:gapWidth val="50"/>
        <c:axId val="349737344"/>
        <c:axId val="349738880"/>
      </c:barChart>
      <c:catAx>
        <c:axId val="349737344"/>
        <c:scaling>
          <c:orientation val="minMax"/>
        </c:scaling>
        <c:delete val="0"/>
        <c:axPos val="b"/>
        <c:majorTickMark val="out"/>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9738880"/>
        <c:crosses val="autoZero"/>
        <c:auto val="1"/>
        <c:lblAlgn val="ctr"/>
        <c:lblOffset val="100"/>
        <c:noMultiLvlLbl val="0"/>
      </c:catAx>
      <c:valAx>
        <c:axId val="349738880"/>
        <c:scaling>
          <c:orientation val="minMax"/>
        </c:scaling>
        <c:delete val="1"/>
        <c:axPos val="l"/>
        <c:numFmt formatCode="#,##0" sourceLinked="1"/>
        <c:majorTickMark val="out"/>
        <c:minorTickMark val="none"/>
        <c:tickLblPos val="nextTo"/>
        <c:crossAx val="349737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stacked"/>
        <c:varyColors val="0"/>
        <c:ser>
          <c:idx val="0"/>
          <c:order val="0"/>
          <c:tx>
            <c:strRef>
              <c:f>'REA (2)'!$C$4</c:f>
              <c:strCache>
                <c:ptCount val="1"/>
                <c:pt idx="0">
                  <c:v>Osynlig</c:v>
                </c:pt>
              </c:strCache>
            </c:strRef>
          </c:tx>
          <c:spPr>
            <a:noFill/>
            <a:ln>
              <a:noFill/>
            </a:ln>
          </c:spPr>
          <c:invertIfNegative val="0"/>
          <c:cat>
            <c:numRef>
              <c:f>'REA (2)'!$B$5:$B$12</c:f>
              <c:numCache>
                <c:formatCode>General</c:formatCode>
                <c:ptCount val="7"/>
              </c:numCache>
            </c:numRef>
          </c:cat>
          <c:val>
            <c:numRef>
              <c:f>'REA (2)'!$C$5:$C$12</c:f>
              <c:numCache>
                <c:formatCode>_-* #,##0.0\ _k_r_-;\-* #,##0.0\ _k_r_-;_-* "-"??\ _k_r_-;_-@_-</c:formatCode>
                <c:ptCount val="7"/>
                <c:pt idx="1">
                  <c:v>149.84286692094921</c:v>
                </c:pt>
                <c:pt idx="2">
                  <c:v>147.39121856777609</c:v>
                </c:pt>
                <c:pt idx="3">
                  <c:v>146.31242447626096</c:v>
                </c:pt>
                <c:pt idx="4">
                  <c:v>146.31242447626096</c:v>
                </c:pt>
                <c:pt idx="5">
                  <c:v>146.82510045310261</c:v>
                </c:pt>
              </c:numCache>
            </c:numRef>
          </c:val>
        </c:ser>
        <c:ser>
          <c:idx val="1"/>
          <c:order val="1"/>
          <c:tx>
            <c:strRef>
              <c:f>'REA (2)'!$D$4</c:f>
              <c:strCache>
                <c:ptCount val="1"/>
                <c:pt idx="0">
                  <c:v>Plus</c:v>
                </c:pt>
              </c:strCache>
            </c:strRef>
          </c:tx>
          <c:spPr>
            <a:solidFill>
              <a:schemeClr val="tx2"/>
            </a:solidFill>
          </c:spPr>
          <c:invertIfNegative val="0"/>
          <c:dPt>
            <c:idx val="0"/>
            <c:invertIfNegative val="0"/>
            <c:bubble3D val="0"/>
            <c:spPr>
              <a:solidFill>
                <a:sysClr val="window" lastClr="FFFFFF">
                  <a:lumMod val="65000"/>
                </a:sysClr>
              </a:solidFill>
            </c:spPr>
          </c:dPt>
          <c:dPt>
            <c:idx val="4"/>
            <c:invertIfNegative val="0"/>
            <c:bubble3D val="0"/>
            <c:spPr>
              <a:solidFill>
                <a:srgbClr val="C0504D"/>
              </a:solidFill>
            </c:spPr>
          </c:dPt>
          <c:dPt>
            <c:idx val="5"/>
            <c:invertIfNegative val="0"/>
            <c:bubble3D val="0"/>
            <c:spPr>
              <a:solidFill>
                <a:srgbClr val="C0504D"/>
              </a:solidFill>
            </c:spPr>
          </c:dPt>
          <c:dPt>
            <c:idx val="6"/>
            <c:invertIfNegative val="0"/>
            <c:bubble3D val="0"/>
            <c:spPr>
              <a:solidFill>
                <a:srgbClr val="4C749A"/>
              </a:solidFill>
            </c:spPr>
          </c:dPt>
          <c:dLbls>
            <c:dLbl>
              <c:idx val="0"/>
              <c:layout/>
              <c:tx>
                <c:rich>
                  <a:bodyPr/>
                  <a:lstStyle/>
                  <a:p>
                    <a:pPr>
                      <a:defRPr sz="1100">
                        <a:solidFill>
                          <a:schemeClr val="bg1"/>
                        </a:solidFill>
                        <a:latin typeface="Arial" panose="020B0604020202020204" pitchFamily="34" charset="0"/>
                        <a:cs typeface="Arial" panose="020B0604020202020204" pitchFamily="34" charset="0"/>
                      </a:defRPr>
                    </a:pPr>
                    <a:r>
                      <a:rPr lang="en-US" dirty="0" smtClean="0">
                        <a:latin typeface="Arial" panose="020B0604020202020204" pitchFamily="34" charset="0"/>
                        <a:cs typeface="Arial" panose="020B0604020202020204" pitchFamily="34" charset="0"/>
                      </a:rPr>
                      <a:t>151.5    </a:t>
                    </a:r>
                    <a:endParaRPr lang="en-US" dirty="0"/>
                  </a:p>
                </c:rich>
              </c:tx>
              <c:spPr/>
              <c:showLegendKey val="0"/>
              <c:showVal val="1"/>
              <c:showCatName val="0"/>
              <c:showSerName val="0"/>
              <c:showPercent val="0"/>
              <c:showBubbleSize val="0"/>
            </c:dLbl>
            <c:dLbl>
              <c:idx val="4"/>
              <c:layout>
                <c:manualLayout>
                  <c:x val="0"/>
                  <c:y val="-2.1382255934912412E-7"/>
                </c:manualLayout>
              </c:layout>
              <c:tx>
                <c:rich>
                  <a:bodyPr/>
                  <a:lstStyle/>
                  <a:p>
                    <a:pPr>
                      <a:defRPr>
                        <a:solidFill>
                          <a:sysClr val="windowText" lastClr="000000"/>
                        </a:solidFill>
                        <a:latin typeface="Arial" panose="020B0604020202020204" pitchFamily="34" charset="0"/>
                        <a:cs typeface="Arial" panose="020B0604020202020204" pitchFamily="34" charset="0"/>
                      </a:defRPr>
                    </a:pPr>
                    <a:r>
                      <a:rPr lang="en-US" dirty="0">
                        <a:latin typeface="Arial" panose="020B0604020202020204" pitchFamily="34" charset="0"/>
                        <a:cs typeface="Arial" panose="020B0604020202020204" pitchFamily="34" charset="0"/>
                      </a:rPr>
                      <a:t> </a:t>
                    </a:r>
                    <a:r>
                      <a:rPr lang="en-US" dirty="0" smtClean="0">
                        <a:latin typeface="Arial" panose="020B0604020202020204" pitchFamily="34" charset="0"/>
                        <a:cs typeface="Arial" panose="020B0604020202020204" pitchFamily="34" charset="0"/>
                      </a:rPr>
                      <a:t>0.5    </a:t>
                    </a:r>
                    <a:endParaRPr lang="en-US" dirty="0"/>
                  </a:p>
                </c:rich>
              </c:tx>
              <c:spPr/>
              <c:showLegendKey val="0"/>
              <c:showVal val="1"/>
              <c:showCatName val="0"/>
              <c:showSerName val="0"/>
              <c:showPercent val="0"/>
              <c:showBubbleSize val="0"/>
            </c:dLbl>
            <c:dLbl>
              <c:idx val="5"/>
              <c:layout/>
              <c:tx>
                <c:rich>
                  <a:bodyPr/>
                  <a:lstStyle/>
                  <a:p>
                    <a:pPr>
                      <a:defRPr>
                        <a:solidFill>
                          <a:sysClr val="windowText" lastClr="000000"/>
                        </a:solidFill>
                        <a:latin typeface="Arial" panose="020B0604020202020204" pitchFamily="34" charset="0"/>
                        <a:cs typeface="Arial" panose="020B0604020202020204" pitchFamily="34" charset="0"/>
                      </a:defRPr>
                    </a:pPr>
                    <a:r>
                      <a:rPr lang="en-US" dirty="0" smtClean="0">
                        <a:latin typeface="Arial" panose="020B0604020202020204" pitchFamily="34" charset="0"/>
                        <a:cs typeface="Arial" panose="020B0604020202020204" pitchFamily="34" charset="0"/>
                      </a:rPr>
                      <a:t> 2.9    </a:t>
                    </a:r>
                    <a:endParaRPr lang="en-US" dirty="0"/>
                  </a:p>
                </c:rich>
              </c:tx>
              <c:spPr/>
              <c:showLegendKey val="0"/>
              <c:showVal val="1"/>
              <c:showCatName val="0"/>
              <c:showSerName val="0"/>
              <c:showPercent val="0"/>
              <c:showBubbleSize val="0"/>
            </c:dLbl>
            <c:dLbl>
              <c:idx val="6"/>
              <c:layout/>
              <c:tx>
                <c:rich>
                  <a:bodyPr/>
                  <a:lstStyle/>
                  <a:p>
                    <a:pPr>
                      <a:defRPr sz="1100">
                        <a:solidFill>
                          <a:schemeClr val="bg1"/>
                        </a:solidFill>
                        <a:latin typeface="Arial" panose="020B0604020202020204" pitchFamily="34" charset="0"/>
                        <a:cs typeface="Arial" panose="020B0604020202020204" pitchFamily="34" charset="0"/>
                      </a:defRPr>
                    </a:pPr>
                    <a:r>
                      <a:rPr lang="en-US" dirty="0">
                        <a:latin typeface="Arial" panose="020B0604020202020204" pitchFamily="34" charset="0"/>
                        <a:cs typeface="Arial" panose="020B0604020202020204" pitchFamily="34" charset="0"/>
                      </a:rPr>
                      <a:t> </a:t>
                    </a:r>
                    <a:r>
                      <a:rPr lang="en-US" dirty="0" smtClean="0">
                        <a:latin typeface="Arial" panose="020B0604020202020204" pitchFamily="34" charset="0"/>
                        <a:cs typeface="Arial" panose="020B0604020202020204" pitchFamily="34" charset="0"/>
                      </a:rPr>
                      <a:t>149.8    </a:t>
                    </a:r>
                    <a:endParaRPr lang="en-US" dirty="0"/>
                  </a:p>
                </c:rich>
              </c:tx>
              <c:spPr/>
              <c:showLegendKey val="0"/>
              <c:showVal val="1"/>
              <c:showCatName val="0"/>
              <c:showSerName val="0"/>
              <c:showPercent val="0"/>
              <c:showBubbleSize val="0"/>
            </c:dLbl>
            <c:txPr>
              <a:bodyPr/>
              <a:lstStyle/>
              <a:p>
                <a:pPr>
                  <a:defRPr>
                    <a:solidFill>
                      <a:schemeClr val="bg1"/>
                    </a:solidFill>
                    <a:latin typeface="Arial" panose="020B0604020202020204" pitchFamily="34" charset="0"/>
                    <a:cs typeface="Arial" panose="020B0604020202020204" pitchFamily="34" charset="0"/>
                  </a:defRPr>
                </a:pPr>
                <a:endParaRPr lang="en-US"/>
              </a:p>
            </c:txPr>
            <c:showLegendKey val="0"/>
            <c:showVal val="0"/>
            <c:showCatName val="0"/>
            <c:showSerName val="0"/>
            <c:showPercent val="0"/>
            <c:showBubbleSize val="0"/>
          </c:dLbls>
          <c:cat>
            <c:numRef>
              <c:f>'REA (2)'!$B$5:$B$12</c:f>
              <c:numCache>
                <c:formatCode>General</c:formatCode>
                <c:ptCount val="7"/>
              </c:numCache>
            </c:numRef>
          </c:cat>
          <c:val>
            <c:numRef>
              <c:f>'REA (2)'!$D$5:$D$12</c:f>
              <c:numCache>
                <c:formatCode>General</c:formatCode>
                <c:ptCount val="7"/>
                <c:pt idx="0" formatCode="_-* #,##0.0\ _k_r_-;\-* #,##0.0\ _k_r_-;_-* &quot;-&quot;??\ _k_r_-;_-@_-">
                  <c:v>151.50980378535098</c:v>
                </c:pt>
                <c:pt idx="4" formatCode="_-* #,##0.0\ _k_r_-;\-* #,##0.0\ _k_r_-;_-* &quot;-&quot;??\ _k_r_-;_-@_-">
                  <c:v>0.51267597684165689</c:v>
                </c:pt>
                <c:pt idx="5" formatCode="_-* #,##0.0\ _k_r_-;\-* #,##0.0\ _k_r_-;_-* &quot;-&quot;??\ _k_r_-;_-@_-">
                  <c:v>2.9405206387799989</c:v>
                </c:pt>
                <c:pt idx="6" formatCode="_-* #,##0.0\ _k_r_-;\-* #,##0.0\ _k_r_-;_-* &quot;-&quot;??\ _k_r_-;_-@_-">
                  <c:v>149.76562109188259</c:v>
                </c:pt>
              </c:numCache>
            </c:numRef>
          </c:val>
        </c:ser>
        <c:ser>
          <c:idx val="2"/>
          <c:order val="2"/>
          <c:tx>
            <c:strRef>
              <c:f>'REA (2)'!$E$4</c:f>
              <c:strCache>
                <c:ptCount val="1"/>
                <c:pt idx="0">
                  <c:v>Minus</c:v>
                </c:pt>
              </c:strCache>
            </c:strRef>
          </c:tx>
          <c:invertIfNegative val="0"/>
          <c:dLbls>
            <c:dLbl>
              <c:idx val="1"/>
              <c:layout/>
              <c:tx>
                <c:rich>
                  <a:bodyPr/>
                  <a:lstStyle/>
                  <a:p>
                    <a:r>
                      <a:rPr lang="en-US" dirty="0" smtClean="0"/>
                      <a:t>1.7    </a:t>
                    </a:r>
                    <a:endParaRPr lang="en-US" dirty="0"/>
                  </a:p>
                </c:rich>
              </c:tx>
              <c:showLegendKey val="0"/>
              <c:showVal val="1"/>
              <c:showCatName val="0"/>
              <c:showSerName val="0"/>
              <c:showPercent val="0"/>
              <c:showBubbleSize val="0"/>
            </c:dLbl>
            <c:dLbl>
              <c:idx val="2"/>
              <c:layout/>
              <c:tx>
                <c:rich>
                  <a:bodyPr/>
                  <a:lstStyle/>
                  <a:p>
                    <a:r>
                      <a:rPr lang="en-US" dirty="0" smtClean="0"/>
                      <a:t> 2.5    </a:t>
                    </a:r>
                    <a:endParaRPr lang="en-US" dirty="0"/>
                  </a:p>
                </c:rich>
              </c:tx>
              <c:showLegendKey val="0"/>
              <c:showVal val="1"/>
              <c:showCatName val="0"/>
              <c:showSerName val="0"/>
              <c:showPercent val="0"/>
              <c:showBubbleSize val="0"/>
            </c:dLbl>
            <c:dLbl>
              <c:idx val="3"/>
              <c:layout/>
              <c:tx>
                <c:rich>
                  <a:bodyPr/>
                  <a:lstStyle/>
                  <a:p>
                    <a:r>
                      <a:rPr lang="en-US" dirty="0" smtClean="0"/>
                      <a:t> 1.1    </a:t>
                    </a:r>
                    <a:endParaRPr lang="en-US" dirty="0"/>
                  </a:p>
                </c:rich>
              </c:tx>
              <c:showLegendKey val="0"/>
              <c:showVal val="1"/>
              <c:showCatName val="0"/>
              <c:showSerName val="0"/>
              <c:showPercent val="0"/>
              <c:showBubbleSize val="0"/>
            </c:dLbl>
            <c:txPr>
              <a:bodyPr/>
              <a:lstStyle/>
              <a:p>
                <a:pPr>
                  <a:defRPr>
                    <a:latin typeface="Arial" panose="020B0604020202020204" pitchFamily="34" charset="0"/>
                    <a:cs typeface="Arial" panose="020B0604020202020204" pitchFamily="34" charset="0"/>
                  </a:defRPr>
                </a:pPr>
                <a:endParaRPr lang="en-US"/>
              </a:p>
            </c:txPr>
            <c:showLegendKey val="0"/>
            <c:showVal val="0"/>
            <c:showCatName val="0"/>
            <c:showSerName val="0"/>
            <c:showPercent val="0"/>
            <c:showBubbleSize val="0"/>
          </c:dLbls>
          <c:cat>
            <c:numRef>
              <c:f>'REA (2)'!$B$5:$B$12</c:f>
              <c:numCache>
                <c:formatCode>General</c:formatCode>
                <c:ptCount val="7"/>
              </c:numCache>
            </c:numRef>
          </c:cat>
          <c:val>
            <c:numRef>
              <c:f>'REA (2)'!$E$5:$E$12</c:f>
              <c:numCache>
                <c:formatCode>_-* #,##0.0\ _k_r_-;\-* #,##0.0\ _k_r_-;_-* "-"??\ _k_r_-;_-@_-</c:formatCode>
                <c:ptCount val="7"/>
                <c:pt idx="1">
                  <c:v>1.6669368644017737</c:v>
                </c:pt>
                <c:pt idx="2">
                  <c:v>2.4516483531731224</c:v>
                </c:pt>
                <c:pt idx="3">
                  <c:v>1.0787940915151388</c:v>
                </c:pt>
              </c:numCache>
            </c:numRef>
          </c:val>
        </c:ser>
        <c:dLbls>
          <c:showLegendKey val="0"/>
          <c:showVal val="0"/>
          <c:showCatName val="0"/>
          <c:showSerName val="0"/>
          <c:showPercent val="0"/>
          <c:showBubbleSize val="0"/>
        </c:dLbls>
        <c:gapWidth val="25"/>
        <c:overlap val="100"/>
        <c:axId val="349871104"/>
        <c:axId val="350040832"/>
      </c:barChart>
      <c:catAx>
        <c:axId val="349871104"/>
        <c:scaling>
          <c:orientation val="minMax"/>
        </c:scaling>
        <c:delete val="0"/>
        <c:axPos val="b"/>
        <c:numFmt formatCode="General" sourceLinked="1"/>
        <c:majorTickMark val="out"/>
        <c:minorTickMark val="none"/>
        <c:tickLblPos val="nextTo"/>
        <c:crossAx val="350040832"/>
        <c:crosses val="autoZero"/>
        <c:auto val="1"/>
        <c:lblAlgn val="ctr"/>
        <c:lblOffset val="100"/>
        <c:noMultiLvlLbl val="0"/>
      </c:catAx>
      <c:valAx>
        <c:axId val="350040832"/>
        <c:scaling>
          <c:orientation val="minMax"/>
          <c:max val="152"/>
          <c:min val="143"/>
        </c:scaling>
        <c:delete val="1"/>
        <c:axPos val="l"/>
        <c:numFmt formatCode="_-* #,##0.0\ _k_r_-;\-* #,##0.0\ _k_r_-;_-* &quot;-&quot;??\ _k_r_-;_-@_-" sourceLinked="1"/>
        <c:majorTickMark val="out"/>
        <c:minorTickMark val="none"/>
        <c:tickLblPos val="nextTo"/>
        <c:crossAx val="349871104"/>
        <c:crosses val="autoZero"/>
        <c:crossBetween val="between"/>
      </c:valAx>
    </c:plotArea>
    <c:plotVisOnly val="1"/>
    <c:dispBlanksAs val="gap"/>
    <c:showDLblsOverMax val="0"/>
  </c:chart>
  <c:spPr>
    <a:ln>
      <a:noFill/>
    </a:ln>
  </c:sp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7928732082683316"/>
          <c:w val="0.93256095434683983"/>
          <c:h val="0.57567498270175721"/>
        </c:manualLayout>
      </c:layout>
      <c:barChart>
        <c:barDir val="col"/>
        <c:grouping val="clustered"/>
        <c:varyColors val="0"/>
        <c:ser>
          <c:idx val="0"/>
          <c:order val="0"/>
          <c:tx>
            <c:strRef>
              <c:f>Sheet1!$B$1</c:f>
              <c:strCache>
                <c:ptCount val="1"/>
                <c:pt idx="0">
                  <c:v>Column1</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dPt>
          <c:dPt>
            <c:idx val="8"/>
            <c:invertIfNegative val="0"/>
            <c:bubble3D val="0"/>
            <c:spPr>
              <a:solidFill>
                <a:schemeClr val="accent1">
                  <a:lumMod val="75000"/>
                </a:schemeClr>
              </a:solidFill>
              <a:ln cmpd="dbl">
                <a:noFill/>
              </a:ln>
              <a:effectLst>
                <a:outerShdw blurRad="50800" dist="50800" dir="5400000" algn="ctr" rotWithShape="0">
                  <a:schemeClr val="bg1"/>
                </a:outerShdw>
              </a:effectLst>
            </c:spPr>
          </c:dPt>
          <c:dPt>
            <c:idx val="9"/>
            <c:invertIfNegative val="0"/>
            <c:bubble3D val="0"/>
            <c:spPr>
              <a:solidFill>
                <a:schemeClr val="accent1">
                  <a:lumMod val="75000"/>
                  <a:alpha val="84000"/>
                </a:schemeClr>
              </a:solidFill>
              <a:ln cmpd="dbl">
                <a:noFill/>
              </a:ln>
              <a:effectLst>
                <a:outerShdw blurRad="50800" dist="50800" dir="5400000" algn="ctr" rotWithShape="0">
                  <a:schemeClr val="bg1"/>
                </a:outerShdw>
              </a:effectLst>
            </c:spPr>
          </c:dPt>
          <c:dLbls>
            <c:numFmt formatCode="#,##0" sourceLinked="0"/>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Sheet1!$A$2:$A$10</c:f>
              <c:strCache>
                <c:ptCount val="9"/>
                <c:pt idx="0">
                  <c:v>Q2/13</c:v>
                </c:pt>
                <c:pt idx="1">
                  <c:v>Q3/13</c:v>
                </c:pt>
                <c:pt idx="2">
                  <c:v>Q4/13</c:v>
                </c:pt>
                <c:pt idx="3">
                  <c:v>Q1/14</c:v>
                </c:pt>
                <c:pt idx="4">
                  <c:v>Q2/14</c:v>
                </c:pt>
                <c:pt idx="5">
                  <c:v>Q3/14</c:v>
                </c:pt>
                <c:pt idx="6">
                  <c:v>Q4/14</c:v>
                </c:pt>
                <c:pt idx="7">
                  <c:v>Q1/15</c:v>
                </c:pt>
                <c:pt idx="8">
                  <c:v>Q2/15</c:v>
                </c:pt>
              </c:strCache>
            </c:strRef>
          </c:cat>
          <c:val>
            <c:numRef>
              <c:f>Sheet1!$B$2:$B$10</c:f>
              <c:numCache>
                <c:formatCode>#,##0.0</c:formatCode>
                <c:ptCount val="9"/>
                <c:pt idx="0">
                  <c:v>186</c:v>
                </c:pt>
                <c:pt idx="1">
                  <c:v>171</c:v>
                </c:pt>
                <c:pt idx="2">
                  <c:v>180</c:v>
                </c:pt>
                <c:pt idx="3">
                  <c:v>158</c:v>
                </c:pt>
                <c:pt idx="4">
                  <c:v>135</c:v>
                </c:pt>
                <c:pt idx="5">
                  <c:v>112</c:v>
                </c:pt>
                <c:pt idx="6">
                  <c:v>129</c:v>
                </c:pt>
                <c:pt idx="7">
                  <c:v>122</c:v>
                </c:pt>
                <c:pt idx="8">
                  <c:v>103</c:v>
                </c:pt>
              </c:numCache>
            </c:numRef>
          </c:val>
        </c:ser>
        <c:dLbls>
          <c:showLegendKey val="0"/>
          <c:showVal val="0"/>
          <c:showCatName val="0"/>
          <c:showSerName val="0"/>
          <c:showPercent val="0"/>
          <c:showBubbleSize val="0"/>
        </c:dLbls>
        <c:gapWidth val="50"/>
        <c:axId val="350122752"/>
        <c:axId val="350124288"/>
      </c:barChart>
      <c:catAx>
        <c:axId val="350122752"/>
        <c:scaling>
          <c:orientation val="minMax"/>
        </c:scaling>
        <c:delete val="0"/>
        <c:axPos val="b"/>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50124288"/>
        <c:crosses val="autoZero"/>
        <c:auto val="1"/>
        <c:lblAlgn val="ctr"/>
        <c:lblOffset val="100"/>
        <c:noMultiLvlLbl val="0"/>
      </c:catAx>
      <c:valAx>
        <c:axId val="350124288"/>
        <c:scaling>
          <c:orientation val="minMax"/>
        </c:scaling>
        <c:delete val="1"/>
        <c:axPos val="l"/>
        <c:numFmt formatCode="#,##0.0" sourceLinked="1"/>
        <c:majorTickMark val="out"/>
        <c:minorTickMark val="none"/>
        <c:tickLblPos val="nextTo"/>
        <c:crossAx val="3501227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6441857805907664"/>
          <c:w val="0.9199524615801552"/>
          <c:h val="0.58063127561320471"/>
        </c:manualLayout>
      </c:layout>
      <c:barChart>
        <c:barDir val="col"/>
        <c:grouping val="stacked"/>
        <c:varyColors val="0"/>
        <c:ser>
          <c:idx val="0"/>
          <c:order val="0"/>
          <c:tx>
            <c:strRef>
              <c:f>Sheet1!$B$1</c:f>
              <c:strCache>
                <c:ptCount val="1"/>
                <c:pt idx="0">
                  <c:v>Performing</c:v>
                </c:pt>
              </c:strCache>
            </c:strRef>
          </c:tx>
          <c:spPr>
            <a:solidFill>
              <a:srgbClr val="4C749A"/>
            </a:solidFill>
            <a:ln cmpd="dbl">
              <a:noFill/>
            </a:ln>
            <a:effectLst>
              <a:outerShdw blurRad="50800" dist="50800" dir="5400000" algn="ctr" rotWithShape="0">
                <a:schemeClr val="bg1"/>
              </a:outerShdw>
            </a:effectLst>
          </c:spPr>
          <c:invertIfNegative val="0"/>
          <c:dPt>
            <c:idx val="4"/>
            <c:invertIfNegative val="0"/>
            <c:bubble3D val="0"/>
          </c:dPt>
          <c:dLbls>
            <c:dLbl>
              <c:idx val="1"/>
              <c:layout>
                <c:manualLayout>
                  <c:x val="2.8684112931385342E-3"/>
                  <c:y val="-4.9555123928787049E-3"/>
                </c:manualLayout>
              </c:layout>
              <c:showLegendKey val="0"/>
              <c:showVal val="1"/>
              <c:showCatName val="0"/>
              <c:showSerName val="0"/>
              <c:showPercent val="0"/>
              <c:showBubbleSize val="0"/>
            </c:dLbl>
            <c:txPr>
              <a:bodyPr/>
              <a:lstStyle/>
              <a:p>
                <a:pPr>
                  <a:defRPr sz="1000">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Sheet1!$A$2:$A$4</c:f>
              <c:strCache>
                <c:ptCount val="3"/>
                <c:pt idx="0">
                  <c:v>Q4/14</c:v>
                </c:pt>
                <c:pt idx="1">
                  <c:v>Q1/15</c:v>
                </c:pt>
                <c:pt idx="2">
                  <c:v>Q2/15</c:v>
                </c:pt>
              </c:strCache>
            </c:strRef>
          </c:cat>
          <c:val>
            <c:numRef>
              <c:f>Sheet1!$B$2:$B$4</c:f>
              <c:numCache>
                <c:formatCode>#,##0</c:formatCode>
                <c:ptCount val="3"/>
                <c:pt idx="0">
                  <c:v>4115</c:v>
                </c:pt>
                <c:pt idx="1">
                  <c:v>3827</c:v>
                </c:pt>
                <c:pt idx="2">
                  <c:v>3600</c:v>
                </c:pt>
              </c:numCache>
            </c:numRef>
          </c:val>
        </c:ser>
        <c:ser>
          <c:idx val="1"/>
          <c:order val="1"/>
          <c:tx>
            <c:strRef>
              <c:f>Sheet1!$C$1</c:f>
              <c:strCache>
                <c:ptCount val="1"/>
                <c:pt idx="0">
                  <c:v>Non-performing</c:v>
                </c:pt>
              </c:strCache>
            </c:strRef>
          </c:tx>
          <c:spPr>
            <a:solidFill>
              <a:srgbClr val="779ABC"/>
            </a:solidFill>
            <a:ln>
              <a:noFill/>
            </a:ln>
          </c:spPr>
          <c:invertIfNegative val="0"/>
          <c:dLbls>
            <c:txPr>
              <a:bodyPr/>
              <a:lstStyle/>
              <a:p>
                <a:pPr>
                  <a:defRPr sz="1000">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Sheet1!$A$2:$A$4</c:f>
              <c:strCache>
                <c:ptCount val="3"/>
                <c:pt idx="0">
                  <c:v>Q4/14</c:v>
                </c:pt>
                <c:pt idx="1">
                  <c:v>Q1/15</c:v>
                </c:pt>
                <c:pt idx="2">
                  <c:v>Q2/15</c:v>
                </c:pt>
              </c:strCache>
            </c:strRef>
          </c:cat>
          <c:val>
            <c:numRef>
              <c:f>Sheet1!$C$2:$C$4</c:f>
              <c:numCache>
                <c:formatCode>#,##0</c:formatCode>
                <c:ptCount val="3"/>
                <c:pt idx="0">
                  <c:v>2310</c:v>
                </c:pt>
                <c:pt idx="1">
                  <c:v>2339</c:v>
                </c:pt>
                <c:pt idx="2">
                  <c:v>2211</c:v>
                </c:pt>
              </c:numCache>
            </c:numRef>
          </c:val>
        </c:ser>
        <c:ser>
          <c:idx val="2"/>
          <c:order val="2"/>
          <c:tx>
            <c:strRef>
              <c:f>Sheet1!$D$1</c:f>
              <c:strCache>
                <c:ptCount val="1"/>
                <c:pt idx="0">
                  <c:v>Column2</c:v>
                </c:pt>
              </c:strCache>
            </c:strRef>
          </c:tx>
          <c:spPr>
            <a:no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Sheet1!$A$2:$A$4</c:f>
              <c:strCache>
                <c:ptCount val="3"/>
                <c:pt idx="0">
                  <c:v>Q4/14</c:v>
                </c:pt>
                <c:pt idx="1">
                  <c:v>Q1/15</c:v>
                </c:pt>
                <c:pt idx="2">
                  <c:v>Q2/15</c:v>
                </c:pt>
              </c:strCache>
            </c:strRef>
          </c:cat>
          <c:val>
            <c:numRef>
              <c:f>Sheet1!$D$2:$D$4</c:f>
              <c:numCache>
                <c:formatCode>#,##0</c:formatCode>
                <c:ptCount val="3"/>
                <c:pt idx="0">
                  <c:v>6425</c:v>
                </c:pt>
                <c:pt idx="1">
                  <c:v>6166</c:v>
                </c:pt>
                <c:pt idx="2">
                  <c:v>5811</c:v>
                </c:pt>
              </c:numCache>
            </c:numRef>
          </c:val>
        </c:ser>
        <c:dLbls>
          <c:showLegendKey val="0"/>
          <c:showVal val="0"/>
          <c:showCatName val="0"/>
          <c:showSerName val="0"/>
          <c:showPercent val="0"/>
          <c:showBubbleSize val="0"/>
        </c:dLbls>
        <c:gapWidth val="125"/>
        <c:overlap val="100"/>
        <c:axId val="350290304"/>
        <c:axId val="350291840"/>
      </c:barChart>
      <c:catAx>
        <c:axId val="350290304"/>
        <c:scaling>
          <c:orientation val="minMax"/>
        </c:scaling>
        <c:delete val="0"/>
        <c:axPos val="b"/>
        <c:majorTickMark val="none"/>
        <c:minorTickMark val="none"/>
        <c:tickLblPos val="low"/>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50291840"/>
        <c:crosses val="autoZero"/>
        <c:auto val="1"/>
        <c:lblAlgn val="ctr"/>
        <c:lblOffset val="100"/>
        <c:noMultiLvlLbl val="0"/>
      </c:catAx>
      <c:valAx>
        <c:axId val="350291840"/>
        <c:scaling>
          <c:orientation val="minMax"/>
          <c:max val="8000"/>
        </c:scaling>
        <c:delete val="1"/>
        <c:axPos val="l"/>
        <c:numFmt formatCode="#,##0" sourceLinked="1"/>
        <c:majorTickMark val="out"/>
        <c:minorTickMark val="none"/>
        <c:tickLblPos val="nextTo"/>
        <c:crossAx val="350290304"/>
        <c:crosses val="autoZero"/>
        <c:crossBetween val="between"/>
      </c:valAx>
    </c:plotArea>
    <c:legend>
      <c:legendPos val="b"/>
      <c:legendEntry>
        <c:idx val="2"/>
        <c:delete val="1"/>
      </c:legendEntry>
      <c:layout>
        <c:manualLayout>
          <c:xMode val="edge"/>
          <c:yMode val="edge"/>
          <c:x val="0.18131208027826884"/>
          <c:y val="0.86422216056125534"/>
          <c:w val="0.60487119624267471"/>
          <c:h val="7.6302324501375474E-2"/>
        </c:manualLayout>
      </c:layout>
      <c:overlay val="0"/>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0375695599012202"/>
          <c:y val="6.5685993963228412E-2"/>
          <c:w val="0.85715588972323054"/>
          <c:h val="0.70643429141465452"/>
        </c:manualLayout>
      </c:layout>
      <c:barChart>
        <c:barDir val="col"/>
        <c:grouping val="clustered"/>
        <c:varyColors val="0"/>
        <c:ser>
          <c:idx val="0"/>
          <c:order val="0"/>
          <c:spPr>
            <a:solidFill>
              <a:srgbClr val="A1A1A1"/>
            </a:solidFill>
            <a:ln w="25400">
              <a:noFill/>
            </a:ln>
          </c:spPr>
          <c:invertIfNegative val="0"/>
          <c:cat>
            <c:strRef>
              <c:f>LLR!$B$2:$BC$3</c:f>
              <c:strCache>
                <c:ptCount val="53"/>
                <c:pt idx="0">
                  <c:v>2002</c:v>
                </c:pt>
                <c:pt idx="4">
                  <c:v>2003</c:v>
                </c:pt>
                <c:pt idx="8">
                  <c:v>2004</c:v>
                </c:pt>
                <c:pt idx="12">
                  <c:v>2005</c:v>
                </c:pt>
                <c:pt idx="16">
                  <c:v>2006</c:v>
                </c:pt>
                <c:pt idx="20">
                  <c:v>2007</c:v>
                </c:pt>
                <c:pt idx="24">
                  <c:v>2008</c:v>
                </c:pt>
                <c:pt idx="28">
                  <c:v>2009</c:v>
                </c:pt>
                <c:pt idx="32">
                  <c:v>2010</c:v>
                </c:pt>
                <c:pt idx="36">
                  <c:v>2011</c:v>
                </c:pt>
                <c:pt idx="40">
                  <c:v>2012</c:v>
                </c:pt>
                <c:pt idx="44">
                  <c:v>2013</c:v>
                </c:pt>
                <c:pt idx="48">
                  <c:v>2014</c:v>
                </c:pt>
                <c:pt idx="52">
                  <c:v>2015</c:v>
                </c:pt>
              </c:strCache>
            </c:strRef>
          </c:cat>
          <c:val>
            <c:numRef>
              <c:f>LLR!$B$4:$BC$4</c:f>
              <c:numCache>
                <c:formatCode>0.0</c:formatCode>
                <c:ptCount val="54"/>
                <c:pt idx="0">
                  <c:v>-17.746478873239436</c:v>
                </c:pt>
                <c:pt idx="1">
                  <c:v>-15.664335664335665</c:v>
                </c:pt>
                <c:pt idx="2">
                  <c:v>-17.959183673469386</c:v>
                </c:pt>
                <c:pt idx="3">
                  <c:v>-20.821917808219176</c:v>
                </c:pt>
                <c:pt idx="4">
                  <c:v>-26.666666666666664</c:v>
                </c:pt>
                <c:pt idx="5">
                  <c:v>-25.205479452054792</c:v>
                </c:pt>
                <c:pt idx="6">
                  <c:v>-23.892617449664431</c:v>
                </c:pt>
                <c:pt idx="7">
                  <c:v>-23.013698630136986</c:v>
                </c:pt>
                <c:pt idx="8">
                  <c:v>-11.351351351351351</c:v>
                </c:pt>
                <c:pt idx="9">
                  <c:v>0.76923076923076927</c:v>
                </c:pt>
                <c:pt idx="10">
                  <c:v>0.51948051948051954</c:v>
                </c:pt>
                <c:pt idx="11">
                  <c:v>2.4844720496894408</c:v>
                </c:pt>
                <c:pt idx="12">
                  <c:v>1.4117647058823528</c:v>
                </c:pt>
                <c:pt idx="13">
                  <c:v>23.085714285714289</c:v>
                </c:pt>
                <c:pt idx="14">
                  <c:v>5.0549450549450547</c:v>
                </c:pt>
                <c:pt idx="15">
                  <c:v>1.4814814814814814</c:v>
                </c:pt>
                <c:pt idx="16">
                  <c:v>6.4921465968586389</c:v>
                </c:pt>
                <c:pt idx="17">
                  <c:v>17.889447236180903</c:v>
                </c:pt>
                <c:pt idx="18">
                  <c:v>10.945273631840795</c:v>
                </c:pt>
                <c:pt idx="19">
                  <c:v>15.327102803738317</c:v>
                </c:pt>
                <c:pt idx="20">
                  <c:v>2.3423423423423424</c:v>
                </c:pt>
                <c:pt idx="21">
                  <c:v>4.8695652173913047</c:v>
                </c:pt>
                <c:pt idx="22">
                  <c:v>2.1757322175732217</c:v>
                </c:pt>
                <c:pt idx="23">
                  <c:v>0.97959183673469385</c:v>
                </c:pt>
                <c:pt idx="24">
                  <c:v>-3.3070866141732287</c:v>
                </c:pt>
                <c:pt idx="25">
                  <c:v>-5.333333333333333</c:v>
                </c:pt>
                <c:pt idx="26">
                  <c:v>-13.088235294117647</c:v>
                </c:pt>
                <c:pt idx="27">
                  <c:v>-48.301886792452827</c:v>
                </c:pt>
                <c:pt idx="28">
                  <c:v>-51.970802919708028</c:v>
                </c:pt>
                <c:pt idx="29">
                  <c:v>-56.058394160583944</c:v>
                </c:pt>
                <c:pt idx="30">
                  <c:v>-54</c:v>
                </c:pt>
                <c:pt idx="31">
                  <c:v>-52</c:v>
                </c:pt>
                <c:pt idx="32">
                  <c:v>-37</c:v>
                </c:pt>
                <c:pt idx="33">
                  <c:v>-32.385988103106406</c:v>
                </c:pt>
                <c:pt idx="34">
                  <c:v>-26.369426751592357</c:v>
                </c:pt>
                <c:pt idx="35">
                  <c:v>-20.63393412057178</c:v>
                </c:pt>
                <c:pt idx="36">
                  <c:v>-30.024813895781641</c:v>
                </c:pt>
                <c:pt idx="37">
                  <c:v>-14.523076923076923</c:v>
                </c:pt>
                <c:pt idx="38">
                  <c:v>-13.473684210526315</c:v>
                </c:pt>
                <c:pt idx="39">
                  <c:v>-31.198102016607354</c:v>
                </c:pt>
                <c:pt idx="40">
                  <c:v>-25.586854460093896</c:v>
                </c:pt>
                <c:pt idx="41">
                  <c:v>-24.778761061946902</c:v>
                </c:pt>
                <c:pt idx="42">
                  <c:v>-28.77371849334466</c:v>
                </c:pt>
                <c:pt idx="43">
                  <c:v>-27.83713543170661</c:v>
                </c:pt>
                <c:pt idx="44">
                  <c:v>-22.297297297297298</c:v>
                </c:pt>
                <c:pt idx="45">
                  <c:v>-21.856639247943598</c:v>
                </c:pt>
                <c:pt idx="46">
                  <c:v>-19.93006993006993</c:v>
                </c:pt>
                <c:pt idx="47">
                  <c:v>-21.021897810218981</c:v>
                </c:pt>
                <c:pt idx="48" formatCode="General">
                  <c:v>-18</c:v>
                </c:pt>
                <c:pt idx="49" formatCode="General">
                  <c:v>-16</c:v>
                </c:pt>
                <c:pt idx="50" formatCode="General">
                  <c:v>-12</c:v>
                </c:pt>
                <c:pt idx="51" formatCode="General">
                  <c:v>-15</c:v>
                </c:pt>
                <c:pt idx="52" formatCode="General">
                  <c:v>-14</c:v>
                </c:pt>
                <c:pt idx="53" formatCode="General">
                  <c:v>-12</c:v>
                </c:pt>
              </c:numCache>
            </c:numRef>
          </c:val>
        </c:ser>
        <c:dLbls>
          <c:showLegendKey val="0"/>
          <c:showVal val="0"/>
          <c:showCatName val="0"/>
          <c:showSerName val="0"/>
          <c:showPercent val="0"/>
          <c:showBubbleSize val="0"/>
        </c:dLbls>
        <c:gapWidth val="56"/>
        <c:axId val="350413184"/>
        <c:axId val="350414720"/>
      </c:barChart>
      <c:lineChart>
        <c:grouping val="standard"/>
        <c:varyColors val="0"/>
        <c:ser>
          <c:idx val="1"/>
          <c:order val="1"/>
          <c:tx>
            <c:v>Avergae</c:v>
          </c:tx>
          <c:spPr>
            <a:ln w="28575">
              <a:solidFill>
                <a:srgbClr val="CC6600"/>
              </a:solidFill>
            </a:ln>
          </c:spPr>
          <c:marker>
            <c:symbol val="none"/>
          </c:marker>
          <c:dLbls>
            <c:dLbl>
              <c:idx val="21"/>
              <c:layout>
                <c:manualLayout>
                  <c:x val="0.4043761574074079"/>
                  <c:y val="-2.2148413868646446E-7"/>
                </c:manualLayout>
              </c:layout>
              <c:showLegendKey val="0"/>
              <c:showVal val="1"/>
              <c:showCatName val="0"/>
              <c:showSerName val="0"/>
              <c:showPercent val="0"/>
              <c:showBubbleSize val="0"/>
            </c:dLbl>
            <c:numFmt formatCode="0;\(0\)" sourceLinked="0"/>
            <c:txPr>
              <a:bodyPr/>
              <a:lstStyle/>
              <a:p>
                <a:pPr>
                  <a:defRPr sz="1000" b="1">
                    <a:solidFill>
                      <a:srgbClr val="C00000"/>
                    </a:solidFill>
                  </a:defRPr>
                </a:pPr>
                <a:endParaRPr lang="en-US"/>
              </a:p>
            </c:txPr>
            <c:showLegendKey val="0"/>
            <c:showVal val="0"/>
            <c:showCatName val="0"/>
            <c:showSerName val="0"/>
            <c:showPercent val="0"/>
            <c:showBubbleSize val="0"/>
          </c:dLbls>
          <c:cat>
            <c:strRef>
              <c:f>LLR!$B$2:$AS$3</c:f>
              <c:strCache>
                <c:ptCount val="41"/>
                <c:pt idx="0">
                  <c:v>2002</c:v>
                </c:pt>
                <c:pt idx="4">
                  <c:v>2003</c:v>
                </c:pt>
                <c:pt idx="8">
                  <c:v>2004</c:v>
                </c:pt>
                <c:pt idx="12">
                  <c:v>2005</c:v>
                </c:pt>
                <c:pt idx="16">
                  <c:v>2006</c:v>
                </c:pt>
                <c:pt idx="20">
                  <c:v>2007</c:v>
                </c:pt>
                <c:pt idx="24">
                  <c:v>2008</c:v>
                </c:pt>
                <c:pt idx="28">
                  <c:v>2009</c:v>
                </c:pt>
                <c:pt idx="32">
                  <c:v>2010</c:v>
                </c:pt>
                <c:pt idx="36">
                  <c:v>2011</c:v>
                </c:pt>
                <c:pt idx="40">
                  <c:v>2012</c:v>
                </c:pt>
              </c:strCache>
            </c:strRef>
          </c:cat>
          <c:val>
            <c:numRef>
              <c:f>LLR!$B$9:$AS$9</c:f>
              <c:numCache>
                <c:formatCode>General</c:formatCode>
                <c:ptCount val="44"/>
              </c:numCache>
            </c:numRef>
          </c:val>
          <c:smooth val="0"/>
        </c:ser>
        <c:dLbls>
          <c:showLegendKey val="0"/>
          <c:showVal val="0"/>
          <c:showCatName val="0"/>
          <c:showSerName val="0"/>
          <c:showPercent val="0"/>
          <c:showBubbleSize val="0"/>
        </c:dLbls>
        <c:marker val="1"/>
        <c:smooth val="0"/>
        <c:axId val="350413184"/>
        <c:axId val="350414720"/>
      </c:lineChart>
      <c:catAx>
        <c:axId val="350413184"/>
        <c:scaling>
          <c:orientation val="minMax"/>
        </c:scaling>
        <c:delete val="0"/>
        <c:axPos val="b"/>
        <c:numFmt formatCode="General" sourceLinked="1"/>
        <c:majorTickMark val="none"/>
        <c:minorTickMark val="none"/>
        <c:tickLblPos val="low"/>
        <c:spPr>
          <a:ln w="9525">
            <a:solidFill>
              <a:srgbClr val="7F7F7F"/>
            </a:solidFill>
            <a:prstDash val="solid"/>
          </a:ln>
        </c:spPr>
        <c:txPr>
          <a:bodyPr rot="-60000000" vert="horz"/>
          <a:lstStyle/>
          <a:p>
            <a:pPr>
              <a:defRPr sz="800" b="1" i="0" u="none" strike="noStrike" baseline="0">
                <a:solidFill>
                  <a:srgbClr val="000000"/>
                </a:solidFill>
                <a:latin typeface="Arial"/>
                <a:ea typeface="Arial"/>
                <a:cs typeface="Arial"/>
              </a:defRPr>
            </a:pPr>
            <a:endParaRPr lang="en-US"/>
          </a:p>
        </c:txPr>
        <c:crossAx val="350414720"/>
        <c:crosses val="autoZero"/>
        <c:auto val="1"/>
        <c:lblAlgn val="ctr"/>
        <c:lblOffset val="100"/>
        <c:tickLblSkip val="1"/>
        <c:tickMarkSkip val="1"/>
        <c:noMultiLvlLbl val="0"/>
      </c:catAx>
      <c:valAx>
        <c:axId val="350414720"/>
        <c:scaling>
          <c:orientation val="minMax"/>
        </c:scaling>
        <c:delete val="0"/>
        <c:axPos val="l"/>
        <c:majorGridlines>
          <c:spPr>
            <a:ln w="3175">
              <a:solidFill>
                <a:srgbClr val="FFFFFF"/>
              </a:solidFill>
              <a:prstDash val="solid"/>
            </a:ln>
          </c:spPr>
        </c:majorGridlines>
        <c:numFmt formatCode="0;\(0\)" sourceLinked="0"/>
        <c:majorTickMark val="out"/>
        <c:minorTickMark val="none"/>
        <c:tickLblPos val="nextTo"/>
        <c:spPr>
          <a:ln w="9525">
            <a:solidFill>
              <a:srgbClr val="7F7F7F"/>
            </a:solidFill>
            <a:prstDash val="solid"/>
          </a:ln>
        </c:spPr>
        <c:txPr>
          <a:bodyPr rot="0" vert="horz"/>
          <a:lstStyle/>
          <a:p>
            <a:pPr>
              <a:defRPr sz="800" b="1" i="0" u="none" strike="noStrike" baseline="0">
                <a:solidFill>
                  <a:srgbClr val="000000"/>
                </a:solidFill>
                <a:latin typeface="Arial"/>
                <a:ea typeface="Arial"/>
                <a:cs typeface="Arial"/>
              </a:defRPr>
            </a:pPr>
            <a:endParaRPr lang="en-US"/>
          </a:p>
        </c:txPr>
        <c:crossAx val="350413184"/>
        <c:crossesAt val="1"/>
        <c:crossBetween val="between"/>
        <c:majorUnit val="20"/>
      </c:valAx>
      <c:spPr>
        <a:noFill/>
        <a:ln w="25400">
          <a:noFill/>
        </a:ln>
      </c:spPr>
    </c:plotArea>
    <c:plotVisOnly val="1"/>
    <c:dispBlanksAs val="gap"/>
    <c:showDLblsOverMax val="0"/>
  </c:chart>
  <c:spPr>
    <a:solidFill>
      <a:srgbClr val="FFFFFF"/>
    </a:solidFill>
    <a:ln w="9525">
      <a:noFill/>
    </a:ln>
  </c:spPr>
  <c:txPr>
    <a:bodyPr/>
    <a:lstStyle/>
    <a:p>
      <a:pPr>
        <a:defRPr sz="975" b="0" i="0" u="none" strike="noStrike" baseline="0">
          <a:solidFill>
            <a:srgbClr val="000000"/>
          </a:solidFill>
          <a:latin typeface="Arial"/>
          <a:ea typeface="Arial"/>
          <a:cs typeface="Arial"/>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76206238259116"/>
          <c:y val="7.6719881817333094E-2"/>
          <c:w val="0.836082308505533"/>
          <c:h val="0.76093081914958716"/>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A6A6A6"/>
              </a:solidFill>
            </c:spPr>
          </c:dPt>
          <c:dPt>
            <c:idx val="1"/>
            <c:invertIfNegative val="0"/>
            <c:bubble3D val="0"/>
            <c:spPr>
              <a:solidFill>
                <a:srgbClr val="4C749A"/>
              </a:solidFill>
            </c:spPr>
          </c:dPt>
          <c:cat>
            <c:strRef>
              <c:f>Sheet1!$A$2:$A$3</c:f>
              <c:strCache>
                <c:ptCount val="2"/>
                <c:pt idx="0">
                  <c:v>H1 14</c:v>
                </c:pt>
                <c:pt idx="1">
                  <c:v>H1 15</c:v>
                </c:pt>
              </c:strCache>
            </c:strRef>
          </c:cat>
          <c:val>
            <c:numRef>
              <c:f>Sheet1!$B$2:$B$3</c:f>
              <c:numCache>
                <c:formatCode>0%</c:formatCode>
                <c:ptCount val="2"/>
                <c:pt idx="0">
                  <c:v>0.14199999999999999</c:v>
                </c:pt>
                <c:pt idx="1">
                  <c:v>0.16600000000000001</c:v>
                </c:pt>
              </c:numCache>
            </c:numRef>
          </c:val>
        </c:ser>
        <c:dLbls>
          <c:showLegendKey val="0"/>
          <c:showVal val="0"/>
          <c:showCatName val="0"/>
          <c:showSerName val="0"/>
          <c:showPercent val="0"/>
          <c:showBubbleSize val="0"/>
        </c:dLbls>
        <c:gapWidth val="30"/>
        <c:axId val="351205632"/>
        <c:axId val="351805440"/>
      </c:barChart>
      <c:catAx>
        <c:axId val="351205632"/>
        <c:scaling>
          <c:orientation val="minMax"/>
        </c:scaling>
        <c:delete val="0"/>
        <c:axPos val="b"/>
        <c:majorTickMark val="none"/>
        <c:minorTickMark val="none"/>
        <c:tickLblPos val="nextTo"/>
        <c:crossAx val="351805440"/>
        <c:crosses val="autoZero"/>
        <c:auto val="1"/>
        <c:lblAlgn val="ctr"/>
        <c:lblOffset val="100"/>
        <c:noMultiLvlLbl val="0"/>
      </c:catAx>
      <c:valAx>
        <c:axId val="351805440"/>
        <c:scaling>
          <c:orientation val="minMax"/>
          <c:max val="0.35000000000000003"/>
          <c:min val="0"/>
        </c:scaling>
        <c:delete val="1"/>
        <c:axPos val="l"/>
        <c:numFmt formatCode="0%" sourceLinked="1"/>
        <c:majorTickMark val="out"/>
        <c:minorTickMark val="none"/>
        <c:tickLblPos val="nextTo"/>
        <c:crossAx val="351205632"/>
        <c:crosses val="autoZero"/>
        <c:crossBetween val="between"/>
        <c:majorUnit val="5.000000000000001E-2"/>
      </c:valAx>
    </c:plotArea>
    <c:plotVisOnly val="1"/>
    <c:dispBlanksAs val="gap"/>
    <c:showDLblsOverMax val="0"/>
  </c:chart>
  <c:txPr>
    <a:bodyPr/>
    <a:lstStyle/>
    <a:p>
      <a:pPr>
        <a:defRPr sz="1200">
          <a:solidFill>
            <a:srgbClr val="404040"/>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76206238259116"/>
          <c:y val="7.6719881817333094E-2"/>
          <c:w val="0.836082308505533"/>
          <c:h val="0.76093081914958716"/>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A6A6A6"/>
              </a:solidFill>
            </c:spPr>
          </c:dPt>
          <c:dPt>
            <c:idx val="1"/>
            <c:invertIfNegative val="0"/>
            <c:bubble3D val="0"/>
            <c:spPr>
              <a:solidFill>
                <a:srgbClr val="4C749A"/>
              </a:solidFill>
            </c:spPr>
          </c:dPt>
          <c:cat>
            <c:strRef>
              <c:f>Sheet1!$A$2:$A$3</c:f>
              <c:strCache>
                <c:ptCount val="2"/>
                <c:pt idx="0">
                  <c:v>H1 14</c:v>
                </c:pt>
                <c:pt idx="1">
                  <c:v>H1 15</c:v>
                </c:pt>
              </c:strCache>
            </c:strRef>
          </c:cat>
          <c:val>
            <c:numRef>
              <c:f>Sheet1!$B$2:$B$3</c:f>
              <c:numCache>
                <c:formatCode>0%</c:formatCode>
                <c:ptCount val="2"/>
                <c:pt idx="0">
                  <c:v>0.13</c:v>
                </c:pt>
                <c:pt idx="1">
                  <c:v>0.14299999999999999</c:v>
                </c:pt>
              </c:numCache>
            </c:numRef>
          </c:val>
        </c:ser>
        <c:dLbls>
          <c:showLegendKey val="0"/>
          <c:showVal val="0"/>
          <c:showCatName val="0"/>
          <c:showSerName val="0"/>
          <c:showPercent val="0"/>
          <c:showBubbleSize val="0"/>
        </c:dLbls>
        <c:gapWidth val="30"/>
        <c:axId val="351834112"/>
        <c:axId val="351835648"/>
      </c:barChart>
      <c:catAx>
        <c:axId val="351834112"/>
        <c:scaling>
          <c:orientation val="minMax"/>
        </c:scaling>
        <c:delete val="0"/>
        <c:axPos val="b"/>
        <c:majorTickMark val="none"/>
        <c:minorTickMark val="none"/>
        <c:tickLblPos val="nextTo"/>
        <c:crossAx val="351835648"/>
        <c:crosses val="autoZero"/>
        <c:auto val="1"/>
        <c:lblAlgn val="ctr"/>
        <c:lblOffset val="100"/>
        <c:noMultiLvlLbl val="0"/>
      </c:catAx>
      <c:valAx>
        <c:axId val="351835648"/>
        <c:scaling>
          <c:orientation val="minMax"/>
          <c:max val="0.35000000000000003"/>
          <c:min val="0"/>
        </c:scaling>
        <c:delete val="1"/>
        <c:axPos val="l"/>
        <c:numFmt formatCode="0%" sourceLinked="1"/>
        <c:majorTickMark val="out"/>
        <c:minorTickMark val="none"/>
        <c:tickLblPos val="nextTo"/>
        <c:crossAx val="351834112"/>
        <c:crosses val="autoZero"/>
        <c:crossBetween val="between"/>
        <c:majorUnit val="5.000000000000001E-2"/>
      </c:valAx>
    </c:plotArea>
    <c:plotVisOnly val="1"/>
    <c:dispBlanksAs val="gap"/>
    <c:showDLblsOverMax val="0"/>
  </c:chart>
  <c:txPr>
    <a:bodyPr/>
    <a:lstStyle/>
    <a:p>
      <a:pPr>
        <a:defRPr sz="1200">
          <a:solidFill>
            <a:srgbClr val="404040"/>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21057467364955"/>
          <c:y val="0.22118226464981208"/>
          <c:w val="0.54372719198430031"/>
          <c:h val="0.63719556105482233"/>
        </c:manualLayout>
      </c:layout>
      <c:doughnutChart>
        <c:varyColors val="1"/>
        <c:ser>
          <c:idx val="0"/>
          <c:order val="0"/>
          <c:tx>
            <c:strRef>
              <c:f>Sheet1!$B$1</c:f>
              <c:strCache>
                <c:ptCount val="1"/>
                <c:pt idx="0">
                  <c:v>lending</c:v>
                </c:pt>
              </c:strCache>
            </c:strRef>
          </c:tx>
          <c:dPt>
            <c:idx val="0"/>
            <c:bubble3D val="0"/>
            <c:spPr>
              <a:solidFill>
                <a:schemeClr val="accent6"/>
              </a:solidFill>
            </c:spPr>
          </c:dPt>
          <c:dPt>
            <c:idx val="1"/>
            <c:bubble3D val="0"/>
            <c:spPr>
              <a:solidFill>
                <a:srgbClr val="A9AF00"/>
              </a:solidFill>
            </c:spPr>
          </c:dPt>
          <c:dPt>
            <c:idx val="2"/>
            <c:bubble3D val="0"/>
            <c:spPr>
              <a:solidFill>
                <a:srgbClr val="A9AF00"/>
              </a:solidFill>
            </c:spPr>
          </c:dPt>
          <c:dPt>
            <c:idx val="3"/>
            <c:bubble3D val="0"/>
            <c:spPr>
              <a:solidFill>
                <a:srgbClr val="A9AF00"/>
              </a:solidFill>
            </c:spPr>
          </c:dPt>
          <c:dPt>
            <c:idx val="4"/>
            <c:bubble3D val="0"/>
            <c:spPr>
              <a:solidFill>
                <a:srgbClr val="A9AF00"/>
              </a:solidFill>
            </c:spPr>
          </c:dPt>
          <c:dPt>
            <c:idx val="5"/>
            <c:bubble3D val="0"/>
            <c:spPr>
              <a:solidFill>
                <a:srgbClr val="A9AF00"/>
              </a:solidFill>
            </c:spPr>
          </c:dPt>
          <c:dPt>
            <c:idx val="6"/>
            <c:bubble3D val="0"/>
            <c:spPr>
              <a:solidFill>
                <a:srgbClr val="A9AF00"/>
              </a:solidFill>
            </c:spPr>
          </c:dPt>
          <c:dPt>
            <c:idx val="7"/>
            <c:bubble3D val="0"/>
            <c:spPr>
              <a:solidFill>
                <a:srgbClr val="A9AF00"/>
              </a:solidFill>
            </c:spPr>
          </c:dPt>
          <c:dPt>
            <c:idx val="8"/>
            <c:bubble3D val="0"/>
            <c:spPr>
              <a:solidFill>
                <a:srgbClr val="A9AF00"/>
              </a:solidFill>
            </c:spPr>
          </c:dPt>
          <c:dPt>
            <c:idx val="9"/>
            <c:bubble3D val="0"/>
            <c:spPr>
              <a:solidFill>
                <a:schemeClr val="tx2">
                  <a:lumMod val="75000"/>
                </a:schemeClr>
              </a:solidFill>
            </c:spPr>
          </c:dPt>
          <c:dLbls>
            <c:dLbl>
              <c:idx val="0"/>
              <c:layout>
                <c:manualLayout>
                  <c:x val="-3.5416666666666742E-2"/>
                  <c:y val="-0.12812499999999999"/>
                </c:manualLayout>
              </c:layout>
              <c:showLegendKey val="0"/>
              <c:showVal val="0"/>
              <c:showCatName val="1"/>
              <c:showSerName val="0"/>
              <c:showPercent val="1"/>
              <c:showBubbleSize val="0"/>
            </c:dLbl>
            <c:dLbl>
              <c:idx val="2"/>
              <c:layout>
                <c:manualLayout>
                  <c:x val="1.9042316774803118E-2"/>
                  <c:y val="3.2049051381630382E-2"/>
                </c:manualLayout>
              </c:layout>
              <c:showLegendKey val="0"/>
              <c:showVal val="0"/>
              <c:showCatName val="1"/>
              <c:showSerName val="0"/>
              <c:showPercent val="1"/>
              <c:showBubbleSize val="0"/>
            </c:dLbl>
            <c:dLbl>
              <c:idx val="3"/>
              <c:layout>
                <c:manualLayout>
                  <c:x val="9.7055082342931609E-4"/>
                  <c:y val="8.46714030859754E-2"/>
                </c:manualLayout>
              </c:layout>
              <c:showLegendKey val="0"/>
              <c:showVal val="0"/>
              <c:showCatName val="1"/>
              <c:showSerName val="0"/>
              <c:showPercent val="1"/>
              <c:showBubbleSize val="0"/>
            </c:dLbl>
            <c:dLbl>
              <c:idx val="4"/>
              <c:layout>
                <c:manualLayout>
                  <c:x val="5.1752872969569315E-4"/>
                  <c:y val="3.2471722324809868E-2"/>
                </c:manualLayout>
              </c:layout>
              <c:showLegendKey val="0"/>
              <c:showVal val="0"/>
              <c:showCatName val="1"/>
              <c:showSerName val="0"/>
              <c:showPercent val="1"/>
              <c:showBubbleSize val="0"/>
            </c:dLbl>
            <c:dLbl>
              <c:idx val="5"/>
              <c:layout>
                <c:manualLayout>
                  <c:x val="-3.6245983618687361E-3"/>
                  <c:y val="-3.5132797095552566E-2"/>
                </c:manualLayout>
              </c:layout>
              <c:showLegendKey val="0"/>
              <c:showVal val="0"/>
              <c:showCatName val="1"/>
              <c:showSerName val="0"/>
              <c:showPercent val="1"/>
              <c:showBubbleSize val="0"/>
            </c:dLbl>
            <c:dLbl>
              <c:idx val="6"/>
              <c:layout>
                <c:manualLayout>
                  <c:x val="2.1417889587406282E-2"/>
                  <c:y val="-7.6316860192169253E-2"/>
                </c:manualLayout>
              </c:layout>
              <c:showLegendKey val="0"/>
              <c:showVal val="0"/>
              <c:showCatName val="1"/>
              <c:showSerName val="0"/>
              <c:showPercent val="1"/>
              <c:showBubbleSize val="0"/>
            </c:dLbl>
            <c:dLbl>
              <c:idx val="7"/>
              <c:layout>
                <c:manualLayout>
                  <c:x val="1.7590495853656789E-2"/>
                  <c:y val="-0.1255299677631373"/>
                </c:manualLayout>
              </c:layout>
              <c:showLegendKey val="0"/>
              <c:showVal val="0"/>
              <c:showCatName val="1"/>
              <c:showSerName val="0"/>
              <c:showPercent val="1"/>
              <c:showBubbleSize val="0"/>
            </c:dLbl>
            <c:dLbl>
              <c:idx val="8"/>
              <c:layout>
                <c:manualLayout>
                  <c:x val="2.4541048318618683E-17"/>
                  <c:y val="-3.8158430096084626E-2"/>
                </c:manualLayout>
              </c:layout>
              <c:showLegendKey val="0"/>
              <c:showVal val="0"/>
              <c:showCatName val="1"/>
              <c:showSerName val="0"/>
              <c:showPercent val="1"/>
              <c:showBubbleSize val="0"/>
            </c:dLbl>
            <c:txPr>
              <a:bodyPr/>
              <a:lstStyle/>
              <a:p>
                <a:pPr>
                  <a:defRPr sz="900"/>
                </a:pPr>
                <a:endParaRPr lang="en-US"/>
              </a:p>
            </c:txPr>
            <c:showLegendKey val="0"/>
            <c:showVal val="0"/>
            <c:showCatName val="1"/>
            <c:showSerName val="0"/>
            <c:showPercent val="1"/>
            <c:showBubbleSize val="0"/>
            <c:showLeaderLines val="0"/>
          </c:dLbls>
          <c:cat>
            <c:strRef>
              <c:f>Sheet1!$A$2:$A$11</c:f>
              <c:strCache>
                <c:ptCount val="10"/>
                <c:pt idx="0">
                  <c:v>Household</c:v>
                </c:pt>
                <c:pt idx="1">
                  <c:v>Real estate</c:v>
                </c:pt>
                <c:pt idx="2">
                  <c:v>Other financial institutions</c:v>
                </c:pt>
                <c:pt idx="3">
                  <c:v>Industrial commercial services</c:v>
                </c:pt>
                <c:pt idx="4">
                  <c:v>Consumer staples</c:v>
                </c:pt>
                <c:pt idx="5">
                  <c:v>Shipping and offshore</c:v>
                </c:pt>
                <c:pt idx="6">
                  <c:v>Retail trade</c:v>
                </c:pt>
                <c:pt idx="7">
                  <c:v>Other</c:v>
                </c:pt>
                <c:pt idx="8">
                  <c:v>Repos</c:v>
                </c:pt>
                <c:pt idx="9">
                  <c:v>Public Sector</c:v>
                </c:pt>
              </c:strCache>
            </c:strRef>
          </c:cat>
          <c:val>
            <c:numRef>
              <c:f>Sheet1!$B$2:$B$11</c:f>
            </c:numRef>
          </c:val>
        </c:ser>
        <c:ser>
          <c:idx val="1"/>
          <c:order val="1"/>
          <c:tx>
            <c:strRef>
              <c:f>Sheet1!$C$1</c:f>
              <c:strCache>
                <c:ptCount val="1"/>
                <c:pt idx="0">
                  <c:v>Column1</c:v>
                </c:pt>
              </c:strCache>
            </c:strRef>
          </c:tx>
          <c:cat>
            <c:strRef>
              <c:f>Sheet1!$A$2:$A$11</c:f>
              <c:strCache>
                <c:ptCount val="10"/>
                <c:pt idx="0">
                  <c:v>Household</c:v>
                </c:pt>
                <c:pt idx="1">
                  <c:v>Real estate</c:v>
                </c:pt>
                <c:pt idx="2">
                  <c:v>Other financial institutions</c:v>
                </c:pt>
                <c:pt idx="3">
                  <c:v>Industrial commercial services</c:v>
                </c:pt>
                <c:pt idx="4">
                  <c:v>Consumer staples</c:v>
                </c:pt>
                <c:pt idx="5">
                  <c:v>Shipping and offshore</c:v>
                </c:pt>
                <c:pt idx="6">
                  <c:v>Retail trade</c:v>
                </c:pt>
                <c:pt idx="7">
                  <c:v>Other</c:v>
                </c:pt>
                <c:pt idx="8">
                  <c:v>Repos</c:v>
                </c:pt>
                <c:pt idx="9">
                  <c:v>Public Sector</c:v>
                </c:pt>
              </c:strCache>
            </c:strRef>
          </c:cat>
          <c:val>
            <c:numRef>
              <c:f>Sheet1!$C$2:$C$11</c:f>
            </c:numRef>
          </c:val>
        </c:ser>
        <c:ser>
          <c:idx val="2"/>
          <c:order val="2"/>
          <c:tx>
            <c:strRef>
              <c:f>Sheet1!$D$1</c:f>
              <c:strCache>
                <c:ptCount val="1"/>
                <c:pt idx="0">
                  <c:v>Column2</c:v>
                </c:pt>
              </c:strCache>
            </c:strRef>
          </c:tx>
          <c:spPr>
            <a:solidFill>
              <a:srgbClr val="E9AA00"/>
            </a:solidFill>
            <a:ln w="25400">
              <a:solidFill>
                <a:schemeClr val="bg1"/>
              </a:solidFill>
            </a:ln>
          </c:spPr>
          <c:dPt>
            <c:idx val="0"/>
            <c:bubble3D val="0"/>
            <c:spPr>
              <a:solidFill>
                <a:srgbClr val="968F69"/>
              </a:solidFill>
              <a:ln w="25400">
                <a:solidFill>
                  <a:schemeClr val="bg1"/>
                </a:solidFill>
              </a:ln>
            </c:spPr>
          </c:dPt>
          <c:dPt>
            <c:idx val="1"/>
            <c:bubble3D val="0"/>
            <c:spPr>
              <a:solidFill>
                <a:srgbClr val="999933"/>
              </a:solidFill>
              <a:ln w="25400">
                <a:solidFill>
                  <a:schemeClr val="bg1"/>
                </a:solidFill>
              </a:ln>
            </c:spPr>
          </c:dPt>
          <c:dPt>
            <c:idx val="2"/>
            <c:bubble3D val="0"/>
            <c:spPr>
              <a:solidFill>
                <a:srgbClr val="999933"/>
              </a:solidFill>
              <a:ln w="25400">
                <a:solidFill>
                  <a:schemeClr val="bg1"/>
                </a:solidFill>
              </a:ln>
            </c:spPr>
          </c:dPt>
          <c:dPt>
            <c:idx val="3"/>
            <c:bubble3D val="0"/>
            <c:spPr>
              <a:solidFill>
                <a:srgbClr val="999933"/>
              </a:solidFill>
              <a:ln w="25400">
                <a:solidFill>
                  <a:schemeClr val="bg1"/>
                </a:solidFill>
              </a:ln>
            </c:spPr>
          </c:dPt>
          <c:dPt>
            <c:idx val="4"/>
            <c:bubble3D val="0"/>
            <c:spPr>
              <a:solidFill>
                <a:srgbClr val="999933"/>
              </a:solidFill>
              <a:ln w="25400">
                <a:solidFill>
                  <a:schemeClr val="bg1"/>
                </a:solidFill>
              </a:ln>
            </c:spPr>
          </c:dPt>
          <c:dPt>
            <c:idx val="5"/>
            <c:bubble3D val="0"/>
            <c:spPr>
              <a:solidFill>
                <a:srgbClr val="999933"/>
              </a:solidFill>
              <a:ln w="25400">
                <a:solidFill>
                  <a:schemeClr val="bg1"/>
                </a:solidFill>
              </a:ln>
            </c:spPr>
          </c:dPt>
          <c:dPt>
            <c:idx val="6"/>
            <c:bubble3D val="0"/>
            <c:spPr>
              <a:solidFill>
                <a:srgbClr val="999933"/>
              </a:solidFill>
              <a:ln w="25400">
                <a:solidFill>
                  <a:schemeClr val="bg1"/>
                </a:solidFill>
              </a:ln>
            </c:spPr>
          </c:dPt>
          <c:dPt>
            <c:idx val="7"/>
            <c:bubble3D val="0"/>
            <c:spPr>
              <a:solidFill>
                <a:srgbClr val="999933"/>
              </a:solidFill>
              <a:ln w="25400">
                <a:solidFill>
                  <a:schemeClr val="bg1"/>
                </a:solidFill>
              </a:ln>
            </c:spPr>
          </c:dPt>
          <c:dPt>
            <c:idx val="8"/>
            <c:bubble3D val="0"/>
            <c:spPr>
              <a:solidFill>
                <a:srgbClr val="999933"/>
              </a:solidFill>
              <a:ln w="25400">
                <a:solidFill>
                  <a:schemeClr val="bg1"/>
                </a:solidFill>
              </a:ln>
            </c:spPr>
          </c:dPt>
          <c:dPt>
            <c:idx val="9"/>
            <c:bubble3D val="0"/>
            <c:spPr>
              <a:solidFill>
                <a:srgbClr val="E8BD00"/>
              </a:solidFill>
              <a:ln w="25400">
                <a:solidFill>
                  <a:schemeClr val="bg1"/>
                </a:solidFill>
              </a:ln>
            </c:spPr>
          </c:dPt>
          <c:dLbls>
            <c:dLbl>
              <c:idx val="0"/>
              <c:layout>
                <c:manualLayout>
                  <c:x val="0.10976668413545719"/>
                  <c:y val="-8.3853740881914413E-2"/>
                </c:manualLayout>
              </c:layout>
              <c:showLegendKey val="0"/>
              <c:showVal val="0"/>
              <c:showCatName val="1"/>
              <c:showSerName val="0"/>
              <c:showPercent val="1"/>
              <c:showBubbleSize val="0"/>
              <c:separator>
</c:separator>
            </c:dLbl>
            <c:dLbl>
              <c:idx val="1"/>
              <c:layout>
                <c:manualLayout>
                  <c:x val="6.5929938801681479E-2"/>
                  <c:y val="0.10101766089841843"/>
                </c:manualLayout>
              </c:layout>
              <c:showLegendKey val="0"/>
              <c:showVal val="0"/>
              <c:showCatName val="1"/>
              <c:showSerName val="0"/>
              <c:showPercent val="1"/>
              <c:showBubbleSize val="0"/>
              <c:separator>
</c:separator>
            </c:dLbl>
            <c:dLbl>
              <c:idx val="2"/>
              <c:layout>
                <c:manualLayout>
                  <c:x val="-7.0097714702595645E-3"/>
                  <c:y val="0.16386682612290801"/>
                </c:manualLayout>
              </c:layout>
              <c:showLegendKey val="0"/>
              <c:showVal val="0"/>
              <c:showCatName val="1"/>
              <c:showSerName val="0"/>
              <c:showPercent val="1"/>
              <c:showBubbleSize val="0"/>
              <c:separator>
</c:separator>
            </c:dLbl>
            <c:dLbl>
              <c:idx val="3"/>
              <c:layout>
                <c:manualLayout>
                  <c:x val="-0.1122600029370167"/>
                  <c:y val="0.17099703251259998"/>
                </c:manualLayout>
              </c:layout>
              <c:showLegendKey val="0"/>
              <c:showVal val="0"/>
              <c:showCatName val="1"/>
              <c:showSerName val="0"/>
              <c:showPercent val="1"/>
              <c:showBubbleSize val="0"/>
              <c:separator>
</c:separator>
            </c:dLbl>
            <c:dLbl>
              <c:idx val="4"/>
              <c:layout>
                <c:manualLayout>
                  <c:x val="-0.13858301509108287"/>
                  <c:y val="8.7143081300135886E-2"/>
                </c:manualLayout>
              </c:layout>
              <c:showLegendKey val="0"/>
              <c:showVal val="0"/>
              <c:showCatName val="1"/>
              <c:showSerName val="0"/>
              <c:showPercent val="1"/>
              <c:showBubbleSize val="0"/>
              <c:separator>
</c:separator>
            </c:dLbl>
            <c:dLbl>
              <c:idx val="5"/>
              <c:layout>
                <c:manualLayout>
                  <c:x val="-0.15446273404842623"/>
                  <c:y val="1.5344748964554424E-2"/>
                </c:manualLayout>
              </c:layout>
              <c:showLegendKey val="0"/>
              <c:showVal val="0"/>
              <c:showCatName val="1"/>
              <c:showSerName val="0"/>
              <c:showPercent val="1"/>
              <c:showBubbleSize val="0"/>
              <c:separator>
</c:separator>
            </c:dLbl>
            <c:dLbl>
              <c:idx val="6"/>
              <c:layout>
                <c:manualLayout>
                  <c:x val="-0.1340459525318419"/>
                  <c:y val="-5.9008088922469386E-2"/>
                </c:manualLayout>
              </c:layout>
              <c:showLegendKey val="0"/>
              <c:showVal val="0"/>
              <c:showCatName val="1"/>
              <c:showSerName val="0"/>
              <c:showPercent val="1"/>
              <c:showBubbleSize val="0"/>
              <c:separator>
</c:separator>
            </c:dLbl>
            <c:dLbl>
              <c:idx val="7"/>
              <c:layout>
                <c:manualLayout>
                  <c:x val="-0.10449359628271063"/>
                  <c:y val="-0.12733346248123176"/>
                </c:manualLayout>
              </c:layout>
              <c:showLegendKey val="0"/>
              <c:showVal val="0"/>
              <c:showCatName val="1"/>
              <c:showSerName val="0"/>
              <c:showPercent val="1"/>
              <c:showBubbleSize val="0"/>
              <c:separator>
</c:separator>
            </c:dLbl>
            <c:dLbl>
              <c:idx val="8"/>
              <c:layout>
                <c:manualLayout>
                  <c:x val="-5.8715204401441491E-2"/>
                  <c:y val="-0.12001942740239249"/>
                </c:manualLayout>
              </c:layout>
              <c:showLegendKey val="0"/>
              <c:showVal val="0"/>
              <c:showCatName val="1"/>
              <c:showSerName val="0"/>
              <c:showPercent val="1"/>
              <c:showBubbleSize val="0"/>
              <c:separator>
</c:separator>
            </c:dLbl>
            <c:dLbl>
              <c:idx val="9"/>
              <c:layout>
                <c:manualLayout>
                  <c:x val="0"/>
                  <c:y val="-0.10869929373581498"/>
                </c:manualLayout>
              </c:layout>
              <c:showLegendKey val="0"/>
              <c:showVal val="0"/>
              <c:showCatName val="1"/>
              <c:showSerName val="0"/>
              <c:showPercent val="1"/>
              <c:showBubbleSize val="0"/>
              <c:separator>
</c:separator>
            </c:dLbl>
            <c:txPr>
              <a:bodyPr rot="0" vert="horz"/>
              <a:lstStyle/>
              <a:p>
                <a:pPr>
                  <a:defRPr>
                    <a:solidFill>
                      <a:schemeClr val="tx1"/>
                    </a:solidFill>
                  </a:defRPr>
                </a:pPr>
                <a:endParaRPr lang="en-US"/>
              </a:p>
            </c:txPr>
            <c:showLegendKey val="0"/>
            <c:showVal val="0"/>
            <c:showCatName val="1"/>
            <c:showSerName val="0"/>
            <c:showPercent val="1"/>
            <c:showBubbleSize val="0"/>
            <c:separator>
</c:separator>
            <c:showLeaderLines val="0"/>
          </c:dLbls>
          <c:cat>
            <c:strRef>
              <c:f>Sheet1!$A$2:$A$11</c:f>
              <c:strCache>
                <c:ptCount val="10"/>
                <c:pt idx="0">
                  <c:v>Household</c:v>
                </c:pt>
                <c:pt idx="1">
                  <c:v>Real estate</c:v>
                </c:pt>
                <c:pt idx="2">
                  <c:v>Other financial institutions</c:v>
                </c:pt>
                <c:pt idx="3">
                  <c:v>Industrial commercial services</c:v>
                </c:pt>
                <c:pt idx="4">
                  <c:v>Consumer staples</c:v>
                </c:pt>
                <c:pt idx="5">
                  <c:v>Shipping and offshore</c:v>
                </c:pt>
                <c:pt idx="6">
                  <c:v>Retail trade</c:v>
                </c:pt>
                <c:pt idx="7">
                  <c:v>Other</c:v>
                </c:pt>
                <c:pt idx="8">
                  <c:v>Repos</c:v>
                </c:pt>
                <c:pt idx="9">
                  <c:v>Public Sector</c:v>
                </c:pt>
              </c:strCache>
            </c:strRef>
          </c:cat>
          <c:val>
            <c:numRef>
              <c:f>Sheet1!$D$2:$D$11</c:f>
              <c:numCache>
                <c:formatCode>0</c:formatCode>
                <c:ptCount val="10"/>
                <c:pt idx="0">
                  <c:v>158584</c:v>
                </c:pt>
                <c:pt idx="1">
                  <c:v>43800</c:v>
                </c:pt>
                <c:pt idx="2">
                  <c:v>14483</c:v>
                </c:pt>
                <c:pt idx="3">
                  <c:v>13119</c:v>
                </c:pt>
                <c:pt idx="4">
                  <c:v>12269</c:v>
                </c:pt>
                <c:pt idx="5">
                  <c:v>10657</c:v>
                </c:pt>
                <c:pt idx="6">
                  <c:v>10441</c:v>
                </c:pt>
                <c:pt idx="7">
                  <c:v>42669</c:v>
                </c:pt>
                <c:pt idx="8">
                  <c:v>46945</c:v>
                </c:pt>
                <c:pt idx="9">
                  <c:v>4613</c:v>
                </c:pt>
              </c:numCache>
            </c:numRef>
          </c:val>
        </c:ser>
        <c:dLbls>
          <c:showLegendKey val="0"/>
          <c:showVal val="0"/>
          <c:showCatName val="0"/>
          <c:showSerName val="0"/>
          <c:showPercent val="0"/>
          <c:showBubbleSize val="0"/>
          <c:showLeaderLines val="0"/>
        </c:dLbls>
        <c:firstSliceAng val="0"/>
        <c:holeSize val="70"/>
      </c:doughnutChart>
    </c:plotArea>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76206238259116"/>
          <c:y val="7.6719881817333094E-2"/>
          <c:w val="0.836082308505533"/>
          <c:h val="0.76093081914958716"/>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A6A6A6"/>
              </a:solidFill>
            </c:spPr>
          </c:dPt>
          <c:dPt>
            <c:idx val="1"/>
            <c:invertIfNegative val="0"/>
            <c:bubble3D val="0"/>
            <c:spPr>
              <a:solidFill>
                <a:srgbClr val="4C749A"/>
              </a:solidFill>
            </c:spPr>
          </c:dPt>
          <c:cat>
            <c:strRef>
              <c:f>Sheet1!$A$2:$A$3</c:f>
              <c:strCache>
                <c:ptCount val="2"/>
                <c:pt idx="0">
                  <c:v>H1 14</c:v>
                </c:pt>
                <c:pt idx="1">
                  <c:v>H1 15</c:v>
                </c:pt>
              </c:strCache>
            </c:strRef>
          </c:cat>
          <c:val>
            <c:numRef>
              <c:f>Sheet1!$B$2:$B$3</c:f>
              <c:numCache>
                <c:formatCode>0.0%</c:formatCode>
                <c:ptCount val="2"/>
                <c:pt idx="0">
                  <c:v>0.14799999999999999</c:v>
                </c:pt>
                <c:pt idx="1">
                  <c:v>0.158</c:v>
                </c:pt>
              </c:numCache>
            </c:numRef>
          </c:val>
        </c:ser>
        <c:dLbls>
          <c:showLegendKey val="0"/>
          <c:showVal val="0"/>
          <c:showCatName val="0"/>
          <c:showSerName val="0"/>
          <c:showPercent val="0"/>
          <c:showBubbleSize val="0"/>
        </c:dLbls>
        <c:gapWidth val="30"/>
        <c:axId val="351946240"/>
        <c:axId val="351947776"/>
      </c:barChart>
      <c:catAx>
        <c:axId val="351946240"/>
        <c:scaling>
          <c:orientation val="minMax"/>
        </c:scaling>
        <c:delete val="0"/>
        <c:axPos val="b"/>
        <c:majorTickMark val="none"/>
        <c:minorTickMark val="none"/>
        <c:tickLblPos val="nextTo"/>
        <c:crossAx val="351947776"/>
        <c:crosses val="autoZero"/>
        <c:auto val="1"/>
        <c:lblAlgn val="ctr"/>
        <c:lblOffset val="100"/>
        <c:noMultiLvlLbl val="0"/>
      </c:catAx>
      <c:valAx>
        <c:axId val="351947776"/>
        <c:scaling>
          <c:orientation val="minMax"/>
          <c:max val="0.35000000000000003"/>
          <c:min val="0"/>
        </c:scaling>
        <c:delete val="1"/>
        <c:axPos val="l"/>
        <c:numFmt formatCode="0.0%" sourceLinked="1"/>
        <c:majorTickMark val="out"/>
        <c:minorTickMark val="none"/>
        <c:tickLblPos val="nextTo"/>
        <c:crossAx val="351946240"/>
        <c:crosses val="autoZero"/>
        <c:crossBetween val="between"/>
        <c:majorUnit val="5.000000000000001E-2"/>
      </c:valAx>
    </c:plotArea>
    <c:plotVisOnly val="1"/>
    <c:dispBlanksAs val="gap"/>
    <c:showDLblsOverMax val="0"/>
  </c:chart>
  <c:txPr>
    <a:bodyPr/>
    <a:lstStyle/>
    <a:p>
      <a:pPr>
        <a:defRPr sz="1200">
          <a:solidFill>
            <a:srgbClr val="404040"/>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76206238259116"/>
          <c:y val="0.16286052373663043"/>
          <c:w val="0.836082308505533"/>
          <c:h val="0.65269554899254945"/>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A6A6A6"/>
              </a:solidFill>
            </c:spPr>
          </c:dPt>
          <c:dPt>
            <c:idx val="1"/>
            <c:invertIfNegative val="0"/>
            <c:bubble3D val="0"/>
            <c:spPr>
              <a:solidFill>
                <a:srgbClr val="4C749A"/>
              </a:solidFill>
            </c:spPr>
          </c:dPt>
          <c:cat>
            <c:strRef>
              <c:f>Sheet1!$A$2:$A$3</c:f>
              <c:strCache>
                <c:ptCount val="2"/>
                <c:pt idx="0">
                  <c:v>H1 14</c:v>
                </c:pt>
                <c:pt idx="1">
                  <c:v>H1 15</c:v>
                </c:pt>
              </c:strCache>
            </c:strRef>
          </c:cat>
          <c:val>
            <c:numRef>
              <c:f>Sheet1!$B$2:$B$3</c:f>
              <c:numCache>
                <c:formatCode>0%</c:formatCode>
                <c:ptCount val="2"/>
                <c:pt idx="0">
                  <c:v>0.30099999999999999</c:v>
                </c:pt>
                <c:pt idx="1">
                  <c:v>0.38600000000000001</c:v>
                </c:pt>
              </c:numCache>
            </c:numRef>
          </c:val>
        </c:ser>
        <c:dLbls>
          <c:showLegendKey val="0"/>
          <c:showVal val="0"/>
          <c:showCatName val="0"/>
          <c:showSerName val="0"/>
          <c:showPercent val="0"/>
          <c:showBubbleSize val="0"/>
        </c:dLbls>
        <c:gapWidth val="30"/>
        <c:axId val="352033792"/>
        <c:axId val="352035584"/>
      </c:barChart>
      <c:catAx>
        <c:axId val="352033792"/>
        <c:scaling>
          <c:orientation val="minMax"/>
        </c:scaling>
        <c:delete val="0"/>
        <c:axPos val="b"/>
        <c:majorTickMark val="none"/>
        <c:minorTickMark val="none"/>
        <c:tickLblPos val="nextTo"/>
        <c:crossAx val="352035584"/>
        <c:crosses val="autoZero"/>
        <c:auto val="1"/>
        <c:lblAlgn val="ctr"/>
        <c:lblOffset val="100"/>
        <c:noMultiLvlLbl val="0"/>
      </c:catAx>
      <c:valAx>
        <c:axId val="352035584"/>
        <c:scaling>
          <c:orientation val="minMax"/>
          <c:max val="0.35000000000000003"/>
          <c:min val="0"/>
        </c:scaling>
        <c:delete val="1"/>
        <c:axPos val="l"/>
        <c:numFmt formatCode="0%" sourceLinked="1"/>
        <c:majorTickMark val="out"/>
        <c:minorTickMark val="none"/>
        <c:tickLblPos val="nextTo"/>
        <c:crossAx val="352033792"/>
        <c:crosses val="autoZero"/>
        <c:crossBetween val="between"/>
        <c:majorUnit val="5.000000000000001E-2"/>
      </c:valAx>
    </c:plotArea>
    <c:plotVisOnly val="1"/>
    <c:dispBlanksAs val="gap"/>
    <c:showDLblsOverMax val="0"/>
  </c:chart>
  <c:txPr>
    <a:bodyPr/>
    <a:lstStyle/>
    <a:p>
      <a:pPr>
        <a:defRPr sz="1200">
          <a:solidFill>
            <a:srgbClr val="404040"/>
          </a:solidFill>
          <a:latin typeface="Arial" panose="020B060402020202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380613671242426E-2"/>
          <c:y val="6.2070929699895722E-2"/>
          <c:w val="0.95861934685187689"/>
          <c:h val="0.76531545761648523"/>
        </c:manualLayout>
      </c:layout>
      <c:barChart>
        <c:barDir val="col"/>
        <c:grouping val="percentStacked"/>
        <c:varyColors val="0"/>
        <c:ser>
          <c:idx val="0"/>
          <c:order val="0"/>
          <c:tx>
            <c:strRef>
              <c:f>Blad1!$B$1</c:f>
              <c:strCache>
                <c:ptCount val="1"/>
                <c:pt idx="0">
                  <c:v>Serie 1</c:v>
                </c:pt>
              </c:strCache>
            </c:strRef>
          </c:tx>
          <c:spPr>
            <a:solidFill>
              <a:srgbClr val="4C749A"/>
            </a:solidFill>
            <a:ln>
              <a:solidFill>
                <a:srgbClr val="4C749A"/>
              </a:solidFill>
            </a:ln>
          </c:spPr>
          <c:invertIfNegative val="0"/>
          <c:cat>
            <c:strRef>
              <c:f>Blad1!$A$2:$A$3</c:f>
              <c:strCache>
                <c:ptCount val="2"/>
                <c:pt idx="0">
                  <c:v>Dec 2014</c:v>
                </c:pt>
                <c:pt idx="1">
                  <c:v>Mar 2015</c:v>
                </c:pt>
              </c:strCache>
            </c:strRef>
          </c:cat>
          <c:val>
            <c:numRef>
              <c:f>Blad1!$B$2:$B$3</c:f>
              <c:numCache>
                <c:formatCode>General</c:formatCode>
                <c:ptCount val="2"/>
                <c:pt idx="0">
                  <c:v>3</c:v>
                </c:pt>
                <c:pt idx="1">
                  <c:v>10</c:v>
                </c:pt>
              </c:numCache>
            </c:numRef>
          </c:val>
        </c:ser>
        <c:ser>
          <c:idx val="1"/>
          <c:order val="1"/>
          <c:tx>
            <c:strRef>
              <c:f>Blad1!$C$1</c:f>
              <c:strCache>
                <c:ptCount val="1"/>
                <c:pt idx="0">
                  <c:v>Serie 2</c:v>
                </c:pt>
              </c:strCache>
            </c:strRef>
          </c:tx>
          <c:spPr>
            <a:solidFill>
              <a:schemeClr val="bg1"/>
            </a:solidFill>
            <a:ln>
              <a:solidFill>
                <a:schemeClr val="bg1"/>
              </a:solidFill>
            </a:ln>
          </c:spPr>
          <c:invertIfNegative val="0"/>
          <c:cat>
            <c:strRef>
              <c:f>Blad1!$A$2:$A$3</c:f>
              <c:strCache>
                <c:ptCount val="2"/>
                <c:pt idx="0">
                  <c:v>Dec 2014</c:v>
                </c:pt>
                <c:pt idx="1">
                  <c:v>Mar 2015</c:v>
                </c:pt>
              </c:strCache>
            </c:strRef>
          </c:cat>
          <c:val>
            <c:numRef>
              <c:f>Blad1!$C$2:$C$3</c:f>
              <c:numCache>
                <c:formatCode>General</c:formatCode>
                <c:ptCount val="2"/>
                <c:pt idx="0">
                  <c:v>47</c:v>
                </c:pt>
                <c:pt idx="1">
                  <c:v>10</c:v>
                </c:pt>
              </c:numCache>
            </c:numRef>
          </c:val>
        </c:ser>
        <c:dLbls>
          <c:showLegendKey val="0"/>
          <c:showVal val="0"/>
          <c:showCatName val="0"/>
          <c:showSerName val="0"/>
          <c:showPercent val="0"/>
          <c:showBubbleSize val="0"/>
        </c:dLbls>
        <c:gapWidth val="50"/>
        <c:overlap val="100"/>
        <c:axId val="352267648"/>
        <c:axId val="352269440"/>
      </c:barChart>
      <c:catAx>
        <c:axId val="352267648"/>
        <c:scaling>
          <c:orientation val="minMax"/>
        </c:scaling>
        <c:delete val="1"/>
        <c:axPos val="b"/>
        <c:numFmt formatCode="mmm\-yy" sourceLinked="1"/>
        <c:majorTickMark val="none"/>
        <c:minorTickMark val="none"/>
        <c:tickLblPos val="nextTo"/>
        <c:crossAx val="352269440"/>
        <c:crosses val="autoZero"/>
        <c:auto val="1"/>
        <c:lblAlgn val="ctr"/>
        <c:lblOffset val="100"/>
        <c:noMultiLvlLbl val="0"/>
      </c:catAx>
      <c:valAx>
        <c:axId val="352269440"/>
        <c:scaling>
          <c:orientation val="minMax"/>
        </c:scaling>
        <c:delete val="1"/>
        <c:axPos val="l"/>
        <c:numFmt formatCode="0%" sourceLinked="1"/>
        <c:majorTickMark val="out"/>
        <c:minorTickMark val="none"/>
        <c:tickLblPos val="nextTo"/>
        <c:crossAx val="352267648"/>
        <c:crosses val="autoZero"/>
        <c:crossBetween val="between"/>
      </c:valAx>
    </c:plotArea>
    <c:plotVisOnly val="1"/>
    <c:dispBlanksAs val="gap"/>
    <c:showDLblsOverMax val="0"/>
  </c:chart>
  <c:txPr>
    <a:bodyPr/>
    <a:lstStyle/>
    <a:p>
      <a:pPr>
        <a:defRPr sz="1800"/>
      </a:pPr>
      <a:endParaRPr lang="en-US"/>
    </a:p>
  </c:txPr>
  <c:externalData r:id="rId1">
    <c:autoUpdate val="0"/>
  </c:externalData>
  <c:userShapes r:id="rId2"/>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3"/>
          <c:y val="9.2436974789915971E-2"/>
          <c:w val="0.94639354919699992"/>
          <c:h val="0.8334017950553384"/>
        </c:manualLayout>
      </c:layout>
      <c:lineChart>
        <c:grouping val="standard"/>
        <c:varyColors val="0"/>
        <c:ser>
          <c:idx val="0"/>
          <c:order val="0"/>
          <c:tx>
            <c:strRef>
              <c:f>Sheet1!$A$2</c:f>
              <c:strCache>
                <c:ptCount val="1"/>
              </c:strCache>
            </c:strRef>
          </c:tx>
          <c:spPr>
            <a:ln w="30929">
              <a:solidFill>
                <a:srgbClr val="4C749A"/>
              </a:solidFill>
              <a:prstDash val="solid"/>
            </a:ln>
          </c:spPr>
          <c:marker>
            <c:symbol val="none"/>
          </c:marker>
          <c:dLbls>
            <c:dLbl>
              <c:idx val="0"/>
              <c:layout>
                <c:manualLayout>
                  <c:x val="-3.7057775358618032E-2"/>
                  <c:y val="-5.1016042780748685E-2"/>
                </c:manualLayout>
              </c:layout>
              <c:spPr>
                <a:noFill/>
                <a:ln w="20620">
                  <a:noFill/>
                </a:ln>
              </c:spPr>
              <c:txPr>
                <a:bodyPr/>
                <a:lstStyle/>
                <a:p>
                  <a:pPr>
                    <a:defRPr sz="1100" b="1" i="0" u="none" strike="noStrike" baseline="0">
                      <a:solidFill>
                        <a:srgbClr val="191919"/>
                      </a:solidFill>
                      <a:latin typeface="Arial" panose="020B0604020202020204" pitchFamily="34" charset="0"/>
                      <a:ea typeface="Arial"/>
                      <a:cs typeface="Arial" panose="020B0604020202020204" pitchFamily="34" charset="0"/>
                    </a:defRPr>
                  </a:pPr>
                  <a:endParaRPr lang="en-US"/>
                </a:p>
              </c:txPr>
              <c:dLblPos val="r"/>
              <c:showLegendKey val="0"/>
              <c:showVal val="1"/>
              <c:showCatName val="0"/>
              <c:showSerName val="0"/>
              <c:showPercent val="0"/>
              <c:showBubbleSize val="0"/>
            </c:dLbl>
            <c:dLbl>
              <c:idx val="5"/>
              <c:layout>
                <c:manualLayout>
                  <c:x val="-5.9781010043992819E-2"/>
                  <c:y val="-2.9709817741313805E-2"/>
                </c:manualLayout>
              </c:layout>
              <c:spPr>
                <a:noFill/>
                <a:ln w="20620">
                  <a:noFill/>
                </a:ln>
              </c:spPr>
              <c:txPr>
                <a:bodyPr/>
                <a:lstStyle/>
                <a:p>
                  <a:pPr>
                    <a:defRPr sz="1100" b="1" i="0" u="none" strike="noStrike" baseline="0">
                      <a:solidFill>
                        <a:srgbClr val="191919"/>
                      </a:solidFill>
                      <a:latin typeface="Arial" panose="020B0604020202020204" pitchFamily="34" charset="0"/>
                      <a:ea typeface="Arial"/>
                      <a:cs typeface="Arial" panose="020B0604020202020204" pitchFamily="34" charset="0"/>
                    </a:defRPr>
                  </a:pPr>
                  <a:endParaRPr lang="en-US"/>
                </a:p>
              </c:txPr>
              <c:dLblPos val="r"/>
              <c:showLegendKey val="0"/>
              <c:showVal val="1"/>
              <c:showCatName val="0"/>
              <c:showSerName val="0"/>
              <c:showPercent val="0"/>
              <c:showBubbleSize val="0"/>
            </c:dLbl>
            <c:txPr>
              <a:bodyPr/>
              <a:lstStyle/>
              <a:p>
                <a:pPr>
                  <a:defRPr sz="1100">
                    <a:latin typeface="Arial" panose="020B0604020202020204" pitchFamily="34" charset="0"/>
                    <a:cs typeface="Arial" panose="020B0604020202020204" pitchFamily="34" charset="0"/>
                  </a:defRPr>
                </a:pPr>
                <a:endParaRPr lang="en-US"/>
              </a:p>
            </c:txPr>
            <c:showLegendKey val="0"/>
            <c:showVal val="0"/>
            <c:showCatName val="0"/>
            <c:showSerName val="0"/>
            <c:showPercent val="0"/>
            <c:showBubbleSize val="0"/>
          </c:dLbls>
          <c:cat>
            <c:numRef>
              <c:f>Sheet1!$B$1:$G$1</c:f>
              <c:numCache>
                <c:formatCode>General</c:formatCode>
                <c:ptCount val="6"/>
              </c:numCache>
            </c:numRef>
          </c:cat>
          <c:val>
            <c:numRef>
              <c:f>Sheet1!$B$2:$G$2</c:f>
              <c:numCache>
                <c:formatCode>General</c:formatCode>
                <c:ptCount val="6"/>
                <c:pt idx="0" formatCode="#,##0_);\(#,##0\)">
                  <c:v>1.4830000000001686E-2</c:v>
                </c:pt>
                <c:pt idx="1">
                  <c:v>0.97976600000011138</c:v>
                </c:pt>
                <c:pt idx="2">
                  <c:v>1.899686000000216</c:v>
                </c:pt>
                <c:pt idx="3">
                  <c:v>4.5089540000005126</c:v>
                </c:pt>
                <c:pt idx="4">
                  <c:v>11.805941000001344</c:v>
                </c:pt>
                <c:pt idx="5" formatCode="#,##0_);\(#,##0\)">
                  <c:v>17.539727000001992</c:v>
                </c:pt>
              </c:numCache>
            </c:numRef>
          </c:val>
          <c:smooth val="0"/>
        </c:ser>
        <c:ser>
          <c:idx val="1"/>
          <c:order val="1"/>
          <c:tx>
            <c:strRef>
              <c:f>Sheet1!$A$3</c:f>
              <c:strCache>
                <c:ptCount val="1"/>
              </c:strCache>
            </c:strRef>
          </c:tx>
          <c:spPr>
            <a:ln w="30929">
              <a:solidFill>
                <a:srgbClr val="9BBB59"/>
              </a:solidFill>
              <a:prstDash val="solid"/>
            </a:ln>
          </c:spPr>
          <c:marker>
            <c:symbol val="none"/>
          </c:marker>
          <c:dLbls>
            <c:dLbl>
              <c:idx val="0"/>
              <c:layout>
                <c:manualLayout>
                  <c:x val="-3.7057775358618032E-2"/>
                  <c:y val="-9.1153825331685423E-2"/>
                </c:manualLayout>
              </c:layout>
              <c:spPr>
                <a:noFill/>
                <a:ln w="20620">
                  <a:noFill/>
                </a:ln>
              </c:spPr>
              <c:txPr>
                <a:bodyPr/>
                <a:lstStyle/>
                <a:p>
                  <a:pPr>
                    <a:defRPr sz="1100" b="1" i="0" u="none" strike="noStrike" baseline="0">
                      <a:solidFill>
                        <a:srgbClr val="191919"/>
                      </a:solidFill>
                      <a:latin typeface="Arial" panose="020B0604020202020204" pitchFamily="34" charset="0"/>
                      <a:ea typeface="Arial"/>
                      <a:cs typeface="Arial" panose="020B0604020202020204" pitchFamily="34" charset="0"/>
                    </a:defRPr>
                  </a:pPr>
                  <a:endParaRPr lang="en-US"/>
                </a:p>
              </c:txPr>
              <c:dLblPos val="r"/>
              <c:showLegendKey val="0"/>
              <c:showVal val="1"/>
              <c:showCatName val="0"/>
              <c:showSerName val="0"/>
              <c:showPercent val="0"/>
              <c:showBubbleSize val="0"/>
            </c:dLbl>
            <c:dLbl>
              <c:idx val="5"/>
              <c:layout>
                <c:manualLayout>
                  <c:x val="-2.2419619998189453E-2"/>
                  <c:y val="-8.9580419580419582E-2"/>
                </c:manualLayout>
              </c:layout>
              <c:spPr>
                <a:noFill/>
                <a:ln w="20620">
                  <a:noFill/>
                </a:ln>
              </c:spPr>
              <c:txPr>
                <a:bodyPr/>
                <a:lstStyle/>
                <a:p>
                  <a:pPr>
                    <a:defRPr sz="1100" b="1" i="0" u="none" strike="noStrike" baseline="0">
                      <a:solidFill>
                        <a:srgbClr val="191919"/>
                      </a:solidFill>
                      <a:latin typeface="Arial" panose="020B0604020202020204" pitchFamily="34" charset="0"/>
                      <a:ea typeface="Arial"/>
                      <a:cs typeface="Arial" panose="020B0604020202020204" pitchFamily="34" charset="0"/>
                    </a:defRPr>
                  </a:pPr>
                  <a:endParaRPr lang="en-US"/>
                </a:p>
              </c:txPr>
              <c:dLblPos val="r"/>
              <c:showLegendKey val="0"/>
              <c:showVal val="1"/>
              <c:showCatName val="0"/>
              <c:showSerName val="0"/>
              <c:showPercent val="0"/>
              <c:showBubbleSize val="0"/>
            </c:dLbl>
            <c:txPr>
              <a:bodyPr/>
              <a:lstStyle/>
              <a:p>
                <a:pPr>
                  <a:defRPr sz="1100">
                    <a:latin typeface="Arial" panose="020B0604020202020204" pitchFamily="34" charset="0"/>
                    <a:cs typeface="Arial" panose="020B0604020202020204" pitchFamily="34" charset="0"/>
                  </a:defRPr>
                </a:pPr>
                <a:endParaRPr lang="en-US"/>
              </a:p>
            </c:txPr>
            <c:showLegendKey val="0"/>
            <c:showVal val="0"/>
            <c:showCatName val="0"/>
            <c:showSerName val="0"/>
            <c:showPercent val="0"/>
            <c:showBubbleSize val="0"/>
          </c:dLbls>
          <c:cat>
            <c:numRef>
              <c:f>Sheet1!$B$1:$G$1</c:f>
              <c:numCache>
                <c:formatCode>General</c:formatCode>
                <c:ptCount val="6"/>
              </c:numCache>
            </c:numRef>
          </c:cat>
          <c:val>
            <c:numRef>
              <c:f>Sheet1!$B$3:$G$3</c:f>
              <c:numCache>
                <c:formatCode>General</c:formatCode>
                <c:ptCount val="6"/>
                <c:pt idx="0" formatCode="#,##0_);\(#,##0\)">
                  <c:v>8.3001580000009429</c:v>
                </c:pt>
                <c:pt idx="1">
                  <c:v>7.4682760000008495</c:v>
                </c:pt>
                <c:pt idx="2">
                  <c:v>6.4241350000007298</c:v>
                </c:pt>
                <c:pt idx="3">
                  <c:v>4.8672620000005535</c:v>
                </c:pt>
                <c:pt idx="4">
                  <c:v>4.2610300000004839</c:v>
                </c:pt>
                <c:pt idx="5" formatCode="#,##0_);\(#,##0\)">
                  <c:v>3.0695120000003491</c:v>
                </c:pt>
              </c:numCache>
            </c:numRef>
          </c:val>
          <c:smooth val="0"/>
        </c:ser>
        <c:dLbls>
          <c:showLegendKey val="0"/>
          <c:showVal val="0"/>
          <c:showCatName val="0"/>
          <c:showSerName val="0"/>
          <c:showPercent val="0"/>
          <c:showBubbleSize val="0"/>
        </c:dLbls>
        <c:marker val="1"/>
        <c:smooth val="0"/>
        <c:axId val="352948992"/>
        <c:axId val="352950528"/>
      </c:lineChart>
      <c:catAx>
        <c:axId val="352948992"/>
        <c:scaling>
          <c:orientation val="minMax"/>
        </c:scaling>
        <c:delete val="0"/>
        <c:axPos val="b"/>
        <c:numFmt formatCode="General" sourceLinked="1"/>
        <c:majorTickMark val="none"/>
        <c:minorTickMark val="none"/>
        <c:tickLblPos val="none"/>
        <c:spPr>
          <a:ln w="10310">
            <a:solidFill>
              <a:srgbClr val="7F7F7F"/>
            </a:solidFill>
            <a:prstDash val="solid"/>
          </a:ln>
        </c:spPr>
        <c:crossAx val="352950528"/>
        <c:crossesAt val="0"/>
        <c:auto val="1"/>
        <c:lblAlgn val="ctr"/>
        <c:lblOffset val="100"/>
        <c:tickLblSkip val="1"/>
        <c:tickMarkSkip val="1"/>
        <c:noMultiLvlLbl val="0"/>
      </c:catAx>
      <c:valAx>
        <c:axId val="352950528"/>
        <c:scaling>
          <c:orientation val="minMax"/>
          <c:max val="17.539726999999999"/>
          <c:min val="0"/>
        </c:scaling>
        <c:delete val="0"/>
        <c:axPos val="l"/>
        <c:numFmt formatCode="#,##0_);\(#,##0\)" sourceLinked="1"/>
        <c:majorTickMark val="none"/>
        <c:minorTickMark val="none"/>
        <c:tickLblPos val="none"/>
        <c:spPr>
          <a:ln w="7732">
            <a:noFill/>
          </a:ln>
        </c:spPr>
        <c:crossAx val="352948992"/>
        <c:crosses val="autoZero"/>
        <c:crossBetween val="midCat"/>
        <c:majorUnit val="2"/>
      </c:valAx>
      <c:spPr>
        <a:noFill/>
        <a:ln w="20620">
          <a:noFill/>
        </a:ln>
      </c:spPr>
    </c:plotArea>
    <c:plotVisOnly val="1"/>
    <c:dispBlanksAs val="gap"/>
    <c:showDLblsOverMax val="0"/>
  </c:chart>
  <c:spPr>
    <a:noFill/>
    <a:ln>
      <a:noFill/>
    </a:ln>
  </c:spPr>
  <c:txPr>
    <a:bodyPr/>
    <a:lstStyle/>
    <a:p>
      <a:pPr>
        <a:defRPr sz="974" b="1" i="0" u="none" strike="noStrike" baseline="0">
          <a:solidFill>
            <a:schemeClr val="tx1"/>
          </a:solidFill>
          <a:latin typeface="Calibri"/>
          <a:ea typeface="Calibri"/>
          <a:cs typeface="Calibri"/>
        </a:defRPr>
      </a:pPr>
      <a:endParaRPr lang="en-US"/>
    </a:p>
  </c:txPr>
  <c:externalData r:id="rId1">
    <c:autoUpdate val="0"/>
  </c:externalData>
  <c:userShapes r:id="rId2"/>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7928732082683316"/>
          <c:w val="0.93256095434683983"/>
          <c:h val="0.67975713384215353"/>
        </c:manualLayout>
      </c:layout>
      <c:barChart>
        <c:barDir val="col"/>
        <c:grouping val="stacked"/>
        <c:varyColors val="0"/>
        <c:ser>
          <c:idx val="0"/>
          <c:order val="0"/>
          <c:tx>
            <c:strRef>
              <c:f>Sheet1!$B$1</c:f>
              <c:strCache>
                <c:ptCount val="1"/>
                <c:pt idx="0">
                  <c:v>Column22</c:v>
                </c:pt>
              </c:strCache>
            </c:strRef>
          </c:tx>
          <c:spPr>
            <a:solidFill>
              <a:srgbClr val="4C749A"/>
            </a:solidFill>
            <a:ln cmpd="dbl">
              <a:noFill/>
            </a:ln>
            <a:effectLst>
              <a:outerShdw blurRad="50800" dist="50800" dir="5400000" algn="ctr" rotWithShape="0">
                <a:schemeClr val="bg1"/>
              </a:outerShdw>
            </a:effectLst>
          </c:spPr>
          <c:invertIfNegative val="0"/>
          <c:dPt>
            <c:idx val="4"/>
            <c:invertIfNegative val="0"/>
            <c:bubble3D val="0"/>
          </c:dPt>
          <c:dPt>
            <c:idx val="7"/>
            <c:invertIfNegative val="0"/>
            <c:bubble3D val="0"/>
          </c:dPt>
          <c:dPt>
            <c:idx val="8"/>
            <c:invertIfNegative val="0"/>
            <c:bubble3D val="0"/>
          </c:dPt>
          <c:dLbls>
            <c:dLbl>
              <c:idx val="0"/>
              <c:layout/>
              <c:tx>
                <c:rich>
                  <a:bodyPr/>
                  <a:lstStyle/>
                  <a:p>
                    <a:r>
                      <a:rPr lang="en-US" sz="900" b="0" smtClean="0"/>
                      <a:t>8.5</a:t>
                    </a:r>
                    <a:r>
                      <a:rPr lang="en-US" sz="900" b="0"/>
                      <a:t>%</a:t>
                    </a:r>
                    <a:endParaRPr lang="en-US"/>
                  </a:p>
                </c:rich>
              </c:tx>
              <c:dLblPos val="inEnd"/>
              <c:showLegendKey val="0"/>
              <c:showVal val="1"/>
              <c:showCatName val="0"/>
              <c:showSerName val="0"/>
              <c:showPercent val="0"/>
              <c:showBubbleSize val="0"/>
            </c:dLbl>
            <c:dLbl>
              <c:idx val="1"/>
              <c:layout/>
              <c:tx>
                <c:rich>
                  <a:bodyPr/>
                  <a:lstStyle/>
                  <a:p>
                    <a:r>
                      <a:rPr lang="en-US" sz="900" b="0" smtClean="0"/>
                      <a:t>10.3</a:t>
                    </a:r>
                    <a:r>
                      <a:rPr lang="en-US" sz="900" b="0"/>
                      <a:t>%</a:t>
                    </a:r>
                    <a:endParaRPr lang="en-US"/>
                  </a:p>
                </c:rich>
              </c:tx>
              <c:dLblPos val="inEnd"/>
              <c:showLegendKey val="0"/>
              <c:showVal val="1"/>
              <c:showCatName val="0"/>
              <c:showSerName val="0"/>
              <c:showPercent val="0"/>
              <c:showBubbleSize val="0"/>
            </c:dLbl>
            <c:dLbl>
              <c:idx val="2"/>
              <c:layout>
                <c:manualLayout>
                  <c:x val="4.7820958332004974E-3"/>
                  <c:y val="-0.10758488889510545"/>
                </c:manualLayout>
              </c:layout>
              <c:tx>
                <c:rich>
                  <a:bodyPr/>
                  <a:lstStyle/>
                  <a:p>
                    <a:r>
                      <a:rPr lang="en-US" sz="900" b="0" dirty="0" smtClean="0"/>
                      <a:t>10.3</a:t>
                    </a:r>
                    <a:r>
                      <a:rPr lang="en-US" sz="900" b="0" dirty="0"/>
                      <a:t>%</a:t>
                    </a:r>
                    <a:endParaRPr lang="en-US" dirty="0"/>
                  </a:p>
                </c:rich>
              </c:tx>
              <c:dLblPos val="ctr"/>
              <c:showLegendKey val="0"/>
              <c:showVal val="1"/>
              <c:showCatName val="0"/>
              <c:showSerName val="0"/>
              <c:showPercent val="0"/>
              <c:showBubbleSize val="0"/>
            </c:dLbl>
            <c:dLbl>
              <c:idx val="3"/>
              <c:layout/>
              <c:tx>
                <c:rich>
                  <a:bodyPr/>
                  <a:lstStyle/>
                  <a:p>
                    <a:r>
                      <a:rPr lang="en-US" sz="900" b="0" smtClean="0"/>
                      <a:t>11.2</a:t>
                    </a:r>
                    <a:r>
                      <a:rPr lang="en-US" sz="900" b="0"/>
                      <a:t>%</a:t>
                    </a:r>
                    <a:endParaRPr lang="en-US"/>
                  </a:p>
                </c:rich>
              </c:tx>
              <c:dLblPos val="inEnd"/>
              <c:showLegendKey val="0"/>
              <c:showVal val="1"/>
              <c:showCatName val="0"/>
              <c:showSerName val="0"/>
              <c:showPercent val="0"/>
              <c:showBubbleSize val="0"/>
            </c:dLbl>
            <c:dLbl>
              <c:idx val="4"/>
              <c:layout/>
              <c:tx>
                <c:rich>
                  <a:bodyPr/>
                  <a:lstStyle/>
                  <a:p>
                    <a:r>
                      <a:rPr lang="en-US" sz="900" b="0" smtClean="0"/>
                      <a:t>13.1</a:t>
                    </a:r>
                    <a:r>
                      <a:rPr lang="en-US" sz="900" b="0"/>
                      <a:t>%</a:t>
                    </a:r>
                    <a:endParaRPr lang="en-US"/>
                  </a:p>
                </c:rich>
              </c:tx>
              <c:dLblPos val="inEnd"/>
              <c:showLegendKey val="0"/>
              <c:showVal val="1"/>
              <c:showCatName val="0"/>
              <c:showSerName val="0"/>
              <c:showPercent val="0"/>
              <c:showBubbleSize val="0"/>
            </c:dLbl>
            <c:dLbl>
              <c:idx val="5"/>
              <c:layout/>
              <c:tx>
                <c:rich>
                  <a:bodyPr/>
                  <a:lstStyle/>
                  <a:p>
                    <a:r>
                      <a:rPr lang="en-US" sz="900" b="0" smtClean="0"/>
                      <a:t>14.9</a:t>
                    </a:r>
                    <a:r>
                      <a:rPr lang="en-US" sz="900" b="0"/>
                      <a:t>%</a:t>
                    </a:r>
                    <a:endParaRPr lang="en-US"/>
                  </a:p>
                </c:rich>
              </c:tx>
              <c:dLblPos val="inEnd"/>
              <c:showLegendKey val="0"/>
              <c:showVal val="1"/>
              <c:showCatName val="0"/>
              <c:showSerName val="0"/>
              <c:showPercent val="0"/>
              <c:showBubbleSize val="0"/>
            </c:dLbl>
            <c:dLbl>
              <c:idx val="6"/>
              <c:layout/>
              <c:tx>
                <c:rich>
                  <a:bodyPr/>
                  <a:lstStyle/>
                  <a:p>
                    <a:r>
                      <a:rPr lang="en-US" sz="900" b="0" smtClean="0"/>
                      <a:t>15.7</a:t>
                    </a:r>
                    <a:r>
                      <a:rPr lang="en-US" sz="900" b="0"/>
                      <a:t>%</a:t>
                    </a:r>
                    <a:endParaRPr lang="en-US"/>
                  </a:p>
                </c:rich>
              </c:tx>
              <c:dLblPos val="inEnd"/>
              <c:showLegendKey val="0"/>
              <c:showVal val="1"/>
              <c:showCatName val="0"/>
              <c:showSerName val="0"/>
              <c:showPercent val="0"/>
              <c:showBubbleSize val="0"/>
            </c:dLbl>
            <c:numFmt formatCode="0.0%" sourceLinked="0"/>
            <c:txPr>
              <a:bodyPr/>
              <a:lstStyle/>
              <a:p>
                <a:pPr>
                  <a:defRPr sz="900" b="0">
                    <a:solidFill>
                      <a:schemeClr val="bg1"/>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dLbls>
          <c:cat>
            <c:strRef>
              <c:f>Sheet1!$A$2:$A$9</c:f>
              <c:strCache>
                <c:ptCount val="8"/>
                <c:pt idx="0">
                  <c:v>2008</c:v>
                </c:pt>
                <c:pt idx="1">
                  <c:v>2009</c:v>
                </c:pt>
                <c:pt idx="2">
                  <c:v>2010</c:v>
                </c:pt>
                <c:pt idx="3">
                  <c:v>2011</c:v>
                </c:pt>
                <c:pt idx="4">
                  <c:v>2012</c:v>
                </c:pt>
                <c:pt idx="5">
                  <c:v>2013</c:v>
                </c:pt>
                <c:pt idx="6">
                  <c:v>2014</c:v>
                </c:pt>
                <c:pt idx="7">
                  <c:v>Q2/15</c:v>
                </c:pt>
              </c:strCache>
            </c:strRef>
          </c:cat>
          <c:val>
            <c:numRef>
              <c:f>Sheet1!$B$2:$B$9</c:f>
              <c:numCache>
                <c:formatCode>0.00%</c:formatCode>
                <c:ptCount val="8"/>
                <c:pt idx="0">
                  <c:v>8.5000000000000006E-2</c:v>
                </c:pt>
                <c:pt idx="1">
                  <c:v>0.10299999999999999</c:v>
                </c:pt>
                <c:pt idx="2">
                  <c:v>0.10299999999999999</c:v>
                </c:pt>
                <c:pt idx="3" formatCode="0.0%">
                  <c:v>0.112</c:v>
                </c:pt>
                <c:pt idx="4" formatCode="0.0%">
                  <c:v>0.13100000000000001</c:v>
                </c:pt>
                <c:pt idx="5" formatCode="0.0%">
                  <c:v>0.14899999999999999</c:v>
                </c:pt>
                <c:pt idx="6" formatCode="0.0%">
                  <c:v>0.157</c:v>
                </c:pt>
                <c:pt idx="7" formatCode="0.0%">
                  <c:v>0.16</c:v>
                </c:pt>
              </c:numCache>
            </c:numRef>
          </c:val>
        </c:ser>
        <c:dLbls>
          <c:showLegendKey val="0"/>
          <c:showVal val="0"/>
          <c:showCatName val="0"/>
          <c:showSerName val="0"/>
          <c:showPercent val="0"/>
          <c:showBubbleSize val="0"/>
        </c:dLbls>
        <c:gapWidth val="34"/>
        <c:overlap val="100"/>
        <c:axId val="353635328"/>
        <c:axId val="353641216"/>
      </c:barChart>
      <c:catAx>
        <c:axId val="353635328"/>
        <c:scaling>
          <c:orientation val="minMax"/>
        </c:scaling>
        <c:delete val="0"/>
        <c:axPos val="b"/>
        <c:numFmt formatCode="General" sourceLinked="1"/>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53641216"/>
        <c:crosses val="autoZero"/>
        <c:auto val="1"/>
        <c:lblAlgn val="ctr"/>
        <c:lblOffset val="100"/>
        <c:noMultiLvlLbl val="0"/>
      </c:catAx>
      <c:valAx>
        <c:axId val="353641216"/>
        <c:scaling>
          <c:orientation val="minMax"/>
          <c:min val="5.000000000000001E-2"/>
        </c:scaling>
        <c:delete val="1"/>
        <c:axPos val="l"/>
        <c:numFmt formatCode="0.00%" sourceLinked="1"/>
        <c:majorTickMark val="out"/>
        <c:minorTickMark val="none"/>
        <c:tickLblPos val="nextTo"/>
        <c:crossAx val="3536353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0989935603315487"/>
          <c:w val="0.83382886832365977"/>
          <c:h val="0.68471342675360081"/>
        </c:manualLayout>
      </c:layout>
      <c:barChart>
        <c:barDir val="col"/>
        <c:grouping val="stacked"/>
        <c:varyColors val="0"/>
        <c:ser>
          <c:idx val="0"/>
          <c:order val="0"/>
          <c:tx>
            <c:strRef>
              <c:f>Sheet1!$B$1</c:f>
              <c:strCache>
                <c:ptCount val="1"/>
                <c:pt idx="0">
                  <c:v>Series 1</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dPt>
          <c:dPt>
            <c:idx val="7"/>
            <c:invertIfNegative val="0"/>
            <c:bubble3D val="0"/>
          </c:dPt>
          <c:dPt>
            <c:idx val="8"/>
            <c:invertIfNegative val="0"/>
            <c:bubble3D val="0"/>
            <c:spPr>
              <a:solidFill>
                <a:srgbClr val="A6A6A6"/>
              </a:solidFill>
              <a:ln cmpd="dbl">
                <a:noFill/>
              </a:ln>
              <a:effectLst>
                <a:outerShdw blurRad="50800" dist="50800" dir="5400000" algn="ctr" rotWithShape="0">
                  <a:schemeClr val="bg1"/>
                </a:outerShdw>
              </a:effectLst>
            </c:spPr>
          </c:dPt>
          <c:dLbls>
            <c:dLbl>
              <c:idx val="1"/>
              <c:layout>
                <c:manualLayout>
                  <c:x val="2.8684112931385342E-3"/>
                  <c:y val="-4.9555123928787049E-3"/>
                </c:manualLayout>
              </c:layout>
              <c:showLegendKey val="0"/>
              <c:showVal val="1"/>
              <c:showCatName val="0"/>
              <c:showSerName val="0"/>
              <c:showPercent val="0"/>
              <c:showBubbleSize val="0"/>
            </c:dLbl>
            <c:numFmt formatCode="#,##0.0" sourceLinked="0"/>
            <c:txPr>
              <a:bodyPr/>
              <a:lstStyle/>
              <a:p>
                <a:pPr>
                  <a:defRPr sz="800">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numRef>
              <c:f>Sheet1!$A$2:$A$10</c:f>
              <c:numCache>
                <c:formatCode>General</c:formatCode>
                <c:ptCount val="9"/>
                <c:pt idx="0">
                  <c:v>2006</c:v>
                </c:pt>
                <c:pt idx="1">
                  <c:v>2007</c:v>
                </c:pt>
                <c:pt idx="2">
                  <c:v>2008</c:v>
                </c:pt>
                <c:pt idx="3">
                  <c:v>2009</c:v>
                </c:pt>
                <c:pt idx="4">
                  <c:v>2010</c:v>
                </c:pt>
                <c:pt idx="5">
                  <c:v>2011</c:v>
                </c:pt>
                <c:pt idx="6">
                  <c:v>2012</c:v>
                </c:pt>
                <c:pt idx="7">
                  <c:v>2013</c:v>
                </c:pt>
                <c:pt idx="8">
                  <c:v>2014</c:v>
                </c:pt>
              </c:numCache>
            </c:numRef>
          </c:cat>
          <c:val>
            <c:numRef>
              <c:f>Sheet1!$B$2:$B$10</c:f>
              <c:numCache>
                <c:formatCode>#,##0.0</c:formatCode>
                <c:ptCount val="9"/>
                <c:pt idx="0">
                  <c:v>1.8819999999999999</c:v>
                </c:pt>
                <c:pt idx="1">
                  <c:v>3.7149999999999999</c:v>
                </c:pt>
                <c:pt idx="2">
                  <c:v>5.8680000000000003</c:v>
                </c:pt>
                <c:pt idx="3">
                  <c:v>7.18</c:v>
                </c:pt>
                <c:pt idx="4">
                  <c:v>8.6750000000000007</c:v>
                </c:pt>
                <c:pt idx="5">
                  <c:v>10.260999999999999</c:v>
                </c:pt>
                <c:pt idx="6">
                  <c:v>12.016999999999999</c:v>
                </c:pt>
                <c:pt idx="7">
                  <c:v>13.398999999999999</c:v>
                </c:pt>
                <c:pt idx="8">
                  <c:v>14.23</c:v>
                </c:pt>
              </c:numCache>
            </c:numRef>
          </c:val>
        </c:ser>
        <c:ser>
          <c:idx val="1"/>
          <c:order val="1"/>
          <c:tx>
            <c:strRef>
              <c:f>Sheet1!$C$1</c:f>
              <c:strCache>
                <c:ptCount val="1"/>
                <c:pt idx="0">
                  <c:v>Series 13</c:v>
                </c:pt>
              </c:strCache>
            </c:strRef>
          </c:tx>
          <c:invertIfNegative val="0"/>
          <c:cat>
            <c:numRef>
              <c:f>Sheet1!$A$2:$A$10</c:f>
              <c:numCache>
                <c:formatCode>General</c:formatCode>
                <c:ptCount val="9"/>
                <c:pt idx="0">
                  <c:v>2006</c:v>
                </c:pt>
                <c:pt idx="1">
                  <c:v>2007</c:v>
                </c:pt>
                <c:pt idx="2">
                  <c:v>2008</c:v>
                </c:pt>
                <c:pt idx="3">
                  <c:v>2009</c:v>
                </c:pt>
                <c:pt idx="4">
                  <c:v>2010</c:v>
                </c:pt>
                <c:pt idx="5">
                  <c:v>2011</c:v>
                </c:pt>
                <c:pt idx="6">
                  <c:v>2012</c:v>
                </c:pt>
                <c:pt idx="7">
                  <c:v>2013</c:v>
                </c:pt>
                <c:pt idx="8">
                  <c:v>2014</c:v>
                </c:pt>
              </c:numCache>
            </c:numRef>
          </c:cat>
          <c:val>
            <c:numRef>
              <c:f>Sheet1!$C$2:$C$10</c:f>
              <c:numCache>
                <c:formatCode>#,##0.0</c:formatCode>
                <c:ptCount val="9"/>
                <c:pt idx="0">
                  <c:v>0</c:v>
                </c:pt>
                <c:pt idx="1">
                  <c:v>0</c:v>
                </c:pt>
                <c:pt idx="2">
                  <c:v>0</c:v>
                </c:pt>
                <c:pt idx="3">
                  <c:v>0</c:v>
                </c:pt>
                <c:pt idx="4">
                  <c:v>0</c:v>
                </c:pt>
                <c:pt idx="5">
                  <c:v>0</c:v>
                </c:pt>
                <c:pt idx="6">
                  <c:v>0</c:v>
                </c:pt>
                <c:pt idx="7">
                  <c:v>0</c:v>
                </c:pt>
                <c:pt idx="8">
                  <c:v>0</c:v>
                </c:pt>
              </c:numCache>
            </c:numRef>
          </c:val>
        </c:ser>
        <c:ser>
          <c:idx val="2"/>
          <c:order val="2"/>
          <c:tx>
            <c:strRef>
              <c:f>Sheet1!$D$1</c:f>
              <c:strCache>
                <c:ptCount val="1"/>
                <c:pt idx="0">
                  <c:v>Series 12</c:v>
                </c:pt>
              </c:strCache>
            </c:strRef>
          </c:tx>
          <c:spPr>
            <a:solidFill>
              <a:schemeClr val="bg1">
                <a:lumMod val="75000"/>
              </a:schemeClr>
            </a:solidFill>
          </c:spPr>
          <c:invertIfNegative val="0"/>
          <c:dPt>
            <c:idx val="7"/>
            <c:invertIfNegative val="0"/>
            <c:bubble3D val="0"/>
          </c:dPt>
          <c:dPt>
            <c:idx val="8"/>
            <c:invertIfNegative val="0"/>
            <c:bubble3D val="0"/>
          </c:dPt>
          <c:dLbls>
            <c:numFmt formatCode="#,##0.0" sourceLinked="0"/>
            <c:txPr>
              <a:bodyPr/>
              <a:lstStyle/>
              <a:p>
                <a:pPr>
                  <a:defRPr sz="8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numRef>
              <c:f>Sheet1!$A$2:$A$10</c:f>
              <c:numCache>
                <c:formatCode>General</c:formatCode>
                <c:ptCount val="9"/>
                <c:pt idx="0">
                  <c:v>2006</c:v>
                </c:pt>
                <c:pt idx="1">
                  <c:v>2007</c:v>
                </c:pt>
                <c:pt idx="2">
                  <c:v>2008</c:v>
                </c:pt>
                <c:pt idx="3">
                  <c:v>2009</c:v>
                </c:pt>
                <c:pt idx="4">
                  <c:v>2010</c:v>
                </c:pt>
                <c:pt idx="5">
                  <c:v>2011</c:v>
                </c:pt>
                <c:pt idx="6">
                  <c:v>2012</c:v>
                </c:pt>
                <c:pt idx="7">
                  <c:v>2013</c:v>
                </c:pt>
                <c:pt idx="8">
                  <c:v>2014</c:v>
                </c:pt>
              </c:numCache>
            </c:numRef>
          </c:cat>
          <c:val>
            <c:numRef>
              <c:f>Sheet1!$D$2:$D$10</c:f>
              <c:numCache>
                <c:formatCode>#,##0.0</c:formatCode>
                <c:ptCount val="9"/>
                <c:pt idx="0">
                  <c:v>1.2709999999999999</c:v>
                </c:pt>
                <c:pt idx="1">
                  <c:v>2.5680000000000001</c:v>
                </c:pt>
                <c:pt idx="2">
                  <c:v>3.0870000000000002</c:v>
                </c:pt>
                <c:pt idx="3">
                  <c:v>4.093</c:v>
                </c:pt>
                <c:pt idx="4">
                  <c:v>5.2610000000000001</c:v>
                </c:pt>
                <c:pt idx="5">
                  <c:v>6.3090000000000002</c:v>
                </c:pt>
                <c:pt idx="6">
                  <c:v>7.6790000000000003</c:v>
                </c:pt>
                <c:pt idx="7">
                  <c:v>9.4130000000000003</c:v>
                </c:pt>
                <c:pt idx="8">
                  <c:v>11.914</c:v>
                </c:pt>
              </c:numCache>
            </c:numRef>
          </c:val>
        </c:ser>
        <c:ser>
          <c:idx val="3"/>
          <c:order val="3"/>
          <c:tx>
            <c:strRef>
              <c:f>Sheet1!$E$1</c:f>
              <c:strCache>
                <c:ptCount val="1"/>
                <c:pt idx="0">
                  <c:v>Series 122</c:v>
                </c:pt>
              </c:strCache>
            </c:strRef>
          </c:tx>
          <c:invertIfNegative val="0"/>
          <c:cat>
            <c:numRef>
              <c:f>Sheet1!$A$2:$A$10</c:f>
              <c:numCache>
                <c:formatCode>General</c:formatCode>
                <c:ptCount val="9"/>
                <c:pt idx="0">
                  <c:v>2006</c:v>
                </c:pt>
                <c:pt idx="1">
                  <c:v>2007</c:v>
                </c:pt>
                <c:pt idx="2">
                  <c:v>2008</c:v>
                </c:pt>
                <c:pt idx="3">
                  <c:v>2009</c:v>
                </c:pt>
                <c:pt idx="4">
                  <c:v>2010</c:v>
                </c:pt>
                <c:pt idx="5">
                  <c:v>2011</c:v>
                </c:pt>
                <c:pt idx="6">
                  <c:v>2012</c:v>
                </c:pt>
                <c:pt idx="7">
                  <c:v>2013</c:v>
                </c:pt>
                <c:pt idx="8">
                  <c:v>2014</c:v>
                </c:pt>
              </c:numCache>
            </c:numRef>
          </c:cat>
          <c:val>
            <c:numRef>
              <c:f>Sheet1!$E$2:$E$10</c:f>
              <c:numCache>
                <c:formatCode>#,##0.0</c:formatCode>
                <c:ptCount val="9"/>
                <c:pt idx="0">
                  <c:v>0</c:v>
                </c:pt>
                <c:pt idx="1">
                  <c:v>0</c:v>
                </c:pt>
                <c:pt idx="2">
                  <c:v>0</c:v>
                </c:pt>
                <c:pt idx="3">
                  <c:v>0</c:v>
                </c:pt>
                <c:pt idx="4">
                  <c:v>0</c:v>
                </c:pt>
                <c:pt idx="5">
                  <c:v>0</c:v>
                </c:pt>
                <c:pt idx="6">
                  <c:v>0</c:v>
                </c:pt>
                <c:pt idx="7">
                  <c:v>0</c:v>
                </c:pt>
                <c:pt idx="8">
                  <c:v>0</c:v>
                </c:pt>
              </c:numCache>
            </c:numRef>
          </c:val>
        </c:ser>
        <c:ser>
          <c:idx val="4"/>
          <c:order val="4"/>
          <c:tx>
            <c:strRef>
              <c:f>Sheet1!$F$1</c:f>
              <c:strCache>
                <c:ptCount val="1"/>
                <c:pt idx="0">
                  <c:v>Series 2</c:v>
                </c:pt>
              </c:strCache>
            </c:strRef>
          </c:tx>
          <c:spPr>
            <a:noFill/>
          </c:spPr>
          <c:invertIfNegative val="0"/>
          <c:dLbls>
            <c:numFmt formatCode="#,##0.0" sourceLinked="0"/>
            <c:txPr>
              <a:bodyPr/>
              <a:lstStyle/>
              <a:p>
                <a:pPr>
                  <a:defRPr sz="80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numRef>
              <c:f>Sheet1!$A$2:$A$10</c:f>
              <c:numCache>
                <c:formatCode>General</c:formatCode>
                <c:ptCount val="9"/>
                <c:pt idx="0">
                  <c:v>2006</c:v>
                </c:pt>
                <c:pt idx="1">
                  <c:v>2007</c:v>
                </c:pt>
                <c:pt idx="2">
                  <c:v>2008</c:v>
                </c:pt>
                <c:pt idx="3">
                  <c:v>2009</c:v>
                </c:pt>
                <c:pt idx="4">
                  <c:v>2010</c:v>
                </c:pt>
                <c:pt idx="5">
                  <c:v>2011</c:v>
                </c:pt>
                <c:pt idx="6">
                  <c:v>2012</c:v>
                </c:pt>
                <c:pt idx="7">
                  <c:v>2013</c:v>
                </c:pt>
                <c:pt idx="8">
                  <c:v>2014</c:v>
                </c:pt>
              </c:numCache>
            </c:numRef>
          </c:cat>
          <c:val>
            <c:numRef>
              <c:f>Sheet1!$F$2:$F$10</c:f>
              <c:numCache>
                <c:formatCode>#,##0.0</c:formatCode>
                <c:ptCount val="9"/>
                <c:pt idx="0">
                  <c:v>3.153</c:v>
                </c:pt>
                <c:pt idx="1">
                  <c:v>6.2830000000000004</c:v>
                </c:pt>
                <c:pt idx="2">
                  <c:v>8.9550000000000001</c:v>
                </c:pt>
                <c:pt idx="3">
                  <c:v>11.273</c:v>
                </c:pt>
                <c:pt idx="4">
                  <c:v>13.936</c:v>
                </c:pt>
                <c:pt idx="5">
                  <c:v>16.57</c:v>
                </c:pt>
                <c:pt idx="6">
                  <c:v>19.696000000000002</c:v>
                </c:pt>
                <c:pt idx="7">
                  <c:v>22.812000000000001</c:v>
                </c:pt>
                <c:pt idx="8">
                  <c:v>26.143999999999998</c:v>
                </c:pt>
              </c:numCache>
            </c:numRef>
          </c:val>
        </c:ser>
        <c:dLbls>
          <c:showLegendKey val="0"/>
          <c:showVal val="0"/>
          <c:showCatName val="0"/>
          <c:showSerName val="0"/>
          <c:showPercent val="0"/>
          <c:showBubbleSize val="0"/>
        </c:dLbls>
        <c:gapWidth val="30"/>
        <c:overlap val="100"/>
        <c:axId val="353841920"/>
        <c:axId val="353843456"/>
      </c:barChart>
      <c:catAx>
        <c:axId val="353841920"/>
        <c:scaling>
          <c:orientation val="minMax"/>
        </c:scaling>
        <c:delete val="0"/>
        <c:axPos val="b"/>
        <c:numFmt formatCode="General" sourceLinked="1"/>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53843456"/>
        <c:crosses val="autoZero"/>
        <c:auto val="1"/>
        <c:lblAlgn val="ctr"/>
        <c:lblOffset val="100"/>
        <c:noMultiLvlLbl val="0"/>
      </c:catAx>
      <c:valAx>
        <c:axId val="353843456"/>
        <c:scaling>
          <c:orientation val="minMax"/>
          <c:max val="27"/>
        </c:scaling>
        <c:delete val="1"/>
        <c:axPos val="l"/>
        <c:numFmt formatCode="#,##0.0" sourceLinked="1"/>
        <c:majorTickMark val="out"/>
        <c:minorTickMark val="none"/>
        <c:tickLblPos val="nextTo"/>
        <c:crossAx val="3538419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26"/>
    </mc:Choice>
    <mc:Fallback>
      <c:style val="26"/>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501407944081862E-2"/>
          <c:y val="2.8086562988005027E-2"/>
          <c:w val="0.90340132636741799"/>
          <c:h val="0.81552865535982255"/>
        </c:manualLayout>
      </c:layout>
      <c:barChart>
        <c:barDir val="col"/>
        <c:grouping val="stacked"/>
        <c:varyColors val="0"/>
        <c:ser>
          <c:idx val="0"/>
          <c:order val="0"/>
          <c:spPr>
            <a:noFill/>
            <a:ln>
              <a:solidFill>
                <a:schemeClr val="bg1"/>
              </a:solidFill>
            </a:ln>
            <a:effectLst>
              <a:glow rad="127000">
                <a:schemeClr val="bg1"/>
              </a:glow>
            </a:effectLst>
          </c:spPr>
          <c:invertIfNegative val="0"/>
          <c:cat>
            <c:strRef>
              <c:f>'CET1 (2)'!$C$4:$C$14</c:f>
              <c:strCache>
                <c:ptCount val="8"/>
                <c:pt idx="0">
                  <c:v>Q1/15</c:v>
                </c:pt>
                <c:pt idx="1">
                  <c:v>FX</c:v>
                </c:pt>
                <c:pt idx="2">
                  <c:v>Credit Quality</c:v>
                </c:pt>
                <c:pt idx="3">
                  <c:v>Growth</c:v>
                </c:pt>
                <c:pt idx="4">
                  <c:v>Trading book, Stand. and Other*</c:v>
                </c:pt>
                <c:pt idx="5">
                  <c:v>Profit &amp; Eligible reserves</c:v>
                </c:pt>
                <c:pt idx="6">
                  <c:v>CET1 deductions</c:v>
                </c:pt>
                <c:pt idx="7">
                  <c:v>Q2/15</c:v>
                </c:pt>
              </c:strCache>
            </c:strRef>
          </c:cat>
          <c:val>
            <c:numRef>
              <c:f>'CET1 (2)'!$D$4:$D$14</c:f>
              <c:numCache>
                <c:formatCode>0.00%</c:formatCode>
                <c:ptCount val="8"/>
                <c:pt idx="1">
                  <c:v>0.156</c:v>
                </c:pt>
                <c:pt idx="2">
                  <c:v>0.158</c:v>
                </c:pt>
                <c:pt idx="3">
                  <c:v>0.16</c:v>
                </c:pt>
                <c:pt idx="4">
                  <c:v>0.157</c:v>
                </c:pt>
                <c:pt idx="5">
                  <c:v>0.157</c:v>
                </c:pt>
                <c:pt idx="6">
                  <c:v>0.16</c:v>
                </c:pt>
              </c:numCache>
            </c:numRef>
          </c:val>
        </c:ser>
        <c:ser>
          <c:idx val="1"/>
          <c:order val="1"/>
          <c:spPr>
            <a:solidFill>
              <a:schemeClr val="accent3"/>
            </a:solidFill>
            <a:effectLst/>
            <a:scene3d>
              <a:camera prst="orthographicFront"/>
              <a:lightRig rig="threePt" dir="t"/>
            </a:scene3d>
            <a:sp3d/>
          </c:spPr>
          <c:invertIfNegative val="0"/>
          <c:dPt>
            <c:idx val="0"/>
            <c:invertIfNegative val="0"/>
            <c:bubble3D val="0"/>
            <c:spPr>
              <a:solidFill>
                <a:sysClr val="window" lastClr="FFFFFF">
                  <a:lumMod val="65000"/>
                </a:sysClr>
              </a:solidFill>
              <a:effectLst/>
              <a:scene3d>
                <a:camera prst="orthographicFront"/>
                <a:lightRig rig="threePt" dir="t"/>
              </a:scene3d>
              <a:sp3d/>
            </c:spPr>
          </c:dPt>
          <c:dPt>
            <c:idx val="7"/>
            <c:invertIfNegative val="0"/>
            <c:bubble3D val="0"/>
            <c:spPr>
              <a:solidFill>
                <a:srgbClr val="4C749A"/>
              </a:solidFill>
              <a:ln>
                <a:noFill/>
              </a:ln>
              <a:effectLst/>
              <a:scene3d>
                <a:camera prst="orthographicFront"/>
                <a:lightRig rig="threePt" dir="t"/>
              </a:scene3d>
              <a:sp3d/>
            </c:spPr>
          </c:dPt>
          <c:dPt>
            <c:idx val="8"/>
            <c:invertIfNegative val="0"/>
            <c:bubble3D val="0"/>
            <c:spPr>
              <a:solidFill>
                <a:schemeClr val="tx2"/>
              </a:solidFill>
              <a:effectLst/>
              <a:scene3d>
                <a:camera prst="orthographicFront"/>
                <a:lightRig rig="threePt" dir="t"/>
              </a:scene3d>
              <a:sp3d/>
            </c:spPr>
          </c:dPt>
          <c:dPt>
            <c:idx val="9"/>
            <c:invertIfNegative val="0"/>
            <c:bubble3D val="0"/>
            <c:spPr>
              <a:solidFill>
                <a:schemeClr val="tx2"/>
              </a:solidFill>
              <a:effectLst/>
              <a:scene3d>
                <a:camera prst="orthographicFront"/>
                <a:lightRig rig="threePt" dir="t"/>
              </a:scene3d>
              <a:sp3d/>
            </c:spPr>
          </c:dPt>
          <c:dPt>
            <c:idx val="10"/>
            <c:invertIfNegative val="0"/>
            <c:bubble3D val="0"/>
            <c:spPr>
              <a:solidFill>
                <a:schemeClr val="tx2"/>
              </a:solidFill>
              <a:effectLst/>
              <a:scene3d>
                <a:camera prst="orthographicFront"/>
                <a:lightRig rig="threePt" dir="t"/>
              </a:scene3d>
              <a:sp3d/>
            </c:spPr>
          </c:dPt>
          <c:dPt>
            <c:idx val="11"/>
            <c:invertIfNegative val="0"/>
            <c:bubble3D val="0"/>
            <c:spPr>
              <a:solidFill>
                <a:schemeClr val="tx2"/>
              </a:solidFill>
              <a:effectLst/>
              <a:scene3d>
                <a:camera prst="orthographicFront"/>
                <a:lightRig rig="threePt" dir="t"/>
              </a:scene3d>
              <a:sp3d/>
            </c:spPr>
          </c:dPt>
          <c:dLbls>
            <c:dLbl>
              <c:idx val="0"/>
              <c:layout/>
              <c:tx>
                <c:rich>
                  <a:bodyPr/>
                  <a:lstStyle/>
                  <a:p>
                    <a:pPr>
                      <a:defRPr sz="1400" b="1">
                        <a:solidFill>
                          <a:schemeClr val="bg1"/>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15.6</a:t>
                    </a:r>
                    <a:r>
                      <a:rPr lang="en-US" sz="1400" dirty="0">
                        <a:latin typeface="Arial" panose="020B0604020202020204" pitchFamily="34" charset="0"/>
                        <a:cs typeface="Arial" panose="020B0604020202020204" pitchFamily="34" charset="0"/>
                      </a:rPr>
                      <a:t>%</a:t>
                    </a:r>
                    <a:endParaRPr lang="en-US" dirty="0"/>
                  </a:p>
                </c:rich>
              </c:tx>
              <c:spPr>
                <a:ln>
                  <a:noFill/>
                </a:ln>
              </c:spPr>
              <c:showLegendKey val="0"/>
              <c:showVal val="1"/>
              <c:showCatName val="0"/>
              <c:showSerName val="0"/>
              <c:showPercent val="0"/>
              <c:showBubbleSize val="0"/>
            </c:dLbl>
            <c:dLbl>
              <c:idx val="1"/>
              <c:layout/>
              <c:tx>
                <c:rich>
                  <a:bodyPr/>
                  <a:lstStyle/>
                  <a:p>
                    <a:pPr>
                      <a:defRPr sz="1400">
                        <a:solidFill>
                          <a:sysClr val="windowText" lastClr="000000"/>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0.2</a:t>
                    </a:r>
                    <a:r>
                      <a:rPr lang="en-US" sz="1400" dirty="0">
                        <a:latin typeface="Arial" panose="020B0604020202020204" pitchFamily="34" charset="0"/>
                        <a:cs typeface="Arial" panose="020B0604020202020204" pitchFamily="34" charset="0"/>
                      </a:rPr>
                      <a:t>%</a:t>
                    </a:r>
                    <a:endParaRPr lang="en-US" dirty="0"/>
                  </a:p>
                </c:rich>
              </c:tx>
              <c:spPr>
                <a:ln>
                  <a:noFill/>
                </a:ln>
              </c:spPr>
              <c:showLegendKey val="0"/>
              <c:showVal val="1"/>
              <c:showCatName val="0"/>
              <c:showSerName val="0"/>
              <c:showPercent val="0"/>
              <c:showBubbleSize val="0"/>
            </c:dLbl>
            <c:dLbl>
              <c:idx val="2"/>
              <c:layout/>
              <c:tx>
                <c:rich>
                  <a:bodyPr/>
                  <a:lstStyle/>
                  <a:p>
                    <a:pPr>
                      <a:defRPr sz="1400">
                        <a:solidFill>
                          <a:sysClr val="windowText" lastClr="000000"/>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0.2</a:t>
                    </a:r>
                    <a:r>
                      <a:rPr lang="en-US" sz="1400" dirty="0">
                        <a:latin typeface="Arial" panose="020B0604020202020204" pitchFamily="34" charset="0"/>
                        <a:cs typeface="Arial" panose="020B0604020202020204" pitchFamily="34" charset="0"/>
                      </a:rPr>
                      <a:t>%</a:t>
                    </a:r>
                    <a:endParaRPr lang="en-US" dirty="0"/>
                  </a:p>
                </c:rich>
              </c:tx>
              <c:spPr>
                <a:ln>
                  <a:noFill/>
                </a:ln>
              </c:spPr>
              <c:showLegendKey val="0"/>
              <c:showVal val="1"/>
              <c:showCatName val="0"/>
              <c:showSerName val="0"/>
              <c:showPercent val="0"/>
              <c:showBubbleSize val="0"/>
            </c:dLbl>
            <c:dLbl>
              <c:idx val="3"/>
              <c:layout/>
              <c:tx>
                <c:rich>
                  <a:bodyPr/>
                  <a:lstStyle/>
                  <a:p>
                    <a:pPr>
                      <a:defRPr sz="1400">
                        <a:solidFill>
                          <a:sysClr val="windowText" lastClr="000000"/>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0.1</a:t>
                    </a:r>
                    <a:r>
                      <a:rPr lang="en-US" sz="1400" dirty="0">
                        <a:latin typeface="Arial" panose="020B0604020202020204" pitchFamily="34" charset="0"/>
                        <a:cs typeface="Arial" panose="020B0604020202020204" pitchFamily="34" charset="0"/>
                      </a:rPr>
                      <a:t>%</a:t>
                    </a:r>
                    <a:endParaRPr lang="en-US" dirty="0"/>
                  </a:p>
                </c:rich>
              </c:tx>
              <c:spPr>
                <a:ln>
                  <a:noFill/>
                </a:ln>
              </c:spPr>
              <c:showLegendKey val="0"/>
              <c:showVal val="1"/>
              <c:showCatName val="0"/>
              <c:showSerName val="0"/>
              <c:showPercent val="0"/>
              <c:showBubbleSize val="0"/>
            </c:dLbl>
            <c:dLbl>
              <c:idx val="4"/>
              <c:delete val="1"/>
            </c:dLbl>
            <c:dLbl>
              <c:idx val="5"/>
              <c:layout/>
              <c:tx>
                <c:rich>
                  <a:bodyPr/>
                  <a:lstStyle/>
                  <a:p>
                    <a:pPr>
                      <a:defRPr sz="1400" b="0">
                        <a:solidFill>
                          <a:sysClr val="windowText" lastClr="000000"/>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0.4</a:t>
                    </a:r>
                    <a:r>
                      <a:rPr lang="en-US" sz="1400" dirty="0">
                        <a:latin typeface="Arial" panose="020B0604020202020204" pitchFamily="34" charset="0"/>
                        <a:cs typeface="Arial" panose="020B0604020202020204" pitchFamily="34" charset="0"/>
                      </a:rPr>
                      <a:t>%</a:t>
                    </a:r>
                    <a:endParaRPr lang="en-US" dirty="0"/>
                  </a:p>
                </c:rich>
              </c:tx>
              <c:spPr>
                <a:noFill/>
                <a:ln>
                  <a:noFill/>
                </a:ln>
              </c:spPr>
              <c:showLegendKey val="0"/>
              <c:showVal val="1"/>
              <c:showCatName val="0"/>
              <c:showSerName val="0"/>
              <c:showPercent val="0"/>
              <c:showBubbleSize val="0"/>
            </c:dLbl>
            <c:dLbl>
              <c:idx val="6"/>
              <c:delete val="1"/>
            </c:dLbl>
            <c:dLbl>
              <c:idx val="7"/>
              <c:layout/>
              <c:tx>
                <c:rich>
                  <a:bodyPr/>
                  <a:lstStyle/>
                  <a:p>
                    <a:pPr>
                      <a:defRPr sz="1400" b="1">
                        <a:solidFill>
                          <a:schemeClr val="bg1"/>
                        </a:solidFill>
                        <a:latin typeface="Arial" panose="020B0604020202020204" pitchFamily="34" charset="0"/>
                        <a:cs typeface="Arial" panose="020B0604020202020204" pitchFamily="34" charset="0"/>
                      </a:defRPr>
                    </a:pPr>
                    <a:r>
                      <a:rPr lang="en-US" sz="1400" dirty="0" smtClean="0">
                        <a:latin typeface="Arial" panose="020B0604020202020204" pitchFamily="34" charset="0"/>
                        <a:cs typeface="Arial" panose="020B0604020202020204" pitchFamily="34" charset="0"/>
                      </a:rPr>
                      <a:t>16.0</a:t>
                    </a:r>
                    <a:r>
                      <a:rPr lang="en-US" sz="1400" dirty="0">
                        <a:latin typeface="Arial" panose="020B0604020202020204" pitchFamily="34" charset="0"/>
                        <a:cs typeface="Arial" panose="020B0604020202020204" pitchFamily="34" charset="0"/>
                      </a:rPr>
                      <a:t>%</a:t>
                    </a:r>
                    <a:endParaRPr lang="en-US" dirty="0"/>
                  </a:p>
                </c:rich>
              </c:tx>
              <c:spPr>
                <a:ln>
                  <a:noFill/>
                </a:ln>
              </c:spPr>
              <c:showLegendKey val="0"/>
              <c:showVal val="1"/>
              <c:showCatName val="0"/>
              <c:showSerName val="0"/>
              <c:showPercent val="0"/>
              <c:showBubbleSize val="0"/>
            </c:dLbl>
            <c:spPr>
              <a:ln>
                <a:noFill/>
              </a:ln>
            </c:spPr>
            <c:txPr>
              <a:bodyPr/>
              <a:lstStyle/>
              <a:p>
                <a:pPr>
                  <a:defRPr sz="1400">
                    <a:solidFill>
                      <a:schemeClr val="bg1"/>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'CET1 (2)'!$C$4:$C$14</c:f>
              <c:strCache>
                <c:ptCount val="8"/>
                <c:pt idx="0">
                  <c:v>Q1/15</c:v>
                </c:pt>
                <c:pt idx="1">
                  <c:v>FX</c:v>
                </c:pt>
                <c:pt idx="2">
                  <c:v>Credit Quality</c:v>
                </c:pt>
                <c:pt idx="3">
                  <c:v>Growth</c:v>
                </c:pt>
                <c:pt idx="4">
                  <c:v>Trading book, Stand. and Other*</c:v>
                </c:pt>
                <c:pt idx="5">
                  <c:v>Profit &amp; Eligible reserves</c:v>
                </c:pt>
                <c:pt idx="6">
                  <c:v>CET1 deductions</c:v>
                </c:pt>
                <c:pt idx="7">
                  <c:v>Q2/15</c:v>
                </c:pt>
              </c:strCache>
            </c:strRef>
          </c:cat>
          <c:val>
            <c:numRef>
              <c:f>'CET1 (2)'!$E$4:$E$14</c:f>
              <c:numCache>
                <c:formatCode>0.00%</c:formatCode>
                <c:ptCount val="8"/>
                <c:pt idx="0">
                  <c:v>0.156</c:v>
                </c:pt>
                <c:pt idx="1">
                  <c:v>2E-3</c:v>
                </c:pt>
                <c:pt idx="2">
                  <c:v>2E-3</c:v>
                </c:pt>
                <c:pt idx="3">
                  <c:v>1E-3</c:v>
                </c:pt>
                <c:pt idx="4">
                  <c:v>0</c:v>
                </c:pt>
                <c:pt idx="5">
                  <c:v>4.0000000000000001E-3</c:v>
                </c:pt>
                <c:pt idx="6">
                  <c:v>0</c:v>
                </c:pt>
                <c:pt idx="7">
                  <c:v>0.16</c:v>
                </c:pt>
              </c:numCache>
            </c:numRef>
          </c:val>
        </c:ser>
        <c:ser>
          <c:idx val="2"/>
          <c:order val="2"/>
          <c:spPr>
            <a:solidFill>
              <a:srgbClr val="C0504D"/>
            </a:solidFill>
            <a:ln>
              <a:noFill/>
            </a:ln>
            <a:effectLst/>
            <a:scene3d>
              <a:camera prst="orthographicFront"/>
              <a:lightRig rig="threePt" dir="t"/>
            </a:scene3d>
            <a:sp3d/>
          </c:spPr>
          <c:invertIfNegative val="0"/>
          <c:dPt>
            <c:idx val="1"/>
            <c:invertIfNegative val="0"/>
            <c:bubble3D val="0"/>
          </c:dPt>
          <c:dPt>
            <c:idx val="6"/>
            <c:invertIfNegative val="0"/>
            <c:bubble3D val="0"/>
          </c:dPt>
          <c:dLbls>
            <c:dLbl>
              <c:idx val="1"/>
              <c:delete val="1"/>
            </c:dLbl>
            <c:dLbl>
              <c:idx val="2"/>
              <c:delete val="1"/>
            </c:dLbl>
            <c:dLbl>
              <c:idx val="3"/>
              <c:delete val="1"/>
            </c:dLbl>
            <c:dLbl>
              <c:idx val="4"/>
              <c:layout/>
              <c:tx>
                <c:rich>
                  <a:bodyPr/>
                  <a:lstStyle/>
                  <a:p>
                    <a:r>
                      <a:rPr lang="en-US" smtClean="0"/>
                      <a:t>0.4</a:t>
                    </a:r>
                    <a:r>
                      <a:rPr lang="en-US"/>
                      <a:t>%</a:t>
                    </a:r>
                  </a:p>
                </c:rich>
              </c:tx>
              <c:showLegendKey val="0"/>
              <c:showVal val="1"/>
              <c:showCatName val="0"/>
              <c:showSerName val="0"/>
              <c:showPercent val="0"/>
              <c:showBubbleSize val="0"/>
            </c:dLbl>
            <c:dLbl>
              <c:idx val="5"/>
              <c:delete val="1"/>
            </c:dLbl>
            <c:dLbl>
              <c:idx val="6"/>
              <c:layout/>
              <c:tx>
                <c:rich>
                  <a:bodyPr/>
                  <a:lstStyle/>
                  <a:p>
                    <a:r>
                      <a:rPr lang="en-US" smtClean="0"/>
                      <a:t>0.1</a:t>
                    </a:r>
                    <a:r>
                      <a:rPr lang="en-US"/>
                      <a:t>%</a:t>
                    </a:r>
                  </a:p>
                </c:rich>
              </c:tx>
              <c:showLegendKey val="0"/>
              <c:showVal val="1"/>
              <c:showCatName val="0"/>
              <c:showSerName val="0"/>
              <c:showPercent val="0"/>
              <c:showBubbleSize val="0"/>
            </c:dLbl>
            <c:txPr>
              <a:bodyPr/>
              <a:lstStyle/>
              <a:p>
                <a:pPr>
                  <a:defRPr sz="1400">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'CET1 (2)'!$C$4:$C$14</c:f>
              <c:strCache>
                <c:ptCount val="8"/>
                <c:pt idx="0">
                  <c:v>Q1/15</c:v>
                </c:pt>
                <c:pt idx="1">
                  <c:v>FX</c:v>
                </c:pt>
                <c:pt idx="2">
                  <c:v>Credit Quality</c:v>
                </c:pt>
                <c:pt idx="3">
                  <c:v>Growth</c:v>
                </c:pt>
                <c:pt idx="4">
                  <c:v>Trading book, Stand. and Other*</c:v>
                </c:pt>
                <c:pt idx="5">
                  <c:v>Profit &amp; Eligible reserves</c:v>
                </c:pt>
                <c:pt idx="6">
                  <c:v>CET1 deductions</c:v>
                </c:pt>
                <c:pt idx="7">
                  <c:v>Q2/15</c:v>
                </c:pt>
              </c:strCache>
            </c:strRef>
          </c:cat>
          <c:val>
            <c:numRef>
              <c:f>'CET1 (2)'!$F$4:$F$14</c:f>
              <c:numCache>
                <c:formatCode>0.0%</c:formatCode>
                <c:ptCount val="8"/>
                <c:pt idx="1">
                  <c:v>0</c:v>
                </c:pt>
                <c:pt idx="2">
                  <c:v>0</c:v>
                </c:pt>
                <c:pt idx="3">
                  <c:v>0</c:v>
                </c:pt>
                <c:pt idx="4">
                  <c:v>4.0000000000000001E-3</c:v>
                </c:pt>
                <c:pt idx="5">
                  <c:v>0</c:v>
                </c:pt>
                <c:pt idx="6">
                  <c:v>1E-3</c:v>
                </c:pt>
              </c:numCache>
            </c:numRef>
          </c:val>
        </c:ser>
        <c:dLbls>
          <c:showLegendKey val="0"/>
          <c:showVal val="0"/>
          <c:showCatName val="0"/>
          <c:showSerName val="0"/>
          <c:showPercent val="0"/>
          <c:showBubbleSize val="0"/>
        </c:dLbls>
        <c:gapWidth val="20"/>
        <c:overlap val="100"/>
        <c:axId val="354540544"/>
        <c:axId val="354550528"/>
      </c:barChart>
      <c:catAx>
        <c:axId val="354540544"/>
        <c:scaling>
          <c:orientation val="minMax"/>
        </c:scaling>
        <c:delete val="0"/>
        <c:axPos val="b"/>
        <c:numFmt formatCode="General" sourceLinked="1"/>
        <c:majorTickMark val="out"/>
        <c:minorTickMark val="none"/>
        <c:tickLblPos val="nextTo"/>
        <c:txPr>
          <a:bodyPr rot="0" vert="horz"/>
          <a:lstStyle/>
          <a:p>
            <a:pPr>
              <a:defRPr sz="1000" b="0" i="0" u="none" strike="noStrike" baseline="0">
                <a:solidFill>
                  <a:srgbClr val="333333"/>
                </a:solidFill>
                <a:latin typeface="Arial" panose="020B0604020202020204" pitchFamily="34" charset="0"/>
                <a:ea typeface="Calibri"/>
                <a:cs typeface="Arial" panose="020B0604020202020204" pitchFamily="34" charset="0"/>
              </a:defRPr>
            </a:pPr>
            <a:endParaRPr lang="en-US"/>
          </a:p>
        </c:txPr>
        <c:crossAx val="354550528"/>
        <c:crosses val="autoZero"/>
        <c:auto val="1"/>
        <c:lblAlgn val="ctr"/>
        <c:lblOffset val="100"/>
        <c:noMultiLvlLbl val="0"/>
      </c:catAx>
      <c:valAx>
        <c:axId val="354550528"/>
        <c:scaling>
          <c:orientation val="minMax"/>
          <c:max val="0.16500000000000004"/>
          <c:min val="0.14500000000000002"/>
        </c:scaling>
        <c:delete val="1"/>
        <c:axPos val="l"/>
        <c:numFmt formatCode="0.0%" sourceLinked="0"/>
        <c:majorTickMark val="out"/>
        <c:minorTickMark val="none"/>
        <c:tickLblPos val="nextTo"/>
        <c:crossAx val="354540544"/>
        <c:crosses val="autoZero"/>
        <c:crossBetween val="between"/>
      </c:valAx>
    </c:plotArea>
    <c:plotVisOnly val="1"/>
    <c:dispBlanksAs val="gap"/>
    <c:showDLblsOverMax val="0"/>
  </c:chart>
  <c:spPr>
    <a:ln>
      <a:noFill/>
    </a:ln>
  </c:spPr>
  <c:txPr>
    <a:bodyPr/>
    <a:lstStyle/>
    <a:p>
      <a:pPr>
        <a:defRPr sz="1000" b="0" i="0" u="none" strike="noStrike" baseline="0">
          <a:solidFill>
            <a:srgbClr val="333333"/>
          </a:solidFill>
          <a:latin typeface="Calibri"/>
          <a:ea typeface="Calibri"/>
          <a:cs typeface="Calibri"/>
        </a:defRPr>
      </a:pPr>
      <a:endParaRPr lang="en-US"/>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835277490665938E-2"/>
          <c:y val="5.934818949787693E-2"/>
          <c:w val="0.83591558208703354"/>
          <c:h val="0.62415730456411778"/>
        </c:manualLayout>
      </c:layout>
      <c:barChart>
        <c:barDir val="col"/>
        <c:grouping val="stacked"/>
        <c:varyColors val="0"/>
        <c:ser>
          <c:idx val="0"/>
          <c:order val="0"/>
          <c:tx>
            <c:strRef>
              <c:f>Sheet1!$B$1</c:f>
              <c:strCache>
                <c:ptCount val="1"/>
                <c:pt idx="0">
                  <c:v>CET 1 </c:v>
                </c:pt>
              </c:strCache>
            </c:strRef>
          </c:tx>
          <c:spPr>
            <a:solidFill>
              <a:srgbClr val="999999"/>
            </a:solidFill>
          </c:spPr>
          <c:invertIfNegative val="0"/>
          <c:dPt>
            <c:idx val="3"/>
            <c:invertIfNegative val="0"/>
            <c:bubble3D val="0"/>
            <c:spPr>
              <a:solidFill>
                <a:srgbClr val="779ABC"/>
              </a:solidFill>
            </c:spPr>
          </c:dPt>
          <c:dPt>
            <c:idx val="4"/>
            <c:invertIfNegative val="0"/>
            <c:bubble3D val="0"/>
            <c:spPr>
              <a:solidFill>
                <a:schemeClr val="bg2"/>
              </a:solidFill>
            </c:spPr>
          </c:dPt>
          <c:dLbls>
            <c:dLbl>
              <c:idx val="3"/>
              <c:layout>
                <c:manualLayout>
                  <c:x val="0"/>
                  <c:y val="-0.25607024793258243"/>
                </c:manualLayout>
              </c:layout>
              <c:showLegendKey val="0"/>
              <c:showVal val="1"/>
              <c:showCatName val="0"/>
              <c:showSerName val="0"/>
              <c:showPercent val="0"/>
              <c:showBubbleSize val="0"/>
            </c:dLbl>
            <c:dLbl>
              <c:idx val="4"/>
              <c:layout>
                <c:manualLayout>
                  <c:x val="-5.2157442648031998E-3"/>
                  <c:y val="-0.25206915030863586"/>
                </c:manualLayout>
              </c:layout>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Sheet1!$B$2:$B$5</c:f>
              <c:numCache>
                <c:formatCode>General</c:formatCode>
                <c:ptCount val="4"/>
                <c:pt idx="0">
                  <c:v>4.5</c:v>
                </c:pt>
                <c:pt idx="1">
                  <c:v>4.5</c:v>
                </c:pt>
                <c:pt idx="2">
                  <c:v>4.5</c:v>
                </c:pt>
                <c:pt idx="3" formatCode="0.0">
                  <c:v>16</c:v>
                </c:pt>
              </c:numCache>
            </c:numRef>
          </c:val>
        </c:ser>
        <c:ser>
          <c:idx val="1"/>
          <c:order val="1"/>
          <c:tx>
            <c:strRef>
              <c:f>Sheet1!$C$1</c:f>
              <c:strCache>
                <c:ptCount val="1"/>
                <c:pt idx="0">
                  <c:v>Capital conservation buffer</c:v>
                </c:pt>
              </c:strCache>
            </c:strRef>
          </c:tx>
          <c:spPr>
            <a:solidFill>
              <a:schemeClr val="bg1">
                <a:lumMod val="75000"/>
              </a:schemeClr>
            </a:solidFill>
          </c:spPr>
          <c:invertIfNegative val="0"/>
          <c:dPt>
            <c:idx val="3"/>
            <c:invertIfNegative val="0"/>
            <c:bubble3D val="0"/>
          </c:dPt>
          <c:dPt>
            <c:idx val="4"/>
            <c:invertIfNegative val="0"/>
            <c:bubble3D val="0"/>
          </c:dPt>
          <c:dLbls>
            <c:dLbl>
              <c:idx val="3"/>
              <c:layout>
                <c:manualLayout>
                  <c:x val="0"/>
                  <c:y val="-1.5216772853280899E-4"/>
                </c:manualLayout>
              </c:layout>
              <c:showLegendKey val="0"/>
              <c:showVal val="1"/>
              <c:showCatName val="0"/>
              <c:showSerName val="0"/>
              <c:showPercent val="0"/>
              <c:showBubbleSize val="0"/>
            </c:dLbl>
            <c:dLbl>
              <c:idx val="4"/>
              <c:tx>
                <c:rich>
                  <a:bodyPr/>
                  <a:lstStyle/>
                  <a:p>
                    <a:r>
                      <a:rPr lang="en-US" smtClean="0"/>
                      <a:t>3.8</a:t>
                    </a:r>
                    <a:endParaRPr lang="en-US"/>
                  </a:p>
                </c:rich>
              </c:tx>
              <c:showLegendKey val="0"/>
              <c:showVal val="1"/>
              <c:showCatName val="0"/>
              <c:showSerName val="0"/>
              <c:showPercent val="0"/>
              <c:showBubbleSize val="0"/>
            </c:dLbl>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Sheet1!$C$2:$C$5</c:f>
              <c:numCache>
                <c:formatCode>General</c:formatCode>
                <c:ptCount val="4"/>
                <c:pt idx="0">
                  <c:v>2.5</c:v>
                </c:pt>
                <c:pt idx="1">
                  <c:v>2.5</c:v>
                </c:pt>
                <c:pt idx="2">
                  <c:v>2.5</c:v>
                </c:pt>
              </c:numCache>
            </c:numRef>
          </c:val>
        </c:ser>
        <c:ser>
          <c:idx val="2"/>
          <c:order val="2"/>
          <c:tx>
            <c:strRef>
              <c:f>Sheet1!$D$1</c:f>
              <c:strCache>
                <c:ptCount val="1"/>
                <c:pt idx="0">
                  <c:v>Systemic risk buffer/GSIB buffer</c:v>
                </c:pt>
              </c:strCache>
            </c:strRef>
          </c:tx>
          <c:spPr>
            <a:solidFill>
              <a:schemeClr val="bg1">
                <a:lumMod val="85000"/>
              </a:schemeClr>
            </a:solidFill>
          </c:spPr>
          <c:invertIfNegative val="0"/>
          <c:dPt>
            <c:idx val="3"/>
            <c:invertIfNegative val="0"/>
            <c:bubble3D val="0"/>
          </c:dPt>
          <c:dLbls>
            <c:dLbl>
              <c:idx val="1"/>
              <c:layout>
                <c:manualLayout>
                  <c:x val="0"/>
                  <c:y val="-2.2110002460517513E-3"/>
                </c:manualLayout>
              </c:layout>
              <c:dLblPos val="ctr"/>
              <c:showLegendKey val="0"/>
              <c:showVal val="1"/>
              <c:showCatName val="0"/>
              <c:showSerName val="0"/>
              <c:showPercent val="0"/>
              <c:showBubbleSize val="0"/>
            </c:dLbl>
            <c:dLbl>
              <c:idx val="3"/>
              <c:layout>
                <c:manualLayout>
                  <c:x val="0"/>
                  <c:y val="-4.0010976239466004E-3"/>
                </c:manualLayout>
              </c:layout>
              <c:dLblPos val="ctr"/>
              <c:showLegendKey val="0"/>
              <c:showVal val="1"/>
              <c:showCatName val="0"/>
              <c:showSerName val="0"/>
              <c:showPercent val="0"/>
              <c:showBubbleSize val="0"/>
            </c:dLbl>
            <c:dLblPos val="inBase"/>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Sheet1!$D$2:$D$5</c:f>
              <c:numCache>
                <c:formatCode>General</c:formatCode>
                <c:ptCount val="4"/>
                <c:pt idx="1">
                  <c:v>1</c:v>
                </c:pt>
                <c:pt idx="2">
                  <c:v>3</c:v>
                </c:pt>
              </c:numCache>
            </c:numRef>
          </c:val>
        </c:ser>
        <c:ser>
          <c:idx val="3"/>
          <c:order val="3"/>
          <c:tx>
            <c:strRef>
              <c:f>Sheet1!$E$1</c:f>
              <c:strCache>
                <c:ptCount val="1"/>
                <c:pt idx="0">
                  <c:v>Countercyclical buffer</c:v>
                </c:pt>
              </c:strCache>
            </c:strRef>
          </c:tx>
          <c:spPr>
            <a:solidFill>
              <a:schemeClr val="accent6">
                <a:lumMod val="40000"/>
                <a:lumOff val="60000"/>
              </a:schemeClr>
            </a:solidFill>
          </c:spPr>
          <c:invertIfNegative val="0"/>
          <c:dPt>
            <c:idx val="2"/>
            <c:invertIfNegative val="0"/>
            <c:bubble3D val="0"/>
          </c:dPt>
          <c:dLbls>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Sheet1!$E$2:$E$5</c:f>
              <c:numCache>
                <c:formatCode>General</c:formatCode>
                <c:ptCount val="4"/>
                <c:pt idx="2">
                  <c:v>0.2</c:v>
                </c:pt>
              </c:numCache>
            </c:numRef>
          </c:val>
        </c:ser>
        <c:ser>
          <c:idx val="4"/>
          <c:order val="4"/>
          <c:tx>
            <c:strRef>
              <c:f>Sheet1!$F$1</c:f>
              <c:strCache>
                <c:ptCount val="1"/>
                <c:pt idx="0">
                  <c:v>Local CET 1 P2 requirements</c:v>
                </c:pt>
              </c:strCache>
            </c:strRef>
          </c:tx>
          <c:spPr>
            <a:solidFill>
              <a:srgbClr val="E8BD00"/>
            </a:solidFill>
          </c:spPr>
          <c:invertIfNegative val="0"/>
          <c:dLbls>
            <c:dLbl>
              <c:idx val="1"/>
              <c:showLegendKey val="0"/>
              <c:showVal val="1"/>
              <c:showCatName val="0"/>
              <c:showSerName val="0"/>
              <c:showPercent val="0"/>
              <c:showBubbleSize val="0"/>
            </c:dLbl>
            <c:dLbl>
              <c:idx val="2"/>
              <c:layout/>
              <c:showLegendKey val="0"/>
              <c:showVal val="1"/>
              <c:showCatName val="0"/>
              <c:showSerName val="0"/>
              <c:showPercent val="0"/>
              <c:showBubbleSize val="0"/>
            </c:dLbl>
            <c:dLbl>
              <c:idx val="3"/>
              <c:showLegendKey val="0"/>
              <c:showVal val="1"/>
              <c:showCatName val="0"/>
              <c:showSerName val="0"/>
              <c:showPercent val="0"/>
              <c:showBubbleSize val="0"/>
            </c:dLbl>
            <c:showLegendKey val="0"/>
            <c:showVal val="0"/>
            <c:showCatName val="0"/>
            <c:showSerName val="0"/>
            <c:showPercent val="0"/>
            <c:showBubbleSize val="0"/>
          </c:dLbls>
          <c:cat>
            <c:strRef>
              <c:f>Sheet1!$A$2:$A$5</c:f>
              <c:strCache>
                <c:ptCount val="4"/>
                <c:pt idx="0">
                  <c:v>Basel III</c:v>
                </c:pt>
                <c:pt idx="1">
                  <c:v>Basel III GSIB</c:v>
                </c:pt>
                <c:pt idx="2">
                  <c:v>Basel III Swedish requirement
- Nordea</c:v>
                </c:pt>
                <c:pt idx="3">
                  <c:v>Nordea CET1 ratio
 Q2 2015</c:v>
                </c:pt>
              </c:strCache>
            </c:strRef>
          </c:cat>
          <c:val>
            <c:numRef>
              <c:f>Sheet1!$F$2:$F$5</c:f>
              <c:numCache>
                <c:formatCode>General</c:formatCode>
                <c:ptCount val="4"/>
                <c:pt idx="2">
                  <c:v>4.5999999999999996</c:v>
                </c:pt>
              </c:numCache>
            </c:numRef>
          </c:val>
        </c:ser>
        <c:ser>
          <c:idx val="5"/>
          <c:order val="5"/>
          <c:tx>
            <c:strRef>
              <c:f>Sheet1!$G$1</c:f>
              <c:strCache>
                <c:ptCount val="1"/>
                <c:pt idx="0">
                  <c:v>Local T1/T2 requirements</c:v>
                </c:pt>
              </c:strCache>
            </c:strRef>
          </c:tx>
          <c:spPr>
            <a:solidFill>
              <a:srgbClr val="CC6600"/>
            </a:solidFill>
          </c:spPr>
          <c:invertIfNegative val="0"/>
          <c:dLbls>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Sheet1!$G$2:$G$5</c:f>
              <c:numCache>
                <c:formatCode>General</c:formatCode>
                <c:ptCount val="4"/>
              </c:numCache>
            </c:numRef>
          </c:val>
        </c:ser>
        <c:ser>
          <c:idx val="6"/>
          <c:order val="6"/>
          <c:tx>
            <c:strRef>
              <c:f>Sheet1!$H$1</c:f>
              <c:strCache>
                <c:ptCount val="1"/>
                <c:pt idx="0">
                  <c:v>Column1</c:v>
                </c:pt>
              </c:strCache>
            </c:strRef>
          </c:tx>
          <c:spPr>
            <a:solidFill>
              <a:schemeClr val="accent3"/>
            </a:solidFill>
          </c:spPr>
          <c:invertIfNegative val="0"/>
          <c:dLbls>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Sheet1!$H$2:$H$5</c:f>
              <c:numCache>
                <c:formatCode>General</c:formatCode>
                <c:ptCount val="4"/>
              </c:numCache>
            </c:numRef>
          </c:val>
        </c:ser>
        <c:ser>
          <c:idx val="7"/>
          <c:order val="7"/>
          <c:tx>
            <c:strRef>
              <c:f>Sheet1!$I$1</c:f>
              <c:strCache>
                <c:ptCount val="1"/>
                <c:pt idx="0">
                  <c:v>Column2</c:v>
                </c:pt>
              </c:strCache>
            </c:strRef>
          </c:tx>
          <c:invertIfNegative val="0"/>
          <c:dLbls>
            <c:showLegendKey val="0"/>
            <c:showVal val="1"/>
            <c:showCatName val="0"/>
            <c:showSerName val="0"/>
            <c:showPercent val="0"/>
            <c:showBubbleSize val="0"/>
            <c:showLeaderLines val="0"/>
          </c:dLbls>
          <c:cat>
            <c:strRef>
              <c:f>Sheet1!$A$2:$A$5</c:f>
              <c:strCache>
                <c:ptCount val="4"/>
                <c:pt idx="0">
                  <c:v>Basel III</c:v>
                </c:pt>
                <c:pt idx="1">
                  <c:v>Basel III GSIB</c:v>
                </c:pt>
                <c:pt idx="2">
                  <c:v>Basel III Swedish requirement
- Nordea</c:v>
                </c:pt>
                <c:pt idx="3">
                  <c:v>Nordea CET1 ratio
 Q2 2015</c:v>
                </c:pt>
              </c:strCache>
            </c:strRef>
          </c:cat>
          <c:val>
            <c:numRef>
              <c:f>Sheet1!$I$2:$I$5</c:f>
              <c:numCache>
                <c:formatCode>General</c:formatCode>
                <c:ptCount val="4"/>
              </c:numCache>
            </c:numRef>
          </c:val>
        </c:ser>
        <c:dLbls>
          <c:showLegendKey val="0"/>
          <c:showVal val="0"/>
          <c:showCatName val="0"/>
          <c:showSerName val="0"/>
          <c:showPercent val="0"/>
          <c:showBubbleSize val="0"/>
        </c:dLbls>
        <c:gapWidth val="104"/>
        <c:overlap val="100"/>
        <c:axId val="354811904"/>
        <c:axId val="354813440"/>
      </c:barChart>
      <c:catAx>
        <c:axId val="354811904"/>
        <c:scaling>
          <c:orientation val="minMax"/>
        </c:scaling>
        <c:delete val="0"/>
        <c:axPos val="b"/>
        <c:majorTickMark val="none"/>
        <c:minorTickMark val="none"/>
        <c:tickLblPos val="nextTo"/>
        <c:txPr>
          <a:bodyPr/>
          <a:lstStyle/>
          <a:p>
            <a:pPr>
              <a:defRPr>
                <a:solidFill>
                  <a:schemeClr val="tx1">
                    <a:lumMod val="75000"/>
                    <a:lumOff val="25000"/>
                  </a:schemeClr>
                </a:solidFill>
              </a:defRPr>
            </a:pPr>
            <a:endParaRPr lang="en-US"/>
          </a:p>
        </c:txPr>
        <c:crossAx val="354813440"/>
        <c:crosses val="autoZero"/>
        <c:auto val="1"/>
        <c:lblAlgn val="ctr"/>
        <c:lblOffset val="100"/>
        <c:noMultiLvlLbl val="0"/>
      </c:catAx>
      <c:valAx>
        <c:axId val="354813440"/>
        <c:scaling>
          <c:orientation val="minMax"/>
          <c:max val="25"/>
        </c:scaling>
        <c:delete val="1"/>
        <c:axPos val="l"/>
        <c:numFmt formatCode="General" sourceLinked="1"/>
        <c:majorTickMark val="out"/>
        <c:minorTickMark val="none"/>
        <c:tickLblPos val="nextTo"/>
        <c:crossAx val="354811904"/>
        <c:crosses val="autoZero"/>
        <c:crossBetween val="between"/>
      </c:valAx>
    </c:plotArea>
    <c:plotVisOnly val="1"/>
    <c:dispBlanksAs val="gap"/>
    <c:showDLblsOverMax val="0"/>
  </c:chart>
  <c:txPr>
    <a:bodyPr/>
    <a:lstStyle/>
    <a:p>
      <a:pPr>
        <a:defRPr sz="900">
          <a:latin typeface="Arial" panose="020B0604020202020204" pitchFamily="34" charset="0"/>
          <a:cs typeface="Arial" panose="020B0604020202020204" pitchFamily="34" charset="0"/>
        </a:defRPr>
      </a:pPr>
      <a:endParaRPr lang="en-US"/>
    </a:p>
  </c:txPr>
  <c:externalData r:id="rId1">
    <c:autoUpdate val="0"/>
  </c:externalData>
  <c:userShapes r:id="rId2"/>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746031746031744E-2"/>
          <c:w val="0.99820825998116924"/>
          <c:h val="0.94920634920634916"/>
        </c:manualLayout>
      </c:layout>
      <c:barChart>
        <c:barDir val="col"/>
        <c:grouping val="stacked"/>
        <c:varyColors val="0"/>
        <c:ser>
          <c:idx val="0"/>
          <c:order val="0"/>
          <c:tx>
            <c:strRef>
              <c:f>Sheet1!$A$2</c:f>
              <c:strCache>
                <c:ptCount val="1"/>
              </c:strCache>
            </c:strRef>
          </c:tx>
          <c:spPr>
            <a:noFill/>
            <a:ln w="25401">
              <a:noFill/>
            </a:ln>
          </c:spPr>
          <c:invertIfNegative val="0"/>
          <c:cat>
            <c:numRef>
              <c:f>Sheet1!$B$1:$I$1</c:f>
              <c:numCache>
                <c:formatCode>General</c:formatCode>
                <c:ptCount val="8"/>
              </c:numCache>
            </c:numRef>
          </c:cat>
          <c:val>
            <c:numRef>
              <c:f>Sheet1!$B$2:$I$2</c:f>
              <c:numCache>
                <c:formatCode>General</c:formatCode>
                <c:ptCount val="8"/>
                <c:pt idx="1">
                  <c:v>10.000000000001137</c:v>
                </c:pt>
                <c:pt idx="2">
                  <c:v>10.200000000001159</c:v>
                </c:pt>
                <c:pt idx="3">
                  <c:v>11.300000000001285</c:v>
                </c:pt>
                <c:pt idx="4">
                  <c:v>13.300000000001512</c:v>
                </c:pt>
                <c:pt idx="5">
                  <c:v>14</c:v>
                </c:pt>
                <c:pt idx="7">
                  <c:v>14.8</c:v>
                </c:pt>
              </c:numCache>
            </c:numRef>
          </c:val>
        </c:ser>
        <c:ser>
          <c:idx val="1"/>
          <c:order val="1"/>
          <c:tx>
            <c:strRef>
              <c:f>Sheet1!$A$3</c:f>
              <c:strCache>
                <c:ptCount val="1"/>
              </c:strCache>
            </c:strRef>
          </c:tx>
          <c:spPr>
            <a:solidFill>
              <a:srgbClr val="4C749A"/>
            </a:solidFill>
            <a:ln w="12700">
              <a:noFill/>
              <a:prstDash val="solid"/>
            </a:ln>
          </c:spPr>
          <c:invertIfNegative val="0"/>
          <c:dPt>
            <c:idx val="6"/>
            <c:invertIfNegative val="0"/>
            <c:bubble3D val="0"/>
          </c:dPt>
          <c:dPt>
            <c:idx val="7"/>
            <c:invertIfNegative val="0"/>
            <c:bubble3D val="0"/>
            <c:spPr>
              <a:solidFill>
                <a:srgbClr val="E46C0A"/>
              </a:solidFill>
              <a:ln w="12700">
                <a:noFill/>
                <a:prstDash val="solid"/>
              </a:ln>
            </c:spPr>
          </c:dPt>
          <c:cat>
            <c:numRef>
              <c:f>Sheet1!$B$1:$I$1</c:f>
              <c:numCache>
                <c:formatCode>General</c:formatCode>
                <c:ptCount val="8"/>
              </c:numCache>
            </c:numRef>
          </c:cat>
          <c:val>
            <c:numRef>
              <c:f>Sheet1!$B$3:$I$3</c:f>
              <c:numCache>
                <c:formatCode>General</c:formatCode>
                <c:ptCount val="8"/>
                <c:pt idx="0">
                  <c:v>10.000000000001137</c:v>
                </c:pt>
                <c:pt idx="1">
                  <c:v>0.20000000000002202</c:v>
                </c:pt>
                <c:pt idx="2">
                  <c:v>1.1000000000001247</c:v>
                </c:pt>
                <c:pt idx="3">
                  <c:v>2.0000000000002274</c:v>
                </c:pt>
                <c:pt idx="4">
                  <c:v>0.7</c:v>
                </c:pt>
                <c:pt idx="5">
                  <c:v>0.8</c:v>
                </c:pt>
                <c:pt idx="6">
                  <c:v>14.8</c:v>
                </c:pt>
                <c:pt idx="7">
                  <c:v>1.0000000000001137</c:v>
                </c:pt>
              </c:numCache>
            </c:numRef>
          </c:val>
        </c:ser>
        <c:dLbls>
          <c:showLegendKey val="0"/>
          <c:showVal val="0"/>
          <c:showCatName val="0"/>
          <c:showSerName val="0"/>
          <c:showPercent val="0"/>
          <c:showBubbleSize val="0"/>
        </c:dLbls>
        <c:gapWidth val="50"/>
        <c:overlap val="100"/>
        <c:axId val="355011584"/>
        <c:axId val="355033856"/>
      </c:barChart>
      <c:catAx>
        <c:axId val="355011584"/>
        <c:scaling>
          <c:orientation val="minMax"/>
        </c:scaling>
        <c:delete val="0"/>
        <c:axPos val="b"/>
        <c:numFmt formatCode="General" sourceLinked="1"/>
        <c:majorTickMark val="none"/>
        <c:minorTickMark val="none"/>
        <c:tickLblPos val="none"/>
        <c:spPr>
          <a:ln w="9525">
            <a:solidFill>
              <a:srgbClr val="7F7F7F"/>
            </a:solidFill>
            <a:prstDash val="solid"/>
          </a:ln>
        </c:spPr>
        <c:crossAx val="355033856"/>
        <c:crossesAt val="0"/>
        <c:auto val="1"/>
        <c:lblAlgn val="ctr"/>
        <c:lblOffset val="100"/>
        <c:tickLblSkip val="1"/>
        <c:tickMarkSkip val="1"/>
        <c:noMultiLvlLbl val="0"/>
      </c:catAx>
      <c:valAx>
        <c:axId val="355033856"/>
        <c:scaling>
          <c:orientation val="minMax"/>
          <c:max val="15.8"/>
          <c:min val="0"/>
        </c:scaling>
        <c:delete val="0"/>
        <c:axPos val="l"/>
        <c:numFmt formatCode="General" sourceLinked="1"/>
        <c:majorTickMark val="none"/>
        <c:minorTickMark val="none"/>
        <c:tickLblPos val="none"/>
        <c:spPr>
          <a:ln w="9525">
            <a:noFill/>
          </a:ln>
        </c:spPr>
        <c:crossAx val="355011584"/>
        <c:crosses val="autoZero"/>
        <c:crossBetween val="between"/>
      </c:valAx>
      <c:spPr>
        <a:noFill/>
        <a:ln w="25401">
          <a:noFill/>
        </a:ln>
      </c:spPr>
    </c:plotArea>
    <c:plotVisOnly val="1"/>
    <c:dispBlanksAs val="gap"/>
    <c:showDLblsOverMax val="0"/>
  </c:chart>
  <c:spPr>
    <a:noFill/>
    <a:ln>
      <a:noFill/>
    </a:ln>
  </c:spPr>
  <c:txPr>
    <a:bodyPr/>
    <a:lstStyle/>
    <a:p>
      <a:pPr>
        <a:defRPr sz="1200" b="1" i="0" u="none" strike="noStrike" baseline="0">
          <a:solidFill>
            <a:schemeClr val="tx1"/>
          </a:solidFill>
          <a:latin typeface="Calibri"/>
          <a:ea typeface="Calibri"/>
          <a:cs typeface="Calibri"/>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55420054200542"/>
          <c:y val="0.11958568738229755"/>
          <c:w val="0.7992321589882565"/>
          <c:h val="0.60221751412429381"/>
        </c:manualLayout>
      </c:layout>
      <c:barChart>
        <c:barDir val="col"/>
        <c:grouping val="clustered"/>
        <c:varyColors val="0"/>
        <c:ser>
          <c:idx val="0"/>
          <c:order val="0"/>
          <c:tx>
            <c:strRef>
              <c:f>Sheet1!$B$1</c:f>
              <c:strCache>
                <c:ptCount val="1"/>
                <c:pt idx="0">
                  <c:v>Combined</c:v>
                </c:pt>
              </c:strCache>
            </c:strRef>
          </c:tx>
          <c:spPr>
            <a:solidFill>
              <a:srgbClr val="779ABC"/>
            </a:solidFill>
          </c:spPr>
          <c:invertIfNegative val="0"/>
          <c:dLbls>
            <c:dLbl>
              <c:idx val="0"/>
              <c:layout>
                <c:manualLayout>
                  <c:x val="-1.0755420054200542E-2"/>
                  <c:y val="1.6307139188495121E-2"/>
                </c:manualLayout>
              </c:layout>
              <c:showLegendKey val="0"/>
              <c:showVal val="1"/>
              <c:showCatName val="0"/>
              <c:showSerName val="0"/>
              <c:showPercent val="0"/>
              <c:showBubbleSize val="0"/>
            </c:dLbl>
            <c:dLbl>
              <c:idx val="1"/>
              <c:layout>
                <c:manualLayout>
                  <c:x val="-2.1510840108401083E-2"/>
                  <c:y val="1.6307139188495121E-2"/>
                </c:manualLayout>
              </c:layout>
              <c:showLegendKey val="0"/>
              <c:showVal val="1"/>
              <c:showCatName val="0"/>
              <c:showSerName val="0"/>
              <c:showPercent val="0"/>
              <c:showBubbleSize val="0"/>
            </c:dLbl>
            <c:dLbl>
              <c:idx val="2"/>
              <c:layout>
                <c:manualLayout>
                  <c:x val="-3.5851400180668472E-3"/>
                  <c:y val="2.7178565314158534E-2"/>
                </c:manualLayout>
              </c:layout>
              <c:showLegendKey val="0"/>
              <c:showVal val="1"/>
              <c:showCatName val="0"/>
              <c:showSerName val="0"/>
              <c:showPercent val="0"/>
              <c:showBubbleSize val="0"/>
            </c:dLbl>
            <c:dLbl>
              <c:idx val="4"/>
              <c:layout>
                <c:manualLayout>
                  <c:x val="-7.1702800361336944E-3"/>
                  <c:y val="2.1742852251326827E-2"/>
                </c:manualLayout>
              </c:layout>
              <c:showLegendKey val="0"/>
              <c:showVal val="1"/>
              <c:showCatName val="0"/>
              <c:showSerName val="0"/>
              <c:showPercent val="0"/>
              <c:showBubbleSize val="0"/>
            </c:dLbl>
            <c:dLbl>
              <c:idx val="5"/>
              <c:layout>
                <c:manualLayout>
                  <c:x val="-2.1510840108401083E-2"/>
                  <c:y val="1.0871426125663363E-2"/>
                </c:manualLayout>
              </c:layout>
              <c:showLegendKey val="0"/>
              <c:showVal val="1"/>
              <c:showCatName val="0"/>
              <c:showSerName val="0"/>
              <c:showPercent val="0"/>
              <c:showBubbleSize val="0"/>
            </c:dLbl>
            <c:txPr>
              <a:bodyPr/>
              <a:lstStyle/>
              <a:p>
                <a:pPr>
                  <a:defRPr sz="800"/>
                </a:pPr>
                <a:endParaRPr lang="en-US"/>
              </a:p>
            </c:txPr>
            <c:showLegendKey val="0"/>
            <c:showVal val="1"/>
            <c:showCatName val="0"/>
            <c:showSerName val="0"/>
            <c:showPercent val="0"/>
            <c:showBubbleSize val="0"/>
            <c:showLeaderLines val="0"/>
          </c:dLbls>
          <c:cat>
            <c:strRef>
              <c:f>Sheet1!$A$2:$A$8</c:f>
              <c:strCache>
                <c:ptCount val="7"/>
                <c:pt idx="0">
                  <c:v>Q4/13</c:v>
                </c:pt>
                <c:pt idx="1">
                  <c:v>Q1/14</c:v>
                </c:pt>
                <c:pt idx="2">
                  <c:v>Q2/14</c:v>
                </c:pt>
                <c:pt idx="3">
                  <c:v>Q3/14</c:v>
                </c:pt>
                <c:pt idx="4">
                  <c:v>Q4/14</c:v>
                </c:pt>
                <c:pt idx="5">
                  <c:v>Q1/15</c:v>
                </c:pt>
                <c:pt idx="6">
                  <c:v>Q2/15</c:v>
                </c:pt>
              </c:strCache>
            </c:strRef>
          </c:cat>
          <c:val>
            <c:numRef>
              <c:f>Sheet1!$B$2:$B$8</c:f>
              <c:numCache>
                <c:formatCode>General</c:formatCode>
                <c:ptCount val="7"/>
                <c:pt idx="0">
                  <c:v>117</c:v>
                </c:pt>
                <c:pt idx="1">
                  <c:v>113.99999999999999</c:v>
                </c:pt>
                <c:pt idx="2">
                  <c:v>140</c:v>
                </c:pt>
                <c:pt idx="3">
                  <c:v>133</c:v>
                </c:pt>
                <c:pt idx="4">
                  <c:v>149</c:v>
                </c:pt>
                <c:pt idx="5">
                  <c:v>135</c:v>
                </c:pt>
                <c:pt idx="6">
                  <c:v>131</c:v>
                </c:pt>
              </c:numCache>
            </c:numRef>
          </c:val>
        </c:ser>
        <c:ser>
          <c:idx val="1"/>
          <c:order val="1"/>
          <c:tx>
            <c:strRef>
              <c:f>Sheet1!$C$1</c:f>
              <c:strCache>
                <c:ptCount val="1"/>
                <c:pt idx="0">
                  <c:v>USD</c:v>
                </c:pt>
              </c:strCache>
            </c:strRef>
          </c:tx>
          <c:spPr>
            <a:solidFill>
              <a:srgbClr val="A6A6A6"/>
            </a:solidFill>
          </c:spPr>
          <c:invertIfNegative val="0"/>
          <c:dLbls>
            <c:dLbl>
              <c:idx val="3"/>
              <c:layout>
                <c:manualLayout>
                  <c:x val="7.1702800361336944E-3"/>
                  <c:y val="1.0871426125663414E-2"/>
                </c:manualLayout>
              </c:layout>
              <c:showLegendKey val="0"/>
              <c:showVal val="1"/>
              <c:showCatName val="0"/>
              <c:showSerName val="0"/>
              <c:showPercent val="0"/>
              <c:showBubbleSize val="0"/>
            </c:dLbl>
            <c:txPr>
              <a:bodyPr/>
              <a:lstStyle/>
              <a:p>
                <a:pPr>
                  <a:defRPr sz="800"/>
                </a:pPr>
                <a:endParaRPr lang="en-US"/>
              </a:p>
            </c:txPr>
            <c:showLegendKey val="0"/>
            <c:showVal val="1"/>
            <c:showCatName val="0"/>
            <c:showSerName val="0"/>
            <c:showPercent val="0"/>
            <c:showBubbleSize val="0"/>
            <c:showLeaderLines val="0"/>
          </c:dLbls>
          <c:cat>
            <c:strRef>
              <c:f>Sheet1!$A$2:$A$8</c:f>
              <c:strCache>
                <c:ptCount val="7"/>
                <c:pt idx="0">
                  <c:v>Q4/13</c:v>
                </c:pt>
                <c:pt idx="1">
                  <c:v>Q1/14</c:v>
                </c:pt>
                <c:pt idx="2">
                  <c:v>Q2/14</c:v>
                </c:pt>
                <c:pt idx="3">
                  <c:v>Q3/14</c:v>
                </c:pt>
                <c:pt idx="4">
                  <c:v>Q4/14</c:v>
                </c:pt>
                <c:pt idx="5">
                  <c:v>Q1/15</c:v>
                </c:pt>
                <c:pt idx="6">
                  <c:v>Q2/15</c:v>
                </c:pt>
              </c:strCache>
            </c:strRef>
          </c:cat>
          <c:val>
            <c:numRef>
              <c:f>Sheet1!$C$2:$C$8</c:f>
              <c:numCache>
                <c:formatCode>General</c:formatCode>
                <c:ptCount val="7"/>
                <c:pt idx="0">
                  <c:v>127</c:v>
                </c:pt>
                <c:pt idx="1">
                  <c:v>127</c:v>
                </c:pt>
                <c:pt idx="2">
                  <c:v>159</c:v>
                </c:pt>
                <c:pt idx="3">
                  <c:v>112.99999999999999</c:v>
                </c:pt>
                <c:pt idx="4">
                  <c:v>169</c:v>
                </c:pt>
                <c:pt idx="5">
                  <c:v>192</c:v>
                </c:pt>
                <c:pt idx="6">
                  <c:v>165</c:v>
                </c:pt>
              </c:numCache>
            </c:numRef>
          </c:val>
        </c:ser>
        <c:ser>
          <c:idx val="2"/>
          <c:order val="2"/>
          <c:tx>
            <c:strRef>
              <c:f>Sheet1!$D$1</c:f>
              <c:strCache>
                <c:ptCount val="1"/>
                <c:pt idx="0">
                  <c:v>EUR</c:v>
                </c:pt>
              </c:strCache>
            </c:strRef>
          </c:tx>
          <c:spPr>
            <a:solidFill>
              <a:srgbClr val="4C749A"/>
            </a:solidFill>
          </c:spPr>
          <c:invertIfNegative val="0"/>
          <c:dLbls>
            <c:dLbl>
              <c:idx val="5"/>
              <c:layout>
                <c:manualLayout>
                  <c:x val="1.0755420054200542E-2"/>
                  <c:y val="1.0871426125663414E-2"/>
                </c:manualLayout>
              </c:layout>
              <c:showLegendKey val="0"/>
              <c:showVal val="1"/>
              <c:showCatName val="0"/>
              <c:showSerName val="0"/>
              <c:showPercent val="0"/>
              <c:showBubbleSize val="0"/>
            </c:dLbl>
            <c:txPr>
              <a:bodyPr/>
              <a:lstStyle/>
              <a:p>
                <a:pPr>
                  <a:defRPr sz="800"/>
                </a:pPr>
                <a:endParaRPr lang="en-US"/>
              </a:p>
            </c:txPr>
            <c:showLegendKey val="0"/>
            <c:showVal val="1"/>
            <c:showCatName val="0"/>
            <c:showSerName val="0"/>
            <c:showPercent val="0"/>
            <c:showBubbleSize val="0"/>
            <c:showLeaderLines val="0"/>
          </c:dLbls>
          <c:cat>
            <c:strRef>
              <c:f>Sheet1!$A$2:$A$8</c:f>
              <c:strCache>
                <c:ptCount val="7"/>
                <c:pt idx="0">
                  <c:v>Q4/13</c:v>
                </c:pt>
                <c:pt idx="1">
                  <c:v>Q1/14</c:v>
                </c:pt>
                <c:pt idx="2">
                  <c:v>Q2/14</c:v>
                </c:pt>
                <c:pt idx="3">
                  <c:v>Q3/14</c:v>
                </c:pt>
                <c:pt idx="4">
                  <c:v>Q4/14</c:v>
                </c:pt>
                <c:pt idx="5">
                  <c:v>Q1/15</c:v>
                </c:pt>
                <c:pt idx="6">
                  <c:v>Q2/15</c:v>
                </c:pt>
              </c:strCache>
            </c:strRef>
          </c:cat>
          <c:val>
            <c:numRef>
              <c:f>Sheet1!$D$2:$D$8</c:f>
              <c:numCache>
                <c:formatCode>General</c:formatCode>
                <c:ptCount val="7"/>
                <c:pt idx="0">
                  <c:v>140</c:v>
                </c:pt>
                <c:pt idx="1">
                  <c:v>159</c:v>
                </c:pt>
                <c:pt idx="2">
                  <c:v>134</c:v>
                </c:pt>
                <c:pt idx="3">
                  <c:v>204</c:v>
                </c:pt>
                <c:pt idx="4">
                  <c:v>307</c:v>
                </c:pt>
                <c:pt idx="5">
                  <c:v>157</c:v>
                </c:pt>
                <c:pt idx="6">
                  <c:v>133</c:v>
                </c:pt>
              </c:numCache>
            </c:numRef>
          </c:val>
        </c:ser>
        <c:dLbls>
          <c:showLegendKey val="0"/>
          <c:showVal val="0"/>
          <c:showCatName val="0"/>
          <c:showSerName val="0"/>
          <c:showPercent val="0"/>
          <c:showBubbleSize val="0"/>
        </c:dLbls>
        <c:gapWidth val="150"/>
        <c:axId val="355442688"/>
        <c:axId val="355444224"/>
      </c:barChart>
      <c:catAx>
        <c:axId val="355442688"/>
        <c:scaling>
          <c:orientation val="minMax"/>
        </c:scaling>
        <c:delete val="0"/>
        <c:axPos val="b"/>
        <c:majorTickMark val="none"/>
        <c:minorTickMark val="none"/>
        <c:tickLblPos val="nextTo"/>
        <c:txPr>
          <a:bodyPr/>
          <a:lstStyle/>
          <a:p>
            <a:pPr>
              <a:defRPr baseline="0">
                <a:solidFill>
                  <a:srgbClr val="525252"/>
                </a:solidFill>
              </a:defRPr>
            </a:pPr>
            <a:endParaRPr lang="en-US"/>
          </a:p>
        </c:txPr>
        <c:crossAx val="355444224"/>
        <c:crosses val="autoZero"/>
        <c:auto val="1"/>
        <c:lblAlgn val="ctr"/>
        <c:lblOffset val="100"/>
        <c:noMultiLvlLbl val="0"/>
      </c:catAx>
      <c:valAx>
        <c:axId val="355444224"/>
        <c:scaling>
          <c:orientation val="minMax"/>
        </c:scaling>
        <c:delete val="1"/>
        <c:axPos val="l"/>
        <c:majorGridlines>
          <c:spPr>
            <a:ln>
              <a:noFill/>
            </a:ln>
          </c:spPr>
        </c:majorGridlines>
        <c:numFmt formatCode="General" sourceLinked="1"/>
        <c:majorTickMark val="out"/>
        <c:minorTickMark val="none"/>
        <c:tickLblPos val="nextTo"/>
        <c:crossAx val="355442688"/>
        <c:crosses val="autoZero"/>
        <c:crossBetween val="between"/>
      </c:valAx>
    </c:plotArea>
    <c:legend>
      <c:legendPos val="b"/>
      <c:layout>
        <c:manualLayout>
          <c:xMode val="edge"/>
          <c:yMode val="edge"/>
          <c:x val="0.26776366305329719"/>
          <c:y val="0.84745634309193629"/>
          <c:w val="0.48239809168925024"/>
          <c:h val="9.2750813216914918E-2"/>
        </c:manualLayout>
      </c:layout>
      <c:overlay val="0"/>
      <c:txPr>
        <a:bodyPr/>
        <a:lstStyle/>
        <a:p>
          <a:pPr>
            <a:defRPr baseline="0">
              <a:solidFill>
                <a:srgbClr val="525252"/>
              </a:solidFill>
            </a:defRPr>
          </a:pPr>
          <a:endParaRPr lang="en-US"/>
        </a:p>
      </c:txPr>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en-US"/>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888255278667289E-2"/>
          <c:y val="0.15883513770223262"/>
          <c:w val="0.93256095434683983"/>
          <c:h val="0.70979448134633738"/>
        </c:manualLayout>
      </c:layout>
      <c:barChart>
        <c:barDir val="col"/>
        <c:grouping val="clustered"/>
        <c:varyColors val="0"/>
        <c:ser>
          <c:idx val="0"/>
          <c:order val="0"/>
          <c:tx>
            <c:strRef>
              <c:f>Sheet1!$B$1</c:f>
              <c:strCache>
                <c:ptCount val="1"/>
                <c:pt idx="0">
                  <c:v>Column1</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spPr>
              <a:solidFill>
                <a:srgbClr val="4C749A"/>
              </a:solidFill>
              <a:ln cmpd="dbl">
                <a:noFill/>
              </a:ln>
              <a:effectLst>
                <a:outerShdw blurRad="50800" dist="50800" dir="5400000" algn="ctr" rotWithShape="0">
                  <a:schemeClr val="bg1"/>
                </a:outerShdw>
              </a:effectLst>
            </c:spPr>
          </c:dPt>
          <c:dLbls>
            <c:dLbl>
              <c:idx val="0"/>
              <c:layout/>
              <c:tx>
                <c:rich>
                  <a:bodyPr/>
                  <a:lstStyle/>
                  <a:p>
                    <a:r>
                      <a:rPr lang="en-US" smtClean="0"/>
                      <a:t>1 368</a:t>
                    </a:r>
                    <a:endParaRPr lang="en-US"/>
                  </a:p>
                </c:rich>
              </c:tx>
              <c:showLegendKey val="0"/>
              <c:showVal val="1"/>
              <c:showCatName val="0"/>
              <c:showSerName val="0"/>
              <c:showPercent val="0"/>
              <c:showBubbleSize val="0"/>
            </c:dLbl>
            <c:dLbl>
              <c:idx val="1"/>
              <c:layout/>
              <c:tx>
                <c:rich>
                  <a:bodyPr/>
                  <a:lstStyle/>
                  <a:p>
                    <a:r>
                      <a:rPr lang="en-US" smtClean="0"/>
                      <a:t>1 396</a:t>
                    </a:r>
                    <a:endParaRPr lang="en-US"/>
                  </a:p>
                </c:rich>
              </c:tx>
              <c:showLegendKey val="0"/>
              <c:showVal val="1"/>
              <c:showCatName val="0"/>
              <c:showSerName val="0"/>
              <c:showPercent val="0"/>
              <c:showBubbleSize val="0"/>
            </c:dLbl>
            <c:dLbl>
              <c:idx val="2"/>
              <c:layout/>
              <c:tx>
                <c:rich>
                  <a:bodyPr/>
                  <a:lstStyle/>
                  <a:p>
                    <a:r>
                      <a:rPr lang="en-US" smtClean="0"/>
                      <a:t>1 356</a:t>
                    </a:r>
                    <a:endParaRPr lang="en-US"/>
                  </a:p>
                </c:rich>
              </c:tx>
              <c:showLegendKey val="0"/>
              <c:showVal val="1"/>
              <c:showCatName val="0"/>
              <c:showSerName val="0"/>
              <c:showPercent val="0"/>
              <c:showBubbleSize val="0"/>
            </c:dLbl>
            <c:dLbl>
              <c:idx val="3"/>
              <c:layout/>
              <c:tx>
                <c:rich>
                  <a:bodyPr/>
                  <a:lstStyle/>
                  <a:p>
                    <a:r>
                      <a:rPr lang="en-US" smtClean="0"/>
                      <a:t>1 288</a:t>
                    </a:r>
                    <a:endParaRPr lang="en-US"/>
                  </a:p>
                </c:rich>
              </c:tx>
              <c:showLegendKey val="0"/>
              <c:showVal val="1"/>
              <c:showCatName val="0"/>
              <c:showSerName val="0"/>
              <c:showPercent val="0"/>
              <c:showBubbleSize val="0"/>
            </c:dLbl>
            <c:dLbl>
              <c:idx val="4"/>
              <c:layout>
                <c:manualLayout>
                  <c:x val="-3.2138172886668403E-3"/>
                  <c:y val="-8.1809365497512061E-3"/>
                </c:manualLayout>
              </c:layout>
              <c:tx>
                <c:rich>
                  <a:bodyPr/>
                  <a:lstStyle/>
                  <a:p>
                    <a:r>
                      <a:rPr lang="en-US" dirty="0" smtClean="0"/>
                      <a:t> 1 309</a:t>
                    </a:r>
                    <a:endParaRPr lang="en-US" dirty="0"/>
                  </a:p>
                </c:rich>
              </c:tx>
              <c:showLegendKey val="0"/>
              <c:showVal val="1"/>
              <c:showCatName val="0"/>
              <c:showSerName val="0"/>
              <c:showPercent val="0"/>
              <c:showBubbleSize val="0"/>
            </c:dLbl>
            <c:numFmt formatCode="0" sourceLinked="0"/>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#,##0</c:formatCode>
                <c:ptCount val="5"/>
                <c:pt idx="0">
                  <c:v>1368</c:v>
                </c:pt>
                <c:pt idx="1">
                  <c:v>1396</c:v>
                </c:pt>
                <c:pt idx="2">
                  <c:v>1356</c:v>
                </c:pt>
                <c:pt idx="3">
                  <c:v>1288</c:v>
                </c:pt>
                <c:pt idx="4">
                  <c:v>1309</c:v>
                </c:pt>
              </c:numCache>
            </c:numRef>
          </c:val>
        </c:ser>
        <c:dLbls>
          <c:showLegendKey val="0"/>
          <c:showVal val="0"/>
          <c:showCatName val="0"/>
          <c:showSerName val="0"/>
          <c:showPercent val="0"/>
          <c:showBubbleSize val="0"/>
        </c:dLbls>
        <c:gapWidth val="100"/>
        <c:axId val="347097344"/>
        <c:axId val="347107328"/>
      </c:barChart>
      <c:catAx>
        <c:axId val="347097344"/>
        <c:scaling>
          <c:orientation val="minMax"/>
        </c:scaling>
        <c:delete val="0"/>
        <c:axPos val="b"/>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7107328"/>
        <c:crosses val="autoZero"/>
        <c:auto val="1"/>
        <c:lblAlgn val="ctr"/>
        <c:lblOffset val="100"/>
        <c:noMultiLvlLbl val="0"/>
      </c:catAx>
      <c:valAx>
        <c:axId val="347107328"/>
        <c:scaling>
          <c:orientation val="minMax"/>
          <c:min val="0"/>
        </c:scaling>
        <c:delete val="1"/>
        <c:axPos val="l"/>
        <c:numFmt formatCode="#,##0" sourceLinked="1"/>
        <c:majorTickMark val="out"/>
        <c:minorTickMark val="none"/>
        <c:tickLblPos val="nextTo"/>
        <c:crossAx val="347097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544937348064616E-2"/>
          <c:y val="3.2459271482129036E-2"/>
          <c:w val="0.92910105003527188"/>
          <c:h val="0.63753606894458525"/>
        </c:manualLayout>
      </c:layout>
      <c:barChart>
        <c:barDir val="col"/>
        <c:grouping val="clustered"/>
        <c:varyColors val="0"/>
        <c:ser>
          <c:idx val="0"/>
          <c:order val="0"/>
          <c:tx>
            <c:strRef>
              <c:f>Sheet1!$B$1</c:f>
              <c:strCache>
                <c:ptCount val="1"/>
                <c:pt idx="0">
                  <c:v>Avg. total volumes, EURbn*</c:v>
                </c:pt>
              </c:strCache>
            </c:strRef>
          </c:tx>
          <c:spPr>
            <a:solidFill>
              <a:srgbClr val="A6A6A6"/>
            </a:solidFill>
          </c:spPr>
          <c:invertIfNegative val="0"/>
          <c:cat>
            <c:strRef>
              <c:f>Sheet1!$A$2:$A$13</c:f>
              <c:strCache>
                <c:ptCount val="12"/>
                <c:pt idx="0">
                  <c:v>Q3/12</c:v>
                </c:pt>
                <c:pt idx="1">
                  <c:v>Q4/12</c:v>
                </c:pt>
                <c:pt idx="2">
                  <c:v>Q1/13</c:v>
                </c:pt>
                <c:pt idx="3">
                  <c:v>Q2/13</c:v>
                </c:pt>
                <c:pt idx="4">
                  <c:v>Q3/13</c:v>
                </c:pt>
                <c:pt idx="5">
                  <c:v>Q4/13</c:v>
                </c:pt>
                <c:pt idx="6">
                  <c:v>Q1/14</c:v>
                </c:pt>
                <c:pt idx="7">
                  <c:v>Q2/14</c:v>
                </c:pt>
                <c:pt idx="8">
                  <c:v>Q3/14</c:v>
                </c:pt>
                <c:pt idx="9">
                  <c:v>Q4/14</c:v>
                </c:pt>
                <c:pt idx="10">
                  <c:v>Q1/15</c:v>
                </c:pt>
                <c:pt idx="11">
                  <c:v>Q2/15</c:v>
                </c:pt>
              </c:strCache>
            </c:strRef>
          </c:cat>
          <c:val>
            <c:numRef>
              <c:f>Sheet1!$B$2:$B$13</c:f>
              <c:numCache>
                <c:formatCode>General</c:formatCode>
                <c:ptCount val="12"/>
                <c:pt idx="0">
                  <c:v>102</c:v>
                </c:pt>
                <c:pt idx="1">
                  <c:v>100</c:v>
                </c:pt>
                <c:pt idx="2">
                  <c:v>102</c:v>
                </c:pt>
                <c:pt idx="3">
                  <c:v>103</c:v>
                </c:pt>
                <c:pt idx="4">
                  <c:v>107</c:v>
                </c:pt>
                <c:pt idx="5">
                  <c:v>105</c:v>
                </c:pt>
                <c:pt idx="6">
                  <c:v>107</c:v>
                </c:pt>
                <c:pt idx="7">
                  <c:v>103</c:v>
                </c:pt>
                <c:pt idx="8">
                  <c:v>105</c:v>
                </c:pt>
                <c:pt idx="9">
                  <c:v>105</c:v>
                </c:pt>
                <c:pt idx="10">
                  <c:v>109</c:v>
                </c:pt>
                <c:pt idx="11">
                  <c:v>107</c:v>
                </c:pt>
              </c:numCache>
            </c:numRef>
          </c:val>
        </c:ser>
        <c:dLbls>
          <c:showLegendKey val="0"/>
          <c:showVal val="0"/>
          <c:showCatName val="0"/>
          <c:showSerName val="0"/>
          <c:showPercent val="0"/>
          <c:showBubbleSize val="0"/>
        </c:dLbls>
        <c:gapWidth val="61"/>
        <c:axId val="355868672"/>
        <c:axId val="355870208"/>
      </c:barChart>
      <c:lineChart>
        <c:grouping val="standard"/>
        <c:varyColors val="0"/>
        <c:ser>
          <c:idx val="1"/>
          <c:order val="1"/>
          <c:tx>
            <c:strRef>
              <c:f>Sheet1!$C$1</c:f>
              <c:strCache>
                <c:ptCount val="1"/>
                <c:pt idx="0">
                  <c:v>Funding cost, bps**</c:v>
                </c:pt>
              </c:strCache>
            </c:strRef>
          </c:tx>
          <c:spPr>
            <a:ln w="38100"/>
          </c:spPr>
          <c:marker>
            <c:symbol val="circle"/>
            <c:size val="8"/>
            <c:spPr>
              <a:ln w="38100"/>
            </c:spPr>
          </c:marker>
          <c:dPt>
            <c:idx val="0"/>
            <c:bubble3D val="0"/>
            <c:spPr>
              <a:ln w="38100">
                <a:solidFill>
                  <a:srgbClr val="BE4B48"/>
                </a:solidFill>
              </a:ln>
            </c:spPr>
          </c:dPt>
          <c:cat>
            <c:strRef>
              <c:f>Sheet1!$A$2:$A$13</c:f>
              <c:strCache>
                <c:ptCount val="12"/>
                <c:pt idx="0">
                  <c:v>Q3/12</c:v>
                </c:pt>
                <c:pt idx="1">
                  <c:v>Q4/12</c:v>
                </c:pt>
                <c:pt idx="2">
                  <c:v>Q1/13</c:v>
                </c:pt>
                <c:pt idx="3">
                  <c:v>Q2/13</c:v>
                </c:pt>
                <c:pt idx="4">
                  <c:v>Q3/13</c:v>
                </c:pt>
                <c:pt idx="5">
                  <c:v>Q4/13</c:v>
                </c:pt>
                <c:pt idx="6">
                  <c:v>Q1/14</c:v>
                </c:pt>
                <c:pt idx="7">
                  <c:v>Q2/14</c:v>
                </c:pt>
                <c:pt idx="8">
                  <c:v>Q3/14</c:v>
                </c:pt>
                <c:pt idx="9">
                  <c:v>Q4/14</c:v>
                </c:pt>
                <c:pt idx="10">
                  <c:v>Q1/15</c:v>
                </c:pt>
                <c:pt idx="11">
                  <c:v>Q2/15</c:v>
                </c:pt>
              </c:strCache>
            </c:strRef>
          </c:cat>
          <c:val>
            <c:numRef>
              <c:f>Sheet1!$C$2:$C$13</c:f>
              <c:numCache>
                <c:formatCode>General</c:formatCode>
                <c:ptCount val="12"/>
                <c:pt idx="0">
                  <c:v>82</c:v>
                </c:pt>
                <c:pt idx="1">
                  <c:v>83</c:v>
                </c:pt>
                <c:pt idx="2">
                  <c:v>83</c:v>
                </c:pt>
                <c:pt idx="3">
                  <c:v>83</c:v>
                </c:pt>
                <c:pt idx="4">
                  <c:v>81</c:v>
                </c:pt>
                <c:pt idx="5">
                  <c:v>79</c:v>
                </c:pt>
                <c:pt idx="6">
                  <c:v>76</c:v>
                </c:pt>
                <c:pt idx="7">
                  <c:v>74</c:v>
                </c:pt>
                <c:pt idx="8">
                  <c:v>73</c:v>
                </c:pt>
                <c:pt idx="9">
                  <c:v>72</c:v>
                </c:pt>
                <c:pt idx="10">
                  <c:v>69</c:v>
                </c:pt>
                <c:pt idx="11">
                  <c:v>66</c:v>
                </c:pt>
              </c:numCache>
            </c:numRef>
          </c:val>
          <c:smooth val="0"/>
        </c:ser>
        <c:dLbls>
          <c:showLegendKey val="0"/>
          <c:showVal val="0"/>
          <c:showCatName val="0"/>
          <c:showSerName val="0"/>
          <c:showPercent val="0"/>
          <c:showBubbleSize val="0"/>
        </c:dLbls>
        <c:marker val="1"/>
        <c:smooth val="0"/>
        <c:axId val="355873536"/>
        <c:axId val="355871744"/>
      </c:lineChart>
      <c:catAx>
        <c:axId val="355868672"/>
        <c:scaling>
          <c:orientation val="minMax"/>
        </c:scaling>
        <c:delete val="0"/>
        <c:axPos val="b"/>
        <c:majorTickMark val="out"/>
        <c:minorTickMark val="none"/>
        <c:tickLblPos val="nextTo"/>
        <c:txPr>
          <a:bodyPr/>
          <a:lstStyle/>
          <a:p>
            <a:pPr>
              <a:defRPr sz="1000">
                <a:solidFill>
                  <a:schemeClr val="bg1">
                    <a:lumMod val="50000"/>
                  </a:schemeClr>
                </a:solidFill>
                <a:latin typeface="Arial" panose="020B0604020202020204" pitchFamily="34" charset="0"/>
                <a:cs typeface="Arial" panose="020B0604020202020204" pitchFamily="34" charset="0"/>
              </a:defRPr>
            </a:pPr>
            <a:endParaRPr lang="en-US"/>
          </a:p>
        </c:txPr>
        <c:crossAx val="355870208"/>
        <c:crosses val="autoZero"/>
        <c:auto val="1"/>
        <c:lblAlgn val="ctr"/>
        <c:lblOffset val="100"/>
        <c:noMultiLvlLbl val="0"/>
      </c:catAx>
      <c:valAx>
        <c:axId val="355870208"/>
        <c:scaling>
          <c:orientation val="minMax"/>
        </c:scaling>
        <c:delete val="1"/>
        <c:axPos val="l"/>
        <c:numFmt formatCode="General" sourceLinked="1"/>
        <c:majorTickMark val="out"/>
        <c:minorTickMark val="none"/>
        <c:tickLblPos val="nextTo"/>
        <c:crossAx val="355868672"/>
        <c:crosses val="autoZero"/>
        <c:crossBetween val="between"/>
      </c:valAx>
      <c:valAx>
        <c:axId val="355871744"/>
        <c:scaling>
          <c:orientation val="minMax"/>
          <c:min val="50"/>
        </c:scaling>
        <c:delete val="1"/>
        <c:axPos val="r"/>
        <c:numFmt formatCode="General" sourceLinked="1"/>
        <c:majorTickMark val="out"/>
        <c:minorTickMark val="none"/>
        <c:tickLblPos val="nextTo"/>
        <c:crossAx val="355873536"/>
        <c:crosses val="max"/>
        <c:crossBetween val="between"/>
        <c:majorUnit val="25"/>
      </c:valAx>
      <c:catAx>
        <c:axId val="355873536"/>
        <c:scaling>
          <c:orientation val="minMax"/>
        </c:scaling>
        <c:delete val="1"/>
        <c:axPos val="b"/>
        <c:majorTickMark val="out"/>
        <c:minorTickMark val="none"/>
        <c:tickLblPos val="nextTo"/>
        <c:crossAx val="355871744"/>
        <c:crosses val="autoZero"/>
        <c:auto val="1"/>
        <c:lblAlgn val="ctr"/>
        <c:lblOffset val="100"/>
        <c:noMultiLvlLbl val="0"/>
      </c:catAx>
    </c:plotArea>
    <c:legend>
      <c:legendPos val="b"/>
      <c:layout>
        <c:manualLayout>
          <c:xMode val="edge"/>
          <c:yMode val="edge"/>
          <c:x val="4.6559086179989599E-2"/>
          <c:y val="0.88143566155253561"/>
          <c:w val="0.9"/>
          <c:h val="9.5938455027092168E-2"/>
        </c:manualLayout>
      </c:layout>
      <c:overlay val="1"/>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0"/>
          <c:showSerName val="0"/>
          <c:showPercent val="0"/>
          <c:showBubbleSize val="0"/>
          <c:showLeaderLines val="0"/>
        </c:dLbls>
        <c:firstSliceAng val="90"/>
      </c:pieChart>
      <c:spPr>
        <a:noFill/>
        <a:ln w="25400">
          <a:noFill/>
        </a:ln>
      </c:spPr>
    </c:plotArea>
    <c:plotVisOnly val="1"/>
    <c:dispBlanksAs val="zero"/>
    <c:showDLblsOverMax val="0"/>
  </c:chart>
  <c:spPr>
    <a:noFill/>
    <a:ln w="9525">
      <a:noFill/>
    </a:ln>
  </c:spPr>
  <c:txPr>
    <a:bodyPr/>
    <a:lstStyle/>
    <a:p>
      <a:pPr>
        <a:defRPr sz="1100" b="0" i="0" u="none" strike="noStrike" baseline="0">
          <a:solidFill>
            <a:srgbClr val="000000"/>
          </a:solidFill>
          <a:latin typeface="+mn-lt"/>
          <a:ea typeface="Arial"/>
          <a:cs typeface="Arial"/>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'Long and short'!$B$1</c:f>
              <c:strCache>
                <c:ptCount val="1"/>
                <c:pt idx="0">
                  <c:v>Nominal EURm</c:v>
                </c:pt>
              </c:strCache>
            </c:strRef>
          </c:tx>
          <c:spPr>
            <a:solidFill>
              <a:srgbClr val="CCCCFF"/>
            </a:solidFill>
            <a:ln w="12700">
              <a:solidFill>
                <a:schemeClr val="bg1"/>
              </a:solidFill>
              <a:prstDash val="solid"/>
            </a:ln>
          </c:spPr>
          <c:dPt>
            <c:idx val="0"/>
            <c:bubble3D val="0"/>
            <c:spPr>
              <a:solidFill>
                <a:schemeClr val="tx2">
                  <a:lumMod val="50000"/>
                </a:schemeClr>
              </a:solidFill>
              <a:ln w="12700">
                <a:solidFill>
                  <a:schemeClr val="bg1"/>
                </a:solidFill>
                <a:prstDash val="solid"/>
              </a:ln>
            </c:spPr>
          </c:dPt>
          <c:dPt>
            <c:idx val="1"/>
            <c:bubble3D val="0"/>
            <c:spPr>
              <a:solidFill>
                <a:schemeClr val="tx2"/>
              </a:solidFill>
              <a:ln w="12700">
                <a:solidFill>
                  <a:schemeClr val="bg1"/>
                </a:solidFill>
                <a:prstDash val="solid"/>
              </a:ln>
            </c:spPr>
          </c:dPt>
          <c:dPt>
            <c:idx val="2"/>
            <c:bubble3D val="0"/>
            <c:spPr>
              <a:solidFill>
                <a:srgbClr val="376092"/>
              </a:solidFill>
              <a:ln w="12700">
                <a:solidFill>
                  <a:schemeClr val="bg1"/>
                </a:solidFill>
                <a:prstDash val="solid"/>
              </a:ln>
            </c:spPr>
          </c:dPt>
          <c:dPt>
            <c:idx val="3"/>
            <c:bubble3D val="0"/>
            <c:spPr>
              <a:solidFill>
                <a:srgbClr val="95B3D7"/>
              </a:solidFill>
              <a:ln w="12700">
                <a:solidFill>
                  <a:schemeClr val="bg1"/>
                </a:solidFill>
                <a:prstDash val="solid"/>
              </a:ln>
            </c:spPr>
          </c:dPt>
          <c:dPt>
            <c:idx val="4"/>
            <c:bubble3D val="0"/>
            <c:spPr>
              <a:solidFill>
                <a:schemeClr val="tx2">
                  <a:lumMod val="60000"/>
                  <a:lumOff val="40000"/>
                </a:schemeClr>
              </a:solidFill>
              <a:ln w="12700">
                <a:solidFill>
                  <a:schemeClr val="bg1"/>
                </a:solidFill>
                <a:prstDash val="solid"/>
              </a:ln>
            </c:spPr>
          </c:dPt>
          <c:dPt>
            <c:idx val="5"/>
            <c:bubble3D val="0"/>
            <c:spPr>
              <a:solidFill>
                <a:schemeClr val="bg1">
                  <a:lumMod val="85000"/>
                </a:schemeClr>
              </a:solidFill>
              <a:ln w="12700">
                <a:solidFill>
                  <a:schemeClr val="bg1"/>
                </a:solidFill>
                <a:prstDash val="solid"/>
              </a:ln>
            </c:spPr>
          </c:dPt>
          <c:dPt>
            <c:idx val="6"/>
            <c:bubble3D val="0"/>
          </c:dPt>
          <c:dLbls>
            <c:dLbl>
              <c:idx val="0"/>
              <c:layout>
                <c:manualLayout>
                  <c:x val="6.4748201438848837E-2"/>
                  <c:y val="-1.5649452269170579E-2"/>
                </c:manualLayout>
              </c:layout>
              <c:tx>
                <c:rich>
                  <a:bodyPr/>
                  <a:lstStyle/>
                  <a:p>
                    <a:r>
                      <a:rPr lang="en-US" sz="1000"/>
                      <a:t>Domestic covered bonds 41%</a:t>
                    </a:r>
                    <a:endParaRPr lang="en-US"/>
                  </a:p>
                </c:rich>
              </c:tx>
              <c:dLblPos val="bestFit"/>
              <c:showLegendKey val="0"/>
              <c:showVal val="0"/>
              <c:showCatName val="1"/>
              <c:showSerName val="0"/>
              <c:showPercent val="0"/>
              <c:showBubbleSize val="0"/>
            </c:dLbl>
            <c:dLbl>
              <c:idx val="1"/>
              <c:layout/>
              <c:tx>
                <c:rich>
                  <a:bodyPr/>
                  <a:lstStyle/>
                  <a:p>
                    <a:r>
                      <a:rPr lang="en-US" sz="1000"/>
                      <a:t>International covered bonds 11%</a:t>
                    </a:r>
                    <a:endParaRPr lang="en-US"/>
                  </a:p>
                </c:rich>
              </c:tx>
              <c:dLblPos val="outEnd"/>
              <c:showLegendKey val="0"/>
              <c:showVal val="0"/>
              <c:showCatName val="1"/>
              <c:showSerName val="0"/>
              <c:showPercent val="0"/>
              <c:showBubbleSize val="0"/>
            </c:dLbl>
            <c:dLbl>
              <c:idx val="2"/>
              <c:layout/>
              <c:tx>
                <c:rich>
                  <a:bodyPr/>
                  <a:lstStyle/>
                  <a:p>
                    <a:r>
                      <a:rPr lang="en-US" sz="1000"/>
                      <a:t>Domestic senior unsecured 3%</a:t>
                    </a:r>
                    <a:endParaRPr lang="en-US"/>
                  </a:p>
                </c:rich>
              </c:tx>
              <c:dLblPos val="outEnd"/>
              <c:showLegendKey val="0"/>
              <c:showVal val="0"/>
              <c:showCatName val="1"/>
              <c:showSerName val="0"/>
              <c:showPercent val="0"/>
              <c:showBubbleSize val="0"/>
            </c:dLbl>
            <c:dLbl>
              <c:idx val="3"/>
              <c:layout/>
              <c:tx>
                <c:rich>
                  <a:bodyPr/>
                  <a:lstStyle/>
                  <a:p>
                    <a:r>
                      <a:rPr lang="en-US" sz="1000"/>
                      <a:t>International senior unsecured 18%</a:t>
                    </a:r>
                    <a:endParaRPr lang="en-US"/>
                  </a:p>
                </c:rich>
              </c:tx>
              <c:dLblPos val="outEnd"/>
              <c:showLegendKey val="0"/>
              <c:showVal val="0"/>
              <c:showCatName val="1"/>
              <c:showSerName val="0"/>
              <c:showPercent val="0"/>
              <c:showBubbleSize val="0"/>
            </c:dLbl>
            <c:dLbl>
              <c:idx val="5"/>
              <c:layout>
                <c:manualLayout>
                  <c:x val="-1.1990407673860911E-2"/>
                  <c:y val="1.8779342723004695E-2"/>
                </c:manualLayout>
              </c:layout>
              <c:tx>
                <c:rich>
                  <a:bodyPr/>
                  <a:lstStyle/>
                  <a:p>
                    <a:r>
                      <a:rPr lang="en-US" dirty="0"/>
                      <a:t>Short term funding </a:t>
                    </a:r>
                    <a:r>
                      <a:rPr lang="en-US" dirty="0" smtClean="0"/>
                      <a:t>23%</a:t>
                    </a:r>
                    <a:endParaRPr lang="en-US" dirty="0"/>
                  </a:p>
                </c:rich>
              </c:tx>
              <c:dLblPos val="bestFit"/>
              <c:showLegendKey val="0"/>
              <c:showVal val="0"/>
              <c:showCatName val="1"/>
              <c:showSerName val="0"/>
              <c:showPercent val="0"/>
              <c:showBubbleSize val="0"/>
            </c:dLbl>
            <c:numFmt formatCode="0.00%" sourceLinked="0"/>
            <c:spPr>
              <a:noFill/>
              <a:ln w="25400">
                <a:noFill/>
              </a:ln>
            </c:spPr>
            <c:txPr>
              <a:bodyPr/>
              <a:lstStyle/>
              <a:p>
                <a:pPr>
                  <a:defRPr sz="1000"/>
                </a:pPr>
                <a:endParaRPr lang="en-US"/>
              </a:p>
            </c:txPr>
            <c:dLblPos val="outEnd"/>
            <c:showLegendKey val="0"/>
            <c:showVal val="0"/>
            <c:showCatName val="1"/>
            <c:showSerName val="0"/>
            <c:showPercent val="0"/>
            <c:showBubbleSize val="0"/>
            <c:showLeaderLines val="0"/>
          </c:dLbls>
          <c:cat>
            <c:strRef>
              <c:f>'Long and short'!$A$2:$A$7</c:f>
              <c:strCache>
                <c:ptCount val="6"/>
                <c:pt idx="0">
                  <c:v>Domestic covered bonds 41%</c:v>
                </c:pt>
                <c:pt idx="1">
                  <c:v>International covered bonds 11%</c:v>
                </c:pt>
                <c:pt idx="2">
                  <c:v>Domestic senior unsecured 4%</c:v>
                </c:pt>
                <c:pt idx="3">
                  <c:v>International senior unsecured 19%</c:v>
                </c:pt>
                <c:pt idx="4">
                  <c:v>Sub debt 3%</c:v>
                </c:pt>
                <c:pt idx="5">
                  <c:v>Short term funding 21%</c:v>
                </c:pt>
              </c:strCache>
            </c:strRef>
          </c:cat>
          <c:val>
            <c:numRef>
              <c:f>'Long and short'!$B$2:$B$7</c:f>
              <c:numCache>
                <c:formatCode>General</c:formatCode>
                <c:ptCount val="6"/>
                <c:pt idx="0">
                  <c:v>88.4</c:v>
                </c:pt>
                <c:pt idx="1">
                  <c:v>24.7</c:v>
                </c:pt>
                <c:pt idx="2">
                  <c:v>8.1</c:v>
                </c:pt>
                <c:pt idx="3">
                  <c:v>42</c:v>
                </c:pt>
                <c:pt idx="4">
                  <c:v>7.3</c:v>
                </c:pt>
                <c:pt idx="5">
                  <c:v>46.1</c:v>
                </c:pt>
              </c:numCache>
            </c:numRef>
          </c:val>
        </c:ser>
        <c:dLbls>
          <c:showLegendKey val="0"/>
          <c:showVal val="0"/>
          <c:showCatName val="0"/>
          <c:showSerName val="0"/>
          <c:showPercent val="0"/>
          <c:showBubbleSize val="0"/>
          <c:showLeaderLines val="0"/>
        </c:dLbls>
        <c:firstSliceAng val="90"/>
      </c:pieChart>
      <c:spPr>
        <a:noFill/>
        <a:ln w="25400">
          <a:noFill/>
        </a:ln>
      </c:spPr>
    </c:plotArea>
    <c:plotVisOnly val="1"/>
    <c:dispBlanksAs val="zero"/>
    <c:showDLblsOverMax val="0"/>
  </c:chart>
  <c:spPr>
    <a:noFill/>
    <a:ln w="9525">
      <a:noFill/>
    </a:ln>
  </c:spPr>
  <c:txPr>
    <a:bodyPr/>
    <a:lstStyle/>
    <a:p>
      <a:pPr>
        <a:defRPr sz="1100" b="0" i="0" u="none" strike="noStrike" baseline="0">
          <a:solidFill>
            <a:srgbClr val="000000"/>
          </a:solidFill>
          <a:latin typeface="+mn-lt"/>
          <a:ea typeface="Arial"/>
          <a:cs typeface="Arial"/>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189297380992844"/>
          <c:y val="0.21163612395984138"/>
          <c:w val="0.59300081194886611"/>
          <c:h val="0.78315546661180413"/>
        </c:manualLayout>
      </c:layout>
      <c:pieChart>
        <c:varyColors val="1"/>
        <c:ser>
          <c:idx val="0"/>
          <c:order val="0"/>
          <c:tx>
            <c:strRef>
              <c:f>Long!$B$1</c:f>
              <c:strCache>
                <c:ptCount val="1"/>
                <c:pt idx="0">
                  <c:v>Nominal EURm</c:v>
                </c:pt>
              </c:strCache>
            </c:strRef>
          </c:tx>
          <c:spPr>
            <a:solidFill>
              <a:srgbClr val="CCCCFF"/>
            </a:solidFill>
            <a:ln w="12700">
              <a:solidFill>
                <a:schemeClr val="bg1"/>
              </a:solidFill>
              <a:prstDash val="solid"/>
            </a:ln>
          </c:spPr>
          <c:dPt>
            <c:idx val="0"/>
            <c:bubble3D val="0"/>
            <c:spPr>
              <a:solidFill>
                <a:schemeClr val="tx2">
                  <a:lumMod val="50000"/>
                </a:schemeClr>
              </a:solidFill>
              <a:ln w="12700">
                <a:solidFill>
                  <a:schemeClr val="bg1"/>
                </a:solidFill>
                <a:prstDash val="solid"/>
              </a:ln>
            </c:spPr>
          </c:dPt>
          <c:dPt>
            <c:idx val="1"/>
            <c:bubble3D val="0"/>
            <c:spPr>
              <a:solidFill>
                <a:schemeClr val="tx2"/>
              </a:solidFill>
              <a:ln w="12700">
                <a:solidFill>
                  <a:schemeClr val="bg1"/>
                </a:solidFill>
                <a:prstDash val="solid"/>
              </a:ln>
            </c:spPr>
          </c:dPt>
          <c:dPt>
            <c:idx val="2"/>
            <c:bubble3D val="0"/>
            <c:spPr>
              <a:solidFill>
                <a:srgbClr val="376092"/>
              </a:solidFill>
              <a:ln w="12700">
                <a:solidFill>
                  <a:schemeClr val="bg1"/>
                </a:solidFill>
                <a:prstDash val="solid"/>
              </a:ln>
            </c:spPr>
          </c:dPt>
          <c:dPt>
            <c:idx val="3"/>
            <c:bubble3D val="0"/>
            <c:spPr>
              <a:solidFill>
                <a:srgbClr val="95B3D7"/>
              </a:solidFill>
              <a:ln w="12700">
                <a:solidFill>
                  <a:schemeClr val="bg1"/>
                </a:solidFill>
                <a:prstDash val="solid"/>
              </a:ln>
            </c:spPr>
          </c:dPt>
          <c:dPt>
            <c:idx val="4"/>
            <c:bubble3D val="0"/>
            <c:spPr>
              <a:solidFill>
                <a:schemeClr val="tx2">
                  <a:lumMod val="60000"/>
                  <a:lumOff val="40000"/>
                </a:schemeClr>
              </a:solidFill>
              <a:ln w="12700">
                <a:solidFill>
                  <a:schemeClr val="bg1"/>
                </a:solidFill>
                <a:prstDash val="solid"/>
              </a:ln>
            </c:spPr>
          </c:dPt>
          <c:dPt>
            <c:idx val="5"/>
            <c:bubble3D val="0"/>
            <c:spPr>
              <a:solidFill>
                <a:srgbClr val="558ED5"/>
              </a:solidFill>
              <a:ln w="12700">
                <a:solidFill>
                  <a:schemeClr val="bg1"/>
                </a:solidFill>
                <a:prstDash val="solid"/>
              </a:ln>
            </c:spPr>
          </c:dPt>
          <c:dPt>
            <c:idx val="6"/>
            <c:bubble3D val="0"/>
          </c:dPt>
          <c:dLbls>
            <c:dLbl>
              <c:idx val="0"/>
              <c:layout>
                <c:manualLayout>
                  <c:x val="-0.31153606892180569"/>
                  <c:y val="-3.1265029721309706E-2"/>
                </c:manualLayout>
              </c:layout>
              <c:dLblPos val="bestFit"/>
              <c:showLegendKey val="0"/>
              <c:showVal val="0"/>
              <c:showCatName val="1"/>
              <c:showSerName val="0"/>
              <c:showPercent val="0"/>
              <c:showBubbleSize val="0"/>
            </c:dLbl>
            <c:dLbl>
              <c:idx val="1"/>
              <c:layout>
                <c:manualLayout>
                  <c:x val="-1.2385613109924648E-2"/>
                  <c:y val="7.9554384827425398E-2"/>
                </c:manualLayout>
              </c:layout>
              <c:tx>
                <c:rich>
                  <a:bodyPr/>
                  <a:lstStyle/>
                  <a:p>
                    <a:r>
                      <a:rPr lang="en-US" sz="1000" dirty="0"/>
                      <a:t>International covered bonds </a:t>
                    </a:r>
                    <a:r>
                      <a:rPr lang="en-US" sz="1000" dirty="0" smtClean="0"/>
                      <a:t>14%</a:t>
                    </a:r>
                    <a:endParaRPr lang="en-US" dirty="0"/>
                  </a:p>
                </c:rich>
              </c:tx>
              <c:dLblPos val="bestFit"/>
              <c:showLegendKey val="0"/>
              <c:showVal val="0"/>
              <c:showCatName val="1"/>
              <c:showSerName val="0"/>
              <c:showPercent val="0"/>
              <c:showBubbleSize val="0"/>
            </c:dLbl>
            <c:dLbl>
              <c:idx val="2"/>
              <c:layout>
                <c:manualLayout>
                  <c:x val="4.3148686802293695E-2"/>
                  <c:y val="0"/>
                </c:manualLayout>
              </c:layout>
              <c:tx>
                <c:rich>
                  <a:bodyPr/>
                  <a:lstStyle/>
                  <a:p>
                    <a:r>
                      <a:rPr lang="en-US" sz="1000"/>
                      <a:t>Domestic senior unsecured 4%</a:t>
                    </a:r>
                    <a:endParaRPr lang="en-US"/>
                  </a:p>
                </c:rich>
              </c:tx>
              <c:dLblPos val="bestFit"/>
              <c:showLegendKey val="0"/>
              <c:showVal val="0"/>
              <c:showCatName val="1"/>
              <c:showSerName val="0"/>
              <c:showPercent val="0"/>
              <c:showBubbleSize val="0"/>
            </c:dLbl>
            <c:dLbl>
              <c:idx val="3"/>
              <c:layout>
                <c:manualLayout>
                  <c:x val="1.0527257312339845E-2"/>
                  <c:y val="7.1017933132935876E-2"/>
                </c:manualLayout>
              </c:layout>
              <c:tx>
                <c:rich>
                  <a:bodyPr/>
                  <a:lstStyle/>
                  <a:p>
                    <a:r>
                      <a:rPr lang="en-US" sz="1000"/>
                      <a:t>International senior unsecured 23%</a:t>
                    </a:r>
                    <a:endParaRPr lang="en-US"/>
                  </a:p>
                </c:rich>
              </c:tx>
              <c:dLblPos val="bestFit"/>
              <c:showLegendKey val="0"/>
              <c:showVal val="0"/>
              <c:showCatName val="1"/>
              <c:showSerName val="0"/>
              <c:showPercent val="0"/>
              <c:showBubbleSize val="0"/>
            </c:dLbl>
            <c:dLbl>
              <c:idx val="4"/>
              <c:layout>
                <c:manualLayout>
                  <c:x val="-9.6363224381125021E-3"/>
                  <c:y val="6.4096857251513392E-3"/>
                </c:manualLayout>
              </c:layout>
              <c:dLblPos val="bestFit"/>
              <c:showLegendKey val="0"/>
              <c:showVal val="0"/>
              <c:showCatName val="1"/>
              <c:showSerName val="0"/>
              <c:showPercent val="0"/>
              <c:showBubbleSize val="0"/>
            </c:dLbl>
            <c:numFmt formatCode="0.00%" sourceLinked="0"/>
            <c:txPr>
              <a:bodyPr/>
              <a:lstStyle/>
              <a:p>
                <a:pPr>
                  <a:defRPr sz="1000"/>
                </a:pPr>
                <a:endParaRPr lang="en-US"/>
              </a:p>
            </c:txPr>
            <c:dLblPos val="outEnd"/>
            <c:showLegendKey val="0"/>
            <c:showVal val="0"/>
            <c:showCatName val="1"/>
            <c:showSerName val="0"/>
            <c:showPercent val="0"/>
            <c:showBubbleSize val="0"/>
            <c:showLeaderLines val="0"/>
          </c:dLbls>
          <c:cat>
            <c:strRef>
              <c:f>Long!$A$2:$A$6</c:f>
              <c:strCache>
                <c:ptCount val="5"/>
                <c:pt idx="0">
                  <c:v>Domestic covered bonds 52%</c:v>
                </c:pt>
                <c:pt idx="1">
                  <c:v>International covered bonds 15%</c:v>
                </c:pt>
                <c:pt idx="2">
                  <c:v>Domestic senior unsecured 5%</c:v>
                </c:pt>
                <c:pt idx="3">
                  <c:v>International senior unsecured 25%</c:v>
                </c:pt>
                <c:pt idx="4">
                  <c:v>Sub debt 4%</c:v>
                </c:pt>
              </c:strCache>
            </c:strRef>
          </c:cat>
          <c:val>
            <c:numRef>
              <c:f>Long!$B$2:$B$6</c:f>
              <c:numCache>
                <c:formatCode>General</c:formatCode>
                <c:ptCount val="5"/>
                <c:pt idx="0">
                  <c:v>88.4</c:v>
                </c:pt>
                <c:pt idx="1">
                  <c:v>24.7</c:v>
                </c:pt>
                <c:pt idx="2">
                  <c:v>8.1</c:v>
                </c:pt>
                <c:pt idx="3">
                  <c:v>42</c:v>
                </c:pt>
                <c:pt idx="4">
                  <c:v>7.3</c:v>
                </c:pt>
              </c:numCache>
            </c:numRef>
          </c:val>
        </c:ser>
        <c:dLbls>
          <c:showLegendKey val="0"/>
          <c:showVal val="0"/>
          <c:showCatName val="0"/>
          <c:showSerName val="0"/>
          <c:showPercent val="0"/>
          <c:showBubbleSize val="0"/>
          <c:showLeaderLines val="0"/>
        </c:dLbls>
        <c:firstSliceAng val="90"/>
      </c:pieChart>
      <c:spPr>
        <a:noFill/>
        <a:ln w="25400">
          <a:noFill/>
        </a:ln>
      </c:spPr>
    </c:plotArea>
    <c:plotVisOnly val="1"/>
    <c:dispBlanksAs val="zero"/>
    <c:showDLblsOverMax val="0"/>
  </c:chart>
  <c:spPr>
    <a:noFill/>
    <a:ln w="9525">
      <a:noFill/>
    </a:ln>
  </c:spPr>
  <c:txPr>
    <a:bodyPr/>
    <a:lstStyle/>
    <a:p>
      <a:pPr>
        <a:defRPr sz="1100" b="0" i="0" u="none" strike="noStrike" baseline="0">
          <a:solidFill>
            <a:srgbClr val="000000"/>
          </a:solidFill>
          <a:latin typeface="+mn-lt"/>
          <a:ea typeface="Arial"/>
          <a:cs typeface="Arial"/>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200" b="1" i="0" u="none" strike="noStrike" baseline="0">
                <a:solidFill>
                  <a:srgbClr val="000000"/>
                </a:solidFill>
                <a:latin typeface="Calibri"/>
                <a:ea typeface="Calibri"/>
                <a:cs typeface="Calibri"/>
              </a:defRPr>
            </a:pPr>
            <a:r>
              <a:rPr lang="sv-SE" sz="900" dirty="0"/>
              <a:t>Long term </a:t>
            </a:r>
            <a:r>
              <a:rPr lang="sv-SE" sz="900" dirty="0" err="1"/>
              <a:t>issuance</a:t>
            </a:r>
            <a:r>
              <a:rPr lang="sv-SE" sz="900" dirty="0"/>
              <a:t> YTD  </a:t>
            </a:r>
            <a:r>
              <a:rPr lang="sv-SE" sz="900" dirty="0" err="1"/>
              <a:t>excl</a:t>
            </a:r>
            <a:r>
              <a:rPr lang="sv-SE" sz="900" dirty="0"/>
              <a:t>. N Kredit 2015</a:t>
            </a:r>
          </a:p>
        </c:rich>
      </c:tx>
      <c:layout/>
      <c:overlay val="0"/>
    </c:title>
    <c:autoTitleDeleted val="0"/>
    <c:plotArea>
      <c:layout/>
      <c:barChart>
        <c:barDir val="col"/>
        <c:grouping val="clustered"/>
        <c:varyColors val="0"/>
        <c:ser>
          <c:idx val="0"/>
          <c:order val="0"/>
          <c:invertIfNegative val="0"/>
          <c:dPt>
            <c:idx val="3"/>
            <c:invertIfNegative val="0"/>
            <c:bubble3D val="0"/>
            <c:spPr>
              <a:solidFill>
                <a:schemeClr val="accent1"/>
              </a:solidFill>
            </c:spPr>
          </c:dPt>
          <c:dPt>
            <c:idx val="4"/>
            <c:invertIfNegative val="0"/>
            <c:bubble3D val="0"/>
            <c:spPr>
              <a:solidFill>
                <a:schemeClr val="accent1"/>
              </a:solidFill>
            </c:spPr>
          </c:dPt>
          <c:dPt>
            <c:idx val="5"/>
            <c:invertIfNegative val="0"/>
            <c:bubble3D val="0"/>
            <c:spPr>
              <a:solidFill>
                <a:schemeClr val="accent3"/>
              </a:solidFill>
            </c:spPr>
          </c:dPt>
          <c:dPt>
            <c:idx val="6"/>
            <c:invertIfNegative val="0"/>
            <c:bubble3D val="0"/>
            <c:spPr>
              <a:solidFill>
                <a:schemeClr val="accent3"/>
              </a:solidFill>
            </c:spPr>
          </c:dPt>
          <c:dPt>
            <c:idx val="7"/>
            <c:invertIfNegative val="0"/>
            <c:bubble3D val="0"/>
            <c:spPr>
              <a:solidFill>
                <a:schemeClr val="accent3"/>
              </a:solidFill>
            </c:spPr>
          </c:dPt>
          <c:dPt>
            <c:idx val="8"/>
            <c:invertIfNegative val="0"/>
            <c:bubble3D val="0"/>
            <c:spPr>
              <a:solidFill>
                <a:schemeClr val="accent3"/>
              </a:solidFill>
            </c:spPr>
          </c:dPt>
          <c:dPt>
            <c:idx val="9"/>
            <c:invertIfNegative val="0"/>
            <c:bubble3D val="0"/>
            <c:spPr>
              <a:solidFill>
                <a:schemeClr val="accent3"/>
              </a:solidFill>
            </c:spPr>
          </c:dPt>
          <c:dPt>
            <c:idx val="10"/>
            <c:invertIfNegative val="0"/>
            <c:bubble3D val="0"/>
            <c:spPr>
              <a:solidFill>
                <a:schemeClr val="accent4"/>
              </a:solidFill>
            </c:spPr>
          </c:dPt>
          <c:dPt>
            <c:idx val="11"/>
            <c:invertIfNegative val="0"/>
            <c:bubble3D val="0"/>
            <c:spPr>
              <a:solidFill>
                <a:schemeClr val="accent3"/>
              </a:solidFill>
            </c:spPr>
          </c:dPt>
          <c:dLbls>
            <c:txPr>
              <a:bodyPr/>
              <a:lstStyle/>
              <a:p>
                <a:pPr>
                  <a:defRPr sz="1000" b="0" i="0" u="none" strike="noStrike" baseline="0">
                    <a:solidFill>
                      <a:srgbClr val="000000"/>
                    </a:solidFill>
                    <a:latin typeface="Calibri"/>
                    <a:ea typeface="Calibri"/>
                    <a:cs typeface="Calibri"/>
                  </a:defRPr>
                </a:pPr>
                <a:endParaRPr lang="en-US"/>
              </a:p>
            </c:txPr>
            <c:dLblPos val="outEnd"/>
            <c:showLegendKey val="0"/>
            <c:showVal val="1"/>
            <c:showCatName val="0"/>
            <c:showSerName val="0"/>
            <c:showPercent val="0"/>
            <c:showBubbleSize val="0"/>
            <c:showLeaderLines val="0"/>
          </c:dLbls>
          <c:cat>
            <c:strRef>
              <c:f>'[Chart in Microsoft PowerPoint]Graphs'!$U$2:$AE$2</c:f>
              <c:strCache>
                <c:ptCount val="11"/>
                <c:pt idx="0">
                  <c:v>N Hypotek SEK covered</c:v>
                </c:pt>
                <c:pt idx="1">
                  <c:v>N Eiendomskr. NOK covered</c:v>
                </c:pt>
                <c:pt idx="2">
                  <c:v>N Eiendomskr. EMTN covered</c:v>
                </c:pt>
                <c:pt idx="3">
                  <c:v>NBF EMTN covered</c:v>
                </c:pt>
                <c:pt idx="4">
                  <c:v>NBF Reg covered</c:v>
                </c:pt>
                <c:pt idx="5">
                  <c:v>Nordea MTN Structured</c:v>
                </c:pt>
                <c:pt idx="6">
                  <c:v>Nordea stand alone</c:v>
                </c:pt>
                <c:pt idx="7">
                  <c:v>Nordea EMTN</c:v>
                </c:pt>
                <c:pt idx="8">
                  <c:v>Nordea GMTN</c:v>
                </c:pt>
                <c:pt idx="9">
                  <c:v>Nordea Samurai</c:v>
                </c:pt>
                <c:pt idx="10">
                  <c:v>Nordea USD CD &gt;18m</c:v>
                </c:pt>
              </c:strCache>
            </c:strRef>
          </c:cat>
          <c:val>
            <c:numRef>
              <c:f>'[Chart in Microsoft PowerPoint]Graphs'!$U$15:$AE$15</c:f>
              <c:numCache>
                <c:formatCode>#,##0</c:formatCode>
                <c:ptCount val="11"/>
                <c:pt idx="0">
                  <c:v>5560.949298813377</c:v>
                </c:pt>
                <c:pt idx="1">
                  <c:v>712.39954075774961</c:v>
                </c:pt>
                <c:pt idx="2">
                  <c:v>95</c:v>
                </c:pt>
                <c:pt idx="3">
                  <c:v>2045</c:v>
                </c:pt>
                <c:pt idx="4">
                  <c:v>0</c:v>
                </c:pt>
                <c:pt idx="5">
                  <c:v>1359.1</c:v>
                </c:pt>
                <c:pt idx="6">
                  <c:v>153</c:v>
                </c:pt>
                <c:pt idx="7">
                  <c:v>2684.1320522163146</c:v>
                </c:pt>
                <c:pt idx="8">
                  <c:v>0</c:v>
                </c:pt>
                <c:pt idx="9">
                  <c:v>551.88233706652272</c:v>
                </c:pt>
                <c:pt idx="10">
                  <c:v>1596.3709677419356</c:v>
                </c:pt>
              </c:numCache>
            </c:numRef>
          </c:val>
        </c:ser>
        <c:dLbls>
          <c:showLegendKey val="0"/>
          <c:showVal val="0"/>
          <c:showCatName val="0"/>
          <c:showSerName val="0"/>
          <c:showPercent val="0"/>
          <c:showBubbleSize val="0"/>
        </c:dLbls>
        <c:gapWidth val="150"/>
        <c:axId val="356954112"/>
        <c:axId val="356955648"/>
      </c:barChart>
      <c:catAx>
        <c:axId val="356954112"/>
        <c:scaling>
          <c:orientation val="minMax"/>
        </c:scaling>
        <c:delete val="0"/>
        <c:axPos val="b"/>
        <c:numFmt formatCode="#,##0" sourceLinked="1"/>
        <c:majorTickMark val="out"/>
        <c:minorTickMark val="none"/>
        <c:tickLblPos val="nextTo"/>
        <c:spPr>
          <a:ln w="3175">
            <a:solidFill>
              <a:srgbClr val="C0C0C0"/>
            </a:solidFill>
            <a:prstDash val="solid"/>
          </a:ln>
        </c:spPr>
        <c:txPr>
          <a:bodyPr rot="-2700000" vert="horz"/>
          <a:lstStyle/>
          <a:p>
            <a:pPr>
              <a:defRPr sz="700" b="0" i="0" u="none" strike="noStrike" baseline="0">
                <a:solidFill>
                  <a:srgbClr val="000000"/>
                </a:solidFill>
                <a:latin typeface="Calibri"/>
                <a:ea typeface="Calibri"/>
                <a:cs typeface="Calibri"/>
              </a:defRPr>
            </a:pPr>
            <a:endParaRPr lang="en-US"/>
          </a:p>
        </c:txPr>
        <c:crossAx val="356955648"/>
        <c:crosses val="autoZero"/>
        <c:auto val="1"/>
        <c:lblAlgn val="ctr"/>
        <c:lblOffset val="100"/>
        <c:noMultiLvlLbl val="0"/>
      </c:catAx>
      <c:valAx>
        <c:axId val="356955648"/>
        <c:scaling>
          <c:orientation val="minMax"/>
        </c:scaling>
        <c:delete val="0"/>
        <c:axPos val="l"/>
        <c:title>
          <c:tx>
            <c:rich>
              <a:bodyPr/>
              <a:lstStyle/>
              <a:p>
                <a:pPr>
                  <a:defRPr sz="1000" b="1" i="0" u="none" strike="noStrike" baseline="0">
                    <a:solidFill>
                      <a:srgbClr val="000000"/>
                    </a:solidFill>
                    <a:latin typeface="Calibri"/>
                    <a:ea typeface="Calibri"/>
                    <a:cs typeface="Calibri"/>
                  </a:defRPr>
                </a:pPr>
                <a:r>
                  <a:rPr lang="sv-SE" sz="900" dirty="0" err="1"/>
                  <a:t>EURm</a:t>
                </a:r>
                <a:endParaRPr lang="sv-SE" sz="900" dirty="0"/>
              </a:p>
            </c:rich>
          </c:tx>
          <c:layout/>
          <c:overlay val="0"/>
        </c:title>
        <c:numFmt formatCode="#,##0" sourceLinked="1"/>
        <c:majorTickMark val="out"/>
        <c:minorTickMark val="none"/>
        <c:tickLblPos val="nextTo"/>
        <c:spPr>
          <a:ln w="3175">
            <a:solidFill>
              <a:srgbClr val="C0C0C0"/>
            </a:solidFill>
            <a:prstDash val="solid"/>
          </a:ln>
        </c:spPr>
        <c:txPr>
          <a:bodyPr rot="0" vert="horz"/>
          <a:lstStyle/>
          <a:p>
            <a:pPr>
              <a:defRPr sz="900" b="0" i="0" u="none" strike="noStrike" baseline="0">
                <a:solidFill>
                  <a:srgbClr val="000000"/>
                </a:solidFill>
                <a:latin typeface="Calibri"/>
                <a:ea typeface="Calibri"/>
                <a:cs typeface="Calibri"/>
              </a:defRPr>
            </a:pPr>
            <a:endParaRPr lang="en-US"/>
          </a:p>
        </c:txPr>
        <c:crossAx val="356954112"/>
        <c:crosses val="autoZero"/>
        <c:crossBetween val="between"/>
      </c:valAx>
      <c:spPr>
        <a:solidFill>
          <a:schemeClr val="bg1"/>
        </a:solidFill>
        <a:ln w="25400">
          <a:noFill/>
        </a:ln>
      </c:spPr>
    </c:plotArea>
    <c:plotVisOnly val="1"/>
    <c:dispBlanksAs val="gap"/>
    <c:showDLblsOverMax val="0"/>
  </c:chart>
  <c:spPr>
    <a:solidFill>
      <a:schemeClr val="bg1"/>
    </a:solidFill>
    <a:ln w="9525">
      <a:noFill/>
    </a:ln>
  </c:spPr>
  <c:txPr>
    <a:bodyPr/>
    <a:lstStyle/>
    <a:p>
      <a:pPr>
        <a:defRPr sz="1000" b="0" i="0" u="none" strike="noStrike" baseline="0">
          <a:solidFill>
            <a:srgbClr val="000000"/>
          </a:solidFill>
          <a:latin typeface="Calibri"/>
          <a:ea typeface="Calibri"/>
          <a:cs typeface="Calibri"/>
        </a:defRPr>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42236333217903"/>
          <c:y val="5.3928334749672908E-2"/>
          <c:w val="0.82833090655730168"/>
          <c:h val="0.65084922996543926"/>
        </c:manualLayout>
      </c:layout>
      <c:barChart>
        <c:barDir val="col"/>
        <c:grouping val="stacked"/>
        <c:varyColors val="0"/>
        <c:ser>
          <c:idx val="0"/>
          <c:order val="0"/>
          <c:tx>
            <c:strRef>
              <c:f>Graphs!$U$2</c:f>
              <c:strCache>
                <c:ptCount val="1"/>
                <c:pt idx="0">
                  <c:v>N Hypotek SEK covered</c:v>
                </c:pt>
              </c:strCache>
            </c:strRef>
          </c:tx>
          <c:spPr>
            <a:solidFill>
              <a:srgbClr val="4BACC6"/>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Graphs!$U$3:$U$14</c:f>
              <c:numCache>
                <c:formatCode>#,##0</c:formatCode>
                <c:ptCount val="12"/>
                <c:pt idx="0">
                  <c:v>1213.5922330097087</c:v>
                </c:pt>
                <c:pt idx="1">
                  <c:v>501.61812297734627</c:v>
                </c:pt>
                <c:pt idx="2">
                  <c:v>1127.2923408845741</c:v>
                </c:pt>
                <c:pt idx="3">
                  <c:v>1661.2729234088458</c:v>
                </c:pt>
                <c:pt idx="4">
                  <c:v>431.49946062567426</c:v>
                </c:pt>
                <c:pt idx="5">
                  <c:v>625.67421790722767</c:v>
                </c:pt>
                <c:pt idx="6">
                  <c:v>0</c:v>
                </c:pt>
                <c:pt idx="7">
                  <c:v>0</c:v>
                </c:pt>
                <c:pt idx="8">
                  <c:v>0</c:v>
                </c:pt>
                <c:pt idx="9">
                  <c:v>0</c:v>
                </c:pt>
                <c:pt idx="10">
                  <c:v>0</c:v>
                </c:pt>
                <c:pt idx="11">
                  <c:v>0</c:v>
                </c:pt>
              </c:numCache>
            </c:numRef>
          </c:val>
        </c:ser>
        <c:ser>
          <c:idx val="5"/>
          <c:order val="1"/>
          <c:tx>
            <c:strRef>
              <c:f>Graphs!$X$2</c:f>
              <c:strCache>
                <c:ptCount val="1"/>
                <c:pt idx="0">
                  <c:v>NBF EMTN covered</c:v>
                </c:pt>
              </c:strCache>
            </c:strRef>
          </c:tx>
          <c:spPr>
            <a:solidFill>
              <a:srgbClr val="000000"/>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Graphs!$X$3:$X$14</c:f>
              <c:numCache>
                <c:formatCode>#,##0</c:formatCode>
                <c:ptCount val="12"/>
                <c:pt idx="0">
                  <c:v>10</c:v>
                </c:pt>
                <c:pt idx="1">
                  <c:v>25</c:v>
                </c:pt>
                <c:pt idx="2">
                  <c:v>2000</c:v>
                </c:pt>
                <c:pt idx="3">
                  <c:v>0</c:v>
                </c:pt>
                <c:pt idx="4">
                  <c:v>0</c:v>
                </c:pt>
                <c:pt idx="5">
                  <c:v>10</c:v>
                </c:pt>
                <c:pt idx="6">
                  <c:v>0</c:v>
                </c:pt>
                <c:pt idx="7">
                  <c:v>0</c:v>
                </c:pt>
                <c:pt idx="8">
                  <c:v>0</c:v>
                </c:pt>
                <c:pt idx="9">
                  <c:v>0</c:v>
                </c:pt>
                <c:pt idx="10">
                  <c:v>0</c:v>
                </c:pt>
                <c:pt idx="11">
                  <c:v>0</c:v>
                </c:pt>
              </c:numCache>
            </c:numRef>
          </c:val>
        </c:ser>
        <c:ser>
          <c:idx val="6"/>
          <c:order val="2"/>
          <c:tx>
            <c:strRef>
              <c:f>Graphs!$V$2</c:f>
              <c:strCache>
                <c:ptCount val="1"/>
                <c:pt idx="0">
                  <c:v>N Eiendomskr. NOK covered</c:v>
                </c:pt>
              </c:strCache>
            </c:strRef>
          </c:tx>
          <c:spPr>
            <a:solidFill>
              <a:srgbClr val="1F497D"/>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Graphs!$V$3:$V$14</c:f>
              <c:numCache>
                <c:formatCode>#,##0</c:formatCode>
                <c:ptCount val="12"/>
                <c:pt idx="0">
                  <c:v>200.91848450057404</c:v>
                </c:pt>
                <c:pt idx="1">
                  <c:v>149.25373134328356</c:v>
                </c:pt>
                <c:pt idx="2">
                  <c:v>241.67623421354762</c:v>
                </c:pt>
                <c:pt idx="3">
                  <c:v>80.367393800229607</c:v>
                </c:pt>
                <c:pt idx="4">
                  <c:v>17.221584385763489</c:v>
                </c:pt>
                <c:pt idx="5">
                  <c:v>22.962112514351318</c:v>
                </c:pt>
                <c:pt idx="6">
                  <c:v>0</c:v>
                </c:pt>
                <c:pt idx="7">
                  <c:v>0</c:v>
                </c:pt>
                <c:pt idx="8">
                  <c:v>0</c:v>
                </c:pt>
                <c:pt idx="9">
                  <c:v>0</c:v>
                </c:pt>
                <c:pt idx="10">
                  <c:v>0</c:v>
                </c:pt>
                <c:pt idx="11">
                  <c:v>0</c:v>
                </c:pt>
              </c:numCache>
            </c:numRef>
          </c:val>
        </c:ser>
        <c:ser>
          <c:idx val="7"/>
          <c:order val="3"/>
          <c:tx>
            <c:strRef>
              <c:f>Graphs!$Z$2</c:f>
              <c:strCache>
                <c:ptCount val="1"/>
                <c:pt idx="0">
                  <c:v>Nordea MTN Structured</c:v>
                </c:pt>
              </c:strCache>
            </c:strRef>
          </c:tx>
          <c:spPr>
            <a:solidFill>
              <a:srgbClr val="CCCCCC"/>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Graphs!$Z$3:$Z$14</c:f>
              <c:numCache>
                <c:formatCode>#,##0</c:formatCode>
                <c:ptCount val="12"/>
                <c:pt idx="0">
                  <c:v>44.8</c:v>
                </c:pt>
                <c:pt idx="1">
                  <c:v>175.6</c:v>
                </c:pt>
                <c:pt idx="2">
                  <c:v>372</c:v>
                </c:pt>
                <c:pt idx="3">
                  <c:v>228.7</c:v>
                </c:pt>
                <c:pt idx="4">
                  <c:v>213</c:v>
                </c:pt>
                <c:pt idx="5">
                  <c:v>325</c:v>
                </c:pt>
                <c:pt idx="6">
                  <c:v>0</c:v>
                </c:pt>
                <c:pt idx="7">
                  <c:v>0</c:v>
                </c:pt>
                <c:pt idx="8">
                  <c:v>0</c:v>
                </c:pt>
                <c:pt idx="9">
                  <c:v>0</c:v>
                </c:pt>
                <c:pt idx="10">
                  <c:v>0</c:v>
                </c:pt>
                <c:pt idx="11">
                  <c:v>0</c:v>
                </c:pt>
              </c:numCache>
            </c:numRef>
          </c:val>
        </c:ser>
        <c:ser>
          <c:idx val="10"/>
          <c:order val="4"/>
          <c:tx>
            <c:strRef>
              <c:f>Graphs!$AB$2</c:f>
              <c:strCache>
                <c:ptCount val="1"/>
                <c:pt idx="0">
                  <c:v>Nordea EMTN</c:v>
                </c:pt>
              </c:strCache>
            </c:strRef>
          </c:tx>
          <c:spPr>
            <a:solidFill>
              <a:srgbClr val="C0504D"/>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Graphs!$AB$3:$AB$14</c:f>
              <c:numCache>
                <c:formatCode>#,##0</c:formatCode>
                <c:ptCount val="12"/>
                <c:pt idx="0">
                  <c:v>50</c:v>
                </c:pt>
                <c:pt idx="1">
                  <c:v>1121</c:v>
                </c:pt>
                <c:pt idx="2">
                  <c:v>10</c:v>
                </c:pt>
                <c:pt idx="3">
                  <c:v>0</c:v>
                </c:pt>
                <c:pt idx="4">
                  <c:v>99</c:v>
                </c:pt>
                <c:pt idx="5">
                  <c:v>1404.1320522163146</c:v>
                </c:pt>
                <c:pt idx="6">
                  <c:v>0</c:v>
                </c:pt>
                <c:pt idx="7">
                  <c:v>0</c:v>
                </c:pt>
                <c:pt idx="8">
                  <c:v>0</c:v>
                </c:pt>
                <c:pt idx="9">
                  <c:v>0</c:v>
                </c:pt>
                <c:pt idx="10">
                  <c:v>0</c:v>
                </c:pt>
                <c:pt idx="11">
                  <c:v>0</c:v>
                </c:pt>
              </c:numCache>
            </c:numRef>
          </c:val>
        </c:ser>
        <c:ser>
          <c:idx val="11"/>
          <c:order val="5"/>
          <c:tx>
            <c:strRef>
              <c:f>Graphs!$AC$2</c:f>
              <c:strCache>
                <c:ptCount val="1"/>
                <c:pt idx="0">
                  <c:v>Nordea GMTN</c:v>
                </c:pt>
              </c:strCache>
            </c:strRef>
          </c:tx>
          <c:spPr>
            <a:solidFill>
              <a:srgbClr val="7030A0"/>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Graphs!$AC$3:$AC$14</c:f>
              <c:numCache>
                <c:formatCode>#,##0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ser>
        <c:ser>
          <c:idx val="3"/>
          <c:order val="6"/>
          <c:tx>
            <c:strRef>
              <c:f>Graphs!$AF$2</c:f>
              <c:strCache>
                <c:ptCount val="1"/>
                <c:pt idx="0">
                  <c:v>Nordea Subordinated</c:v>
                </c:pt>
              </c:strCache>
            </c:strRef>
          </c:tx>
          <c:spPr>
            <a:solidFill>
              <a:srgbClr val="EFF1CC"/>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Graphs!$AF$3:$AF$14</c:f>
              <c:numCache>
                <c:formatCode>#,##0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ser>
        <c:ser>
          <c:idx val="12"/>
          <c:order val="7"/>
          <c:tx>
            <c:strRef>
              <c:f>Graphs!$AE$2</c:f>
              <c:strCache>
                <c:ptCount val="1"/>
                <c:pt idx="0">
                  <c:v>Nordea USD CD &gt;18m</c:v>
                </c:pt>
              </c:strCache>
            </c:strRef>
          </c:tx>
          <c:spPr>
            <a:solidFill>
              <a:schemeClr val="accent4">
                <a:lumMod val="60000"/>
                <a:lumOff val="40000"/>
              </a:schemeClr>
            </a:solidFill>
            <a:ln w="25400">
              <a:noFill/>
            </a:ln>
          </c:spPr>
          <c:invertIfNegative val="0"/>
          <c:cat>
            <c:strRef>
              <c:f>Graphs!$T$3:$T$14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Graphs!$AE$3:$AE$14</c:f>
              <c:numCache>
                <c:formatCode>#,##0</c:formatCode>
                <c:ptCount val="12"/>
                <c:pt idx="0">
                  <c:v>0</c:v>
                </c:pt>
                <c:pt idx="1">
                  <c:v>702.82258064516134</c:v>
                </c:pt>
                <c:pt idx="2">
                  <c:v>379.03225806451616</c:v>
                </c:pt>
                <c:pt idx="3">
                  <c:v>201.61290322580646</c:v>
                </c:pt>
                <c:pt idx="4">
                  <c:v>292.74193548387098</c:v>
                </c:pt>
                <c:pt idx="5">
                  <c:v>20.161290322580644</c:v>
                </c:pt>
                <c:pt idx="6">
                  <c:v>0</c:v>
                </c:pt>
                <c:pt idx="7">
                  <c:v>0</c:v>
                </c:pt>
                <c:pt idx="8">
                  <c:v>0</c:v>
                </c:pt>
                <c:pt idx="9">
                  <c:v>0</c:v>
                </c:pt>
                <c:pt idx="10">
                  <c:v>0</c:v>
                </c:pt>
                <c:pt idx="11">
                  <c:v>0</c:v>
                </c:pt>
              </c:numCache>
            </c:numRef>
          </c:val>
        </c:ser>
        <c:ser>
          <c:idx val="4"/>
          <c:order val="8"/>
          <c:tx>
            <c:strRef>
              <c:f>Graphs!$W$2</c:f>
              <c:strCache>
                <c:ptCount val="1"/>
                <c:pt idx="0">
                  <c:v>N Eiendomskr. EMTN covered</c:v>
                </c:pt>
              </c:strCache>
            </c:strRef>
          </c:tx>
          <c:spPr>
            <a:solidFill>
              <a:srgbClr val="C00000"/>
            </a:solidFill>
            <a:ln w="25400">
              <a:noFill/>
            </a:ln>
          </c:spPr>
          <c:invertIfNegative val="0"/>
          <c:val>
            <c:numRef>
              <c:f>Graphs!$W$3:$W$14</c:f>
              <c:numCache>
                <c:formatCode>#,##0</c:formatCode>
                <c:ptCount val="12"/>
                <c:pt idx="0">
                  <c:v>0</c:v>
                </c:pt>
                <c:pt idx="1">
                  <c:v>0</c:v>
                </c:pt>
                <c:pt idx="2">
                  <c:v>95</c:v>
                </c:pt>
                <c:pt idx="3">
                  <c:v>0</c:v>
                </c:pt>
                <c:pt idx="4">
                  <c:v>0</c:v>
                </c:pt>
                <c:pt idx="5">
                  <c:v>0</c:v>
                </c:pt>
                <c:pt idx="6">
                  <c:v>0</c:v>
                </c:pt>
                <c:pt idx="7">
                  <c:v>0</c:v>
                </c:pt>
                <c:pt idx="8">
                  <c:v>0</c:v>
                </c:pt>
                <c:pt idx="9">
                  <c:v>0</c:v>
                </c:pt>
                <c:pt idx="10">
                  <c:v>0</c:v>
                </c:pt>
                <c:pt idx="11">
                  <c:v>0</c:v>
                </c:pt>
              </c:numCache>
            </c:numRef>
          </c:val>
        </c:ser>
        <c:ser>
          <c:idx val="13"/>
          <c:order val="9"/>
          <c:tx>
            <c:strRef>
              <c:f>Graphs!$Y$2</c:f>
              <c:strCache>
                <c:ptCount val="1"/>
                <c:pt idx="0">
                  <c:v>NBF Reg covered</c:v>
                </c:pt>
              </c:strCache>
            </c:strRef>
          </c:tx>
          <c:spPr>
            <a:solidFill>
              <a:srgbClr val="F79646"/>
            </a:solidFill>
            <a:ln w="25400">
              <a:noFill/>
            </a:ln>
          </c:spPr>
          <c:invertIfNegative val="0"/>
          <c:val>
            <c:numRef>
              <c:f>Graphs!$Y$3:$Y$14</c:f>
              <c:numCache>
                <c:formatCode>#,##0</c:formatCode>
                <c:ptCount val="12"/>
                <c:pt idx="0">
                  <c:v>0</c:v>
                </c:pt>
                <c:pt idx="1">
                  <c:v>0</c:v>
                </c:pt>
                <c:pt idx="2">
                  <c:v>0</c:v>
                </c:pt>
                <c:pt idx="3">
                  <c:v>0</c:v>
                </c:pt>
                <c:pt idx="4">
                  <c:v>0</c:v>
                </c:pt>
                <c:pt idx="5">
                  <c:v>0</c:v>
                </c:pt>
                <c:pt idx="6">
                  <c:v>0</c:v>
                </c:pt>
                <c:pt idx="7">
                  <c:v>0</c:v>
                </c:pt>
                <c:pt idx="8">
                  <c:v>0</c:v>
                </c:pt>
                <c:pt idx="9">
                  <c:v>0</c:v>
                </c:pt>
                <c:pt idx="10">
                  <c:v>0</c:v>
                </c:pt>
                <c:pt idx="11">
                  <c:v>0</c:v>
                </c:pt>
              </c:numCache>
            </c:numRef>
          </c:val>
        </c:ser>
        <c:ser>
          <c:idx val="1"/>
          <c:order val="10"/>
          <c:tx>
            <c:strRef>
              <c:f>Graphs!$AD$2</c:f>
              <c:strCache>
                <c:ptCount val="1"/>
                <c:pt idx="0">
                  <c:v>Nordea Samurai</c:v>
                </c:pt>
              </c:strCache>
            </c:strRef>
          </c:tx>
          <c:spPr>
            <a:solidFill>
              <a:srgbClr val="33CCFF"/>
            </a:solidFill>
          </c:spPr>
          <c:invertIfNegative val="0"/>
          <c:val>
            <c:numRef>
              <c:f>Graphs!$AD$3:$AD$14</c:f>
              <c:numCache>
                <c:formatCode>#,##0</c:formatCode>
                <c:ptCount val="12"/>
                <c:pt idx="0">
                  <c:v>0</c:v>
                </c:pt>
                <c:pt idx="1">
                  <c:v>0</c:v>
                </c:pt>
                <c:pt idx="2">
                  <c:v>0</c:v>
                </c:pt>
                <c:pt idx="3">
                  <c:v>0</c:v>
                </c:pt>
                <c:pt idx="4">
                  <c:v>0</c:v>
                </c:pt>
                <c:pt idx="5">
                  <c:v>551.88233706652272</c:v>
                </c:pt>
                <c:pt idx="6">
                  <c:v>0</c:v>
                </c:pt>
                <c:pt idx="7">
                  <c:v>0</c:v>
                </c:pt>
                <c:pt idx="8">
                  <c:v>0</c:v>
                </c:pt>
                <c:pt idx="9">
                  <c:v>0</c:v>
                </c:pt>
                <c:pt idx="10">
                  <c:v>0</c:v>
                </c:pt>
                <c:pt idx="11">
                  <c:v>0</c:v>
                </c:pt>
              </c:numCache>
            </c:numRef>
          </c:val>
        </c:ser>
        <c:ser>
          <c:idx val="2"/>
          <c:order val="11"/>
          <c:tx>
            <c:strRef>
              <c:f>Graphs!$AA$2</c:f>
              <c:strCache>
                <c:ptCount val="1"/>
                <c:pt idx="0">
                  <c:v>Nordea stand alone</c:v>
                </c:pt>
              </c:strCache>
            </c:strRef>
          </c:tx>
          <c:invertIfNegative val="0"/>
          <c:val>
            <c:numRef>
              <c:f>Graphs!$AA$3:$AA$14</c:f>
              <c:numCache>
                <c:formatCode>#,##0</c:formatCode>
                <c:ptCount val="12"/>
                <c:pt idx="0">
                  <c:v>0</c:v>
                </c:pt>
                <c:pt idx="1">
                  <c:v>0</c:v>
                </c:pt>
                <c:pt idx="2">
                  <c:v>0</c:v>
                </c:pt>
                <c:pt idx="3">
                  <c:v>0</c:v>
                </c:pt>
                <c:pt idx="4">
                  <c:v>0</c:v>
                </c:pt>
                <c:pt idx="5">
                  <c:v>153</c:v>
                </c:pt>
                <c:pt idx="6">
                  <c:v>0</c:v>
                </c:pt>
                <c:pt idx="7">
                  <c:v>0</c:v>
                </c:pt>
                <c:pt idx="8">
                  <c:v>0</c:v>
                </c:pt>
                <c:pt idx="9">
                  <c:v>0</c:v>
                </c:pt>
                <c:pt idx="10">
                  <c:v>0</c:v>
                </c:pt>
                <c:pt idx="11">
                  <c:v>0</c:v>
                </c:pt>
              </c:numCache>
            </c:numRef>
          </c:val>
        </c:ser>
        <c:dLbls>
          <c:showLegendKey val="0"/>
          <c:showVal val="0"/>
          <c:showCatName val="0"/>
          <c:showSerName val="0"/>
          <c:showPercent val="0"/>
          <c:showBubbleSize val="0"/>
        </c:dLbls>
        <c:gapWidth val="150"/>
        <c:overlap val="100"/>
        <c:axId val="357437824"/>
        <c:axId val="357439360"/>
      </c:barChart>
      <c:catAx>
        <c:axId val="357437824"/>
        <c:scaling>
          <c:orientation val="minMax"/>
        </c:scaling>
        <c:delete val="0"/>
        <c:axPos val="b"/>
        <c:numFmt formatCode="General" sourceLinked="1"/>
        <c:majorTickMark val="out"/>
        <c:minorTickMark val="none"/>
        <c:tickLblPos val="nextTo"/>
        <c:spPr>
          <a:ln w="3175">
            <a:solidFill>
              <a:srgbClr val="000000"/>
            </a:solidFill>
            <a:prstDash val="solid"/>
          </a:ln>
        </c:spPr>
        <c:txPr>
          <a:bodyPr rot="0" vert="horz"/>
          <a:lstStyle/>
          <a:p>
            <a:pPr>
              <a:defRPr/>
            </a:pPr>
            <a:endParaRPr lang="en-US"/>
          </a:p>
        </c:txPr>
        <c:crossAx val="357439360"/>
        <c:crosses val="autoZero"/>
        <c:auto val="1"/>
        <c:lblAlgn val="ctr"/>
        <c:lblOffset val="100"/>
        <c:tickLblSkip val="1"/>
        <c:tickMarkSkip val="1"/>
        <c:noMultiLvlLbl val="0"/>
      </c:catAx>
      <c:valAx>
        <c:axId val="357439360"/>
        <c:scaling>
          <c:orientation val="minMax"/>
        </c:scaling>
        <c:delete val="0"/>
        <c:axPos val="l"/>
        <c:majorGridlines/>
        <c:title>
          <c:tx>
            <c:rich>
              <a:bodyPr/>
              <a:lstStyle/>
              <a:p>
                <a:pPr>
                  <a:defRPr/>
                </a:pPr>
                <a:r>
                  <a:rPr lang="sv-SE"/>
                  <a:t>EURm</a:t>
                </a:r>
              </a:p>
            </c:rich>
          </c:tx>
          <c:layout>
            <c:manualLayout>
              <c:xMode val="edge"/>
              <c:yMode val="edge"/>
              <c:x val="8.0774435569654513E-3"/>
              <c:y val="0.32418940783087041"/>
            </c:manualLayout>
          </c:layout>
          <c:overlay val="0"/>
          <c:spPr>
            <a:noFill/>
            <a:ln w="25400">
              <a:noFill/>
            </a:ln>
          </c:spPr>
        </c:title>
        <c:numFmt formatCode="#,##0" sourceLinked="1"/>
        <c:majorTickMark val="out"/>
        <c:minorTickMark val="none"/>
        <c:tickLblPos val="nextTo"/>
        <c:spPr>
          <a:ln w="3175">
            <a:solidFill>
              <a:srgbClr val="000000"/>
            </a:solidFill>
            <a:prstDash val="solid"/>
          </a:ln>
        </c:spPr>
        <c:txPr>
          <a:bodyPr rot="0" vert="horz"/>
          <a:lstStyle/>
          <a:p>
            <a:pPr>
              <a:defRPr/>
            </a:pPr>
            <a:endParaRPr lang="en-US"/>
          </a:p>
        </c:txPr>
        <c:crossAx val="357437824"/>
        <c:crosses val="autoZero"/>
        <c:crossBetween val="between"/>
      </c:valAx>
      <c:spPr>
        <a:noFill/>
        <a:ln w="25400">
          <a:noFill/>
        </a:ln>
      </c:spPr>
    </c:plotArea>
    <c:legend>
      <c:legendPos val="b"/>
      <c:layout>
        <c:manualLayout>
          <c:xMode val="edge"/>
          <c:yMode val="edge"/>
          <c:x val="1.0843734461249898E-2"/>
          <c:y val="0.8237434293316076"/>
          <c:w val="0.98915626553875002"/>
          <c:h val="0.1762565706683924"/>
        </c:manualLayout>
      </c:layout>
      <c:overlay val="0"/>
      <c:spPr>
        <a:solidFill>
          <a:sysClr val="window" lastClr="FFFFFF"/>
        </a:solidFill>
        <a:ln w="25400">
          <a:noFill/>
        </a:ln>
      </c:spPr>
      <c:txPr>
        <a:bodyPr/>
        <a:lstStyle/>
        <a:p>
          <a:pPr>
            <a:defRPr sz="750"/>
          </a:pPr>
          <a:endParaRPr lang="en-US"/>
        </a:p>
      </c:txPr>
    </c:legend>
    <c:plotVisOnly val="1"/>
    <c:dispBlanksAs val="gap"/>
    <c:showDLblsOverMax val="0"/>
  </c:chart>
  <c:spPr>
    <a:solidFill>
      <a:sysClr val="window" lastClr="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388069848299443E-2"/>
          <c:y val="0.17246506995585265"/>
          <c:w val="0.83096045703052124"/>
          <c:h val="0.51547685854648884"/>
        </c:manualLayout>
      </c:layout>
      <c:lineChart>
        <c:grouping val="standard"/>
        <c:varyColors val="0"/>
        <c:ser>
          <c:idx val="0"/>
          <c:order val="0"/>
          <c:tx>
            <c:strRef>
              <c:f>Sheet1!$B$1</c:f>
              <c:strCache>
                <c:ptCount val="1"/>
                <c:pt idx="0">
                  <c:v>Series 1</c:v>
                </c:pt>
              </c:strCache>
            </c:strRef>
          </c:tx>
          <c:spPr>
            <a:ln w="28575" cap="sq">
              <a:solidFill>
                <a:srgbClr val="4C749A"/>
              </a:solidFill>
            </a:ln>
            <a:effectLst/>
          </c:spPr>
          <c:marker>
            <c:symbol val="none"/>
          </c:marker>
          <c:dPt>
            <c:idx val="4"/>
            <c:bubble3D val="0"/>
          </c:dPt>
          <c:dLbls>
            <c:dLbl>
              <c:idx val="0"/>
              <c:layout/>
              <c:tx>
                <c:rich>
                  <a:bodyPr/>
                  <a:lstStyle/>
                  <a:p>
                    <a:r>
                      <a:rPr lang="en-US" smtClean="0"/>
                      <a:t>109</a:t>
                    </a:r>
                    <a:endParaRPr lang="en-US"/>
                  </a:p>
                </c:rich>
              </c:tx>
              <c:dLblPos val="t"/>
              <c:showLegendKey val="0"/>
              <c:showVal val="1"/>
              <c:showCatName val="0"/>
              <c:showSerName val="0"/>
              <c:showPercent val="0"/>
              <c:showBubbleSize val="0"/>
            </c:dLbl>
            <c:dLbl>
              <c:idx val="1"/>
              <c:layout/>
              <c:tx>
                <c:rich>
                  <a:bodyPr/>
                  <a:lstStyle/>
                  <a:p>
                    <a:r>
                      <a:rPr lang="en-US" smtClean="0"/>
                      <a:t>109</a:t>
                    </a:r>
                    <a:endParaRPr lang="en-US"/>
                  </a:p>
                </c:rich>
              </c:tx>
              <c:dLblPos val="t"/>
              <c:showLegendKey val="0"/>
              <c:showVal val="1"/>
              <c:showCatName val="0"/>
              <c:showSerName val="0"/>
              <c:showPercent val="0"/>
              <c:showBubbleSize val="0"/>
            </c:dLbl>
            <c:dLbl>
              <c:idx val="2"/>
              <c:layout/>
              <c:tx>
                <c:rich>
                  <a:bodyPr/>
                  <a:lstStyle/>
                  <a:p>
                    <a:r>
                      <a:rPr lang="en-US" smtClean="0"/>
                      <a:t>108</a:t>
                    </a:r>
                    <a:endParaRPr lang="en-US"/>
                  </a:p>
                </c:rich>
              </c:tx>
              <c:dLblPos val="t"/>
              <c:showLegendKey val="0"/>
              <c:showVal val="1"/>
              <c:showCatName val="0"/>
              <c:showSerName val="0"/>
              <c:showPercent val="0"/>
              <c:showBubbleSize val="0"/>
            </c:dLbl>
            <c:dLbl>
              <c:idx val="3"/>
              <c:layout/>
              <c:tx>
                <c:rich>
                  <a:bodyPr/>
                  <a:lstStyle/>
                  <a:p>
                    <a:r>
                      <a:rPr lang="en-US" smtClean="0"/>
                      <a:t>103</a:t>
                    </a:r>
                    <a:endParaRPr lang="en-US"/>
                  </a:p>
                </c:rich>
              </c:tx>
              <c:dLblPos val="t"/>
              <c:showLegendKey val="0"/>
              <c:showVal val="1"/>
              <c:showCatName val="0"/>
              <c:showSerName val="0"/>
              <c:showPercent val="0"/>
              <c:showBubbleSize val="0"/>
            </c:dLbl>
            <c:dLbl>
              <c:idx val="4"/>
              <c:layout/>
              <c:tx>
                <c:rich>
                  <a:bodyPr/>
                  <a:lstStyle/>
                  <a:p>
                    <a:pPr>
                      <a:defRPr sz="1100" b="0">
                        <a:solidFill>
                          <a:schemeClr val="tx1">
                            <a:lumMod val="75000"/>
                            <a:lumOff val="25000"/>
                          </a:schemeClr>
                        </a:solidFill>
                        <a:latin typeface="Arial" panose="020B0604020202020204" pitchFamily="34" charset="0"/>
                        <a:cs typeface="Arial" panose="020B0604020202020204" pitchFamily="34" charset="0"/>
                      </a:defRPr>
                    </a:pPr>
                    <a:r>
                      <a:rPr lang="en-US" dirty="0" smtClean="0"/>
                      <a:t>100</a:t>
                    </a:r>
                    <a:endParaRPr lang="en-US" dirty="0"/>
                  </a:p>
                </c:rich>
              </c:tx>
              <c:numFmt formatCode="0.00%" sourceLinked="0"/>
              <c:spPr/>
              <c:dLblPos val="t"/>
              <c:showLegendKey val="0"/>
              <c:showVal val="1"/>
              <c:showCatName val="0"/>
              <c:showSerName val="0"/>
              <c:showPercent val="0"/>
              <c:showBubbleSize val="0"/>
            </c:dLbl>
            <c:numFmt formatCode="0.00%" sourceLinked="0"/>
            <c:txPr>
              <a:bodyPr/>
              <a:lstStyle/>
              <a:p>
                <a:pPr>
                  <a:defRPr sz="110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t"/>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General</c:formatCode>
                <c:ptCount val="5"/>
                <c:pt idx="0">
                  <c:v>1.09E-2</c:v>
                </c:pt>
                <c:pt idx="1">
                  <c:v>1.09E-2</c:v>
                </c:pt>
                <c:pt idx="2">
                  <c:v>1.0800000000000001E-2</c:v>
                </c:pt>
                <c:pt idx="3">
                  <c:v>1.03E-2</c:v>
                </c:pt>
                <c:pt idx="4" formatCode="0.0000">
                  <c:v>0.01</c:v>
                </c:pt>
              </c:numCache>
            </c:numRef>
          </c:val>
          <c:smooth val="0"/>
        </c:ser>
        <c:dLbls>
          <c:showLegendKey val="0"/>
          <c:showVal val="0"/>
          <c:showCatName val="0"/>
          <c:showSerName val="0"/>
          <c:showPercent val="0"/>
          <c:showBubbleSize val="0"/>
        </c:dLbls>
        <c:marker val="1"/>
        <c:smooth val="0"/>
        <c:axId val="347913216"/>
        <c:axId val="347927296"/>
      </c:lineChart>
      <c:catAx>
        <c:axId val="347913216"/>
        <c:scaling>
          <c:orientation val="minMax"/>
        </c:scaling>
        <c:delete val="0"/>
        <c:axPos val="b"/>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7927296"/>
        <c:crosses val="autoZero"/>
        <c:auto val="1"/>
        <c:lblAlgn val="ctr"/>
        <c:lblOffset val="100"/>
        <c:noMultiLvlLbl val="0"/>
      </c:catAx>
      <c:valAx>
        <c:axId val="347927296"/>
        <c:scaling>
          <c:orientation val="minMax"/>
          <c:max val="1.5000000000000003E-2"/>
          <c:min val="0"/>
        </c:scaling>
        <c:delete val="1"/>
        <c:axPos val="l"/>
        <c:numFmt formatCode="General" sourceLinked="1"/>
        <c:majorTickMark val="out"/>
        <c:minorTickMark val="none"/>
        <c:tickLblPos val="nextTo"/>
        <c:crossAx val="347913216"/>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019843985528753E-2"/>
          <c:y val="0.1405626286138123"/>
          <c:w val="0.82809204573738271"/>
          <c:h val="0.56529970281847919"/>
        </c:manualLayout>
      </c:layout>
      <c:barChart>
        <c:barDir val="col"/>
        <c:grouping val="clustered"/>
        <c:varyColors val="0"/>
        <c:ser>
          <c:idx val="0"/>
          <c:order val="0"/>
          <c:tx>
            <c:strRef>
              <c:f>Sheet1!$B$1</c:f>
              <c:strCache>
                <c:ptCount val="1"/>
                <c:pt idx="0">
                  <c:v>Lending volumes</c:v>
                </c:pt>
              </c:strCache>
            </c:strRef>
          </c:tx>
          <c:spPr>
            <a:solidFill>
              <a:srgbClr val="4C749A"/>
            </a:solidFill>
            <a:ln cmpd="dbl">
              <a:noFill/>
            </a:ln>
            <a:effectLst>
              <a:outerShdw blurRad="50800" dist="50800" dir="5400000" algn="ctr" rotWithShape="0">
                <a:schemeClr val="bg1"/>
              </a:outerShdw>
            </a:effectLst>
          </c:spPr>
          <c:invertIfNegative val="0"/>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General</c:formatCode>
                <c:ptCount val="5"/>
                <c:pt idx="0">
                  <c:v>302</c:v>
                </c:pt>
                <c:pt idx="1">
                  <c:v>305</c:v>
                </c:pt>
                <c:pt idx="2">
                  <c:v>308</c:v>
                </c:pt>
                <c:pt idx="3">
                  <c:v>312</c:v>
                </c:pt>
                <c:pt idx="4">
                  <c:v>311</c:v>
                </c:pt>
              </c:numCache>
            </c:numRef>
          </c:val>
        </c:ser>
        <c:ser>
          <c:idx val="1"/>
          <c:order val="1"/>
          <c:tx>
            <c:strRef>
              <c:f>Sheet1!$C$1</c:f>
              <c:strCache>
                <c:ptCount val="1"/>
                <c:pt idx="0">
                  <c:v>Deposit volumes</c:v>
                </c:pt>
              </c:strCache>
            </c:strRef>
          </c:tx>
          <c:spPr>
            <a:solidFill>
              <a:srgbClr val="A6A6A6"/>
            </a:solidFill>
          </c:spPr>
          <c:invertIfNegative val="0"/>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Sheet1!$C$2:$C$6</c:f>
              <c:numCache>
                <c:formatCode>General</c:formatCode>
                <c:ptCount val="5"/>
                <c:pt idx="0">
                  <c:v>173</c:v>
                </c:pt>
                <c:pt idx="1">
                  <c:v>172</c:v>
                </c:pt>
                <c:pt idx="2">
                  <c:v>176</c:v>
                </c:pt>
                <c:pt idx="3">
                  <c:v>172</c:v>
                </c:pt>
                <c:pt idx="4">
                  <c:v>176</c:v>
                </c:pt>
              </c:numCache>
            </c:numRef>
          </c:val>
        </c:ser>
        <c:dLbls>
          <c:showLegendKey val="0"/>
          <c:showVal val="0"/>
          <c:showCatName val="0"/>
          <c:showSerName val="0"/>
          <c:showPercent val="0"/>
          <c:showBubbleSize val="0"/>
        </c:dLbls>
        <c:gapWidth val="51"/>
        <c:axId val="348096000"/>
        <c:axId val="348097536"/>
      </c:barChart>
      <c:catAx>
        <c:axId val="348096000"/>
        <c:scaling>
          <c:orientation val="minMax"/>
        </c:scaling>
        <c:delete val="0"/>
        <c:axPos val="b"/>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8097536"/>
        <c:crosses val="autoZero"/>
        <c:auto val="1"/>
        <c:lblAlgn val="ctr"/>
        <c:lblOffset val="100"/>
        <c:noMultiLvlLbl val="0"/>
      </c:catAx>
      <c:valAx>
        <c:axId val="348097536"/>
        <c:scaling>
          <c:orientation val="minMax"/>
        </c:scaling>
        <c:delete val="1"/>
        <c:axPos val="l"/>
        <c:numFmt formatCode="General" sourceLinked="1"/>
        <c:majorTickMark val="out"/>
        <c:minorTickMark val="none"/>
        <c:tickLblPos val="nextTo"/>
        <c:crossAx val="348096000"/>
        <c:crosses val="autoZero"/>
        <c:crossBetween val="between"/>
      </c:valAx>
    </c:plotArea>
    <c:legend>
      <c:legendPos val="b"/>
      <c:layout>
        <c:manualLayout>
          <c:xMode val="edge"/>
          <c:yMode val="edge"/>
          <c:x val="0.14673369263008018"/>
          <c:y val="0.81174044241436261"/>
          <c:w val="0.58383056226733687"/>
          <c:h val="8.2596033234628566E-2"/>
        </c:manualLayout>
      </c:layout>
      <c:overlay val="0"/>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02049580343784E-2"/>
          <c:y val="0.15496929161278694"/>
          <c:w val="0.93256095434683983"/>
          <c:h val="0.74768225951387723"/>
        </c:manualLayout>
      </c:layout>
      <c:barChart>
        <c:barDir val="col"/>
        <c:grouping val="stacked"/>
        <c:varyColors val="0"/>
        <c:ser>
          <c:idx val="0"/>
          <c:order val="0"/>
          <c:tx>
            <c:strRef>
              <c:f>Sheet1!$B$1</c:f>
              <c:strCache>
                <c:ptCount val="1"/>
                <c:pt idx="0">
                  <c:v>Savings and investments</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spPr>
              <a:solidFill>
                <a:srgbClr val="4C749A"/>
              </a:solidFill>
              <a:ln cmpd="dbl">
                <a:noFill/>
              </a:ln>
              <a:effectLst>
                <a:outerShdw blurRad="50800" dist="50800" dir="5400000" algn="ctr" rotWithShape="0">
                  <a:schemeClr val="bg1"/>
                </a:outerShdw>
              </a:effectLst>
            </c:spPr>
          </c:dPt>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General</c:formatCode>
                <c:ptCount val="5"/>
                <c:pt idx="0">
                  <c:v>430</c:v>
                </c:pt>
                <c:pt idx="1">
                  <c:v>370</c:v>
                </c:pt>
                <c:pt idx="2">
                  <c:v>443</c:v>
                </c:pt>
                <c:pt idx="3">
                  <c:v>477</c:v>
                </c:pt>
                <c:pt idx="4">
                  <c:v>510</c:v>
                </c:pt>
              </c:numCache>
            </c:numRef>
          </c:val>
        </c:ser>
        <c:ser>
          <c:idx val="1"/>
          <c:order val="1"/>
          <c:tx>
            <c:strRef>
              <c:f>Sheet1!$C$1</c:f>
              <c:strCache>
                <c:ptCount val="1"/>
                <c:pt idx="0">
                  <c:v>Payment and cards</c:v>
                </c:pt>
              </c:strCache>
            </c:strRef>
          </c:tx>
          <c:spPr>
            <a:solidFill>
              <a:schemeClr val="bg1">
                <a:lumMod val="75000"/>
              </a:schemeClr>
            </a:solidFill>
            <a:ln>
              <a:noFill/>
            </a:ln>
          </c:spPr>
          <c:invertIfNegative val="0"/>
          <c:dPt>
            <c:idx val="1"/>
            <c:invertIfNegative val="0"/>
            <c:bubble3D val="0"/>
            <c:spPr>
              <a:solidFill>
                <a:srgbClr val="BFBFBF"/>
              </a:solidFill>
              <a:ln>
                <a:noFill/>
              </a:ln>
            </c:spPr>
          </c:dPt>
          <c:dPt>
            <c:idx val="2"/>
            <c:invertIfNegative val="0"/>
            <c:bubble3D val="0"/>
            <c:spPr>
              <a:solidFill>
                <a:srgbClr val="BFBFBF"/>
              </a:solidFill>
              <a:ln>
                <a:noFill/>
              </a:ln>
            </c:spPr>
          </c:dPt>
          <c:dPt>
            <c:idx val="4"/>
            <c:invertIfNegative val="0"/>
            <c:bubble3D val="0"/>
            <c:spPr>
              <a:solidFill>
                <a:srgbClr val="95B3D7"/>
              </a:solidFill>
              <a:ln>
                <a:noFill/>
              </a:ln>
            </c:spPr>
          </c:dPt>
          <c:dLbls>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Sheet1!$C$2:$C$6</c:f>
              <c:numCache>
                <c:formatCode>General</c:formatCode>
                <c:ptCount val="5"/>
                <c:pt idx="0">
                  <c:v>148</c:v>
                </c:pt>
                <c:pt idx="1">
                  <c:v>160</c:v>
                </c:pt>
                <c:pt idx="2">
                  <c:v>142</c:v>
                </c:pt>
                <c:pt idx="3">
                  <c:v>144</c:v>
                </c:pt>
                <c:pt idx="4">
                  <c:v>148</c:v>
                </c:pt>
              </c:numCache>
            </c:numRef>
          </c:val>
        </c:ser>
        <c:ser>
          <c:idx val="2"/>
          <c:order val="2"/>
          <c:tx>
            <c:strRef>
              <c:f>Sheet1!$D$1</c:f>
              <c:strCache>
                <c:ptCount val="1"/>
                <c:pt idx="0">
                  <c:v>Lending commissions</c:v>
                </c:pt>
              </c:strCache>
            </c:strRef>
          </c:tx>
          <c:spPr>
            <a:solidFill>
              <a:schemeClr val="bg1">
                <a:lumMod val="85000"/>
              </a:schemeClr>
            </a:solidFill>
            <a:ln>
              <a:noFill/>
            </a:ln>
          </c:spPr>
          <c:invertIfNegative val="0"/>
          <c:dPt>
            <c:idx val="2"/>
            <c:invertIfNegative val="0"/>
            <c:bubble3D val="0"/>
            <c:spPr>
              <a:solidFill>
                <a:srgbClr val="D9D9D9"/>
              </a:solidFill>
              <a:ln>
                <a:noFill/>
              </a:ln>
            </c:spPr>
          </c:dPt>
          <c:dPt>
            <c:idx val="4"/>
            <c:invertIfNegative val="0"/>
            <c:bubble3D val="0"/>
            <c:spPr>
              <a:solidFill>
                <a:srgbClr val="C6D9F1"/>
              </a:solidFill>
              <a:ln>
                <a:noFill/>
              </a:ln>
            </c:spPr>
          </c:dPt>
          <c:dLbls>
            <c:dLbl>
              <c:idx val="0"/>
              <c:layout/>
              <c:tx>
                <c:rich>
                  <a:bodyPr/>
                  <a:lstStyle/>
                  <a:p>
                    <a:r>
                      <a:rPr lang="en-US" smtClean="0"/>
                      <a:t>162</a:t>
                    </a:r>
                    <a:endParaRPr lang="en-US"/>
                  </a:p>
                </c:rich>
              </c:tx>
              <c:showLegendKey val="0"/>
              <c:showVal val="1"/>
              <c:showCatName val="0"/>
              <c:showSerName val="0"/>
              <c:showPercent val="0"/>
              <c:showBubbleSize val="0"/>
            </c:dLbl>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Sheet1!$D$2:$D$6</c:f>
              <c:numCache>
                <c:formatCode>General</c:formatCode>
                <c:ptCount val="5"/>
                <c:pt idx="0">
                  <c:v>163</c:v>
                </c:pt>
                <c:pt idx="1">
                  <c:v>171</c:v>
                </c:pt>
                <c:pt idx="2">
                  <c:v>210</c:v>
                </c:pt>
                <c:pt idx="3">
                  <c:v>171</c:v>
                </c:pt>
                <c:pt idx="4">
                  <c:v>160</c:v>
                </c:pt>
              </c:numCache>
            </c:numRef>
          </c:val>
        </c:ser>
        <c:ser>
          <c:idx val="3"/>
          <c:order val="3"/>
          <c:tx>
            <c:strRef>
              <c:f>Sheet1!$E$1</c:f>
              <c:strCache>
                <c:ptCount val="1"/>
                <c:pt idx="0">
                  <c:v>State guarantee fees</c:v>
                </c:pt>
              </c:strCache>
            </c:strRef>
          </c:tx>
          <c:spPr>
            <a:solidFill>
              <a:schemeClr val="bg1">
                <a:lumMod val="50000"/>
              </a:schemeClr>
            </a:solidFill>
            <a:ln>
              <a:noFill/>
            </a:ln>
          </c:spPr>
          <c:invertIfNegative val="0"/>
          <c:dPt>
            <c:idx val="4"/>
            <c:invertIfNegative val="0"/>
            <c:bubble3D val="0"/>
            <c:spPr>
              <a:solidFill>
                <a:schemeClr val="tx2"/>
              </a:solidFill>
              <a:ln>
                <a:noFill/>
              </a:ln>
            </c:spPr>
          </c:dPt>
          <c:dLbls>
            <c:dLbl>
              <c:idx val="0"/>
              <c:layout>
                <c:manualLayout>
                  <c:x val="0"/>
                  <c:y val="-4.9810112094136667E-2"/>
                </c:manualLayout>
              </c:layout>
              <c:dLblPos val="ctr"/>
              <c:showLegendKey val="0"/>
              <c:showVal val="1"/>
              <c:showCatName val="0"/>
              <c:showSerName val="0"/>
              <c:showPercent val="0"/>
              <c:showBubbleSize val="0"/>
            </c:dLbl>
            <c:dLbl>
              <c:idx val="1"/>
              <c:layout>
                <c:manualLayout>
                  <c:x val="0"/>
                  <c:y val="-4.6359375799063407E-2"/>
                </c:manualLayout>
              </c:layout>
              <c:dLblPos val="ctr"/>
              <c:showLegendKey val="0"/>
              <c:showVal val="1"/>
              <c:showCatName val="0"/>
              <c:showSerName val="0"/>
              <c:showPercent val="0"/>
              <c:showBubbleSize val="0"/>
            </c:dLbl>
            <c:dLbl>
              <c:idx val="2"/>
              <c:layout>
                <c:manualLayout>
                  <c:x val="0"/>
                  <c:y val="-4.9393990312611866E-2"/>
                </c:manualLayout>
              </c:layout>
              <c:dLblPos val="ctr"/>
              <c:showLegendKey val="0"/>
              <c:showVal val="1"/>
              <c:showCatName val="0"/>
              <c:showSerName val="0"/>
              <c:showPercent val="0"/>
              <c:showBubbleSize val="0"/>
            </c:dLbl>
            <c:dLbl>
              <c:idx val="3"/>
              <c:layout>
                <c:manualLayout>
                  <c:x val="0"/>
                  <c:y val="-4.5944167232860163E-2"/>
                </c:manualLayout>
              </c:layout>
              <c:dLblPos val="ctr"/>
              <c:showLegendKey val="0"/>
              <c:showVal val="1"/>
              <c:showCatName val="0"/>
              <c:showSerName val="0"/>
              <c:showPercent val="0"/>
              <c:showBubbleSize val="0"/>
            </c:dLbl>
            <c:dLbl>
              <c:idx val="4"/>
              <c:layout>
                <c:manualLayout>
                  <c:x val="3.2138172886668403E-3"/>
                  <c:y val="-4.5113445695346498E-2"/>
                </c:manualLayout>
              </c:layout>
              <c:dLblPos val="ctr"/>
              <c:showLegendKey val="0"/>
              <c:showVal val="1"/>
              <c:showCatName val="0"/>
              <c:showSerName val="0"/>
              <c:showPercent val="0"/>
              <c:showBubbleSize val="0"/>
            </c:dLbl>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Sheet1!$E$2:$E$6</c:f>
              <c:numCache>
                <c:formatCode>General</c:formatCode>
                <c:ptCount val="5"/>
                <c:pt idx="0">
                  <c:v>-32</c:v>
                </c:pt>
                <c:pt idx="1">
                  <c:v>-34</c:v>
                </c:pt>
                <c:pt idx="2">
                  <c:v>-32</c:v>
                </c:pt>
                <c:pt idx="3">
                  <c:v>-35</c:v>
                </c:pt>
                <c:pt idx="4">
                  <c:v>-35</c:v>
                </c:pt>
              </c:numCache>
            </c:numRef>
          </c:val>
        </c:ser>
        <c:ser>
          <c:idx val="4"/>
          <c:order val="4"/>
          <c:tx>
            <c:strRef>
              <c:f>Sheet1!$F$1</c:f>
              <c:strCache>
                <c:ptCount val="1"/>
                <c:pt idx="0">
                  <c:v>Sum </c:v>
                </c:pt>
              </c:strCache>
            </c:strRef>
          </c:tx>
          <c:spPr>
            <a:noFill/>
          </c:spPr>
          <c:invertIfNegative val="0"/>
          <c:dLbls>
            <c:txPr>
              <a:bodyPr/>
              <a:lstStyle/>
              <a:p>
                <a:pPr>
                  <a:defRPr sz="1000" b="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Sheet1!$F$2:$F$6</c:f>
              <c:numCache>
                <c:formatCode>General</c:formatCode>
                <c:ptCount val="5"/>
                <c:pt idx="0">
                  <c:v>708</c:v>
                </c:pt>
                <c:pt idx="1">
                  <c:v>667</c:v>
                </c:pt>
                <c:pt idx="2">
                  <c:v>763</c:v>
                </c:pt>
                <c:pt idx="3">
                  <c:v>757</c:v>
                </c:pt>
                <c:pt idx="4">
                  <c:v>783</c:v>
                </c:pt>
              </c:numCache>
            </c:numRef>
          </c:val>
        </c:ser>
        <c:dLbls>
          <c:showLegendKey val="0"/>
          <c:showVal val="0"/>
          <c:showCatName val="0"/>
          <c:showSerName val="0"/>
          <c:showPercent val="0"/>
          <c:showBubbleSize val="0"/>
        </c:dLbls>
        <c:gapWidth val="100"/>
        <c:overlap val="100"/>
        <c:axId val="348250112"/>
        <c:axId val="348251648"/>
      </c:barChart>
      <c:catAx>
        <c:axId val="348250112"/>
        <c:scaling>
          <c:orientation val="minMax"/>
        </c:scaling>
        <c:delete val="0"/>
        <c:axPos val="b"/>
        <c:majorTickMark val="none"/>
        <c:minorTickMark val="none"/>
        <c:tickLblPos val="none"/>
        <c:spPr>
          <a:ln>
            <a:solidFill>
              <a:schemeClr val="bg1">
                <a:lumMod val="50000"/>
              </a:schemeClr>
            </a:solidFill>
          </a:ln>
        </c:spPr>
        <c:txPr>
          <a:bodyPr/>
          <a:lstStyle/>
          <a:p>
            <a:pPr>
              <a:defRPr sz="1000">
                <a:solidFill>
                  <a:schemeClr val="tx1">
                    <a:lumMod val="75000"/>
                    <a:lumOff val="25000"/>
                  </a:schemeClr>
                </a:solidFill>
              </a:defRPr>
            </a:pPr>
            <a:endParaRPr lang="en-US"/>
          </a:p>
        </c:txPr>
        <c:crossAx val="348251648"/>
        <c:crosses val="autoZero"/>
        <c:auto val="1"/>
        <c:lblAlgn val="ctr"/>
        <c:lblOffset val="100"/>
        <c:noMultiLvlLbl val="0"/>
      </c:catAx>
      <c:valAx>
        <c:axId val="348251648"/>
        <c:scaling>
          <c:orientation val="minMax"/>
          <c:max val="850"/>
        </c:scaling>
        <c:delete val="1"/>
        <c:axPos val="l"/>
        <c:numFmt formatCode="General" sourceLinked="1"/>
        <c:majorTickMark val="out"/>
        <c:minorTickMark val="none"/>
        <c:tickLblPos val="nextTo"/>
        <c:crossAx val="3482501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380563288646792E-2"/>
          <c:y val="9.6613321311844927E-2"/>
          <c:w val="0.60592013073816176"/>
          <c:h val="0.81853967091175472"/>
        </c:manualLayout>
      </c:layout>
      <c:barChart>
        <c:barDir val="col"/>
        <c:grouping val="stacked"/>
        <c:varyColors val="0"/>
        <c:ser>
          <c:idx val="0"/>
          <c:order val="0"/>
          <c:tx>
            <c:strRef>
              <c:f>Sheet1!$B$1</c:f>
              <c:strCache>
                <c:ptCount val="1"/>
                <c:pt idx="0">
                  <c:v>Nordic Retail funds</c:v>
                </c:pt>
              </c:strCache>
            </c:strRef>
          </c:tx>
          <c:spPr>
            <a:solidFill>
              <a:srgbClr val="4C749A"/>
            </a:solidFill>
          </c:spPr>
          <c:invertIfNegative val="0"/>
          <c:cat>
            <c:strRef>
              <c:f>Sheet1!$A$2:$A$6</c:f>
              <c:strCache>
                <c:ptCount val="5"/>
                <c:pt idx="0">
                  <c:v>Q2/14</c:v>
                </c:pt>
                <c:pt idx="1">
                  <c:v>Q3/14</c:v>
                </c:pt>
                <c:pt idx="2">
                  <c:v>Q4/14</c:v>
                </c:pt>
                <c:pt idx="3">
                  <c:v>Q1/15</c:v>
                </c:pt>
                <c:pt idx="4">
                  <c:v>Q2/15</c:v>
                </c:pt>
              </c:strCache>
            </c:strRef>
          </c:cat>
          <c:val>
            <c:numRef>
              <c:f>Sheet1!$B$2:$B$6</c:f>
              <c:numCache>
                <c:formatCode>General</c:formatCode>
                <c:ptCount val="5"/>
                <c:pt idx="0">
                  <c:v>2</c:v>
                </c:pt>
                <c:pt idx="1">
                  <c:v>0.3</c:v>
                </c:pt>
                <c:pt idx="2">
                  <c:v>1.7</c:v>
                </c:pt>
                <c:pt idx="3">
                  <c:v>1.6</c:v>
                </c:pt>
                <c:pt idx="4">
                  <c:v>0.6</c:v>
                </c:pt>
              </c:numCache>
            </c:numRef>
          </c:val>
        </c:ser>
        <c:ser>
          <c:idx val="1"/>
          <c:order val="1"/>
          <c:tx>
            <c:strRef>
              <c:f>Sheet1!$C$1</c:f>
              <c:strCache>
                <c:ptCount val="1"/>
                <c:pt idx="0">
                  <c:v>Private Banking</c:v>
                </c:pt>
              </c:strCache>
            </c:strRef>
          </c:tx>
          <c:spPr>
            <a:solidFill>
              <a:srgbClr val="95B3D7"/>
            </a:solidFill>
          </c:spPr>
          <c:invertIfNegative val="0"/>
          <c:cat>
            <c:strRef>
              <c:f>Sheet1!$A$2:$A$6</c:f>
              <c:strCache>
                <c:ptCount val="5"/>
                <c:pt idx="0">
                  <c:v>Q2/14</c:v>
                </c:pt>
                <c:pt idx="1">
                  <c:v>Q3/14</c:v>
                </c:pt>
                <c:pt idx="2">
                  <c:v>Q4/14</c:v>
                </c:pt>
                <c:pt idx="3">
                  <c:v>Q1/15</c:v>
                </c:pt>
                <c:pt idx="4">
                  <c:v>Q2/15</c:v>
                </c:pt>
              </c:strCache>
            </c:strRef>
          </c:cat>
          <c:val>
            <c:numRef>
              <c:f>Sheet1!$C$2:$C$6</c:f>
              <c:numCache>
                <c:formatCode>General</c:formatCode>
                <c:ptCount val="5"/>
                <c:pt idx="0">
                  <c:v>0.3</c:v>
                </c:pt>
                <c:pt idx="1">
                  <c:v>0.6</c:v>
                </c:pt>
                <c:pt idx="2">
                  <c:v>2.4</c:v>
                </c:pt>
                <c:pt idx="3">
                  <c:v>1.4</c:v>
                </c:pt>
                <c:pt idx="4">
                  <c:v>1.2</c:v>
                </c:pt>
              </c:numCache>
            </c:numRef>
          </c:val>
        </c:ser>
        <c:ser>
          <c:idx val="2"/>
          <c:order val="2"/>
          <c:tx>
            <c:strRef>
              <c:f>Sheet1!$D$1</c:f>
              <c:strCache>
                <c:ptCount val="1"/>
                <c:pt idx="0">
                  <c:v>Inst. sales</c:v>
                </c:pt>
              </c:strCache>
            </c:strRef>
          </c:tx>
          <c:spPr>
            <a:solidFill>
              <a:srgbClr val="C6D9F1"/>
            </a:solidFill>
          </c:spPr>
          <c:invertIfNegative val="0"/>
          <c:cat>
            <c:strRef>
              <c:f>Sheet1!$A$2:$A$6</c:f>
              <c:strCache>
                <c:ptCount val="5"/>
                <c:pt idx="0">
                  <c:v>Q2/14</c:v>
                </c:pt>
                <c:pt idx="1">
                  <c:v>Q3/14</c:v>
                </c:pt>
                <c:pt idx="2">
                  <c:v>Q4/14</c:v>
                </c:pt>
                <c:pt idx="3">
                  <c:v>Q1/15</c:v>
                </c:pt>
                <c:pt idx="4">
                  <c:v>Q2/15</c:v>
                </c:pt>
              </c:strCache>
            </c:strRef>
          </c:cat>
          <c:val>
            <c:numRef>
              <c:f>Sheet1!$D$2:$D$6</c:f>
              <c:numCache>
                <c:formatCode>General</c:formatCode>
                <c:ptCount val="5"/>
                <c:pt idx="0">
                  <c:v>2.2999999999999998</c:v>
                </c:pt>
                <c:pt idx="1">
                  <c:v>1.4</c:v>
                </c:pt>
                <c:pt idx="2">
                  <c:v>2.6</c:v>
                </c:pt>
                <c:pt idx="3">
                  <c:v>3.5</c:v>
                </c:pt>
                <c:pt idx="4">
                  <c:v>0.9</c:v>
                </c:pt>
              </c:numCache>
            </c:numRef>
          </c:val>
        </c:ser>
        <c:ser>
          <c:idx val="3"/>
          <c:order val="3"/>
          <c:tx>
            <c:strRef>
              <c:f>Sheet1!$E$1</c:f>
              <c:strCache>
                <c:ptCount val="1"/>
                <c:pt idx="0">
                  <c:v>Life &amp; Pensions</c:v>
                </c:pt>
              </c:strCache>
            </c:strRef>
          </c:tx>
          <c:spPr>
            <a:solidFill>
              <a:srgbClr val="D9D9D9"/>
            </a:solidFill>
          </c:spPr>
          <c:invertIfNegative val="0"/>
          <c:cat>
            <c:strRef>
              <c:f>Sheet1!$A$2:$A$6</c:f>
              <c:strCache>
                <c:ptCount val="5"/>
                <c:pt idx="0">
                  <c:v>Q2/14</c:v>
                </c:pt>
                <c:pt idx="1">
                  <c:v>Q3/14</c:v>
                </c:pt>
                <c:pt idx="2">
                  <c:v>Q4/14</c:v>
                </c:pt>
                <c:pt idx="3">
                  <c:v>Q1/15</c:v>
                </c:pt>
                <c:pt idx="4">
                  <c:v>Q2/15</c:v>
                </c:pt>
              </c:strCache>
            </c:strRef>
          </c:cat>
          <c:val>
            <c:numRef>
              <c:f>Sheet1!$E$2:$E$6</c:f>
              <c:numCache>
                <c:formatCode>General</c:formatCode>
                <c:ptCount val="5"/>
                <c:pt idx="0">
                  <c:v>0.2</c:v>
                </c:pt>
                <c:pt idx="1">
                  <c:v>0.9</c:v>
                </c:pt>
                <c:pt idx="2">
                  <c:v>0.1</c:v>
                </c:pt>
                <c:pt idx="3">
                  <c:v>0.7</c:v>
                </c:pt>
                <c:pt idx="4">
                  <c:v>0.5</c:v>
                </c:pt>
              </c:numCache>
            </c:numRef>
          </c:val>
        </c:ser>
        <c:ser>
          <c:idx val="4"/>
          <c:order val="4"/>
          <c:tx>
            <c:strRef>
              <c:f>Sheet1!$F$1</c:f>
              <c:strCache>
                <c:ptCount val="1"/>
                <c:pt idx="0">
                  <c:v>Total</c:v>
                </c:pt>
              </c:strCache>
            </c:strRef>
          </c:tx>
          <c:spPr>
            <a:noFill/>
          </c:spPr>
          <c:invertIfNegative val="0"/>
          <c:dLbls>
            <c:dLbl>
              <c:idx val="0"/>
              <c:layout/>
              <c:tx>
                <c:rich>
                  <a:bodyPr/>
                  <a:lstStyle/>
                  <a:p>
                    <a:r>
                      <a:rPr lang="en-US" smtClean="0"/>
                      <a:t>4.8</a:t>
                    </a:r>
                    <a:endParaRPr lang="en-US"/>
                  </a:p>
                </c:rich>
              </c:tx>
              <c:dLblPos val="inBase"/>
              <c:showLegendKey val="0"/>
              <c:showVal val="1"/>
              <c:showCatName val="0"/>
              <c:showSerName val="0"/>
              <c:showPercent val="0"/>
              <c:showBubbleSize val="0"/>
            </c:dLbl>
            <c:dLbl>
              <c:idx val="1"/>
              <c:layout/>
              <c:tx>
                <c:rich>
                  <a:bodyPr/>
                  <a:lstStyle/>
                  <a:p>
                    <a:r>
                      <a:rPr lang="en-US" smtClean="0"/>
                      <a:t>3.2</a:t>
                    </a:r>
                    <a:endParaRPr lang="en-US"/>
                  </a:p>
                </c:rich>
              </c:tx>
              <c:dLblPos val="inBase"/>
              <c:showLegendKey val="0"/>
              <c:showVal val="1"/>
              <c:showCatName val="0"/>
              <c:showSerName val="0"/>
              <c:showPercent val="0"/>
              <c:showBubbleSize val="0"/>
            </c:dLbl>
            <c:dLbl>
              <c:idx val="2"/>
              <c:layout/>
              <c:tx>
                <c:rich>
                  <a:bodyPr/>
                  <a:lstStyle/>
                  <a:p>
                    <a:r>
                      <a:rPr lang="en-US" smtClean="0"/>
                      <a:t>6.8</a:t>
                    </a:r>
                    <a:endParaRPr lang="en-US"/>
                  </a:p>
                </c:rich>
              </c:tx>
              <c:dLblPos val="inBase"/>
              <c:showLegendKey val="0"/>
              <c:showVal val="1"/>
              <c:showCatName val="0"/>
              <c:showSerName val="0"/>
              <c:showPercent val="0"/>
              <c:showBubbleSize val="0"/>
            </c:dLbl>
            <c:dLbl>
              <c:idx val="3"/>
              <c:layout/>
              <c:tx>
                <c:rich>
                  <a:bodyPr/>
                  <a:lstStyle/>
                  <a:p>
                    <a:r>
                      <a:rPr lang="en-US" smtClean="0"/>
                      <a:t>7.2</a:t>
                    </a:r>
                    <a:endParaRPr lang="en-US"/>
                  </a:p>
                </c:rich>
              </c:tx>
              <c:dLblPos val="inBase"/>
              <c:showLegendKey val="0"/>
              <c:showVal val="1"/>
              <c:showCatName val="0"/>
              <c:showSerName val="0"/>
              <c:showPercent val="0"/>
              <c:showBubbleSize val="0"/>
            </c:dLbl>
            <c:dLbl>
              <c:idx val="4"/>
              <c:layout/>
              <c:tx>
                <c:rich>
                  <a:bodyPr/>
                  <a:lstStyle/>
                  <a:p>
                    <a:r>
                      <a:rPr lang="en-US" smtClean="0"/>
                      <a:t>3.1</a:t>
                    </a:r>
                    <a:endParaRPr lang="en-US"/>
                  </a:p>
                </c:rich>
              </c:tx>
              <c:dLblPos val="inBase"/>
              <c:showLegendKey val="0"/>
              <c:showVal val="1"/>
              <c:showCatName val="0"/>
              <c:showSerName val="0"/>
              <c:showPercent val="0"/>
              <c:showBubbleSize val="0"/>
            </c:dLbl>
            <c:txPr>
              <a:bodyPr/>
              <a:lstStyle/>
              <a:p>
                <a:pPr>
                  <a:defRPr sz="1000">
                    <a:solidFill>
                      <a:schemeClr val="tx1">
                        <a:lumMod val="75000"/>
                        <a:lumOff val="25000"/>
                      </a:schemeClr>
                    </a:solidFill>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Sheet1!$F$2:$F$6</c:f>
              <c:numCache>
                <c:formatCode>General</c:formatCode>
                <c:ptCount val="5"/>
                <c:pt idx="0">
                  <c:v>4.8</c:v>
                </c:pt>
                <c:pt idx="1">
                  <c:v>3.2</c:v>
                </c:pt>
                <c:pt idx="2">
                  <c:v>6.8</c:v>
                </c:pt>
                <c:pt idx="3">
                  <c:v>7.2</c:v>
                </c:pt>
                <c:pt idx="4">
                  <c:v>3.1</c:v>
                </c:pt>
              </c:numCache>
            </c:numRef>
          </c:val>
        </c:ser>
        <c:dLbls>
          <c:showLegendKey val="0"/>
          <c:showVal val="0"/>
          <c:showCatName val="0"/>
          <c:showSerName val="0"/>
          <c:showPercent val="0"/>
          <c:showBubbleSize val="0"/>
        </c:dLbls>
        <c:gapWidth val="80"/>
        <c:overlap val="100"/>
        <c:axId val="348349568"/>
        <c:axId val="348351104"/>
      </c:barChart>
      <c:catAx>
        <c:axId val="348349568"/>
        <c:scaling>
          <c:orientation val="minMax"/>
        </c:scaling>
        <c:delete val="0"/>
        <c:axPos val="b"/>
        <c:majorTickMark val="out"/>
        <c:minorTickMark val="none"/>
        <c:tickLblPos val="nextTo"/>
        <c:txPr>
          <a:bodyPr/>
          <a:lstStyle/>
          <a:p>
            <a:pPr>
              <a:defRPr sz="1000"/>
            </a:pPr>
            <a:endParaRPr lang="en-US"/>
          </a:p>
        </c:txPr>
        <c:crossAx val="348351104"/>
        <c:crosses val="autoZero"/>
        <c:auto val="1"/>
        <c:lblAlgn val="ctr"/>
        <c:lblOffset val="100"/>
        <c:noMultiLvlLbl val="0"/>
      </c:catAx>
      <c:valAx>
        <c:axId val="348351104"/>
        <c:scaling>
          <c:orientation val="minMax"/>
        </c:scaling>
        <c:delete val="1"/>
        <c:axPos val="l"/>
        <c:numFmt formatCode="General" sourceLinked="1"/>
        <c:majorTickMark val="out"/>
        <c:minorTickMark val="none"/>
        <c:tickLblPos val="nextTo"/>
        <c:crossAx val="348349568"/>
        <c:crosses val="autoZero"/>
        <c:crossBetween val="between"/>
      </c:valAx>
    </c:plotArea>
    <c:legend>
      <c:legendPos val="r"/>
      <c:legendEntry>
        <c:idx val="0"/>
        <c:delete val="1"/>
      </c:legendEntry>
      <c:layout>
        <c:manualLayout>
          <c:xMode val="edge"/>
          <c:yMode val="edge"/>
          <c:x val="0.62894463339198869"/>
          <c:y val="0.58373325591331571"/>
          <c:w val="0.22877368464435852"/>
          <c:h val="0.20678492304000165"/>
        </c:manualLayout>
      </c:layout>
      <c:overlay val="0"/>
      <c:txPr>
        <a:bodyPr/>
        <a:lstStyle/>
        <a:p>
          <a:pPr>
            <a:defRPr sz="10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2888255278667289E-2"/>
          <c:y val="0.17928732082683316"/>
          <c:w val="0.93256095434683983"/>
          <c:h val="0.59550015434754699"/>
        </c:manualLayout>
      </c:layout>
      <c:barChart>
        <c:barDir val="col"/>
        <c:grouping val="clustered"/>
        <c:varyColors val="0"/>
        <c:ser>
          <c:idx val="0"/>
          <c:order val="0"/>
          <c:tx>
            <c:strRef>
              <c:f>Sheet1!$B$1</c:f>
              <c:strCache>
                <c:ptCount val="1"/>
                <c:pt idx="0">
                  <c:v>Column1</c:v>
                </c:pt>
              </c:strCache>
            </c:strRef>
          </c:tx>
          <c:spPr>
            <a:solidFill>
              <a:srgbClr val="A6A6A6"/>
            </a:solidFill>
            <a:ln cmpd="dbl">
              <a:noFill/>
            </a:ln>
            <a:effectLst>
              <a:outerShdw blurRad="50800" dist="50800" dir="5400000" algn="ctr" rotWithShape="0">
                <a:schemeClr val="bg1"/>
              </a:outerShdw>
            </a:effectLst>
          </c:spPr>
          <c:invertIfNegative val="0"/>
          <c:dPt>
            <c:idx val="4"/>
            <c:invertIfNegative val="0"/>
            <c:bubble3D val="0"/>
            <c:spPr>
              <a:solidFill>
                <a:srgbClr val="4C749A"/>
              </a:solidFill>
              <a:ln cmpd="dbl">
                <a:noFill/>
              </a:ln>
              <a:effectLst>
                <a:outerShdw blurRad="50800" dist="50800" dir="5400000" algn="ctr" rotWithShape="0">
                  <a:schemeClr val="bg1"/>
                </a:outerShdw>
              </a:effectLst>
            </c:spPr>
          </c:dPt>
          <c:dLbls>
            <c:dLbl>
              <c:idx val="0"/>
              <c:layout/>
              <c:tx>
                <c:rich>
                  <a:bodyPr/>
                  <a:lstStyle/>
                  <a:p>
                    <a:r>
                      <a:rPr lang="en-US" smtClean="0"/>
                      <a:t>248.3</a:t>
                    </a:r>
                    <a:endParaRPr lang="en-US"/>
                  </a:p>
                </c:rich>
              </c:tx>
              <c:showLegendKey val="0"/>
              <c:showVal val="1"/>
              <c:showCatName val="0"/>
              <c:showSerName val="0"/>
              <c:showPercent val="0"/>
              <c:showBubbleSize val="0"/>
            </c:dLbl>
            <c:dLbl>
              <c:idx val="1"/>
              <c:layout/>
              <c:tx>
                <c:rich>
                  <a:bodyPr/>
                  <a:lstStyle/>
                  <a:p>
                    <a:r>
                      <a:rPr lang="en-US" smtClean="0"/>
                      <a:t>254.5</a:t>
                    </a:r>
                    <a:endParaRPr lang="en-US"/>
                  </a:p>
                </c:rich>
              </c:tx>
              <c:showLegendKey val="0"/>
              <c:showVal val="1"/>
              <c:showCatName val="0"/>
              <c:showSerName val="0"/>
              <c:showPercent val="0"/>
              <c:showBubbleSize val="0"/>
            </c:dLbl>
            <c:dLbl>
              <c:idx val="2"/>
              <c:layout/>
              <c:tx>
                <c:rich>
                  <a:bodyPr/>
                  <a:lstStyle/>
                  <a:p>
                    <a:r>
                      <a:rPr lang="en-US" smtClean="0"/>
                      <a:t>262.2</a:t>
                    </a:r>
                    <a:endParaRPr lang="en-US"/>
                  </a:p>
                </c:rich>
              </c:tx>
              <c:showLegendKey val="0"/>
              <c:showVal val="1"/>
              <c:showCatName val="0"/>
              <c:showSerName val="0"/>
              <c:showPercent val="0"/>
              <c:showBubbleSize val="0"/>
            </c:dLbl>
            <c:dLbl>
              <c:idx val="3"/>
              <c:layout/>
              <c:tx>
                <c:rich>
                  <a:bodyPr/>
                  <a:lstStyle/>
                  <a:p>
                    <a:r>
                      <a:rPr lang="en-US" smtClean="0"/>
                      <a:t>290.0</a:t>
                    </a:r>
                    <a:endParaRPr lang="en-US"/>
                  </a:p>
                </c:rich>
              </c:tx>
              <c:showLegendKey val="0"/>
              <c:showVal val="1"/>
              <c:showCatName val="0"/>
              <c:showSerName val="0"/>
              <c:showPercent val="0"/>
              <c:showBubbleSize val="0"/>
            </c:dLbl>
            <c:dLbl>
              <c:idx val="4"/>
              <c:layout/>
              <c:tx>
                <c:rich>
                  <a:bodyPr/>
                  <a:lstStyle/>
                  <a:p>
                    <a:r>
                      <a:rPr lang="en-US" smtClean="0"/>
                      <a:t>286.1</a:t>
                    </a:r>
                    <a:endParaRPr lang="en-US"/>
                  </a:p>
                </c:rich>
              </c:tx>
              <c:showLegendKey val="0"/>
              <c:showVal val="1"/>
              <c:showCatName val="0"/>
              <c:showSerName val="0"/>
              <c:showPercent val="0"/>
              <c:showBubbleSize val="0"/>
            </c:dLbl>
            <c:txPr>
              <a:bodyPr/>
              <a:lstStyle/>
              <a:p>
                <a:pPr>
                  <a:defRPr sz="1000">
                    <a:solidFill>
                      <a:srgbClr val="404040"/>
                    </a:solidFill>
                    <a:latin typeface="Arial (tekst)"/>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#,##0.0</c:formatCode>
                <c:ptCount val="5"/>
                <c:pt idx="0">
                  <c:v>248.3</c:v>
                </c:pt>
                <c:pt idx="1">
                  <c:v>254.5</c:v>
                </c:pt>
                <c:pt idx="2">
                  <c:v>262.2</c:v>
                </c:pt>
                <c:pt idx="3">
                  <c:v>290</c:v>
                </c:pt>
                <c:pt idx="4" formatCode="0.0">
                  <c:v>286.10000000000002</c:v>
                </c:pt>
              </c:numCache>
            </c:numRef>
          </c:val>
        </c:ser>
        <c:dLbls>
          <c:showLegendKey val="0"/>
          <c:showVal val="0"/>
          <c:showCatName val="0"/>
          <c:showSerName val="0"/>
          <c:showPercent val="0"/>
          <c:showBubbleSize val="0"/>
        </c:dLbls>
        <c:gapWidth val="100"/>
        <c:axId val="348536192"/>
        <c:axId val="348537984"/>
      </c:barChart>
      <c:catAx>
        <c:axId val="348536192"/>
        <c:scaling>
          <c:orientation val="minMax"/>
        </c:scaling>
        <c:delete val="0"/>
        <c:axPos val="b"/>
        <c:majorTickMark val="none"/>
        <c:minorTickMark val="none"/>
        <c:tickLblPos val="nextTo"/>
        <c:spPr>
          <a:ln>
            <a:solidFill>
              <a:schemeClr val="bg1">
                <a:lumMod val="50000"/>
              </a:schemeClr>
            </a:solidFill>
          </a:ln>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348537984"/>
        <c:crosses val="autoZero"/>
        <c:auto val="1"/>
        <c:lblAlgn val="ctr"/>
        <c:lblOffset val="100"/>
        <c:noMultiLvlLbl val="0"/>
      </c:catAx>
      <c:valAx>
        <c:axId val="348537984"/>
        <c:scaling>
          <c:orientation val="minMax"/>
          <c:max val="300"/>
          <c:min val="150"/>
        </c:scaling>
        <c:delete val="1"/>
        <c:axPos val="l"/>
        <c:numFmt formatCode="#,##0.0" sourceLinked="1"/>
        <c:majorTickMark val="out"/>
        <c:minorTickMark val="none"/>
        <c:tickLblPos val="nextTo"/>
        <c:crossAx val="34853619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RB</c:v>
                </c:pt>
              </c:strCache>
            </c:strRef>
          </c:tx>
          <c:spPr>
            <a:solidFill>
              <a:srgbClr val="4C749A"/>
            </a:solid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Sheet1!$B$2:$B$6</c:f>
              <c:numCache>
                <c:formatCode>General</c:formatCode>
                <c:ptCount val="5"/>
                <c:pt idx="0">
                  <c:v>94</c:v>
                </c:pt>
                <c:pt idx="1">
                  <c:v>75</c:v>
                </c:pt>
                <c:pt idx="2">
                  <c:v>134</c:v>
                </c:pt>
                <c:pt idx="3">
                  <c:v>146</c:v>
                </c:pt>
                <c:pt idx="4">
                  <c:v>89</c:v>
                </c:pt>
              </c:numCache>
            </c:numRef>
          </c:val>
        </c:ser>
        <c:ser>
          <c:idx val="1"/>
          <c:order val="1"/>
          <c:tx>
            <c:strRef>
              <c:f>Sheet1!$C$1</c:f>
              <c:strCache>
                <c:ptCount val="1"/>
                <c:pt idx="0">
                  <c:v>WB</c:v>
                </c:pt>
              </c:strCache>
            </c:strRef>
          </c:tx>
          <c:spPr>
            <a:solidFill>
              <a:srgbClr val="95B3D7"/>
            </a:solid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Sheet1!$C$2:$C$6</c:f>
              <c:numCache>
                <c:formatCode>General</c:formatCode>
                <c:ptCount val="5"/>
                <c:pt idx="0">
                  <c:v>90</c:v>
                </c:pt>
                <c:pt idx="1">
                  <c:v>60</c:v>
                </c:pt>
                <c:pt idx="2">
                  <c:v>83</c:v>
                </c:pt>
                <c:pt idx="3">
                  <c:v>105</c:v>
                </c:pt>
                <c:pt idx="4">
                  <c:v>84</c:v>
                </c:pt>
              </c:numCache>
            </c:numRef>
          </c:val>
        </c:ser>
        <c:ser>
          <c:idx val="2"/>
          <c:order val="2"/>
          <c:tx>
            <c:strRef>
              <c:f>Sheet1!$D$1</c:f>
              <c:strCache>
                <c:ptCount val="1"/>
                <c:pt idx="0">
                  <c:v>WM</c:v>
                </c:pt>
              </c:strCache>
            </c:strRef>
          </c:tx>
          <c:spPr>
            <a:solidFill>
              <a:srgbClr val="C6D9F1"/>
            </a:solid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Sheet1!$D$2:$D$6</c:f>
              <c:numCache>
                <c:formatCode>General</c:formatCode>
                <c:ptCount val="5"/>
                <c:pt idx="0">
                  <c:v>78</c:v>
                </c:pt>
                <c:pt idx="1">
                  <c:v>89</c:v>
                </c:pt>
                <c:pt idx="2">
                  <c:v>117</c:v>
                </c:pt>
                <c:pt idx="3">
                  <c:v>91</c:v>
                </c:pt>
                <c:pt idx="4">
                  <c:v>87</c:v>
                </c:pt>
              </c:numCache>
            </c:numRef>
          </c:val>
        </c:ser>
        <c:ser>
          <c:idx val="3"/>
          <c:order val="3"/>
          <c:tx>
            <c:strRef>
              <c:f>Sheet1!$E$1</c:f>
              <c:strCache>
                <c:ptCount val="1"/>
                <c:pt idx="0">
                  <c:v>WB Other</c:v>
                </c:pt>
              </c:strCache>
            </c:strRef>
          </c:tx>
          <c:spPr>
            <a:solidFill>
              <a:schemeClr val="bg1">
                <a:lumMod val="75000"/>
              </a:schemeClr>
            </a:solid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Sheet1!$E$2:$E$6</c:f>
              <c:numCache>
                <c:formatCode>General</c:formatCode>
                <c:ptCount val="5"/>
                <c:pt idx="0">
                  <c:v>116</c:v>
                </c:pt>
                <c:pt idx="1">
                  <c:v>78</c:v>
                </c:pt>
                <c:pt idx="2">
                  <c:v>37</c:v>
                </c:pt>
                <c:pt idx="3">
                  <c:v>207</c:v>
                </c:pt>
                <c:pt idx="4">
                  <c:v>149</c:v>
                </c:pt>
              </c:numCache>
            </c:numRef>
          </c:val>
        </c:ser>
        <c:ser>
          <c:idx val="4"/>
          <c:order val="4"/>
          <c:tx>
            <c:strRef>
              <c:f>Sheet1!$F$1</c:f>
              <c:strCache>
                <c:ptCount val="1"/>
                <c:pt idx="0">
                  <c:v>Other</c:v>
                </c:pt>
              </c:strCache>
            </c:strRef>
          </c:tx>
          <c:spPr>
            <a:solidFill>
              <a:srgbClr val="D9D9D9"/>
            </a:solid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Sheet1!$F$2:$F$6</c:f>
              <c:numCache>
                <c:formatCode>General</c:formatCode>
                <c:ptCount val="5"/>
                <c:pt idx="0">
                  <c:v>-22</c:v>
                </c:pt>
                <c:pt idx="1">
                  <c:v>-11</c:v>
                </c:pt>
                <c:pt idx="2">
                  <c:v>-4</c:v>
                </c:pt>
                <c:pt idx="3">
                  <c:v>95</c:v>
                </c:pt>
                <c:pt idx="4">
                  <c:v>-8</c:v>
                </c:pt>
              </c:numCache>
            </c:numRef>
          </c:val>
        </c:ser>
        <c:ser>
          <c:idx val="5"/>
          <c:order val="5"/>
          <c:tx>
            <c:strRef>
              <c:f>Sheet1!$G$1</c:f>
              <c:strCache>
                <c:ptCount val="1"/>
                <c:pt idx="0">
                  <c:v>Total</c:v>
                </c:pt>
              </c:strCache>
            </c:strRef>
          </c:tx>
          <c:spPr>
            <a:noFill/>
          </c:spPr>
          <c:invertIfNegative val="0"/>
          <c:dLbls>
            <c:txPr>
              <a:bodyPr/>
              <a:lstStyle/>
              <a:p>
                <a:pPr>
                  <a:defRPr sz="1000">
                    <a:solidFill>
                      <a:schemeClr val="tx1">
                        <a:lumMod val="85000"/>
                        <a:lumOff val="15000"/>
                      </a:schemeClr>
                    </a:solidFill>
                    <a:latin typeface="Arial" panose="020B0604020202020204" pitchFamily="34" charset="0"/>
                    <a:cs typeface="Arial" panose="020B0604020202020204" pitchFamily="34" charset="0"/>
                  </a:defRPr>
                </a:pPr>
                <a:endParaRPr lang="en-US"/>
              </a:p>
            </c:txPr>
            <c:dLblPos val="inBase"/>
            <c:showLegendKey val="0"/>
            <c:showVal val="1"/>
            <c:showCatName val="0"/>
            <c:showSerName val="0"/>
            <c:showPercent val="0"/>
            <c:showBubbleSize val="0"/>
            <c:showLeaderLines val="0"/>
          </c:dLbls>
          <c:cat>
            <c:strRef>
              <c:f>Sheet1!$A$2:$A$6</c:f>
              <c:strCache>
                <c:ptCount val="5"/>
                <c:pt idx="0">
                  <c:v>Q2/14</c:v>
                </c:pt>
                <c:pt idx="1">
                  <c:v>Q3/14</c:v>
                </c:pt>
                <c:pt idx="2">
                  <c:v>Q4/14</c:v>
                </c:pt>
                <c:pt idx="3">
                  <c:v>Q1/15</c:v>
                </c:pt>
                <c:pt idx="4">
                  <c:v>Q2/15</c:v>
                </c:pt>
              </c:strCache>
            </c:strRef>
          </c:cat>
          <c:val>
            <c:numRef>
              <c:f>Sheet1!$G$2:$G$6</c:f>
              <c:numCache>
                <c:formatCode>General</c:formatCode>
                <c:ptCount val="5"/>
                <c:pt idx="0">
                  <c:v>356</c:v>
                </c:pt>
                <c:pt idx="1">
                  <c:v>291</c:v>
                </c:pt>
                <c:pt idx="2">
                  <c:v>367</c:v>
                </c:pt>
                <c:pt idx="3">
                  <c:v>644</c:v>
                </c:pt>
                <c:pt idx="4">
                  <c:v>401</c:v>
                </c:pt>
              </c:numCache>
            </c:numRef>
          </c:val>
        </c:ser>
        <c:dLbls>
          <c:showLegendKey val="0"/>
          <c:showVal val="0"/>
          <c:showCatName val="0"/>
          <c:showSerName val="0"/>
          <c:showPercent val="0"/>
          <c:showBubbleSize val="0"/>
        </c:dLbls>
        <c:gapWidth val="84"/>
        <c:overlap val="100"/>
        <c:axId val="348692864"/>
        <c:axId val="348694400"/>
      </c:barChart>
      <c:catAx>
        <c:axId val="348692864"/>
        <c:scaling>
          <c:orientation val="minMax"/>
        </c:scaling>
        <c:delete val="0"/>
        <c:axPos val="b"/>
        <c:majorTickMark val="none"/>
        <c:minorTickMark val="none"/>
        <c:tickLblPos val="none"/>
        <c:crossAx val="348694400"/>
        <c:crosses val="autoZero"/>
        <c:auto val="1"/>
        <c:lblAlgn val="ctr"/>
        <c:lblOffset val="100"/>
        <c:noMultiLvlLbl val="0"/>
      </c:catAx>
      <c:valAx>
        <c:axId val="348694400"/>
        <c:scaling>
          <c:orientation val="minMax"/>
          <c:max val="700"/>
        </c:scaling>
        <c:delete val="1"/>
        <c:axPos val="l"/>
        <c:numFmt formatCode="General" sourceLinked="1"/>
        <c:majorTickMark val="out"/>
        <c:minorTickMark val="none"/>
        <c:tickLblPos val="nextTo"/>
        <c:crossAx val="3486928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image" Target="../media/image32.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1.png"/></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image" Target="../media/image45.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7.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image" Target="../media/image11.e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image" Target="../media/image14.emf"/></Relationships>
</file>

<file path=ppt/drawings/_rels/vmlDrawing9.vml.rels><?xml version="1.0" encoding="UTF-8" standalone="yes"?>
<Relationships xmlns="http://schemas.openxmlformats.org/package/2006/relationships"><Relationship Id="rId8" Type="http://schemas.openxmlformats.org/officeDocument/2006/relationships/image" Target="../media/image26.emf"/><Relationship Id="rId3" Type="http://schemas.openxmlformats.org/officeDocument/2006/relationships/image" Target="../media/image21.emf"/><Relationship Id="rId7" Type="http://schemas.openxmlformats.org/officeDocument/2006/relationships/image" Target="../media/image25.emf"/><Relationship Id="rId2" Type="http://schemas.openxmlformats.org/officeDocument/2006/relationships/image" Target="../media/image20.emf"/><Relationship Id="rId1" Type="http://schemas.openxmlformats.org/officeDocument/2006/relationships/image" Target="../media/image19.emf"/><Relationship Id="rId6" Type="http://schemas.openxmlformats.org/officeDocument/2006/relationships/image" Target="../media/image24.emf"/><Relationship Id="rId5" Type="http://schemas.openxmlformats.org/officeDocument/2006/relationships/image" Target="../media/image23.emf"/><Relationship Id="rId4" Type="http://schemas.openxmlformats.org/officeDocument/2006/relationships/image" Target="../media/image22.emf"/></Relationships>
</file>

<file path=ppt/drawings/drawing1.xml><?xml version="1.0" encoding="utf-8"?>
<c:userShapes xmlns:c="http://schemas.openxmlformats.org/drawingml/2006/chart">
  <cdr:relSizeAnchor xmlns:cdr="http://schemas.openxmlformats.org/drawingml/2006/chartDrawing">
    <cdr:from>
      <cdr:x>0.00239</cdr:x>
      <cdr:y>0.00385</cdr:y>
    </cdr:from>
    <cdr:to>
      <cdr:x>0.00239</cdr:x>
      <cdr:y>0.00385</cdr:y>
    </cdr:to>
    <cdr:sp macro="" textlink="">
      <cdr:nvSpPr>
        <cdr:cNvPr id="2" name="_ChartId" descr="27020c3a-4c48-4437-8149-078ab9c66438"/>
        <cdr:cNvSpPr txBox="1"/>
      </cdr:nvSpPr>
      <cdr:spPr>
        <a:xfrm xmlns:a="http://schemas.openxmlformats.org/drawingml/2006/main">
          <a:off x="50800" y="50800"/>
          <a:ext cx="0" cy="0"/>
        </a:xfrm>
        <a:prstGeom xmlns:a="http://schemas.openxmlformats.org/drawingml/2006/main" prst="rect">
          <a:avLst/>
        </a:prstGeom>
      </cdr:spPr>
      <cdr:txBody>
        <a:bodyPr xmlns:a="http://schemas.openxmlformats.org/drawingml/2006/main" vertOverflow="clip" vert="horz" rtlCol="0"/>
        <a:lstStyle xmlns:a="http://schemas.openxmlformats.org/drawingml/2006/main"/>
        <a:p xmlns:a="http://schemas.openxmlformats.org/drawingml/2006/main">
          <a:endParaRPr lang="en-GB" sz="1100"/>
        </a:p>
      </cdr:txBody>
    </cdr:sp>
  </cdr:relSizeAnchor>
</c:userShapes>
</file>

<file path=ppt/drawings/drawing2.xml><?xml version="1.0" encoding="utf-8"?>
<c:userShapes xmlns:c="http://schemas.openxmlformats.org/drawingml/2006/chart">
  <cdr:relSizeAnchor xmlns:cdr="http://schemas.openxmlformats.org/drawingml/2006/chartDrawing">
    <cdr:from>
      <cdr:x>0.16253</cdr:x>
      <cdr:y>0.85063</cdr:y>
    </cdr:from>
    <cdr:to>
      <cdr:x>0.44158</cdr:x>
      <cdr:y>0.95203</cdr:y>
    </cdr:to>
    <cdr:sp macro="" textlink="">
      <cdr:nvSpPr>
        <cdr:cNvPr id="2" name="textruta 1"/>
        <cdr:cNvSpPr txBox="1"/>
      </cdr:nvSpPr>
      <cdr:spPr>
        <a:xfrm xmlns:a="http://schemas.openxmlformats.org/drawingml/2006/main">
          <a:off x="532569" y="2265239"/>
          <a:ext cx="914400" cy="27003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sv-SE" sz="1400" dirty="0" smtClean="0">
              <a:latin typeface="Arial" panose="020B0604020202020204" pitchFamily="34" charset="0"/>
              <a:cs typeface="Arial" panose="020B0604020202020204" pitchFamily="34" charset="0"/>
            </a:rPr>
            <a:t>Dec 2014</a:t>
          </a:r>
          <a:endParaRPr lang="en-GB" sz="1400" dirty="0">
            <a:latin typeface="Arial" panose="020B0604020202020204" pitchFamily="34" charset="0"/>
            <a:cs typeface="Arial" panose="020B0604020202020204" pitchFamily="34" charset="0"/>
          </a:endParaRPr>
        </a:p>
      </cdr:txBody>
    </cdr:sp>
  </cdr:relSizeAnchor>
  <cdr:relSizeAnchor xmlns:cdr="http://schemas.openxmlformats.org/drawingml/2006/chartDrawing">
    <cdr:from>
      <cdr:x>0.6228</cdr:x>
      <cdr:y>0.85063</cdr:y>
    </cdr:from>
    <cdr:to>
      <cdr:x>0.90185</cdr:x>
      <cdr:y>0.9324</cdr:y>
    </cdr:to>
    <cdr:sp macro="" textlink="">
      <cdr:nvSpPr>
        <cdr:cNvPr id="4" name="textruta 1"/>
        <cdr:cNvSpPr txBox="1"/>
      </cdr:nvSpPr>
      <cdr:spPr>
        <a:xfrm xmlns:a="http://schemas.openxmlformats.org/drawingml/2006/main">
          <a:off x="2040802" y="2265239"/>
          <a:ext cx="914400" cy="217757"/>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sv-SE" sz="1400" dirty="0" smtClean="0">
              <a:latin typeface="Arial" panose="020B0604020202020204" pitchFamily="34" charset="0"/>
              <a:cs typeface="Arial" panose="020B0604020202020204" pitchFamily="34" charset="0"/>
            </a:rPr>
            <a:t>June 2015</a:t>
          </a:r>
          <a:endParaRPr lang="en-GB" sz="1400" dirty="0">
            <a:latin typeface="Arial" panose="020B0604020202020204" pitchFamily="34" charset="0"/>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0.89917</cdr:x>
      <cdr:y>0</cdr:y>
    </cdr:from>
    <cdr:to>
      <cdr:x>1</cdr:x>
      <cdr:y>0.15068</cdr:y>
    </cdr:to>
    <cdr:sp macro="" textlink="">
      <cdr:nvSpPr>
        <cdr:cNvPr id="2" name="TextBox 5"/>
        <cdr:cNvSpPr txBox="1"/>
      </cdr:nvSpPr>
      <cdr:spPr>
        <a:xfrm xmlns:a="http://schemas.openxmlformats.org/drawingml/2006/main">
          <a:off x="3287676" y="-1882775"/>
          <a:ext cx="368675" cy="261610"/>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xmlns:a="http://schemas.openxmlformats.org/drawingml/2006/main">
          <a:r>
            <a:rPr lang="en-US" sz="1100" b="1" dirty="0" smtClean="0">
              <a:solidFill>
                <a:srgbClr val="191919"/>
              </a:solidFill>
            </a:rPr>
            <a:t>20</a:t>
          </a:r>
          <a:endParaRPr lang="en-GB" sz="1100" b="1" dirty="0">
            <a:solidFill>
              <a:srgbClr val="191919"/>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0.32293</cdr:x>
      <cdr:y>0.40252</cdr:y>
    </cdr:from>
    <cdr:to>
      <cdr:x>0.37016</cdr:x>
      <cdr:y>0.47524</cdr:y>
    </cdr:to>
    <cdr:sp macro="" textlink="">
      <cdr:nvSpPr>
        <cdr:cNvPr id="3" name="TextBox 10"/>
        <cdr:cNvSpPr txBox="1"/>
      </cdr:nvSpPr>
      <cdr:spPr>
        <a:xfrm xmlns:a="http://schemas.openxmlformats.org/drawingml/2006/main">
          <a:off x="2358973" y="1277637"/>
          <a:ext cx="344966" cy="230832"/>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sv-SE" sz="900" b="0" dirty="0" smtClean="0"/>
            <a:t>8.0</a:t>
          </a:r>
          <a:endParaRPr lang="en-GB" sz="900" b="0" dirty="0"/>
        </a:p>
      </cdr:txBody>
    </cdr:sp>
  </cdr:relSizeAnchor>
  <cdr:relSizeAnchor xmlns:cdr="http://schemas.openxmlformats.org/drawingml/2006/chartDrawing">
    <cdr:from>
      <cdr:x>0.11592</cdr:x>
      <cdr:y>0.43154</cdr:y>
    </cdr:from>
    <cdr:to>
      <cdr:x>0.16315</cdr:x>
      <cdr:y>0.50426</cdr:y>
    </cdr:to>
    <cdr:sp macro="" textlink="">
      <cdr:nvSpPr>
        <cdr:cNvPr id="4" name="TextBox 10"/>
        <cdr:cNvSpPr txBox="1"/>
      </cdr:nvSpPr>
      <cdr:spPr>
        <a:xfrm xmlns:a="http://schemas.openxmlformats.org/drawingml/2006/main">
          <a:off x="846805" y="1369749"/>
          <a:ext cx="344966" cy="230832"/>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sv-SE" sz="900" b="0" dirty="0" smtClean="0"/>
            <a:t>7.0</a:t>
          </a:r>
          <a:endParaRPr lang="en-GB" sz="900" b="0" dirty="0"/>
        </a:p>
      </cdr:txBody>
    </cdr:sp>
  </cdr:relSizeAnchor>
</c:userShapes>
</file>

<file path=ppt/drawings/drawing5.xml><?xml version="1.0" encoding="utf-8"?>
<c:userShapes xmlns:c="http://schemas.openxmlformats.org/drawingml/2006/chart">
  <cdr:relSizeAnchor xmlns:cdr="http://schemas.openxmlformats.org/drawingml/2006/chartDrawing">
    <cdr:from>
      <cdr:x>0.05907</cdr:x>
      <cdr:y>0.55867</cdr:y>
    </cdr:from>
    <cdr:to>
      <cdr:x>0.92837</cdr:x>
      <cdr:y>0.55867</cdr:y>
    </cdr:to>
    <cdr:sp macro="" textlink="">
      <cdr:nvSpPr>
        <cdr:cNvPr id="2" name="Straight Connector 1"/>
        <cdr:cNvSpPr/>
      </cdr:nvSpPr>
      <cdr:spPr>
        <a:xfrm xmlns:a="http://schemas.openxmlformats.org/drawingml/2006/main">
          <a:off x="209265" y="1305279"/>
          <a:ext cx="3079410" cy="0"/>
        </a:xfrm>
        <a:prstGeom xmlns:a="http://schemas.openxmlformats.org/drawingml/2006/main" prst="line">
          <a:avLst/>
        </a:prstGeom>
        <a:ln xmlns:a="http://schemas.openxmlformats.org/drawingml/2006/main" w="22225">
          <a:solidFill>
            <a:srgbClr val="CC6600"/>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7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9" y="8"/>
            <a:ext cx="2956032" cy="497128"/>
          </a:xfrm>
          <a:prstGeom prst="rect">
            <a:avLst/>
          </a:prstGeom>
        </p:spPr>
        <p:txBody>
          <a:bodyPr vert="horz" wrap="square" lIns="92947" tIns="46473" rIns="92947" bIns="46473" numCol="1" anchor="t" anchorCtr="0" compatLnSpc="1">
            <a:prstTxWarp prst="textNoShape">
              <a:avLst/>
            </a:prstTxWarp>
          </a:bodyPr>
          <a:lstStyle>
            <a:lvl1pPr>
              <a:defRPr sz="1200">
                <a:latin typeface="Calibri" pitchFamily="34" charset="0"/>
              </a:defRPr>
            </a:lvl1pPr>
          </a:lstStyle>
          <a:p>
            <a:endParaRPr lang="en-GB"/>
          </a:p>
        </p:txBody>
      </p:sp>
      <p:sp>
        <p:nvSpPr>
          <p:cNvPr id="3" name="Date Placeholder 2"/>
          <p:cNvSpPr>
            <a:spLocks noGrp="1"/>
          </p:cNvSpPr>
          <p:nvPr>
            <p:ph type="dt" sz="quarter" idx="1"/>
          </p:nvPr>
        </p:nvSpPr>
        <p:spPr>
          <a:xfrm>
            <a:off x="3862278" y="8"/>
            <a:ext cx="2956032" cy="497128"/>
          </a:xfrm>
          <a:prstGeom prst="rect">
            <a:avLst/>
          </a:prstGeom>
        </p:spPr>
        <p:txBody>
          <a:bodyPr vert="horz" wrap="square" lIns="92947" tIns="46473" rIns="92947" bIns="46473" numCol="1" anchor="t" anchorCtr="0" compatLnSpc="1">
            <a:prstTxWarp prst="textNoShape">
              <a:avLst/>
            </a:prstTxWarp>
          </a:bodyPr>
          <a:lstStyle>
            <a:lvl1pPr algn="r">
              <a:defRPr sz="1200">
                <a:latin typeface="Calibri" pitchFamily="34" charset="0"/>
              </a:defRPr>
            </a:lvl1pPr>
          </a:lstStyle>
          <a:p>
            <a:fld id="{96475745-562E-4F66-8317-6A238AA2EA4E}" type="datetimeFigureOut">
              <a:rPr lang="en-GB"/>
              <a:pPr/>
              <a:t>18/08/2015</a:t>
            </a:fld>
            <a:endParaRPr lang="en-GB"/>
          </a:p>
        </p:txBody>
      </p:sp>
      <p:sp>
        <p:nvSpPr>
          <p:cNvPr id="4" name="Footer Placeholder 3"/>
          <p:cNvSpPr>
            <a:spLocks noGrp="1"/>
          </p:cNvSpPr>
          <p:nvPr>
            <p:ph type="ftr" sz="quarter" idx="2"/>
          </p:nvPr>
        </p:nvSpPr>
        <p:spPr>
          <a:xfrm>
            <a:off x="9" y="9432696"/>
            <a:ext cx="2956032" cy="497125"/>
          </a:xfrm>
          <a:prstGeom prst="rect">
            <a:avLst/>
          </a:prstGeom>
        </p:spPr>
        <p:txBody>
          <a:bodyPr vert="horz" wrap="square" lIns="92947" tIns="46473" rIns="92947" bIns="46473" numCol="1" anchor="b" anchorCtr="0" compatLnSpc="1">
            <a:prstTxWarp prst="textNoShape">
              <a:avLst/>
            </a:prstTxWarp>
          </a:bodyPr>
          <a:lstStyle>
            <a:lvl1pPr>
              <a:defRPr sz="1200">
                <a:latin typeface="Calibri" pitchFamily="34" charset="0"/>
              </a:defRPr>
            </a:lvl1pPr>
          </a:lstStyle>
          <a:p>
            <a:endParaRPr lang="en-GB"/>
          </a:p>
        </p:txBody>
      </p:sp>
      <p:sp>
        <p:nvSpPr>
          <p:cNvPr id="5" name="Slide Number Placeholder 4"/>
          <p:cNvSpPr>
            <a:spLocks noGrp="1"/>
          </p:cNvSpPr>
          <p:nvPr>
            <p:ph type="sldNum" sz="quarter" idx="3"/>
          </p:nvPr>
        </p:nvSpPr>
        <p:spPr>
          <a:xfrm>
            <a:off x="3862278" y="9432696"/>
            <a:ext cx="2956032" cy="497125"/>
          </a:xfrm>
          <a:prstGeom prst="rect">
            <a:avLst/>
          </a:prstGeom>
        </p:spPr>
        <p:txBody>
          <a:bodyPr vert="horz" wrap="square" lIns="92947" tIns="46473" rIns="92947" bIns="46473" numCol="1" anchor="b" anchorCtr="0" compatLnSpc="1">
            <a:prstTxWarp prst="textNoShape">
              <a:avLst/>
            </a:prstTxWarp>
          </a:bodyPr>
          <a:lstStyle>
            <a:lvl1pPr algn="r">
              <a:defRPr sz="1200">
                <a:latin typeface="Calibri" pitchFamily="34" charset="0"/>
              </a:defRPr>
            </a:lvl1pPr>
          </a:lstStyle>
          <a:p>
            <a:fld id="{85114B0D-F805-48F8-A728-1D7ACF7E6FA8}" type="slidenum">
              <a:rPr lang="en-GB"/>
              <a:pPr/>
              <a:t>‹#›</a:t>
            </a:fld>
            <a:endParaRPr lang="en-GB"/>
          </a:p>
        </p:txBody>
      </p:sp>
    </p:spTree>
    <p:extLst>
      <p:ext uri="{BB962C8B-B14F-4D97-AF65-F5344CB8AC3E}">
        <p14:creationId xmlns:p14="http://schemas.microsoft.com/office/powerpoint/2010/main" val="11396034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9" y="8"/>
            <a:ext cx="2956032" cy="497128"/>
          </a:xfrm>
          <a:prstGeom prst="rect">
            <a:avLst/>
          </a:prstGeom>
        </p:spPr>
        <p:txBody>
          <a:bodyPr vert="horz" wrap="square" lIns="92947" tIns="46473" rIns="92947" bIns="46473" numCol="1" anchor="t" anchorCtr="0" compatLnSpc="1">
            <a:prstTxWarp prst="textNoShape">
              <a:avLst/>
            </a:prstTxWarp>
          </a:bodyPr>
          <a:lstStyle>
            <a:lvl1pPr>
              <a:defRPr sz="1200">
                <a:latin typeface="Calibri" pitchFamily="34" charset="0"/>
              </a:defRPr>
            </a:lvl1pPr>
          </a:lstStyle>
          <a:p>
            <a:endParaRPr lang="sv-SE"/>
          </a:p>
        </p:txBody>
      </p:sp>
      <p:sp>
        <p:nvSpPr>
          <p:cNvPr id="3" name="Date Placeholder 2"/>
          <p:cNvSpPr>
            <a:spLocks noGrp="1"/>
          </p:cNvSpPr>
          <p:nvPr>
            <p:ph type="dt" idx="1"/>
          </p:nvPr>
        </p:nvSpPr>
        <p:spPr>
          <a:xfrm>
            <a:off x="3862278" y="8"/>
            <a:ext cx="2956032" cy="497128"/>
          </a:xfrm>
          <a:prstGeom prst="rect">
            <a:avLst/>
          </a:prstGeom>
        </p:spPr>
        <p:txBody>
          <a:bodyPr vert="horz" wrap="square" lIns="92947" tIns="46473" rIns="92947" bIns="46473" numCol="1" anchor="t" anchorCtr="0" compatLnSpc="1">
            <a:prstTxWarp prst="textNoShape">
              <a:avLst/>
            </a:prstTxWarp>
          </a:bodyPr>
          <a:lstStyle>
            <a:lvl1pPr algn="r">
              <a:defRPr sz="1200">
                <a:latin typeface="Calibri" pitchFamily="34" charset="0"/>
              </a:defRPr>
            </a:lvl1pPr>
          </a:lstStyle>
          <a:p>
            <a:fld id="{C2ACDBC1-271C-452A-BD14-33A898B49AAA}" type="datetimeFigureOut">
              <a:rPr lang="en-US"/>
              <a:pPr/>
              <a:t>8/18/2015</a:t>
            </a:fld>
            <a:endParaRPr lang="en-US"/>
          </a:p>
        </p:txBody>
      </p:sp>
      <p:sp>
        <p:nvSpPr>
          <p:cNvPr id="4" name="Slide Image Placeholder 3"/>
          <p:cNvSpPr>
            <a:spLocks noGrp="1" noRot="1" noChangeAspect="1"/>
          </p:cNvSpPr>
          <p:nvPr>
            <p:ph type="sldImg" idx="2"/>
          </p:nvPr>
        </p:nvSpPr>
        <p:spPr>
          <a:xfrm>
            <a:off x="930275" y="747713"/>
            <a:ext cx="4959350" cy="3721100"/>
          </a:xfrm>
          <a:prstGeom prst="rect">
            <a:avLst/>
          </a:prstGeom>
          <a:noFill/>
          <a:ln w="12700">
            <a:solidFill>
              <a:prstClr val="black"/>
            </a:solidFill>
          </a:ln>
        </p:spPr>
        <p:txBody>
          <a:bodyPr vert="horz" lIns="92947" tIns="46473" rIns="92947" bIns="46473" rtlCol="0" anchor="ctr"/>
          <a:lstStyle/>
          <a:p>
            <a:pPr lvl="0"/>
            <a:endParaRPr lang="en-US" noProof="0"/>
          </a:p>
        </p:txBody>
      </p:sp>
      <p:sp>
        <p:nvSpPr>
          <p:cNvPr id="5" name="Notes Placeholder 4"/>
          <p:cNvSpPr>
            <a:spLocks noGrp="1"/>
          </p:cNvSpPr>
          <p:nvPr>
            <p:ph type="body" sz="quarter" idx="3"/>
          </p:nvPr>
        </p:nvSpPr>
        <p:spPr>
          <a:xfrm>
            <a:off x="683273" y="4717149"/>
            <a:ext cx="5453372" cy="4469368"/>
          </a:xfrm>
          <a:prstGeom prst="rect">
            <a:avLst/>
          </a:prstGeom>
        </p:spPr>
        <p:txBody>
          <a:bodyPr vert="horz" lIns="92947" tIns="46473" rIns="92947" bIns="46473"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9" y="9432696"/>
            <a:ext cx="2956032" cy="497125"/>
          </a:xfrm>
          <a:prstGeom prst="rect">
            <a:avLst/>
          </a:prstGeom>
        </p:spPr>
        <p:txBody>
          <a:bodyPr vert="horz" wrap="square" lIns="92947" tIns="46473" rIns="92947" bIns="46473" numCol="1" anchor="b" anchorCtr="0" compatLnSpc="1">
            <a:prstTxWarp prst="textNoShape">
              <a:avLst/>
            </a:prstTxWarp>
          </a:bodyPr>
          <a:lstStyle>
            <a:lvl1pPr>
              <a:defRPr sz="1200">
                <a:latin typeface="Calibri" pitchFamily="34" charset="0"/>
              </a:defRPr>
            </a:lvl1pPr>
          </a:lstStyle>
          <a:p>
            <a:endParaRPr lang="sv-SE"/>
          </a:p>
        </p:txBody>
      </p:sp>
      <p:sp>
        <p:nvSpPr>
          <p:cNvPr id="7" name="Slide Number Placeholder 6"/>
          <p:cNvSpPr>
            <a:spLocks noGrp="1"/>
          </p:cNvSpPr>
          <p:nvPr>
            <p:ph type="sldNum" sz="quarter" idx="5"/>
          </p:nvPr>
        </p:nvSpPr>
        <p:spPr>
          <a:xfrm>
            <a:off x="3862278" y="9432696"/>
            <a:ext cx="2956032" cy="497125"/>
          </a:xfrm>
          <a:prstGeom prst="rect">
            <a:avLst/>
          </a:prstGeom>
        </p:spPr>
        <p:txBody>
          <a:bodyPr vert="horz" wrap="square" lIns="92947" tIns="46473" rIns="92947" bIns="46473" numCol="1" anchor="b" anchorCtr="0" compatLnSpc="1">
            <a:prstTxWarp prst="textNoShape">
              <a:avLst/>
            </a:prstTxWarp>
          </a:bodyPr>
          <a:lstStyle>
            <a:lvl1pPr algn="r">
              <a:defRPr sz="1200">
                <a:latin typeface="Calibri" pitchFamily="34" charset="0"/>
              </a:defRPr>
            </a:lvl1pPr>
          </a:lstStyle>
          <a:p>
            <a:fld id="{1471F38E-256C-4F0F-ABE3-05818CDBBA5E}" type="slidenum">
              <a:rPr lang="en-US"/>
              <a:pPr/>
              <a:t>‹#›</a:t>
            </a:fld>
            <a:endParaRPr lang="en-US"/>
          </a:p>
        </p:txBody>
      </p:sp>
    </p:spTree>
    <p:extLst>
      <p:ext uri="{BB962C8B-B14F-4D97-AF65-F5344CB8AC3E}">
        <p14:creationId xmlns:p14="http://schemas.microsoft.com/office/powerpoint/2010/main" val="327093865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176638C-A4DD-44D6-B457-F33FC8683C56}" type="slidenum">
              <a:rPr lang="sv-SE" smtClean="0"/>
              <a:t>11</a:t>
            </a:fld>
            <a:endParaRPr lang="sv-SE"/>
          </a:p>
        </p:txBody>
      </p:sp>
    </p:spTree>
    <p:extLst>
      <p:ext uri="{BB962C8B-B14F-4D97-AF65-F5344CB8AC3E}">
        <p14:creationId xmlns:p14="http://schemas.microsoft.com/office/powerpoint/2010/main" val="17281552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7534">
              <a:defRPr sz="2300">
                <a:solidFill>
                  <a:schemeClr val="tx1"/>
                </a:solidFill>
                <a:latin typeface="Arial" pitchFamily="34" charset="0"/>
              </a:defRPr>
            </a:lvl1pPr>
            <a:lvl2pPr marL="739938" indent="-284592" defTabSz="907534">
              <a:defRPr sz="2300">
                <a:solidFill>
                  <a:schemeClr val="tx1"/>
                </a:solidFill>
                <a:latin typeface="Arial" pitchFamily="34" charset="0"/>
              </a:defRPr>
            </a:lvl2pPr>
            <a:lvl3pPr marL="1138366" indent="-227673" defTabSz="907534">
              <a:defRPr sz="2300">
                <a:solidFill>
                  <a:schemeClr val="tx1"/>
                </a:solidFill>
                <a:latin typeface="Arial" pitchFamily="34" charset="0"/>
              </a:defRPr>
            </a:lvl3pPr>
            <a:lvl4pPr marL="1593717" indent="-227673" defTabSz="907534">
              <a:defRPr sz="2300">
                <a:solidFill>
                  <a:schemeClr val="tx1"/>
                </a:solidFill>
                <a:latin typeface="Arial" pitchFamily="34" charset="0"/>
              </a:defRPr>
            </a:lvl4pPr>
            <a:lvl5pPr marL="2049062" indent="-227673" defTabSz="907534">
              <a:defRPr sz="2300">
                <a:solidFill>
                  <a:schemeClr val="tx1"/>
                </a:solidFill>
                <a:latin typeface="Arial" pitchFamily="34" charset="0"/>
              </a:defRPr>
            </a:lvl5pPr>
            <a:lvl6pPr marL="2504410" indent="-227673" defTabSz="907534" eaLnBrk="0" fontAlgn="base" hangingPunct="0">
              <a:spcBef>
                <a:spcPct val="50000"/>
              </a:spcBef>
              <a:spcAft>
                <a:spcPct val="0"/>
              </a:spcAft>
              <a:buClr>
                <a:schemeClr val="tx1"/>
              </a:buClr>
              <a:buSzPct val="100000"/>
              <a:buChar char="•"/>
              <a:defRPr sz="2300">
                <a:solidFill>
                  <a:schemeClr val="tx1"/>
                </a:solidFill>
                <a:latin typeface="Arial" pitchFamily="34" charset="0"/>
              </a:defRPr>
            </a:lvl6pPr>
            <a:lvl7pPr marL="2959759" indent="-227673" defTabSz="907534" eaLnBrk="0" fontAlgn="base" hangingPunct="0">
              <a:spcBef>
                <a:spcPct val="50000"/>
              </a:spcBef>
              <a:spcAft>
                <a:spcPct val="0"/>
              </a:spcAft>
              <a:buClr>
                <a:schemeClr val="tx1"/>
              </a:buClr>
              <a:buSzPct val="100000"/>
              <a:buChar char="•"/>
              <a:defRPr sz="2300">
                <a:solidFill>
                  <a:schemeClr val="tx1"/>
                </a:solidFill>
                <a:latin typeface="Arial" pitchFamily="34" charset="0"/>
              </a:defRPr>
            </a:lvl7pPr>
            <a:lvl8pPr marL="3415104" indent="-227673" defTabSz="907534" eaLnBrk="0" fontAlgn="base" hangingPunct="0">
              <a:spcBef>
                <a:spcPct val="50000"/>
              </a:spcBef>
              <a:spcAft>
                <a:spcPct val="0"/>
              </a:spcAft>
              <a:buClr>
                <a:schemeClr val="tx1"/>
              </a:buClr>
              <a:buSzPct val="100000"/>
              <a:buChar char="•"/>
              <a:defRPr sz="2300">
                <a:solidFill>
                  <a:schemeClr val="tx1"/>
                </a:solidFill>
                <a:latin typeface="Arial" pitchFamily="34" charset="0"/>
              </a:defRPr>
            </a:lvl8pPr>
            <a:lvl9pPr marL="3870452" indent="-227673" defTabSz="907534" eaLnBrk="0" fontAlgn="base" hangingPunct="0">
              <a:spcBef>
                <a:spcPct val="50000"/>
              </a:spcBef>
              <a:spcAft>
                <a:spcPct val="0"/>
              </a:spcAft>
              <a:buClr>
                <a:schemeClr val="tx1"/>
              </a:buClr>
              <a:buSzPct val="100000"/>
              <a:buChar char="•"/>
              <a:defRPr sz="2300">
                <a:solidFill>
                  <a:schemeClr val="tx1"/>
                </a:solidFill>
                <a:latin typeface="Arial" pitchFamily="34" charset="0"/>
              </a:defRPr>
            </a:lvl9pPr>
          </a:lstStyle>
          <a:p>
            <a:fld id="{EC6A4B7B-E079-43DD-BC44-AEBDDCA6190F}" type="slidenum">
              <a:rPr lang="ja-JP" altLang="en-US" sz="1200"/>
              <a:pPr/>
              <a:t>41</a:t>
            </a:fld>
            <a:endParaRPr lang="en-US" altLang="ja-JP" sz="1200"/>
          </a:p>
        </p:txBody>
      </p:sp>
      <p:sp>
        <p:nvSpPr>
          <p:cNvPr id="83971" name="Rectangle 2"/>
          <p:cNvSpPr>
            <a:spLocks noGrp="1" noRot="1" noChangeAspect="1" noChangeArrowheads="1" noTextEdit="1"/>
          </p:cNvSpPr>
          <p:nvPr>
            <p:ph type="sldImg"/>
          </p:nvPr>
        </p:nvSpPr>
        <p:spPr>
          <a:xfrm>
            <a:off x="930275" y="744538"/>
            <a:ext cx="4964113" cy="3724275"/>
          </a:xfrm>
          <a:ln/>
        </p:spPr>
      </p:sp>
      <p:sp>
        <p:nvSpPr>
          <p:cNvPr id="83972" name="Rectangle 3"/>
          <p:cNvSpPr>
            <a:spLocks noGrp="1" noChangeArrowheads="1"/>
          </p:cNvSpPr>
          <p:nvPr>
            <p:ph type="body" idx="1"/>
          </p:nvPr>
        </p:nvSpPr>
        <p:spPr>
          <a:xfrm>
            <a:off x="681355" y="4716980"/>
            <a:ext cx="5457196" cy="4469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sv-SE"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A176638C-A4DD-44D6-B457-F33FC8683C56}" type="slidenum">
              <a:rPr lang="sv-SE" smtClean="0">
                <a:solidFill>
                  <a:prstClr val="black"/>
                </a:solidFill>
              </a:rPr>
              <a:pPr/>
              <a:t>20</a:t>
            </a:fld>
            <a:endParaRPr lang="sv-SE">
              <a:solidFill>
                <a:prstClr val="black"/>
              </a:solidFill>
            </a:endParaRPr>
          </a:p>
        </p:txBody>
      </p:sp>
    </p:spTree>
    <p:extLst>
      <p:ext uri="{BB962C8B-B14F-4D97-AF65-F5344CB8AC3E}">
        <p14:creationId xmlns:p14="http://schemas.microsoft.com/office/powerpoint/2010/main" val="4775317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dirty="0"/>
          </a:p>
        </p:txBody>
      </p:sp>
      <p:sp>
        <p:nvSpPr>
          <p:cNvPr id="4" name="Slide Number Placeholder 3"/>
          <p:cNvSpPr>
            <a:spLocks noGrp="1"/>
          </p:cNvSpPr>
          <p:nvPr>
            <p:ph type="sldNum" sz="quarter" idx="10"/>
          </p:nvPr>
        </p:nvSpPr>
        <p:spPr/>
        <p:txBody>
          <a:bodyPr/>
          <a:lstStyle/>
          <a:p>
            <a:fld id="{1471F38E-256C-4F0F-ABE3-05818CDBBA5E}" type="slidenum">
              <a:rPr lang="en-US" smtClean="0">
                <a:solidFill>
                  <a:prstClr val="black"/>
                </a:solidFill>
              </a:rPr>
              <a:pPr/>
              <a:t>25</a:t>
            </a:fld>
            <a:endParaRPr lang="en-US" dirty="0">
              <a:solidFill>
                <a:prstClr val="black"/>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Rectangle 7"/>
          <p:cNvSpPr>
            <a:spLocks noGrp="1" noChangeArrowheads="1"/>
          </p:cNvSpPr>
          <p:nvPr>
            <p:ph type="sldNum" sz="quarter" idx="5"/>
          </p:nvPr>
        </p:nvSpPr>
        <p:spPr bwMode="auto">
          <a:noFill/>
          <a:ln>
            <a:miter lim="800000"/>
            <a:headEnd/>
            <a:tailEnd/>
          </a:ln>
        </p:spPr>
        <p:txBody>
          <a:bodyPr wrap="square" numCol="1" anchorCtr="0" compatLnSpc="1">
            <a:prstTxWarp prst="textNoShape">
              <a:avLst/>
            </a:prstTxWarp>
          </a:bodyPr>
          <a:lstStyle/>
          <a:p>
            <a:pPr defTabSz="918585"/>
            <a:fld id="{B7A4A8EA-F7E1-4420-89ED-F92A59B60E9B}" type="slidenum">
              <a:rPr lang="ja-JP" altLang="en-US">
                <a:latin typeface="Arial" charset="0"/>
                <a:cs typeface="ＭＳ Ｐゴシック"/>
              </a:rPr>
              <a:pPr defTabSz="918585"/>
              <a:t>28</a:t>
            </a:fld>
            <a:endParaRPr lang="en-US" altLang="ja-JP">
              <a:latin typeface="Arial" charset="0"/>
              <a:cs typeface="ＭＳ Ｐゴシック"/>
            </a:endParaRPr>
          </a:p>
        </p:txBody>
      </p:sp>
      <p:sp>
        <p:nvSpPr>
          <p:cNvPr id="31746" name="Rectangle 7"/>
          <p:cNvSpPr txBox="1">
            <a:spLocks noGrp="1" noChangeArrowheads="1"/>
          </p:cNvSpPr>
          <p:nvPr/>
        </p:nvSpPr>
        <p:spPr bwMode="auto">
          <a:xfrm>
            <a:off x="3861526" y="9432354"/>
            <a:ext cx="2956780" cy="497449"/>
          </a:xfrm>
          <a:prstGeom prst="rect">
            <a:avLst/>
          </a:prstGeom>
          <a:noFill/>
          <a:ln w="9525">
            <a:noFill/>
            <a:miter lim="800000"/>
            <a:headEnd/>
            <a:tailEnd/>
          </a:ln>
        </p:spPr>
        <p:txBody>
          <a:bodyPr lIns="92084" tIns="46041" rIns="92084" bIns="46041" anchor="b"/>
          <a:lstStyle/>
          <a:p>
            <a:pPr algn="r" defTabSz="970519"/>
            <a:fld id="{A02022C5-E99A-4F95-BF93-303D6D667498}" type="slidenum">
              <a:rPr lang="ja-JP" altLang="en-US" sz="1200">
                <a:cs typeface="ＭＳ Ｐゴシック"/>
              </a:rPr>
              <a:pPr algn="r" defTabSz="970519"/>
              <a:t>28</a:t>
            </a:fld>
            <a:endParaRPr lang="en-US" altLang="ja-JP" sz="1200">
              <a:cs typeface="ＭＳ Ｐゴシック"/>
            </a:endParaRPr>
          </a:p>
        </p:txBody>
      </p:sp>
      <p:sp>
        <p:nvSpPr>
          <p:cNvPr id="31747" name="Rectangle 7"/>
          <p:cNvSpPr txBox="1">
            <a:spLocks noGrp="1" noChangeArrowheads="1"/>
          </p:cNvSpPr>
          <p:nvPr/>
        </p:nvSpPr>
        <p:spPr bwMode="auto">
          <a:xfrm>
            <a:off x="3861526" y="9432354"/>
            <a:ext cx="2956780" cy="497449"/>
          </a:xfrm>
          <a:prstGeom prst="rect">
            <a:avLst/>
          </a:prstGeom>
          <a:noFill/>
          <a:ln w="9525">
            <a:noFill/>
            <a:miter lim="800000"/>
            <a:headEnd/>
            <a:tailEnd/>
          </a:ln>
        </p:spPr>
        <p:txBody>
          <a:bodyPr lIns="92084" tIns="46041" rIns="92084" bIns="46041" anchor="b"/>
          <a:lstStyle/>
          <a:p>
            <a:pPr algn="r" defTabSz="970519"/>
            <a:fld id="{BA26AAC3-5837-4FD4-86ED-783D2B6E6871}" type="slidenum">
              <a:rPr lang="ja-JP" altLang="en-US" sz="1200">
                <a:cs typeface="ＭＳ Ｐゴシック"/>
              </a:rPr>
              <a:pPr algn="r" defTabSz="970519"/>
              <a:t>28</a:t>
            </a:fld>
            <a:endParaRPr lang="en-US" altLang="ja-JP" sz="1200">
              <a:cs typeface="ＭＳ Ｐゴシック"/>
            </a:endParaRPr>
          </a:p>
        </p:txBody>
      </p:sp>
      <p:sp>
        <p:nvSpPr>
          <p:cNvPr id="31748" name="Rectangle 2"/>
          <p:cNvSpPr>
            <a:spLocks noGrp="1" noRot="1" noChangeAspect="1" noChangeArrowheads="1" noTextEdit="1"/>
          </p:cNvSpPr>
          <p:nvPr>
            <p:ph type="sldImg"/>
          </p:nvPr>
        </p:nvSpPr>
        <p:spPr bwMode="auto">
          <a:xfrm>
            <a:off x="928688" y="744538"/>
            <a:ext cx="4965700" cy="3724275"/>
          </a:xfrm>
          <a:noFill/>
          <a:ln>
            <a:solidFill>
              <a:srgbClr val="000000"/>
            </a:solidFill>
            <a:miter lim="800000"/>
            <a:headEnd/>
            <a:tailEnd/>
          </a:ln>
        </p:spPr>
      </p:sp>
      <p:sp>
        <p:nvSpPr>
          <p:cNvPr id="31749"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endParaRPr lang="sv-SE" smtClean="0">
              <a:latin typeface="Arial"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66137" indent="-166137">
              <a:buFontTx/>
              <a:buChar char="•"/>
            </a:pPr>
            <a:endParaRPr lang="en-GB" dirty="0" smtClean="0"/>
          </a:p>
        </p:txBody>
      </p:sp>
      <p:sp>
        <p:nvSpPr>
          <p:cNvPr id="73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33511" indent="-282121" eaLnBrk="0" hangingPunct="0">
              <a:defRPr>
                <a:solidFill>
                  <a:schemeClr val="tx1"/>
                </a:solidFill>
                <a:latin typeface="Arial" pitchFamily="34" charset="0"/>
                <a:cs typeface="Arial" pitchFamily="34" charset="0"/>
              </a:defRPr>
            </a:lvl2pPr>
            <a:lvl3pPr marL="1128479" indent="-225695" eaLnBrk="0" hangingPunct="0">
              <a:defRPr>
                <a:solidFill>
                  <a:schemeClr val="tx1"/>
                </a:solidFill>
                <a:latin typeface="Arial" pitchFamily="34" charset="0"/>
                <a:cs typeface="Arial" pitchFamily="34" charset="0"/>
              </a:defRPr>
            </a:lvl3pPr>
            <a:lvl4pPr marL="1579873" indent="-225695" eaLnBrk="0" hangingPunct="0">
              <a:defRPr>
                <a:solidFill>
                  <a:schemeClr val="tx1"/>
                </a:solidFill>
                <a:latin typeface="Arial" pitchFamily="34" charset="0"/>
                <a:cs typeface="Arial" pitchFamily="34" charset="0"/>
              </a:defRPr>
            </a:lvl4pPr>
            <a:lvl5pPr marL="2031262" indent="-225695" eaLnBrk="0" hangingPunct="0">
              <a:defRPr>
                <a:solidFill>
                  <a:schemeClr val="tx1"/>
                </a:solidFill>
                <a:latin typeface="Arial" pitchFamily="34" charset="0"/>
                <a:cs typeface="Arial" pitchFamily="34" charset="0"/>
              </a:defRPr>
            </a:lvl5pPr>
            <a:lvl6pPr marL="2482653" indent="-225695" eaLnBrk="0" fontAlgn="base" hangingPunct="0">
              <a:spcBef>
                <a:spcPct val="0"/>
              </a:spcBef>
              <a:spcAft>
                <a:spcPct val="0"/>
              </a:spcAft>
              <a:defRPr>
                <a:solidFill>
                  <a:schemeClr val="tx1"/>
                </a:solidFill>
                <a:latin typeface="Arial" pitchFamily="34" charset="0"/>
                <a:cs typeface="Arial" pitchFamily="34" charset="0"/>
              </a:defRPr>
            </a:lvl6pPr>
            <a:lvl7pPr marL="2934046" indent="-225695" eaLnBrk="0" fontAlgn="base" hangingPunct="0">
              <a:spcBef>
                <a:spcPct val="0"/>
              </a:spcBef>
              <a:spcAft>
                <a:spcPct val="0"/>
              </a:spcAft>
              <a:defRPr>
                <a:solidFill>
                  <a:schemeClr val="tx1"/>
                </a:solidFill>
                <a:latin typeface="Arial" pitchFamily="34" charset="0"/>
                <a:cs typeface="Arial" pitchFamily="34" charset="0"/>
              </a:defRPr>
            </a:lvl7pPr>
            <a:lvl8pPr marL="3385438" indent="-225695" eaLnBrk="0" fontAlgn="base" hangingPunct="0">
              <a:spcBef>
                <a:spcPct val="0"/>
              </a:spcBef>
              <a:spcAft>
                <a:spcPct val="0"/>
              </a:spcAft>
              <a:defRPr>
                <a:solidFill>
                  <a:schemeClr val="tx1"/>
                </a:solidFill>
                <a:latin typeface="Arial" pitchFamily="34" charset="0"/>
                <a:cs typeface="Arial" pitchFamily="34" charset="0"/>
              </a:defRPr>
            </a:lvl8pPr>
            <a:lvl9pPr marL="3836829" indent="-225695"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17BA0430-68E3-4BB5-8208-408E66A1A90A}" type="slidenum">
              <a:rPr lang="en-GB">
                <a:latin typeface="Calibri" pitchFamily="34" charset="0"/>
              </a:rPr>
              <a:pPr eaLnBrk="1" hangingPunct="1"/>
              <a:t>30</a:t>
            </a:fld>
            <a:endParaRPr lang="en-GB">
              <a:latin typeface="Calibri"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471F38E-256C-4F0F-ABE3-05818CDBBA5E}" type="slidenum">
              <a:rPr lang="en-US" smtClean="0"/>
              <a:pPr/>
              <a:t>31</a:t>
            </a:fld>
            <a:endParaRPr lang="en-US"/>
          </a:p>
        </p:txBody>
      </p:sp>
    </p:spTree>
    <p:extLst>
      <p:ext uri="{BB962C8B-B14F-4D97-AF65-F5344CB8AC3E}">
        <p14:creationId xmlns:p14="http://schemas.microsoft.com/office/powerpoint/2010/main" val="31956751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sv-SE" smtClean="0"/>
          </a:p>
        </p:txBody>
      </p:sp>
      <p:sp>
        <p:nvSpPr>
          <p:cNvPr id="88068" name="Slide Number Placeholder 3"/>
          <p:cNvSpPr txBox="1">
            <a:spLocks noGrp="1"/>
          </p:cNvSpPr>
          <p:nvPr/>
        </p:nvSpPr>
        <p:spPr bwMode="auto">
          <a:xfrm>
            <a:off x="3862391" y="9432927"/>
            <a:ext cx="2955925"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175" tIns="45087" rIns="90175" bIns="45087" anchor="b"/>
          <a:lstStyle>
            <a:lvl1pPr defTabSz="925513" eaLnBrk="0" hangingPunct="0">
              <a:defRPr>
                <a:solidFill>
                  <a:schemeClr val="tx1"/>
                </a:solidFill>
                <a:latin typeface="Arial" pitchFamily="34" charset="0"/>
                <a:cs typeface="Arial" pitchFamily="34" charset="0"/>
              </a:defRPr>
            </a:lvl1pPr>
            <a:lvl2pPr marL="742950" indent="-285750" defTabSz="925513" eaLnBrk="0" hangingPunct="0">
              <a:defRPr>
                <a:solidFill>
                  <a:schemeClr val="tx1"/>
                </a:solidFill>
                <a:latin typeface="Arial" pitchFamily="34" charset="0"/>
                <a:cs typeface="Arial" pitchFamily="34" charset="0"/>
              </a:defRPr>
            </a:lvl2pPr>
            <a:lvl3pPr marL="1143000" indent="-228600" defTabSz="925513" eaLnBrk="0" hangingPunct="0">
              <a:defRPr>
                <a:solidFill>
                  <a:schemeClr val="tx1"/>
                </a:solidFill>
                <a:latin typeface="Arial" pitchFamily="34" charset="0"/>
                <a:cs typeface="Arial" pitchFamily="34" charset="0"/>
              </a:defRPr>
            </a:lvl3pPr>
            <a:lvl4pPr marL="1600200" indent="-228600" defTabSz="925513" eaLnBrk="0" hangingPunct="0">
              <a:defRPr>
                <a:solidFill>
                  <a:schemeClr val="tx1"/>
                </a:solidFill>
                <a:latin typeface="Arial" pitchFamily="34" charset="0"/>
                <a:cs typeface="Arial" pitchFamily="34" charset="0"/>
              </a:defRPr>
            </a:lvl4pPr>
            <a:lvl5pPr marL="2057400" indent="-228600" defTabSz="925513" eaLnBrk="0" hangingPunct="0">
              <a:defRPr>
                <a:solidFill>
                  <a:schemeClr val="tx1"/>
                </a:solidFill>
                <a:latin typeface="Arial" pitchFamily="34" charset="0"/>
                <a:cs typeface="Arial" pitchFamily="34" charset="0"/>
              </a:defRPr>
            </a:lvl5pPr>
            <a:lvl6pPr marL="2514600" indent="-228600" defTabSz="925513" eaLnBrk="0" fontAlgn="base" hangingPunct="0">
              <a:spcBef>
                <a:spcPct val="0"/>
              </a:spcBef>
              <a:spcAft>
                <a:spcPct val="0"/>
              </a:spcAft>
              <a:defRPr>
                <a:solidFill>
                  <a:schemeClr val="tx1"/>
                </a:solidFill>
                <a:latin typeface="Arial" pitchFamily="34" charset="0"/>
                <a:cs typeface="Arial" pitchFamily="34" charset="0"/>
              </a:defRPr>
            </a:lvl6pPr>
            <a:lvl7pPr marL="2971800" indent="-228600" defTabSz="925513" eaLnBrk="0" fontAlgn="base" hangingPunct="0">
              <a:spcBef>
                <a:spcPct val="0"/>
              </a:spcBef>
              <a:spcAft>
                <a:spcPct val="0"/>
              </a:spcAft>
              <a:defRPr>
                <a:solidFill>
                  <a:schemeClr val="tx1"/>
                </a:solidFill>
                <a:latin typeface="Arial" pitchFamily="34" charset="0"/>
                <a:cs typeface="Arial" pitchFamily="34" charset="0"/>
              </a:defRPr>
            </a:lvl7pPr>
            <a:lvl8pPr marL="3429000" indent="-228600" defTabSz="925513" eaLnBrk="0" fontAlgn="base" hangingPunct="0">
              <a:spcBef>
                <a:spcPct val="0"/>
              </a:spcBef>
              <a:spcAft>
                <a:spcPct val="0"/>
              </a:spcAft>
              <a:defRPr>
                <a:solidFill>
                  <a:schemeClr val="tx1"/>
                </a:solidFill>
                <a:latin typeface="Arial" pitchFamily="34" charset="0"/>
                <a:cs typeface="Arial" pitchFamily="34" charset="0"/>
              </a:defRPr>
            </a:lvl8pPr>
            <a:lvl9pPr marL="3886200" indent="-228600" defTabSz="925513"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E128F86B-84C2-4D59-A7D6-AF1E7897D59D}" type="slidenum">
              <a:rPr lang="en-US" sz="1200">
                <a:solidFill>
                  <a:srgbClr val="000000"/>
                </a:solidFill>
                <a:latin typeface="Calibri" pitchFamily="34" charset="0"/>
              </a:rPr>
              <a:pPr algn="r" eaLnBrk="1" hangingPunct="1"/>
              <a:t>33</a:t>
            </a:fld>
            <a:endParaRPr lang="en-US" sz="1200">
              <a:solidFill>
                <a:srgbClr val="000000"/>
              </a:solidFill>
              <a:latin typeface="Calibri"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890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97E0DE0B-90E1-429B-924B-229101D94E53}" type="slidenum">
              <a:rPr lang="en-US" altLang="en-US"/>
              <a:pPr eaLnBrk="1" hangingPunct="1">
                <a:spcBef>
                  <a:spcPct val="0"/>
                </a:spcBef>
              </a:pPr>
              <a:t>36</a:t>
            </a:fld>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Rot="1" noChangeAspect="1" noTextEdit="1"/>
          </p:cNvSpPr>
          <p:nvPr>
            <p:ph type="sldImg"/>
          </p:nvPr>
        </p:nvSpPr>
        <p:spPr bwMode="auto">
          <a:xfrm>
            <a:off x="930275" y="746125"/>
            <a:ext cx="4964113" cy="37242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Rectangle 3"/>
          <p:cNvSpPr>
            <a:spLocks noGrp="1"/>
          </p:cNvSpPr>
          <p:nvPr>
            <p:ph type="body" idx="1"/>
          </p:nvPr>
        </p:nvSpPr>
        <p:spPr bwMode="auto">
          <a:xfrm>
            <a:off x="682625" y="4716463"/>
            <a:ext cx="5454650" cy="446881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GB"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2.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1.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71.xml"/></Relationships>
</file>

<file path=ppt/slideLayouts/_rels/slideLayout10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71.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2.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2.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6.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7.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7.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9.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9.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9.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2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29.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0.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0.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0.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0.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2.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4.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6.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3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39.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0.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0.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1.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2.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2.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4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3.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3.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3.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jpeg"/><Relationship Id="rId1" Type="http://schemas.openxmlformats.org/officeDocument/2006/relationships/slideMaster" Target="../slideMasters/slideMaster43.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4.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4.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5.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5.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8.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5.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5.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6.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6.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6.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7.xml"/></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7.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8.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8.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8.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49.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49.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9.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0.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0.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0.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1.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1.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1.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2.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2.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3.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4.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4.xml"/></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4.xml"/></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4.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5.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5.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5.xml"/></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5.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5.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6.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6.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7.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7.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7.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6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8.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8.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9.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9.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5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5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0.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0.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0.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0.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1.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1.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2.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2.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2.xml"/></Relationships>
</file>

<file path=ppt/slideLayouts/_rels/slideLayout8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2.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2.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2.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3.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3.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3.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3.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3.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4.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4.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4.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4.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4.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5.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5.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5.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5.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5.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5.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6.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6.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3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4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8.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8.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8.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8.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6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8.xml"/></Relationships>
</file>

<file path=ppt/slideLayouts/_rels/slideLayout9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9.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9.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9.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4.png"/><Relationship Id="rId1" Type="http://schemas.openxmlformats.org/officeDocument/2006/relationships/slideMaster" Target="../slideMasters/slideMaster6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6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71.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2300927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pPr/>
              <a:t>‹#›</a:t>
            </a:fld>
            <a:r>
              <a:rPr lang="en-US" dirty="0" smtClean="0"/>
              <a:t> </a:t>
            </a:r>
            <a:endParaRPr lang="en-US" dirty="0"/>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2264677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50702831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198164813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4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704164368"/>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3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0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10504848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27752126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276619577"/>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59425793"/>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9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9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58120122"/>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7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7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524011009"/>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4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4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78433033"/>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07872367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298832788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3379331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0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12060713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8823261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675716362"/>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87220846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52452957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0080196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09"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9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2095117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3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0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41736265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58484505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58"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53"/>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281336262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8733792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252017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66382677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43"/>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43"/>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9016737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27"/>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27"/>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4511967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90"/>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91"/>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3676461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pPr/>
              <a:t>‹#›</a:t>
            </a:fld>
            <a:r>
              <a:rPr lang="en-US" dirty="0" smtClean="0"/>
              <a:t> </a:t>
            </a:r>
            <a:endParaRPr lang="en-US" dirty="0"/>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2264677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7102019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13476078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55"/>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4240499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43553701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25813743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57138440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19155912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746179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33"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4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59495346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58"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53"/>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10083322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pPr/>
              <a:t>‹#›</a:t>
            </a:fld>
            <a:r>
              <a:rPr lang="en-US" dirty="0"/>
              <a:t> </a:t>
            </a:r>
            <a:r>
              <a:rPr lang="en-US" dirty="0" smtClean="0"/>
              <a:t> </a:t>
            </a:r>
            <a:endParaRPr lang="en-US" dirty="0"/>
          </a:p>
        </p:txBody>
      </p:sp>
    </p:spTree>
    <p:extLst>
      <p:ext uri="{BB962C8B-B14F-4D97-AF65-F5344CB8AC3E}">
        <p14:creationId xmlns:p14="http://schemas.microsoft.com/office/powerpoint/2010/main" val="104290311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18292745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0722653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6891045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8458087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743"/>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7027"/>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1575012330"/>
      </p:ext>
    </p:extLst>
  </p:cSld>
  <p:clrMapOvr>
    <a:masterClrMapping/>
  </p:clrMapOvr>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152" indent="0" algn="ctr">
              <a:buNone/>
              <a:defRPr>
                <a:solidFill>
                  <a:schemeClr val="tx1">
                    <a:tint val="75000"/>
                  </a:schemeClr>
                </a:solidFill>
              </a:defRPr>
            </a:lvl2pPr>
            <a:lvl3pPr marL="914303" indent="0" algn="ctr">
              <a:buNone/>
              <a:defRPr>
                <a:solidFill>
                  <a:schemeClr val="tx1">
                    <a:tint val="75000"/>
                  </a:schemeClr>
                </a:solidFill>
              </a:defRPr>
            </a:lvl3pPr>
            <a:lvl4pPr marL="1371455" indent="0" algn="ctr">
              <a:buNone/>
              <a:defRPr>
                <a:solidFill>
                  <a:schemeClr val="tx1">
                    <a:tint val="75000"/>
                  </a:schemeClr>
                </a:solidFill>
              </a:defRPr>
            </a:lvl4pPr>
            <a:lvl5pPr marL="1828606" indent="0" algn="ctr">
              <a:buNone/>
              <a:defRPr>
                <a:solidFill>
                  <a:schemeClr val="tx1">
                    <a:tint val="75000"/>
                  </a:schemeClr>
                </a:solidFill>
              </a:defRPr>
            </a:lvl5pPr>
            <a:lvl6pPr marL="2285758" indent="0" algn="ctr">
              <a:buNone/>
              <a:defRPr>
                <a:solidFill>
                  <a:schemeClr val="tx1">
                    <a:tint val="75000"/>
                  </a:schemeClr>
                </a:solidFill>
              </a:defRPr>
            </a:lvl6pPr>
            <a:lvl7pPr marL="2742909" indent="0" algn="ctr">
              <a:buNone/>
              <a:defRPr>
                <a:solidFill>
                  <a:schemeClr val="tx1">
                    <a:tint val="75000"/>
                  </a:schemeClr>
                </a:solidFill>
              </a:defRPr>
            </a:lvl7pPr>
            <a:lvl8pPr marL="3200061" indent="0" algn="ctr">
              <a:buNone/>
              <a:defRPr>
                <a:solidFill>
                  <a:schemeClr val="tx1">
                    <a:tint val="75000"/>
                  </a:schemeClr>
                </a:solidFill>
              </a:defRPr>
            </a:lvl8pPr>
            <a:lvl9pPr marL="3657212"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1"/>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1"/>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6" y="6318441"/>
            <a:ext cx="1746855" cy="325501"/>
          </a:xfrm>
          <a:prstGeom prst="rect">
            <a:avLst/>
          </a:prstGeom>
        </p:spPr>
      </p:pic>
    </p:spTree>
    <p:extLst>
      <p:ext uri="{BB962C8B-B14F-4D97-AF65-F5344CB8AC3E}">
        <p14:creationId xmlns:p14="http://schemas.microsoft.com/office/powerpoint/2010/main" val="1924365628"/>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94528130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1"/>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152" indent="0" algn="ctr">
              <a:buNone/>
              <a:defRPr>
                <a:solidFill>
                  <a:schemeClr val="tx1">
                    <a:tint val="75000"/>
                  </a:schemeClr>
                </a:solidFill>
              </a:defRPr>
            </a:lvl2pPr>
            <a:lvl3pPr marL="914303" indent="0" algn="ctr">
              <a:buNone/>
              <a:defRPr>
                <a:solidFill>
                  <a:schemeClr val="tx1">
                    <a:tint val="75000"/>
                  </a:schemeClr>
                </a:solidFill>
              </a:defRPr>
            </a:lvl3pPr>
            <a:lvl4pPr marL="1371455" indent="0" algn="ctr">
              <a:buNone/>
              <a:defRPr>
                <a:solidFill>
                  <a:schemeClr val="tx1">
                    <a:tint val="75000"/>
                  </a:schemeClr>
                </a:solidFill>
              </a:defRPr>
            </a:lvl4pPr>
            <a:lvl5pPr marL="1828606" indent="0" algn="ctr">
              <a:buNone/>
              <a:defRPr>
                <a:solidFill>
                  <a:schemeClr val="tx1">
                    <a:tint val="75000"/>
                  </a:schemeClr>
                </a:solidFill>
              </a:defRPr>
            </a:lvl5pPr>
            <a:lvl6pPr marL="2285758" indent="0" algn="ctr">
              <a:buNone/>
              <a:defRPr>
                <a:solidFill>
                  <a:schemeClr val="tx1">
                    <a:tint val="75000"/>
                  </a:schemeClr>
                </a:solidFill>
              </a:defRPr>
            </a:lvl6pPr>
            <a:lvl7pPr marL="2742909" indent="0" algn="ctr">
              <a:buNone/>
              <a:defRPr>
                <a:solidFill>
                  <a:schemeClr val="tx1">
                    <a:tint val="75000"/>
                  </a:schemeClr>
                </a:solidFill>
              </a:defRPr>
            </a:lvl7pPr>
            <a:lvl8pPr marL="3200061" indent="0" algn="ctr">
              <a:buNone/>
              <a:defRPr>
                <a:solidFill>
                  <a:schemeClr val="tx1">
                    <a:tint val="75000"/>
                  </a:schemeClr>
                </a:solidFill>
              </a:defRPr>
            </a:lvl8pPr>
            <a:lvl9pPr marL="3657212"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1"/>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1"/>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6" y="6318441"/>
            <a:ext cx="1746855" cy="325501"/>
          </a:xfrm>
          <a:prstGeom prst="rect">
            <a:avLst/>
          </a:prstGeom>
        </p:spPr>
      </p:pic>
    </p:spTree>
    <p:extLst>
      <p:ext uri="{BB962C8B-B14F-4D97-AF65-F5344CB8AC3E}">
        <p14:creationId xmlns:p14="http://schemas.microsoft.com/office/powerpoint/2010/main" val="2384689839"/>
      </p:ext>
    </p:extLst>
  </p:cSld>
  <p:clrMapOvr>
    <a:masterClrMapping/>
  </p:clrMapOvr>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1"/>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7"/>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12" indent="0">
              <a:buFontTx/>
              <a:buNone/>
              <a:defRPr sz="1400">
                <a:latin typeface="+mn-lt"/>
              </a:defRPr>
            </a:lvl2pPr>
            <a:lvl3pPr marL="718574" indent="0">
              <a:buFontTx/>
              <a:buNone/>
              <a:defRPr sz="1400">
                <a:latin typeface="+mn-lt"/>
              </a:defRPr>
            </a:lvl3pPr>
            <a:lvl4pPr marL="1078536" indent="0">
              <a:buFontTx/>
              <a:buNone/>
              <a:defRPr sz="1400">
                <a:latin typeface="+mn-lt"/>
              </a:defRPr>
            </a:lvl4pPr>
            <a:lvl5pPr marL="1438498" indent="0">
              <a:buFontTx/>
              <a:buNone/>
              <a:defRPr sz="1400">
                <a:latin typeface="+mn-lt"/>
              </a:defRPr>
            </a:lvl5pPr>
            <a:lvl6pPr marL="1798459" indent="0">
              <a:buFontTx/>
              <a:buNone/>
              <a:defRPr sz="1400">
                <a:latin typeface="+mn-lt"/>
              </a:defRPr>
            </a:lvl6pPr>
            <a:lvl7pPr marL="2158421" indent="0">
              <a:buFontTx/>
              <a:buNone/>
              <a:defRPr sz="1400">
                <a:latin typeface="+mn-lt"/>
              </a:defRPr>
            </a:lvl7pPr>
            <a:lvl8pPr marL="2518383" indent="0">
              <a:buFontTx/>
              <a:buNone/>
              <a:defRPr sz="1400">
                <a:latin typeface="+mn-lt"/>
              </a:defRPr>
            </a:lvl8pPr>
            <a:lvl9pPr marL="2878345"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1"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p:txBody>
          <a:bodyPr/>
          <a:lstStyle/>
          <a:p>
            <a:endParaRPr lang="en-GB">
              <a:solidFill>
                <a:srgbClr val="191919"/>
              </a:solidFill>
            </a:endParaRPr>
          </a:p>
        </p:txBody>
      </p:sp>
      <p:sp>
        <p:nvSpPr>
          <p:cNvPr id="6" name="Footer Placeholder 5"/>
          <p:cNvSpPr>
            <a:spLocks noGrp="1"/>
          </p:cNvSpPr>
          <p:nvPr>
            <p:ph type="ftr" sz="quarter" idx="16"/>
          </p:nvPr>
        </p:nvSpPr>
        <p:spPr/>
        <p:txBody>
          <a:bodyPr/>
          <a:lstStyle/>
          <a:p>
            <a:endParaRPr lang="en-GB">
              <a:solidFill>
                <a:srgbClr val="191919"/>
              </a:solidFill>
            </a:endParaRPr>
          </a:p>
        </p:txBody>
      </p:sp>
      <p:sp>
        <p:nvSpPr>
          <p:cNvPr id="8" name="Slide Number Placeholder 7"/>
          <p:cNvSpPr>
            <a:spLocks noGrp="1"/>
          </p:cNvSpPr>
          <p:nvPr>
            <p:ph type="sldNum" sz="quarter" idx="17"/>
          </p:nvPr>
        </p:nvSpPr>
        <p:spPr/>
        <p:txBody>
          <a:body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977499050"/>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1"/>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5"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12" indent="0">
              <a:buFontTx/>
              <a:buNone/>
              <a:defRPr sz="1400">
                <a:latin typeface="+mn-lt"/>
              </a:defRPr>
            </a:lvl2pPr>
            <a:lvl3pPr marL="718574" indent="0">
              <a:buFontTx/>
              <a:buNone/>
              <a:defRPr sz="1400">
                <a:latin typeface="+mn-lt"/>
              </a:defRPr>
            </a:lvl3pPr>
            <a:lvl4pPr marL="1078536" indent="0">
              <a:buFontTx/>
              <a:buNone/>
              <a:defRPr sz="1400">
                <a:latin typeface="+mn-lt"/>
              </a:defRPr>
            </a:lvl4pPr>
            <a:lvl5pPr marL="1438498" indent="0">
              <a:buFontTx/>
              <a:buNone/>
              <a:defRPr sz="1400">
                <a:latin typeface="+mn-lt"/>
              </a:defRPr>
            </a:lvl5pPr>
            <a:lvl6pPr marL="1798459" indent="0">
              <a:buFontTx/>
              <a:buNone/>
              <a:defRPr sz="1400">
                <a:latin typeface="+mn-lt"/>
              </a:defRPr>
            </a:lvl6pPr>
            <a:lvl7pPr marL="2158421" indent="0">
              <a:buFontTx/>
              <a:buNone/>
              <a:defRPr sz="1400">
                <a:latin typeface="+mn-lt"/>
              </a:defRPr>
            </a:lvl7pPr>
            <a:lvl8pPr marL="2518383" indent="0">
              <a:buFontTx/>
              <a:buNone/>
              <a:defRPr sz="1400">
                <a:latin typeface="+mn-lt"/>
              </a:defRPr>
            </a:lvl8pPr>
            <a:lvl9pPr marL="2878345"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1536192041"/>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pPr/>
              <a:t>‹#›</a:t>
            </a:fld>
            <a:endParaRPr lang="en-US" dirty="0"/>
          </a:p>
        </p:txBody>
      </p:sp>
    </p:spTree>
    <p:extLst>
      <p:ext uri="{BB962C8B-B14F-4D97-AF65-F5344CB8AC3E}">
        <p14:creationId xmlns:p14="http://schemas.microsoft.com/office/powerpoint/2010/main" val="16277915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12" indent="0">
              <a:buFont typeface="Arial" pitchFamily="34" charset="0"/>
              <a:buNone/>
              <a:defRPr/>
            </a:lvl2pPr>
            <a:lvl3pPr marL="718574" indent="0">
              <a:buFont typeface="Arial" pitchFamily="34" charset="0"/>
              <a:buNone/>
              <a:defRPr/>
            </a:lvl3pPr>
            <a:lvl4pPr marL="1078536" indent="0">
              <a:buFont typeface="Arial" pitchFamily="34" charset="0"/>
              <a:buNone/>
              <a:defRPr/>
            </a:lvl4pPr>
            <a:lvl5pPr marL="1438498" indent="0">
              <a:buFont typeface="Arial" pitchFamily="34" charset="0"/>
              <a:buNone/>
              <a:defRPr/>
            </a:lvl5pPr>
            <a:lvl6pPr marL="1798459" indent="0">
              <a:buFont typeface="Arial" pitchFamily="34" charset="0"/>
              <a:buNone/>
              <a:defRPr/>
            </a:lvl6pPr>
            <a:lvl7pPr marL="2158421" indent="0">
              <a:buFont typeface="Arial" pitchFamily="34" charset="0"/>
              <a:buNone/>
              <a:defRPr/>
            </a:lvl7pPr>
            <a:lvl8pPr marL="2518383" indent="0">
              <a:buFont typeface="Arial" pitchFamily="34" charset="0"/>
              <a:buNone/>
              <a:defRPr/>
            </a:lvl8pPr>
            <a:lvl9pPr marL="2878345"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322585551"/>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20" marR="0" indent="-284370" algn="l" defTabSz="719924"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682" marR="0" indent="-284370" algn="l" defTabSz="719924"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643" marR="0" indent="-284370" algn="l" defTabSz="719924"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605" marR="0" indent="-284370" algn="l" defTabSz="719924"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217" marR="0" indent="-284370" algn="l" defTabSz="719924"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179" indent="-284370">
              <a:buFont typeface="Arial" pitchFamily="34" charset="0"/>
              <a:buChar char="•"/>
              <a:defRPr sz="1400"/>
            </a:lvl6pPr>
            <a:lvl7pPr marL="2444141" indent="-284370">
              <a:defRPr sz="1400"/>
            </a:lvl7pPr>
            <a:lvl8pPr marL="2804103" indent="-284370">
              <a:defRPr sz="1400"/>
            </a:lvl8pPr>
            <a:lvl9pPr marL="3164065" indent="-28437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20" marR="0" indent="-284370" algn="l" defTabSz="914303"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682"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643"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605"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567"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179" indent="-284370">
              <a:defRPr sz="1400"/>
            </a:lvl6pPr>
            <a:lvl7pPr marL="2444141" indent="-284370">
              <a:defRPr sz="1400"/>
            </a:lvl7pPr>
            <a:lvl8pPr marL="2804103" indent="-284370">
              <a:defRPr sz="1400"/>
            </a:lvl8pPr>
            <a:lvl9pPr marL="3164065" indent="-28437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3018951547"/>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1"/>
            <a:ext cx="4039200" cy="4590000"/>
          </a:xfrm>
        </p:spPr>
        <p:txBody>
          <a:bodyPr/>
          <a:lstStyle>
            <a:lvl1pPr>
              <a:spcBef>
                <a:spcPts val="800"/>
              </a:spcBef>
              <a:defRPr sz="1400">
                <a:latin typeface="+mn-lt"/>
                <a:cs typeface="Arial" pitchFamily="34" charset="0"/>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4179" indent="-284370">
              <a:defRPr sz="1400"/>
            </a:lvl6pPr>
            <a:lvl7pPr marL="2444141" indent="-284370">
              <a:defRPr sz="1400"/>
            </a:lvl7pPr>
            <a:lvl8pPr marL="2804103" indent="-284370">
              <a:defRPr sz="1400"/>
            </a:lvl8pPr>
            <a:lvl9pPr marL="3164065" indent="-28437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1"/>
            <a:ext cx="4104000" cy="4590000"/>
          </a:xfrm>
        </p:spPr>
        <p:txBody>
          <a:bodyPr>
            <a:noAutofit/>
          </a:bodyPr>
          <a:lstStyle>
            <a:lvl1pPr>
              <a:spcBef>
                <a:spcPts val="800"/>
              </a:spcBef>
              <a:tabLst>
                <a:tab pos="359962" algn="l"/>
              </a:tabLst>
              <a:defRPr sz="1400">
                <a:latin typeface="+mn-lt"/>
              </a:defRPr>
            </a:lvl1pPr>
            <a:lvl2pPr marL="644332">
              <a:tabLst/>
              <a:defRPr sz="1400">
                <a:latin typeface="+mn-lt"/>
              </a:defRPr>
            </a:lvl2pPr>
            <a:lvl3pPr marL="1004294">
              <a:tabLst>
                <a:tab pos="359962" algn="l"/>
              </a:tabLst>
              <a:defRPr sz="1400">
                <a:latin typeface="+mn-lt"/>
              </a:defRPr>
            </a:lvl3pPr>
            <a:lvl4pPr marL="1364255">
              <a:tabLst>
                <a:tab pos="359962" algn="l"/>
              </a:tabLst>
              <a:defRPr sz="1400">
                <a:latin typeface="+mn-lt"/>
              </a:defRPr>
            </a:lvl4pPr>
            <a:lvl5pPr marL="1724217">
              <a:tabLst>
                <a:tab pos="359962" algn="l"/>
              </a:tabLst>
              <a:defRPr sz="1400">
                <a:latin typeface="+mn-lt"/>
              </a:defRPr>
            </a:lvl5pPr>
            <a:lvl6pPr marL="2084179">
              <a:tabLst>
                <a:tab pos="359962" algn="l"/>
              </a:tabLst>
              <a:defRPr sz="1400"/>
            </a:lvl6pPr>
            <a:lvl7pPr marL="2444141">
              <a:tabLst>
                <a:tab pos="359962" algn="l"/>
              </a:tabLst>
              <a:defRPr sz="1400"/>
            </a:lvl7pPr>
            <a:lvl8pPr marL="2804103">
              <a:tabLst>
                <a:tab pos="359962" algn="l"/>
              </a:tabLst>
              <a:defRPr sz="1400"/>
            </a:lvl8pPr>
            <a:lvl9pPr marL="3164065">
              <a:tabLst>
                <a:tab pos="359962"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p:txBody>
          <a:bodyPr/>
          <a:lstStyle/>
          <a:p>
            <a:endParaRPr lang="en-GB">
              <a:solidFill>
                <a:srgbClr val="191919"/>
              </a:solidFill>
            </a:endParaRPr>
          </a:p>
        </p:txBody>
      </p:sp>
      <p:sp>
        <p:nvSpPr>
          <p:cNvPr id="10" name="Footer Placeholder 9"/>
          <p:cNvSpPr>
            <a:spLocks noGrp="1"/>
          </p:cNvSpPr>
          <p:nvPr>
            <p:ph type="ftr" sz="quarter" idx="11"/>
          </p:nvPr>
        </p:nvSpPr>
        <p:spPr/>
        <p:txBody>
          <a:bodyPr/>
          <a:lstStyle/>
          <a:p>
            <a:endParaRPr lang="en-GB">
              <a:solidFill>
                <a:srgbClr val="191919"/>
              </a:solidFill>
            </a:endParaRPr>
          </a:p>
        </p:txBody>
      </p:sp>
      <p:sp>
        <p:nvSpPr>
          <p:cNvPr id="11" name="Slide Number Placeholder 10"/>
          <p:cNvSpPr>
            <a:spLocks noGrp="1"/>
          </p:cNvSpPr>
          <p:nvPr>
            <p:ph type="sldNum" sz="quarter" idx="12"/>
          </p:nvPr>
        </p:nvSpPr>
        <p:spPr/>
        <p:txBody>
          <a:body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842383166"/>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1"/>
            <a:ext cx="4039200" cy="4590000"/>
          </a:xfrm>
        </p:spPr>
        <p:txBody>
          <a:bodyPr>
            <a:noAutofit/>
          </a:bodyPr>
          <a:lstStyle>
            <a:lvl1pPr indent="-284370">
              <a:spcBef>
                <a:spcPts val="800"/>
              </a:spcBef>
              <a:defRPr sz="1400">
                <a:latin typeface="+mn-lt"/>
              </a:defRPr>
            </a:lvl1pPr>
            <a:lvl2pPr marL="644332" indent="-284370">
              <a:defRPr sz="1400">
                <a:latin typeface="+mn-lt"/>
              </a:defRPr>
            </a:lvl2pPr>
            <a:lvl3pPr marL="1004294" indent="-284370">
              <a:defRPr sz="1400">
                <a:latin typeface="+mn-lt"/>
              </a:defRPr>
            </a:lvl3pPr>
            <a:lvl4pPr marL="1364255" indent="-284370">
              <a:defRPr sz="1400">
                <a:latin typeface="+mn-lt"/>
              </a:defRPr>
            </a:lvl4pPr>
            <a:lvl5pPr marL="1724217" indent="-284370">
              <a:defRPr sz="1400">
                <a:latin typeface="+mn-lt"/>
              </a:defRPr>
            </a:lvl5pPr>
            <a:lvl6pPr marL="2084179" indent="-284370">
              <a:defRPr sz="1400"/>
            </a:lvl6pPr>
            <a:lvl7pPr marL="2445491" indent="-285720">
              <a:buFont typeface="Arial" pitchFamily="34" charset="0"/>
              <a:buChar char="•"/>
              <a:defRPr sz="1400"/>
            </a:lvl7pPr>
            <a:lvl8pPr marL="2805453" indent="-284370">
              <a:buFont typeface="Arial" pitchFamily="34" charset="0"/>
              <a:buChar char="•"/>
              <a:defRPr sz="1400" baseline="0"/>
            </a:lvl8pPr>
            <a:lvl9pPr marL="3164065" indent="-28437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1"/>
            <a:ext cx="4104000" cy="4590000"/>
          </a:xfrm>
        </p:spPr>
        <p:txBody>
          <a:bodyPr>
            <a:noAutofit/>
          </a:bodyPr>
          <a:lstStyle>
            <a:lvl1pPr>
              <a:spcBef>
                <a:spcPts val="800"/>
              </a:spcBef>
              <a:tabLst/>
              <a:defRPr sz="1400">
                <a:latin typeface="+mn-lt"/>
              </a:defRPr>
            </a:lvl1pPr>
            <a:lvl2pPr marL="644332">
              <a:tabLst/>
              <a:defRPr sz="1400">
                <a:latin typeface="+mn-lt"/>
              </a:defRPr>
            </a:lvl2pPr>
            <a:lvl3pPr marL="1004294">
              <a:tabLst/>
              <a:defRPr sz="1400">
                <a:latin typeface="+mn-lt"/>
              </a:defRPr>
            </a:lvl3pPr>
            <a:lvl4pPr marL="1364255">
              <a:tabLst/>
              <a:defRPr sz="1400">
                <a:latin typeface="+mn-lt"/>
              </a:defRPr>
            </a:lvl4pPr>
            <a:lvl5pPr marL="1724217">
              <a:tabLst/>
              <a:defRPr sz="1400">
                <a:latin typeface="+mn-lt"/>
              </a:defRPr>
            </a:lvl5pPr>
            <a:lvl6pPr marL="2084179">
              <a:tabLst/>
              <a:defRPr sz="1400"/>
            </a:lvl6pPr>
            <a:lvl7pPr marL="2444141">
              <a:tabLst/>
              <a:defRPr sz="1400"/>
            </a:lvl7pPr>
            <a:lvl8pPr marL="2804103">
              <a:tabLst/>
              <a:defRPr sz="1400"/>
            </a:lvl8pPr>
            <a:lvl9pPr marL="3164065">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p:txBody>
          <a:bodyPr/>
          <a:lstStyle/>
          <a:p>
            <a:endParaRPr lang="en-GB">
              <a:solidFill>
                <a:srgbClr val="191919"/>
              </a:solidFill>
            </a:endParaRPr>
          </a:p>
        </p:txBody>
      </p:sp>
      <p:sp>
        <p:nvSpPr>
          <p:cNvPr id="10" name="Footer Placeholder 9"/>
          <p:cNvSpPr>
            <a:spLocks noGrp="1"/>
          </p:cNvSpPr>
          <p:nvPr>
            <p:ph type="ftr" sz="quarter" idx="11"/>
          </p:nvPr>
        </p:nvSpPr>
        <p:spPr/>
        <p:txBody>
          <a:bodyPr/>
          <a:lstStyle/>
          <a:p>
            <a:endParaRPr lang="en-GB">
              <a:solidFill>
                <a:srgbClr val="191919"/>
              </a:solidFill>
            </a:endParaRPr>
          </a:p>
        </p:txBody>
      </p:sp>
      <p:sp>
        <p:nvSpPr>
          <p:cNvPr id="11" name="Slide Number Placeholder 10"/>
          <p:cNvSpPr>
            <a:spLocks noGrp="1"/>
          </p:cNvSpPr>
          <p:nvPr>
            <p:ph type="sldNum" sz="quarter" idx="12"/>
          </p:nvPr>
        </p:nvSpPr>
        <p:spPr/>
        <p:txBody>
          <a:body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36163751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1"/>
            <a:ext cx="4039200" cy="4590000"/>
          </a:xfrm>
        </p:spPr>
        <p:txBody>
          <a:bodyPr>
            <a:noAutofit/>
          </a:bodyPr>
          <a:lstStyle>
            <a:lvl1pPr>
              <a:spcBef>
                <a:spcPts val="800"/>
              </a:spcBef>
              <a:defRPr sz="1400">
                <a:latin typeface="+mn-lt"/>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5529" indent="-285720">
              <a:buFont typeface="Arial" pitchFamily="34" charset="0"/>
              <a:buChar char="•"/>
              <a:defRPr sz="1400"/>
            </a:lvl6pPr>
            <a:lvl7pPr marL="2444141">
              <a:defRPr sz="1400"/>
            </a:lvl7pPr>
            <a:lvl8pPr marL="2804103">
              <a:defRPr sz="1400"/>
            </a:lvl8pPr>
            <a:lvl9pPr marL="3164065">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370" indent="-285720">
              <a:spcBef>
                <a:spcPts val="800"/>
              </a:spcBef>
              <a:buFont typeface="Arial" pitchFamily="34" charset="0"/>
              <a:buChar char="•"/>
              <a:defRPr sz="1400">
                <a:latin typeface="+mn-lt"/>
              </a:defRPr>
            </a:lvl1pPr>
            <a:lvl2pPr marL="645682" indent="-285720">
              <a:buFont typeface="Arial" pitchFamily="34" charset="0"/>
              <a:buChar char="•"/>
              <a:defRPr sz="1400">
                <a:latin typeface="+mn-lt"/>
              </a:defRPr>
            </a:lvl2pPr>
            <a:lvl3pPr marL="1005643" indent="-285720">
              <a:buFont typeface="Arial" pitchFamily="34" charset="0"/>
              <a:buChar char="•"/>
              <a:defRPr sz="1400">
                <a:latin typeface="+mn-lt"/>
              </a:defRPr>
            </a:lvl3pPr>
            <a:lvl4pPr marL="1365605" indent="-285720">
              <a:buFont typeface="Arial" pitchFamily="34" charset="0"/>
              <a:buChar char="•"/>
              <a:defRPr sz="1400">
                <a:latin typeface="+mn-lt"/>
              </a:defRPr>
            </a:lvl4pPr>
            <a:lvl5pPr marL="1725567" indent="-285720">
              <a:buFont typeface="Arial" pitchFamily="34" charset="0"/>
              <a:buChar char="•"/>
              <a:defRPr sz="1400">
                <a:latin typeface="+mn-lt"/>
              </a:defRPr>
            </a:lvl5pPr>
            <a:lvl6pPr marL="2085529" indent="-285720">
              <a:buFont typeface="Arial" pitchFamily="34" charset="0"/>
              <a:buChar char="•"/>
              <a:defRPr sz="1200"/>
            </a:lvl6pPr>
            <a:lvl7pPr marL="2445491" indent="-285720">
              <a:buFont typeface="Arial" pitchFamily="34" charset="0"/>
              <a:buChar char="•"/>
              <a:defRPr sz="1600"/>
            </a:lvl7pPr>
            <a:lvl8pPr marL="2804103">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4179">
              <a:defRPr/>
            </a:lvl6pPr>
            <a:lvl7pPr marL="2444141">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p:txBody>
          <a:bodyPr/>
          <a:lstStyle/>
          <a:p>
            <a:endParaRPr lang="en-GB">
              <a:solidFill>
                <a:srgbClr val="191919"/>
              </a:solidFill>
            </a:endParaRPr>
          </a:p>
        </p:txBody>
      </p:sp>
      <p:sp>
        <p:nvSpPr>
          <p:cNvPr id="11" name="Footer Placeholder 10"/>
          <p:cNvSpPr>
            <a:spLocks noGrp="1"/>
          </p:cNvSpPr>
          <p:nvPr>
            <p:ph type="ftr" sz="quarter" idx="11"/>
          </p:nvPr>
        </p:nvSpPr>
        <p:spPr/>
        <p:txBody>
          <a:bodyPr/>
          <a:lstStyle/>
          <a:p>
            <a:endParaRPr lang="en-GB">
              <a:solidFill>
                <a:srgbClr val="191919"/>
              </a:solidFill>
            </a:endParaRPr>
          </a:p>
        </p:txBody>
      </p:sp>
      <p:sp>
        <p:nvSpPr>
          <p:cNvPr id="12" name="Slide Number Placeholder 11"/>
          <p:cNvSpPr>
            <a:spLocks noGrp="1"/>
          </p:cNvSpPr>
          <p:nvPr>
            <p:ph type="sldNum" sz="quarter" idx="12"/>
          </p:nvPr>
        </p:nvSpPr>
        <p:spPr/>
        <p:txBody>
          <a:body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635498172"/>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4179">
              <a:defRPr/>
            </a:lvl6pPr>
            <a:lvl7pPr marL="2444141">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4179">
              <a:defRPr/>
            </a:lvl6pPr>
            <a:lvl7pPr marL="2444141">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1"/>
            <a:ext cx="4104000" cy="4590000"/>
          </a:xfrm>
        </p:spPr>
        <p:txBody>
          <a:bodyPr>
            <a:noAutofit/>
          </a:bodyPr>
          <a:lstStyle>
            <a:lvl1pPr>
              <a:spcBef>
                <a:spcPts val="800"/>
              </a:spcBef>
              <a:defRPr sz="1400">
                <a:latin typeface="+mn-lt"/>
              </a:defRPr>
            </a:lvl1pPr>
            <a:lvl2pPr marL="644332">
              <a:defRPr sz="1400">
                <a:latin typeface="+mn-lt"/>
              </a:defRPr>
            </a:lvl2pPr>
            <a:lvl3pPr marL="1004294">
              <a:defRPr sz="1400">
                <a:latin typeface="+mn-lt"/>
              </a:defRPr>
            </a:lvl3pPr>
            <a:lvl4pPr marL="1364255">
              <a:defRPr sz="1400">
                <a:latin typeface="+mn-lt"/>
              </a:defRPr>
            </a:lvl4pPr>
            <a:lvl5pPr marL="1724217">
              <a:defRPr sz="1400">
                <a:latin typeface="+mn-lt"/>
              </a:defRPr>
            </a:lvl5pPr>
            <a:lvl6pPr marL="2084179">
              <a:defRPr sz="1400"/>
            </a:lvl6pPr>
            <a:lvl7pPr marL="2444141">
              <a:defRPr sz="1400"/>
            </a:lvl7pPr>
            <a:lvl8pPr marL="2804103">
              <a:defRPr sz="1400"/>
            </a:lvl8pPr>
            <a:lvl9pPr marL="3164065">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p:txBody>
          <a:bodyPr/>
          <a:lstStyle/>
          <a:p>
            <a:endParaRPr lang="en-GB">
              <a:solidFill>
                <a:srgbClr val="191919"/>
              </a:solidFill>
            </a:endParaRPr>
          </a:p>
        </p:txBody>
      </p:sp>
      <p:sp>
        <p:nvSpPr>
          <p:cNvPr id="11" name="Footer Placeholder 10"/>
          <p:cNvSpPr>
            <a:spLocks noGrp="1"/>
          </p:cNvSpPr>
          <p:nvPr>
            <p:ph type="ftr" sz="quarter" idx="11"/>
          </p:nvPr>
        </p:nvSpPr>
        <p:spPr/>
        <p:txBody>
          <a:bodyPr/>
          <a:lstStyle/>
          <a:p>
            <a:endParaRPr lang="en-GB">
              <a:solidFill>
                <a:srgbClr val="191919"/>
              </a:solidFill>
            </a:endParaRPr>
          </a:p>
        </p:txBody>
      </p:sp>
      <p:sp>
        <p:nvSpPr>
          <p:cNvPr id="12" name="Slide Number Placeholder 11"/>
          <p:cNvSpPr>
            <a:spLocks noGrp="1"/>
          </p:cNvSpPr>
          <p:nvPr>
            <p:ph type="sldNum" sz="quarter" idx="12"/>
          </p:nvPr>
        </p:nvSpPr>
        <p:spPr/>
        <p:txBody>
          <a:body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712069877"/>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20" marR="0" indent="-284370" algn="l" defTabSz="914303"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682"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643"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605"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567"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179" indent="-284370">
              <a:defRPr sz="1400"/>
            </a:lvl6pPr>
            <a:lvl7pPr marL="2444141" indent="-284370">
              <a:defRPr sz="1400"/>
            </a:lvl7pPr>
            <a:lvl8pPr marL="2804103" indent="-284370">
              <a:defRPr sz="1400"/>
            </a:lvl8pPr>
            <a:lvl9pPr marL="3164065" indent="-28437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2" y="5094374"/>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3310826509"/>
      </p:ext>
    </p:extLst>
  </p:cSld>
  <p:clrMapOvr>
    <a:masterClrMapping/>
  </p:clrMapOvr>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1" y="1124749"/>
            <a:ext cx="4104000" cy="4509255"/>
          </a:xfrm>
        </p:spPr>
        <p:txBody>
          <a:bodyPr>
            <a:noAutofit/>
          </a:bodyPr>
          <a:lstStyle>
            <a:lvl1pPr marL="285720" indent="-284370" defTabSz="0">
              <a:spcBef>
                <a:spcPts val="800"/>
              </a:spcBef>
              <a:buFont typeface="Arial" pitchFamily="34" charset="0"/>
              <a:buChar char="•"/>
              <a:defRPr sz="1400">
                <a:latin typeface="+mn-lt"/>
                <a:cs typeface="Arial" pitchFamily="34" charset="0"/>
              </a:defRPr>
            </a:lvl1pPr>
            <a:lvl2pPr marL="645682" indent="-284370">
              <a:buFont typeface="Arial" pitchFamily="34" charset="0"/>
              <a:buChar char="•"/>
              <a:defRPr sz="1400">
                <a:latin typeface="+mn-lt"/>
              </a:defRPr>
            </a:lvl2pPr>
            <a:lvl3pPr marL="1005643" indent="-284370">
              <a:buFont typeface="Arial" pitchFamily="34" charset="0"/>
              <a:buChar char="•"/>
              <a:defRPr sz="1400">
                <a:latin typeface="+mn-lt"/>
              </a:defRPr>
            </a:lvl3pPr>
            <a:lvl4pPr marL="1365605" indent="-284370">
              <a:buFont typeface="Arial" pitchFamily="34" charset="0"/>
              <a:buChar char="•"/>
              <a:defRPr sz="1400">
                <a:latin typeface="+mn-lt"/>
              </a:defRPr>
            </a:lvl4pPr>
            <a:lvl5pPr marL="1725567" indent="-284370">
              <a:buFont typeface="Arial" pitchFamily="34" charset="0"/>
              <a:buChar char="•"/>
              <a:defRPr sz="1400">
                <a:latin typeface="+mn-lt"/>
              </a:defRPr>
            </a:lvl5pPr>
            <a:lvl6pPr marL="2084179" indent="-284370">
              <a:defRPr sz="1400">
                <a:latin typeface="+mn-lt"/>
              </a:defRPr>
            </a:lvl6pPr>
            <a:lvl7pPr marL="2444141" indent="-284370">
              <a:defRPr sz="1400">
                <a:latin typeface="+mn-lt"/>
              </a:defRPr>
            </a:lvl7pPr>
            <a:lvl8pPr marL="2804103" indent="-284370">
              <a:defRPr sz="1400">
                <a:latin typeface="+mn-lt"/>
              </a:defRPr>
            </a:lvl8pPr>
            <a:lvl9pPr marL="3164065" indent="-28437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2"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3"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700420024"/>
      </p:ext>
    </p:extLst>
  </p:cSld>
  <p:clrMapOvr>
    <a:masterClrMapping/>
  </p:clrMapOvr>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1"/>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1"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7"/>
            <a:ext cx="8461158" cy="3861222"/>
          </a:xfrm>
        </p:spPr>
        <p:txBody>
          <a:bodyPr wrap="square"/>
          <a:lstStyle>
            <a:lvl1pPr marL="342864" indent="-342864">
              <a:lnSpc>
                <a:spcPct val="100000"/>
              </a:lnSpc>
              <a:spcBef>
                <a:spcPts val="900"/>
              </a:spcBef>
              <a:spcAft>
                <a:spcPts val="900"/>
              </a:spcAft>
              <a:buFont typeface="Arial" pitchFamily="34" charset="0"/>
              <a:buChar char="•"/>
              <a:defRPr sz="2600" b="1">
                <a:solidFill>
                  <a:srgbClr val="005284"/>
                </a:solidFill>
              </a:defRPr>
            </a:lvl1pPr>
            <a:lvl2pPr marL="701926" indent="-342864">
              <a:lnSpc>
                <a:spcPct val="100000"/>
              </a:lnSpc>
              <a:spcBef>
                <a:spcPts val="900"/>
              </a:spcBef>
              <a:spcAft>
                <a:spcPts val="900"/>
              </a:spcAft>
              <a:buFont typeface="Arial" pitchFamily="34" charset="0"/>
              <a:buChar char="•"/>
              <a:defRPr sz="2600" b="1">
                <a:solidFill>
                  <a:srgbClr val="005284"/>
                </a:solidFill>
              </a:defRPr>
            </a:lvl2pPr>
            <a:lvl3pPr marL="1061887" indent="-342864">
              <a:lnSpc>
                <a:spcPct val="100000"/>
              </a:lnSpc>
              <a:spcBef>
                <a:spcPts val="900"/>
              </a:spcBef>
              <a:spcAft>
                <a:spcPts val="900"/>
              </a:spcAft>
              <a:buFont typeface="Arial" pitchFamily="34" charset="0"/>
              <a:buChar char="•"/>
              <a:defRPr sz="2600" b="1">
                <a:solidFill>
                  <a:srgbClr val="005284"/>
                </a:solidFill>
              </a:defRPr>
            </a:lvl3pPr>
            <a:lvl4pPr marL="1421849" indent="-342864">
              <a:lnSpc>
                <a:spcPct val="100000"/>
              </a:lnSpc>
              <a:spcBef>
                <a:spcPts val="900"/>
              </a:spcBef>
              <a:spcAft>
                <a:spcPts val="900"/>
              </a:spcAft>
              <a:buFont typeface="Arial" pitchFamily="34" charset="0"/>
              <a:buChar char="•"/>
              <a:defRPr sz="2600" b="1">
                <a:solidFill>
                  <a:srgbClr val="005284"/>
                </a:solidFill>
              </a:defRPr>
            </a:lvl4pPr>
            <a:lvl5pPr marL="1781811" indent="-342864">
              <a:lnSpc>
                <a:spcPct val="100000"/>
              </a:lnSpc>
              <a:spcBef>
                <a:spcPts val="900"/>
              </a:spcBef>
              <a:spcAft>
                <a:spcPts val="900"/>
              </a:spcAft>
              <a:buFont typeface="Arial" pitchFamily="34" charset="0"/>
              <a:buChar char="•"/>
              <a:defRPr sz="2600" b="1">
                <a:solidFill>
                  <a:srgbClr val="005284"/>
                </a:solidFill>
              </a:defRPr>
            </a:lvl5pPr>
            <a:lvl6pPr marL="2141773" indent="-341964">
              <a:spcBef>
                <a:spcPts val="900"/>
              </a:spcBef>
              <a:spcAft>
                <a:spcPts val="900"/>
              </a:spcAft>
              <a:buFont typeface="Arial" pitchFamily="34" charset="0"/>
              <a:buChar char="•"/>
              <a:defRPr sz="2600" b="1">
                <a:solidFill>
                  <a:srgbClr val="005284"/>
                </a:solidFill>
              </a:defRPr>
            </a:lvl6pPr>
            <a:lvl7pPr marL="2501735" indent="-341964">
              <a:spcBef>
                <a:spcPts val="900"/>
              </a:spcBef>
              <a:spcAft>
                <a:spcPts val="900"/>
              </a:spcAft>
              <a:defRPr sz="2600" b="1">
                <a:solidFill>
                  <a:srgbClr val="005284"/>
                </a:solidFill>
              </a:defRPr>
            </a:lvl7pPr>
            <a:lvl8pPr marL="2861697" indent="-341964">
              <a:spcBef>
                <a:spcPts val="900"/>
              </a:spcBef>
              <a:spcAft>
                <a:spcPts val="900"/>
              </a:spcAft>
              <a:defRPr sz="2600" baseline="0">
                <a:solidFill>
                  <a:srgbClr val="005284"/>
                </a:solidFill>
              </a:defRPr>
            </a:lvl8pPr>
            <a:lvl9pPr marL="3221658" indent="-341964">
              <a:spcBef>
                <a:spcPts val="900"/>
              </a:spcBef>
              <a:spcAft>
                <a:spcPts val="900"/>
              </a:spcAft>
              <a:defRPr sz="26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80886903"/>
      </p:ext>
    </p:extLst>
  </p:cSld>
  <p:clrMapOvr>
    <a:masterClrMapping/>
  </p:clrMapOvr>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1"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20" indent="-284370">
              <a:lnSpc>
                <a:spcPct val="100000"/>
              </a:lnSpc>
              <a:spcBef>
                <a:spcPts val="300"/>
              </a:spcBef>
              <a:spcAft>
                <a:spcPts val="300"/>
              </a:spcAft>
              <a:buFont typeface="Arial" pitchFamily="34" charset="0"/>
              <a:buChar char="•"/>
              <a:defRPr sz="1500" b="1">
                <a:solidFill>
                  <a:srgbClr val="005284"/>
                </a:solidFill>
                <a:latin typeface="+mn-lt"/>
              </a:defRPr>
            </a:lvl1pPr>
            <a:lvl2pPr marL="644332" indent="-284370">
              <a:lnSpc>
                <a:spcPct val="100000"/>
              </a:lnSpc>
              <a:spcBef>
                <a:spcPts val="300"/>
              </a:spcBef>
              <a:spcAft>
                <a:spcPts val="300"/>
              </a:spcAft>
              <a:defRPr sz="1500" b="1">
                <a:solidFill>
                  <a:srgbClr val="005284"/>
                </a:solidFill>
                <a:latin typeface="+mn-lt"/>
              </a:defRPr>
            </a:lvl2pPr>
            <a:lvl3pPr marL="1004294" indent="-284370">
              <a:lnSpc>
                <a:spcPct val="100000"/>
              </a:lnSpc>
              <a:spcBef>
                <a:spcPts val="300"/>
              </a:spcBef>
              <a:spcAft>
                <a:spcPts val="300"/>
              </a:spcAft>
              <a:defRPr sz="1500" b="1">
                <a:solidFill>
                  <a:srgbClr val="005284"/>
                </a:solidFill>
                <a:latin typeface="+mn-lt"/>
              </a:defRPr>
            </a:lvl3pPr>
            <a:lvl4pPr marL="1364255" indent="-284370">
              <a:lnSpc>
                <a:spcPct val="100000"/>
              </a:lnSpc>
              <a:spcBef>
                <a:spcPts val="300"/>
              </a:spcBef>
              <a:spcAft>
                <a:spcPts val="300"/>
              </a:spcAft>
              <a:defRPr sz="1500" b="1">
                <a:solidFill>
                  <a:srgbClr val="005284"/>
                </a:solidFill>
                <a:latin typeface="+mn-lt"/>
              </a:defRPr>
            </a:lvl4pPr>
            <a:lvl5pPr marL="1724217" indent="-284370">
              <a:lnSpc>
                <a:spcPct val="100000"/>
              </a:lnSpc>
              <a:spcBef>
                <a:spcPts val="300"/>
              </a:spcBef>
              <a:spcAft>
                <a:spcPts val="300"/>
              </a:spcAft>
              <a:defRPr sz="1500" b="1">
                <a:solidFill>
                  <a:srgbClr val="005284"/>
                </a:solidFill>
                <a:latin typeface="+mn-lt"/>
              </a:defRPr>
            </a:lvl5pPr>
            <a:lvl6pPr marL="2084179" indent="-284370">
              <a:spcBef>
                <a:spcPts val="300"/>
              </a:spcBef>
              <a:spcAft>
                <a:spcPts val="300"/>
              </a:spcAft>
              <a:defRPr sz="1500" b="1">
                <a:solidFill>
                  <a:srgbClr val="005284"/>
                </a:solidFill>
              </a:defRPr>
            </a:lvl6pPr>
            <a:lvl7pPr marL="2444141" indent="-284370">
              <a:spcBef>
                <a:spcPts val="300"/>
              </a:spcBef>
              <a:spcAft>
                <a:spcPts val="300"/>
              </a:spcAft>
              <a:defRPr sz="1500" b="1">
                <a:solidFill>
                  <a:srgbClr val="005284"/>
                </a:solidFill>
              </a:defRPr>
            </a:lvl7pPr>
            <a:lvl8pPr marL="2804103" indent="-284370">
              <a:spcBef>
                <a:spcPts val="300"/>
              </a:spcBef>
              <a:spcAft>
                <a:spcPts val="300"/>
              </a:spcAft>
              <a:defRPr sz="1500" b="1">
                <a:solidFill>
                  <a:srgbClr val="005284"/>
                </a:solidFill>
              </a:defRPr>
            </a:lvl8pPr>
            <a:lvl9pPr marL="3164065" indent="-28437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1"/>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234382592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pPr/>
              <a:t>‹#›</a:t>
            </a:fld>
            <a:r>
              <a:rPr lang="en-US" dirty="0"/>
              <a:t> </a:t>
            </a:r>
          </a:p>
        </p:txBody>
      </p:sp>
    </p:spTree>
    <p:extLst>
      <p:ext uri="{BB962C8B-B14F-4D97-AF65-F5344CB8AC3E}">
        <p14:creationId xmlns:p14="http://schemas.microsoft.com/office/powerpoint/2010/main" val="51752639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7"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8"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903366894"/>
      </p:ext>
    </p:extLst>
  </p:cSld>
  <p:clrMapOvr>
    <a:masterClrMapping/>
  </p:clrMapOvr>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6"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fld id="{928D6DD9-DDAB-451A-A9D5-35497B3A5DE0}"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3236972428"/>
      </p:ext>
    </p:extLst>
  </p:cSld>
  <p:clrMapOvr>
    <a:masterClrMapping/>
  </p:clrMapOvr>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1" y="2979140"/>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152" indent="0" algn="ctr">
              <a:buNone/>
              <a:defRPr>
                <a:solidFill>
                  <a:schemeClr val="tx1">
                    <a:tint val="75000"/>
                  </a:schemeClr>
                </a:solidFill>
              </a:defRPr>
            </a:lvl2pPr>
            <a:lvl3pPr marL="914303" indent="0" algn="ctr">
              <a:buNone/>
              <a:defRPr>
                <a:solidFill>
                  <a:schemeClr val="tx1">
                    <a:tint val="75000"/>
                  </a:schemeClr>
                </a:solidFill>
              </a:defRPr>
            </a:lvl3pPr>
            <a:lvl4pPr marL="1371455" indent="0" algn="ctr">
              <a:buNone/>
              <a:defRPr>
                <a:solidFill>
                  <a:schemeClr val="tx1">
                    <a:tint val="75000"/>
                  </a:schemeClr>
                </a:solidFill>
              </a:defRPr>
            </a:lvl4pPr>
            <a:lvl5pPr marL="1828606" indent="0" algn="ctr">
              <a:buNone/>
              <a:defRPr>
                <a:solidFill>
                  <a:schemeClr val="tx1">
                    <a:tint val="75000"/>
                  </a:schemeClr>
                </a:solidFill>
              </a:defRPr>
            </a:lvl5pPr>
            <a:lvl6pPr marL="2285758" indent="0" algn="ctr">
              <a:buNone/>
              <a:defRPr>
                <a:solidFill>
                  <a:schemeClr val="tx1">
                    <a:tint val="75000"/>
                  </a:schemeClr>
                </a:solidFill>
              </a:defRPr>
            </a:lvl6pPr>
            <a:lvl7pPr marL="2742909" indent="0" algn="ctr">
              <a:buNone/>
              <a:defRPr>
                <a:solidFill>
                  <a:schemeClr val="tx1">
                    <a:tint val="75000"/>
                  </a:schemeClr>
                </a:solidFill>
              </a:defRPr>
            </a:lvl7pPr>
            <a:lvl8pPr marL="3200061" indent="0" algn="ctr">
              <a:buNone/>
              <a:defRPr>
                <a:solidFill>
                  <a:schemeClr val="tx1">
                    <a:tint val="75000"/>
                  </a:schemeClr>
                </a:solidFill>
              </a:defRPr>
            </a:lvl8pPr>
            <a:lvl9pPr marL="3657212"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1"/>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6" y="6318441"/>
            <a:ext cx="1746855" cy="325501"/>
          </a:xfrm>
          <a:prstGeom prst="rect">
            <a:avLst/>
          </a:prstGeom>
        </p:spPr>
      </p:pic>
    </p:spTree>
    <p:extLst>
      <p:ext uri="{BB962C8B-B14F-4D97-AF65-F5344CB8AC3E}">
        <p14:creationId xmlns:p14="http://schemas.microsoft.com/office/powerpoint/2010/main" val="3155451290"/>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97199628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11022131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13255666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05305907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62881591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5815547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6025079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pPr/>
              <a:t>‹#›</a:t>
            </a:fld>
            <a:r>
              <a:rPr lang="en-US" dirty="0"/>
              <a:t> </a:t>
            </a:r>
            <a:r>
              <a:rPr lang="en-US" dirty="0" smtClean="0"/>
              <a:t> </a:t>
            </a:r>
            <a:endParaRPr lang="en-US" dirty="0"/>
          </a:p>
        </p:txBody>
      </p:sp>
    </p:spTree>
    <p:extLst>
      <p:ext uri="{BB962C8B-B14F-4D97-AF65-F5344CB8AC3E}">
        <p14:creationId xmlns:p14="http://schemas.microsoft.com/office/powerpoint/2010/main" val="332824044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1652108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0442288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3116010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22212045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4434792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22848319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7209839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43624539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48462627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1331112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884434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19880684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3860001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11339676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59581884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2537578044"/>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365398396"/>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2664467030"/>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704371821"/>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464579626"/>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4272570969"/>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4984596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935312143"/>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112752637"/>
      </p:ext>
    </p:extLst>
  </p:cSld>
  <p:clrMapOvr>
    <a:masterClrMapping/>
  </p:clrMapOvr>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48649786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752206681"/>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1309294901"/>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501519351"/>
      </p:ext>
    </p:extLst>
  </p:cSld>
  <p:clrMapOvr>
    <a:masterClrMapping/>
  </p:clrMapOvr>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06135126"/>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4053776022"/>
      </p:ext>
    </p:extLst>
  </p:cSld>
  <p:clrMapOvr>
    <a:masterClrMapping/>
  </p:clrMapOvr>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1289194714"/>
      </p:ext>
    </p:extLst>
  </p:cSld>
  <p:clrMapOvr>
    <a:masterClrMapping/>
  </p:clrMapOvr>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719316606"/>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pPr/>
              <a:t>‹#›</a:t>
            </a:fld>
            <a:r>
              <a:rPr lang="en-US" dirty="0"/>
              <a:t> </a:t>
            </a:r>
          </a:p>
        </p:txBody>
      </p:sp>
    </p:spTree>
    <p:extLst>
      <p:ext uri="{BB962C8B-B14F-4D97-AF65-F5344CB8AC3E}">
        <p14:creationId xmlns:p14="http://schemas.microsoft.com/office/powerpoint/2010/main" val="199887726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90629660"/>
      </p:ext>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140"/>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1195728881"/>
      </p:ext>
    </p:extLst>
  </p:cSld>
  <p:clrMapOvr>
    <a:masterClrMapping/>
  </p:clrMapOvr>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cSld name="20_One column, bullets">
    <p:spTree>
      <p:nvGrpSpPr>
        <p:cNvPr id="1" name=""/>
        <p:cNvGrpSpPr/>
        <p:nvPr/>
      </p:nvGrpSpPr>
      <p:grpSpPr>
        <a:xfrm>
          <a:off x="0" y="0"/>
          <a:ext cx="0" cy="0"/>
          <a:chOff x="0" y="0"/>
          <a:chExt cx="0" cy="0"/>
        </a:xfrm>
      </p:grpSpPr>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0"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053AD88-D4C6-4695-9115-665794B98E5C}" type="slidenum">
              <a:rPr lang="en-GB" smtClean="0">
                <a:solidFill>
                  <a:srgbClr val="191919"/>
                </a:solidFill>
              </a:rPr>
              <a:pPr/>
              <a:t>‹#›</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365243188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cSld name="21_One column, bullets">
    <p:spTree>
      <p:nvGrpSpPr>
        <p:cNvPr id="1" name=""/>
        <p:cNvGrpSpPr/>
        <p:nvPr/>
      </p:nvGrpSpPr>
      <p:grpSpPr>
        <a:xfrm>
          <a:off x="0" y="0"/>
          <a:ext cx="0" cy="0"/>
          <a:chOff x="0" y="0"/>
          <a:chExt cx="0" cy="0"/>
        </a:xfrm>
      </p:grpSpPr>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0"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053AD88-D4C6-4695-9115-665794B98E5C}" type="slidenum">
              <a:rPr lang="en-GB" smtClean="0">
                <a:solidFill>
                  <a:srgbClr val="191919"/>
                </a:solidFill>
              </a:rPr>
              <a:pPr/>
              <a:t>‹#›</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107752579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1199740298"/>
      </p:ext>
    </p:extLst>
  </p:cSld>
  <p:clrMapOvr>
    <a:masterClrMapping/>
  </p:clrMapOvr>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575799311"/>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1988191301"/>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1846440378"/>
      </p:ext>
    </p:extLst>
  </p:cSld>
  <p:clrMapOvr>
    <a:masterClrMapping/>
  </p:clrMapOvr>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51015921"/>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37326183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pPr/>
              <a:t>‹#›</a:t>
            </a:fld>
            <a:r>
              <a:rPr lang="en-US" dirty="0" smtClean="0"/>
              <a:t> </a:t>
            </a:r>
            <a:endParaRPr lang="en-US" dirty="0"/>
          </a:p>
        </p:txBody>
      </p:sp>
    </p:spTree>
    <p:extLst>
      <p:ext uri="{BB962C8B-B14F-4D97-AF65-F5344CB8AC3E}">
        <p14:creationId xmlns:p14="http://schemas.microsoft.com/office/powerpoint/2010/main" val="64174762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707116923"/>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59303380"/>
      </p:ext>
    </p:extLst>
  </p:cSld>
  <p:clrMapOvr>
    <a:masterClrMapping/>
  </p:clrMapOvr>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418278258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1512808848"/>
      </p:ext>
    </p:extLst>
  </p:cSld>
  <p:clrMapOvr>
    <a:masterClrMapping/>
  </p:clrMapOvr>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211077618"/>
      </p:ext>
    </p:extLst>
  </p:cSld>
  <p:clrMapOvr>
    <a:masterClrMapping/>
  </p:clrMapOvr>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715895817"/>
      </p:ext>
    </p:extLst>
  </p:cSld>
  <p:clrMapOvr>
    <a:masterClrMapping/>
  </p:clrMapOvr>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805674982"/>
      </p:ext>
    </p:extLst>
  </p:cSld>
  <p:clrMapOvr>
    <a:masterClrMapping/>
  </p:clrMapOvr>
  <p:timing>
    <p:tnLst>
      <p:par>
        <p:cTn id="1" dur="indefinite" restart="never" nodeType="tmRoot"/>
      </p:par>
    </p:tn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670355973"/>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858463199"/>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33401172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pPr/>
              <a:t>‹#›</a:t>
            </a:fld>
            <a:r>
              <a:rPr lang="en-US" dirty="0"/>
              <a:t> </a:t>
            </a:r>
            <a:r>
              <a:rPr lang="en-US" dirty="0" smtClean="0"/>
              <a:t> </a:t>
            </a:r>
            <a:endParaRPr lang="en-US" dirty="0"/>
          </a:p>
        </p:txBody>
      </p:sp>
    </p:spTree>
    <p:extLst>
      <p:ext uri="{BB962C8B-B14F-4D97-AF65-F5344CB8AC3E}">
        <p14:creationId xmlns:p14="http://schemas.microsoft.com/office/powerpoint/2010/main" val="251170351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07161995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738122979"/>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140"/>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2802564643"/>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1921965283"/>
      </p:ext>
    </p:extLst>
  </p:cSld>
  <p:clrMapOvr>
    <a:masterClrMapping/>
  </p:clrMapOvr>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406706135"/>
      </p:ext>
    </p:extLst>
  </p:cSld>
  <p:clrMapOvr>
    <a:masterClrMapping/>
  </p:clrMapOvr>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65571607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91788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160671976"/>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028423766"/>
      </p:ext>
    </p:extLst>
  </p:cSld>
  <p:clrMapOvr>
    <a:masterClrMapping/>
  </p:clrMapOvr>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429161054"/>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4007211655"/>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8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15255620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3829919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024147737"/>
      </p:ext>
    </p:extLst>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963256797"/>
      </p:ext>
    </p:extLst>
  </p:cSld>
  <p:clrMapOvr>
    <a:masterClrMapping/>
  </p:clrMapOvr>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4241508811"/>
      </p:ext>
    </p:extLst>
  </p:cSld>
  <p:clrMapOvr>
    <a:masterClrMapping/>
  </p:clrMapOvr>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4129057957"/>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59594350"/>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985197073"/>
      </p:ext>
    </p:extLst>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580303675"/>
      </p:ext>
    </p:extLst>
  </p:cSld>
  <p:clrMapOvr>
    <a:masterClrMapping/>
  </p:clrMapOvr>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602745425"/>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140"/>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3459752707"/>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61237099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67158816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90194177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71369510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13802887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9144102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12478500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81156497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44274495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86633902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2401079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20645696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1509241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4513050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96496500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83875832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971362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74977404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65305225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15592405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08324112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54646907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16430876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24539225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293229811"/>
      </p:ext>
    </p:extLst>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50559541"/>
      </p:ext>
    </p:extLst>
  </p:cSld>
  <p:clrMapOvr>
    <a:masterClrMapping/>
  </p:clrMapOvr>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1371291930"/>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618756313"/>
      </p:ext>
    </p:extLst>
  </p:cSld>
  <p:clrMapOvr>
    <a:masterClrMapping/>
  </p:clrMapOvr>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104160181"/>
      </p:ext>
    </p:extLst>
  </p:cSld>
  <p:clrMapOvr>
    <a:masterClrMapping/>
  </p:clrMapOvr>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54296267"/>
      </p:ext>
    </p:extLst>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033657657"/>
      </p:ext>
    </p:extLst>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685133285"/>
      </p:ext>
    </p:extLst>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8557112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4796690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966450935"/>
      </p:ext>
    </p:extLst>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528720979"/>
      </p:ext>
    </p:extLst>
  </p:cSld>
  <p:clrMapOvr>
    <a:masterClrMapping/>
  </p:clrMapOvr>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087183559"/>
      </p:ext>
    </p:extLst>
  </p:cSld>
  <p:clrMapOvr>
    <a:masterClrMapping/>
  </p:clrMapOvr>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917131648"/>
      </p:ext>
    </p:extLst>
  </p:cSld>
  <p:clrMapOvr>
    <a:masterClrMapping/>
  </p:clrMapOvr>
  <p:timing>
    <p:tnLst>
      <p:par>
        <p:cTn id="1" dur="indefinite" restart="never" nodeType="tmRoot"/>
      </p:par>
    </p:tn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649971859"/>
      </p:ext>
    </p:extLst>
  </p:cSld>
  <p:clrMapOvr>
    <a:masterClrMapping/>
  </p:clrMapOvr>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4082951144"/>
      </p:ext>
    </p:extLst>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930806738"/>
      </p:ext>
    </p:extLst>
  </p:cSld>
  <p:clrMapOvr>
    <a:masterClrMapping/>
  </p:clrMapOvr>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492999621"/>
      </p:ext>
    </p:extLst>
  </p:cSld>
  <p:clrMapOvr>
    <a:masterClrMapping/>
  </p:clrMapOvr>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140"/>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440"/>
            <a:ext cx="1746855" cy="325501"/>
          </a:xfrm>
          <a:prstGeom prst="rect">
            <a:avLst/>
          </a:prstGeom>
        </p:spPr>
      </p:pic>
    </p:spTree>
    <p:extLst>
      <p:ext uri="{BB962C8B-B14F-4D97-AF65-F5344CB8AC3E}">
        <p14:creationId xmlns:p14="http://schemas.microsoft.com/office/powerpoint/2010/main" val="2211408122"/>
      </p:ext>
    </p:extLst>
  </p:cSld>
  <p:clrMapOvr>
    <a:masterClrMapping/>
  </p:clrMapOvr>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8731898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05551493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8582856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55471926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61158916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70378958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2448166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8954495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05748787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86065422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93802327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521888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48171690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8847347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61032615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2530971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0943294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42630122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8640090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77244182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10021937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147851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202177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1058784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p 8"/>
          <p:cNvGrpSpPr>
            <a:grpSpLocks/>
          </p:cNvGrpSpPr>
          <p:nvPr/>
        </p:nvGrpSpPr>
        <p:grpSpPr bwMode="auto">
          <a:xfrm>
            <a:off x="5" y="6381750"/>
            <a:ext cx="6799263" cy="482600"/>
            <a:chOff x="-8963" y="6382190"/>
            <a:chExt cx="6799263" cy="482600"/>
          </a:xfrm>
        </p:grpSpPr>
        <p:sp>
          <p:nvSpPr>
            <p:cNvPr id="6"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7"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8"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87646730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5" name="Slide Number Placeholder 4"/>
          <p:cNvSpPr>
            <a:spLocks noGrp="1"/>
          </p:cNvSpPr>
          <p:nvPr>
            <p:ph type="sldNum" sz="quarter" idx="13"/>
          </p:nvPr>
        </p:nvSpPr>
        <p:spPr/>
        <p:txBody>
          <a:bodyPr/>
          <a:lstStyle>
            <a:lvl1pPr>
              <a:defRPr/>
            </a:lvl1pPr>
          </a:lstStyle>
          <a:p>
            <a:fld id="{B012918A-8F16-42FE-80A7-506F6CFEB354}" type="slidenum">
              <a:rPr lang="en-GB">
                <a:solidFill>
                  <a:prstClr val="black"/>
                </a:solidFill>
              </a:rPr>
              <a:pPr/>
              <a:t>‹#›</a:t>
            </a:fld>
            <a:r>
              <a:rPr lang="en-GB">
                <a:solidFill>
                  <a:prstClr val="black"/>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406453359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8"/>
          <p:cNvGrpSpPr>
            <a:grpSpLocks/>
          </p:cNvGrpSpPr>
          <p:nvPr/>
        </p:nvGrpSpPr>
        <p:grpSpPr bwMode="auto">
          <a:xfrm>
            <a:off x="5" y="6381750"/>
            <a:ext cx="6799263" cy="482600"/>
            <a:chOff x="-8963" y="6382190"/>
            <a:chExt cx="6799263" cy="482600"/>
          </a:xfrm>
        </p:grpSpPr>
        <p:sp>
          <p:nvSpPr>
            <p:cNvPr id="7"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9"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0"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02625163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6"/>
          </p:nvPr>
        </p:nvSpPr>
        <p:spPr/>
        <p:txBody>
          <a:bodyPr/>
          <a:lstStyle>
            <a:lvl1pPr>
              <a:defRPr/>
            </a:lvl1pPr>
          </a:lstStyle>
          <a:p>
            <a:fld id="{8FC80A62-E7A4-4F85-8FF6-4341FD2A89EE}"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7"/>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425866987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6"/>
          </p:nvPr>
        </p:nvSpPr>
        <p:spPr/>
        <p:txBody>
          <a:bodyPr/>
          <a:lstStyle>
            <a:lvl1pPr>
              <a:defRPr/>
            </a:lvl1pPr>
          </a:lstStyle>
          <a:p>
            <a:fld id="{B5EDFE52-D74C-448C-99B7-6171170E9ABC}"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7"/>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92722440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60002" y="1044001"/>
            <a:ext cx="8461376" cy="4617025"/>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5" name="Slide Number Placeholder 4"/>
          <p:cNvSpPr>
            <a:spLocks noGrp="1"/>
          </p:cNvSpPr>
          <p:nvPr>
            <p:ph type="sldNum" sz="quarter" idx="13"/>
          </p:nvPr>
        </p:nvSpPr>
        <p:spPr/>
        <p:txBody>
          <a:bodyPr/>
          <a:lstStyle>
            <a:lvl1pPr>
              <a:defRPr/>
            </a:lvl1pPr>
          </a:lstStyle>
          <a:p>
            <a:fld id="{FD907872-0AC9-4DF8-A1D8-FE83B7689F17}" type="slidenum">
              <a:rPr lang="en-GB">
                <a:solidFill>
                  <a:prstClr val="black"/>
                </a:solidFill>
              </a:rPr>
              <a:pPr/>
              <a:t>‹#›</a:t>
            </a:fld>
            <a:r>
              <a:rPr lang="en-GB">
                <a:solidFill>
                  <a:prstClr val="black"/>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8202436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7F66D95F-5464-46A7-9D71-7516E53C469C}"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87430363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2784B36B-BAE6-4717-9D62-C8C0B545B581}"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21458100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2C486E45-B3FA-4962-BFA5-AD8726B0D62C}"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7764122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7" name="Slide Number Placeholder 4"/>
          <p:cNvSpPr>
            <a:spLocks noGrp="1"/>
          </p:cNvSpPr>
          <p:nvPr>
            <p:ph type="sldNum" sz="quarter" idx="13"/>
          </p:nvPr>
        </p:nvSpPr>
        <p:spPr/>
        <p:txBody>
          <a:bodyPr/>
          <a:lstStyle>
            <a:lvl1pPr>
              <a:defRPr/>
            </a:lvl1pPr>
          </a:lstStyle>
          <a:p>
            <a:fld id="{2AAF6E02-F7ED-4759-A0E9-B323FE99B104}"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42569247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4"/>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90825224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7" name="Slide Number Placeholder 4"/>
          <p:cNvSpPr>
            <a:spLocks noGrp="1"/>
          </p:cNvSpPr>
          <p:nvPr>
            <p:ph type="sldNum" sz="quarter" idx="13"/>
          </p:nvPr>
        </p:nvSpPr>
        <p:spPr/>
        <p:txBody>
          <a:bodyPr/>
          <a:lstStyle>
            <a:lvl1pPr>
              <a:defRPr/>
            </a:lvl1pPr>
          </a:lstStyle>
          <a:p>
            <a:fld id="{83816B3D-68F5-46DC-9352-E9CBF2766378}"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86418701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6" name="Date Placeholder 2"/>
          <p:cNvSpPr>
            <a:spLocks noGrp="1"/>
          </p:cNvSpPr>
          <p:nvPr>
            <p:ph type="dt" sz="half" idx="17"/>
          </p:nvPr>
        </p:nvSpPr>
        <p:spPr/>
        <p:txBody>
          <a:bodyPr/>
          <a:lstStyle>
            <a:lvl1pPr>
              <a:defRPr/>
            </a:lvl1pPr>
          </a:lstStyle>
          <a:p>
            <a:pPr>
              <a:defRPr/>
            </a:pPr>
            <a:endParaRPr lang="en-GB">
              <a:solidFill>
                <a:prstClr val="black"/>
              </a:solidFill>
            </a:endParaRPr>
          </a:p>
        </p:txBody>
      </p:sp>
      <p:sp>
        <p:nvSpPr>
          <p:cNvPr id="9" name="Slide Number Placeholder 4"/>
          <p:cNvSpPr>
            <a:spLocks noGrp="1"/>
          </p:cNvSpPr>
          <p:nvPr>
            <p:ph type="sldNum" sz="quarter" idx="18"/>
          </p:nvPr>
        </p:nvSpPr>
        <p:spPr/>
        <p:txBody>
          <a:bodyPr/>
          <a:lstStyle>
            <a:lvl1pPr>
              <a:defRPr/>
            </a:lvl1pPr>
          </a:lstStyle>
          <a:p>
            <a:fld id="{AE835276-0621-433C-B81D-9BDB93583A6E}" type="slidenum">
              <a:rPr lang="en-GB">
                <a:solidFill>
                  <a:prstClr val="black"/>
                </a:solidFill>
              </a:rPr>
              <a:pPr/>
              <a:t>‹#›</a:t>
            </a:fld>
            <a:r>
              <a:rPr lang="en-GB">
                <a:solidFill>
                  <a:prstClr val="black"/>
                </a:solidFill>
              </a:rPr>
              <a:t> • </a:t>
            </a:r>
          </a:p>
        </p:txBody>
      </p:sp>
      <p:sp>
        <p:nvSpPr>
          <p:cNvPr id="11" name="Footer Placeholder 3"/>
          <p:cNvSpPr>
            <a:spLocks noGrp="1"/>
          </p:cNvSpPr>
          <p:nvPr>
            <p:ph type="ftr" sz="quarter" idx="19"/>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400486350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6" name="Date Placeholder 2"/>
          <p:cNvSpPr>
            <a:spLocks noGrp="1"/>
          </p:cNvSpPr>
          <p:nvPr>
            <p:ph type="dt" sz="half" idx="17"/>
          </p:nvPr>
        </p:nvSpPr>
        <p:spPr/>
        <p:txBody>
          <a:bodyPr/>
          <a:lstStyle>
            <a:lvl1pPr>
              <a:defRPr/>
            </a:lvl1pPr>
          </a:lstStyle>
          <a:p>
            <a:pPr>
              <a:defRPr/>
            </a:pPr>
            <a:endParaRPr lang="en-GB">
              <a:solidFill>
                <a:prstClr val="black"/>
              </a:solidFill>
            </a:endParaRPr>
          </a:p>
        </p:txBody>
      </p:sp>
      <p:sp>
        <p:nvSpPr>
          <p:cNvPr id="9" name="Slide Number Placeholder 4"/>
          <p:cNvSpPr>
            <a:spLocks noGrp="1"/>
          </p:cNvSpPr>
          <p:nvPr>
            <p:ph type="sldNum" sz="quarter" idx="18"/>
          </p:nvPr>
        </p:nvSpPr>
        <p:spPr/>
        <p:txBody>
          <a:bodyPr/>
          <a:lstStyle>
            <a:lvl1pPr>
              <a:defRPr/>
            </a:lvl1pPr>
          </a:lstStyle>
          <a:p>
            <a:fld id="{BC579AC9-6B63-4B47-8D65-0645772D6A3F}" type="slidenum">
              <a:rPr lang="en-GB">
                <a:solidFill>
                  <a:prstClr val="black"/>
                </a:solidFill>
              </a:rPr>
              <a:pPr/>
              <a:t>‹#›</a:t>
            </a:fld>
            <a:r>
              <a:rPr lang="en-GB">
                <a:solidFill>
                  <a:prstClr val="black"/>
                </a:solidFill>
              </a:rPr>
              <a:t> • </a:t>
            </a:r>
          </a:p>
        </p:txBody>
      </p:sp>
      <p:sp>
        <p:nvSpPr>
          <p:cNvPr id="11" name="Footer Placeholder 3"/>
          <p:cNvSpPr>
            <a:spLocks noGrp="1"/>
          </p:cNvSpPr>
          <p:nvPr>
            <p:ph type="ftr" sz="quarter" idx="19"/>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5437712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grpSp>
        <p:nvGrpSpPr>
          <p:cNvPr id="3" name="Grupp 8"/>
          <p:cNvGrpSpPr>
            <a:grpSpLocks/>
          </p:cNvGrpSpPr>
          <p:nvPr/>
        </p:nvGrpSpPr>
        <p:grpSpPr bwMode="auto">
          <a:xfrm>
            <a:off x="5" y="6381750"/>
            <a:ext cx="6799263" cy="482600"/>
            <a:chOff x="-8963" y="6382190"/>
            <a:chExt cx="6799263" cy="482600"/>
          </a:xfrm>
        </p:grpSpPr>
        <p:sp>
          <p:nvSpPr>
            <p:cNvPr id="4"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5"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01069645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8"/>
          <p:cNvGrpSpPr>
            <a:grpSpLocks/>
          </p:cNvGrpSpPr>
          <p:nvPr/>
        </p:nvGrpSpPr>
        <p:grpSpPr bwMode="auto">
          <a:xfrm>
            <a:off x="5" y="6381750"/>
            <a:ext cx="6799263" cy="482600"/>
            <a:chOff x="-8963" y="6382190"/>
            <a:chExt cx="6799263" cy="482600"/>
          </a:xfrm>
        </p:grpSpPr>
        <p:sp>
          <p:nvSpPr>
            <p:cNvPr id="7"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8"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64287538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4" name="Slide Number Placeholder 4"/>
          <p:cNvSpPr>
            <a:spLocks noGrp="1"/>
          </p:cNvSpPr>
          <p:nvPr>
            <p:ph type="sldNum" sz="quarter" idx="13"/>
          </p:nvPr>
        </p:nvSpPr>
        <p:spPr/>
        <p:txBody>
          <a:bodyPr/>
          <a:lstStyle>
            <a:lvl1pPr>
              <a:defRPr/>
            </a:lvl1pPr>
          </a:lstStyle>
          <a:p>
            <a:fld id="{31A5F602-E75B-4D83-A5BF-FD90F35BBCCA}" type="slidenum">
              <a:rPr lang="en-GB">
                <a:solidFill>
                  <a:prstClr val="black"/>
                </a:solidFill>
              </a:rPr>
              <a:pPr/>
              <a:t>‹#›</a:t>
            </a:fld>
            <a:r>
              <a:rPr lang="en-GB">
                <a:solidFill>
                  <a:prstClr val="black"/>
                </a:solidFill>
              </a:rPr>
              <a:t> • </a:t>
            </a:r>
          </a:p>
        </p:txBody>
      </p:sp>
      <p:sp>
        <p:nvSpPr>
          <p:cNvPr id="5"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227233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3" name="Slide Number Placeholder 4"/>
          <p:cNvSpPr>
            <a:spLocks noGrp="1"/>
          </p:cNvSpPr>
          <p:nvPr>
            <p:ph type="sldNum" sz="quarter" idx="13"/>
          </p:nvPr>
        </p:nvSpPr>
        <p:spPr/>
        <p:txBody>
          <a:bodyPr/>
          <a:lstStyle>
            <a:lvl1pPr>
              <a:defRPr/>
            </a:lvl1pPr>
          </a:lstStyle>
          <a:p>
            <a:fld id="{1DEC4CA1-08D0-4114-B0E3-A1EEDA996062}" type="slidenum">
              <a:rPr lang="en-GB">
                <a:solidFill>
                  <a:prstClr val="black"/>
                </a:solidFill>
              </a:rPr>
              <a:pPr/>
              <a:t>‹#›</a:t>
            </a:fld>
            <a:r>
              <a:rPr lang="en-GB">
                <a:solidFill>
                  <a:prstClr val="black"/>
                </a:solidFill>
              </a:rPr>
              <a:t> • </a:t>
            </a:r>
          </a:p>
        </p:txBody>
      </p:sp>
      <p:sp>
        <p:nvSpPr>
          <p:cNvPr id="4"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4326013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3398933"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p 8"/>
          <p:cNvGrpSpPr>
            <a:grpSpLocks/>
          </p:cNvGrpSpPr>
          <p:nvPr/>
        </p:nvGrpSpPr>
        <p:grpSpPr bwMode="auto">
          <a:xfrm>
            <a:off x="5" y="6381750"/>
            <a:ext cx="6799263" cy="482600"/>
            <a:chOff x="-8963" y="6382190"/>
            <a:chExt cx="6799263" cy="482600"/>
          </a:xfrm>
        </p:grpSpPr>
        <p:sp>
          <p:nvSpPr>
            <p:cNvPr id="6"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7"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8"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4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76001160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4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16059135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5326886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t>Chart colours for </a:t>
            </a:r>
            <a:r>
              <a:rPr lang="en-GB" sz="2200" b="1" dirty="0" err="1" smtClean="0"/>
              <a:t>Nordea</a:t>
            </a:r>
            <a:r>
              <a:rPr lang="en-GB" sz="2200" b="1" dirty="0" smtClean="0"/>
              <a:t> visual identity</a:t>
            </a:r>
            <a:endParaRPr lang="en-GB" sz="2200" b="1" dirty="0"/>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sz="1800" b="1" i="0" kern="1200" baseline="0" dirty="0" smtClean="0">
                <a:solidFill>
                  <a:schemeClr val="tx1"/>
                </a:solidFill>
                <a:latin typeface="Arial" charset="0"/>
                <a:ea typeface="+mn-ea"/>
                <a:cs typeface="Arial" charset="0"/>
              </a:rPr>
              <a:t>Colour scheme:</a:t>
            </a:r>
            <a:endParaRPr lang="en-GB" b="1" i="0" dirty="0"/>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0</a:t>
            </a:r>
          </a:p>
          <a:p>
            <a:pPr algn="ctr"/>
            <a:r>
              <a:rPr lang="en-GB" sz="900" b="1" dirty="0" smtClean="0"/>
              <a:t>96</a:t>
            </a:r>
          </a:p>
          <a:p>
            <a:pPr algn="ctr"/>
            <a:r>
              <a:rPr lang="en-GB" sz="900" b="1" dirty="0" smtClean="0"/>
              <a:t>161</a:t>
            </a:r>
            <a:endParaRPr lang="en-GB" sz="900" b="1" dirty="0"/>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225</a:t>
            </a:r>
          </a:p>
          <a:p>
            <a:pPr algn="ctr"/>
            <a:r>
              <a:rPr lang="en-GB" sz="900" b="1" dirty="0" smtClean="0"/>
              <a:t>106</a:t>
            </a:r>
          </a:p>
          <a:p>
            <a:pPr algn="ctr"/>
            <a:r>
              <a:rPr lang="en-GB" sz="900" b="1" dirty="0" smtClean="0"/>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a:t>
            </a:r>
          </a:p>
          <a:p>
            <a:pPr algn="ctr"/>
            <a:r>
              <a:rPr lang="en-GB" sz="900" b="1" dirty="0" smtClean="0"/>
              <a:t>144</a:t>
            </a:r>
          </a:p>
          <a:p>
            <a:pPr algn="ctr"/>
            <a:r>
              <a:rPr lang="en-GB" sz="900" b="1" dirty="0" smtClean="0"/>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163</a:t>
            </a:r>
          </a:p>
          <a:p>
            <a:pPr algn="ctr"/>
            <a:r>
              <a:rPr lang="en-GB" sz="900" b="1" dirty="0" smtClean="0"/>
              <a:t>153</a:t>
            </a:r>
          </a:p>
          <a:p>
            <a:pPr algn="ctr"/>
            <a:r>
              <a:rPr lang="en-GB" sz="900" b="1" dirty="0" smtClean="0"/>
              <a:t>111</a:t>
            </a:r>
            <a:endParaRPr lang="en-GB" sz="900" b="1" dirty="0"/>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175</a:t>
            </a:r>
          </a:p>
          <a:p>
            <a:pPr algn="ctr"/>
            <a:r>
              <a:rPr lang="en-GB" sz="900" b="1" dirty="0" smtClean="0"/>
              <a:t>80</a:t>
            </a:r>
          </a:p>
          <a:p>
            <a:pPr algn="ctr"/>
            <a:r>
              <a:rPr lang="en-GB" sz="900" b="1" dirty="0" smtClean="0"/>
              <a:t>70</a:t>
            </a:r>
            <a:endParaRPr lang="en-GB" sz="900" b="1" dirty="0"/>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127</a:t>
            </a:r>
          </a:p>
          <a:p>
            <a:pPr algn="ctr"/>
            <a:r>
              <a:rPr lang="en-GB" sz="900" b="1" dirty="0" smtClean="0"/>
              <a:t>127</a:t>
            </a:r>
          </a:p>
          <a:p>
            <a:pPr algn="ctr"/>
            <a:r>
              <a:rPr lang="en-GB" sz="900" b="1" dirty="0" smtClean="0"/>
              <a:t>127</a:t>
            </a:r>
            <a:endParaRPr lang="en-GB" sz="900" b="1" dirty="0"/>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233</a:t>
            </a:r>
          </a:p>
          <a:p>
            <a:pPr algn="ctr"/>
            <a:r>
              <a:rPr lang="en-GB" sz="900" b="1" dirty="0" smtClean="0"/>
              <a:t>170</a:t>
            </a:r>
          </a:p>
          <a:p>
            <a:pPr algn="ctr"/>
            <a:r>
              <a:rPr lang="en-GB" sz="900" b="1" dirty="0" smtClean="0"/>
              <a:t>0</a:t>
            </a:r>
            <a:endParaRPr lang="en-GB" sz="900" b="1" dirty="0"/>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163</a:t>
            </a:r>
          </a:p>
          <a:p>
            <a:pPr algn="ctr"/>
            <a:r>
              <a:rPr lang="en-GB" sz="900" b="1" dirty="0" smtClean="0"/>
              <a:t>82</a:t>
            </a:r>
          </a:p>
          <a:p>
            <a:pPr algn="ctr"/>
            <a:r>
              <a:rPr lang="en-GB" sz="900" b="1" dirty="0" smtClean="0"/>
              <a:t>115</a:t>
            </a:r>
            <a:endParaRPr lang="en-GB" sz="900" b="1" dirty="0"/>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kern="1200" baseline="0" dirty="0" smtClean="0">
                <a:solidFill>
                  <a:schemeClr val="tx1"/>
                </a:solidFill>
                <a:latin typeface="Arial" charset="0"/>
                <a:ea typeface="+mn-ea"/>
                <a:cs typeface="Arial" charset="0"/>
              </a:rPr>
              <a:t>You should use this colour chart for all charts in </a:t>
            </a:r>
            <a:r>
              <a:rPr lang="en-GB" sz="1000" kern="1200" baseline="0" dirty="0" err="1" smtClean="0">
                <a:solidFill>
                  <a:schemeClr val="tx1"/>
                </a:solidFill>
                <a:latin typeface="Arial" charset="0"/>
                <a:ea typeface="+mn-ea"/>
                <a:cs typeface="Arial" charset="0"/>
              </a:rPr>
              <a:t>Nordea</a:t>
            </a:r>
            <a:r>
              <a:rPr lang="en-GB" sz="1000" kern="1200" baseline="0" dirty="0" smtClean="0">
                <a:solidFill>
                  <a:schemeClr val="tx1"/>
                </a:solidFill>
                <a:latin typeface="Arial" charset="0"/>
                <a:ea typeface="+mn-ea"/>
                <a:cs typeface="Arial" charset="0"/>
              </a:rPr>
              <a:t>. It is based on the print palette, and for simplicity we use the same colours for digital media as well.</a:t>
            </a:r>
          </a:p>
          <a:p>
            <a:r>
              <a:rPr lang="en-GB" sz="1000" kern="1200" baseline="0" dirty="0" smtClean="0">
                <a:solidFill>
                  <a:schemeClr val="tx1"/>
                </a:solidFill>
                <a:latin typeface="Arial" charset="0"/>
                <a:ea typeface="+mn-ea"/>
                <a:cs typeface="Arial" charset="0"/>
              </a:rPr>
              <a:t>The colours are tested to work with red-green colour blind people (approx 5% of Europeans).</a:t>
            </a:r>
          </a:p>
          <a:p>
            <a:r>
              <a:rPr lang="en-GB" sz="1000" kern="1200" baseline="0" dirty="0" smtClean="0">
                <a:solidFill>
                  <a:schemeClr val="tx1"/>
                </a:solidFill>
                <a:latin typeface="Arial" charset="0"/>
                <a:ea typeface="+mn-ea"/>
                <a:cs typeface="Arial" charset="0"/>
              </a:rPr>
              <a:t>Colours are ordered after importance which means you should use them in the same order as presented here.</a:t>
            </a:r>
          </a:p>
          <a:p>
            <a:r>
              <a:rPr lang="en-GB" sz="1000" kern="1200" baseline="0" dirty="0" smtClean="0">
                <a:solidFill>
                  <a:schemeClr val="tx1"/>
                </a:solidFill>
                <a:latin typeface="Arial" charset="0"/>
                <a:ea typeface="+mn-ea"/>
                <a:cs typeface="Arial" charset="0"/>
              </a:rPr>
              <a:t>When you need a dimmed colour, use colour 14 which is a light grey. Colour code is C29 M22 Y22 K0 (RGB 182, 185, 186)</a:t>
            </a:r>
          </a:p>
          <a:p>
            <a:r>
              <a:rPr lang="en-GB" sz="1000" kern="1200" baseline="0" dirty="0" smtClean="0">
                <a:solidFill>
                  <a:schemeClr val="tx1"/>
                </a:solidFill>
                <a:latin typeface="Arial" charset="0"/>
                <a:ea typeface="+mn-ea"/>
                <a:cs typeface="Arial" charset="0"/>
              </a:rPr>
              <a:t>If you need more than 8 colours you should use the following colours (and in the same sequence):</a:t>
            </a:r>
          </a:p>
          <a:p>
            <a:endParaRPr lang="en-GB" sz="1000" kern="1200" baseline="0" dirty="0" smtClean="0">
              <a:solidFill>
                <a:schemeClr val="tx1"/>
              </a:solidFill>
              <a:latin typeface="Arial" charset="0"/>
              <a:ea typeface="+mn-ea"/>
              <a:cs typeface="Arial" charset="0"/>
            </a:endParaRP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9: C58 M18 Y10 K0 (RGB 103, 172, 206)</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10: C4 M34 Y47 K0 (RGB 239, 178, 137)</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11: C51 M0 Y20 K0 (RGB 117, 204, 208)</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12: C21 M17 Y30 K0 (RGB 204, 199, 178)</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13: C16 M42 Y31 K0 (RGB 211, 157, 155)</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14: C29 M22 Y22 K0 (RGB 182, 185, 186)</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15: C5 M18 Y55 K0 (RGB 242, 206, 134)</a:t>
            </a:r>
          </a:p>
          <a:p>
            <a:pPr algn="l" rtl="0" fontAlgn="base">
              <a:spcBef>
                <a:spcPct val="0"/>
              </a:spcBef>
              <a:spcAft>
                <a:spcPct val="0"/>
              </a:spcAft>
            </a:pPr>
            <a:r>
              <a:rPr lang="es-ES" sz="1000" kern="1200" baseline="0" dirty="0" smtClean="0">
                <a:solidFill>
                  <a:schemeClr val="tx1"/>
                </a:solidFill>
                <a:latin typeface="Arial" charset="0"/>
                <a:ea typeface="+mn-ea"/>
                <a:cs typeface="Arial" charset="0"/>
              </a:rPr>
              <a:t>16: C18 M41 Y12 K0 (RGB 206, 159, 182</a:t>
            </a:r>
            <a:endParaRPr lang="en-GB" sz="1000" kern="1200" baseline="0" dirty="0" smtClean="0">
              <a:solidFill>
                <a:schemeClr val="tx1"/>
              </a:solidFill>
              <a:latin typeface="Arial" charset="0"/>
              <a:ea typeface="+mn-ea"/>
              <a:cs typeface="Arial" charset="0"/>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kern="1200" baseline="0" dirty="0" smtClean="0">
                <a:solidFill>
                  <a:schemeClr val="tx1"/>
                </a:solidFill>
                <a:latin typeface="Arial" charset="0"/>
                <a:ea typeface="+mn-ea"/>
                <a:cs typeface="Arial" charset="0"/>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kern="1200" baseline="0" dirty="0" smtClean="0">
                <a:solidFill>
                  <a:schemeClr val="tx1"/>
                </a:solidFill>
                <a:latin typeface="Arial" charset="0"/>
                <a:ea typeface="+mn-ea"/>
                <a:cs typeface="Arial" charset="0"/>
              </a:rPr>
              <a:t>Pantone 301</a:t>
            </a:r>
          </a:p>
          <a:p>
            <a:r>
              <a:rPr lang="en-GB" sz="900" kern="1200" baseline="0" dirty="0" smtClean="0">
                <a:solidFill>
                  <a:schemeClr val="tx1"/>
                </a:solidFill>
                <a:latin typeface="Arial" charset="0"/>
                <a:ea typeface="+mn-ea"/>
                <a:cs typeface="Arial" charset="0"/>
              </a:rPr>
              <a:t>C100 M45 Y0 K18</a:t>
            </a:r>
          </a:p>
          <a:p>
            <a:r>
              <a:rPr lang="en-GB" sz="900" kern="1200" baseline="0" dirty="0" smtClean="0">
                <a:solidFill>
                  <a:schemeClr val="tx1"/>
                </a:solidFill>
                <a:latin typeface="Arial" charset="0"/>
                <a:ea typeface="+mn-ea"/>
                <a:cs typeface="Arial" charset="0"/>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kern="1200" baseline="0" dirty="0" smtClean="0">
                <a:solidFill>
                  <a:schemeClr val="tx1"/>
                </a:solidFill>
                <a:latin typeface="Arial" charset="0"/>
                <a:ea typeface="+mn-ea"/>
                <a:cs typeface="Arial" charset="0"/>
              </a:rPr>
              <a:t>Pantone 159</a:t>
            </a:r>
          </a:p>
          <a:p>
            <a:r>
              <a:rPr lang="en-GB" sz="900" kern="1200" baseline="0" dirty="0" smtClean="0">
                <a:solidFill>
                  <a:schemeClr val="tx1"/>
                </a:solidFill>
                <a:latin typeface="Arial" charset="0"/>
                <a:ea typeface="+mn-ea"/>
                <a:cs typeface="Arial" charset="0"/>
              </a:rPr>
              <a:t>C0 M66 Y100 K7</a:t>
            </a:r>
          </a:p>
          <a:p>
            <a:r>
              <a:rPr lang="en-GB" sz="900" kern="1200" baseline="0" dirty="0" smtClean="0">
                <a:solidFill>
                  <a:schemeClr val="tx1"/>
                </a:solidFill>
                <a:latin typeface="Arial" charset="0"/>
                <a:ea typeface="+mn-ea"/>
                <a:cs typeface="Arial" charset="0"/>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kern="1200" baseline="0" dirty="0" smtClean="0">
                <a:solidFill>
                  <a:schemeClr val="tx1"/>
                </a:solidFill>
                <a:latin typeface="Arial" charset="0"/>
                <a:ea typeface="+mn-ea"/>
                <a:cs typeface="Arial" charset="0"/>
              </a:rPr>
              <a:t>Pantone 5493 *</a:t>
            </a:r>
          </a:p>
          <a:p>
            <a:r>
              <a:rPr lang="en-GB" sz="900" kern="1200" baseline="0" dirty="0" smtClean="0">
                <a:solidFill>
                  <a:schemeClr val="tx1"/>
                </a:solidFill>
                <a:latin typeface="Arial" charset="0"/>
                <a:ea typeface="+mn-ea"/>
                <a:cs typeface="Arial" charset="0"/>
              </a:rPr>
              <a:t>C80 M22 Y31 K5</a:t>
            </a:r>
          </a:p>
          <a:p>
            <a:r>
              <a:rPr lang="en-GB" sz="900" kern="1200" baseline="0" dirty="0" smtClean="0">
                <a:solidFill>
                  <a:schemeClr val="tx1"/>
                </a:solidFill>
                <a:latin typeface="Arial" charset="0"/>
                <a:ea typeface="+mn-ea"/>
                <a:cs typeface="Arial" charset="0"/>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kern="1200" baseline="0" dirty="0" smtClean="0">
                <a:solidFill>
                  <a:schemeClr val="tx1"/>
                </a:solidFill>
                <a:latin typeface="Arial" charset="0"/>
                <a:ea typeface="+mn-ea"/>
                <a:cs typeface="Arial" charset="0"/>
              </a:rPr>
              <a:t>Pantone 451 *</a:t>
            </a:r>
          </a:p>
          <a:p>
            <a:r>
              <a:rPr lang="en-GB" sz="900" kern="1200" baseline="0" dirty="0" smtClean="0">
                <a:solidFill>
                  <a:schemeClr val="tx1"/>
                </a:solidFill>
                <a:latin typeface="Arial" charset="0"/>
                <a:ea typeface="+mn-ea"/>
                <a:cs typeface="Arial" charset="0"/>
              </a:rPr>
              <a:t>C36 M30 Y58 K13</a:t>
            </a:r>
          </a:p>
          <a:p>
            <a:r>
              <a:rPr lang="en-GB" sz="900" kern="1200" baseline="0" dirty="0" smtClean="0">
                <a:solidFill>
                  <a:schemeClr val="tx1"/>
                </a:solidFill>
                <a:latin typeface="Arial" charset="0"/>
                <a:ea typeface="+mn-ea"/>
                <a:cs typeface="Arial" charset="0"/>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kern="1200" baseline="0" dirty="0" smtClean="0">
                <a:solidFill>
                  <a:schemeClr val="tx1"/>
                </a:solidFill>
                <a:latin typeface="Arial" charset="0"/>
                <a:ea typeface="+mn-ea"/>
                <a:cs typeface="Arial" charset="0"/>
              </a:rPr>
              <a:t>Pantone 484 *</a:t>
            </a:r>
          </a:p>
          <a:p>
            <a:r>
              <a:rPr lang="en-GB" sz="900" kern="1200" baseline="0" dirty="0" smtClean="0">
                <a:solidFill>
                  <a:schemeClr val="tx1"/>
                </a:solidFill>
                <a:latin typeface="Arial" charset="0"/>
                <a:ea typeface="+mn-ea"/>
                <a:cs typeface="Arial" charset="0"/>
              </a:rPr>
              <a:t>C24 M75 Y67 K15</a:t>
            </a:r>
          </a:p>
          <a:p>
            <a:r>
              <a:rPr lang="en-GB" sz="900" kern="1200" baseline="0" dirty="0" smtClean="0">
                <a:solidFill>
                  <a:schemeClr val="tx1"/>
                </a:solidFill>
                <a:latin typeface="Arial" charset="0"/>
                <a:ea typeface="+mn-ea"/>
                <a:cs typeface="Arial" charset="0"/>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pPr algn="l" rtl="0" fontAlgn="base">
              <a:spcBef>
                <a:spcPct val="0"/>
              </a:spcBef>
              <a:spcAft>
                <a:spcPct val="0"/>
              </a:spcAft>
            </a:pPr>
            <a:r>
              <a:rPr lang="en-GB" sz="900" kern="1200" baseline="0" dirty="0" smtClean="0">
                <a:solidFill>
                  <a:schemeClr val="tx1"/>
                </a:solidFill>
                <a:latin typeface="Arial" charset="0"/>
                <a:ea typeface="+mn-ea"/>
                <a:cs typeface="Arial" charset="0"/>
              </a:rPr>
              <a:t>Pantone Cool Grey 4 *</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C49 M39 Y39 K21</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pPr algn="l" rtl="0" fontAlgn="base">
              <a:spcBef>
                <a:spcPct val="0"/>
              </a:spcBef>
              <a:spcAft>
                <a:spcPct val="0"/>
              </a:spcAft>
            </a:pPr>
            <a:r>
              <a:rPr lang="en-GB" sz="900" kern="1200" baseline="0" dirty="0" smtClean="0">
                <a:solidFill>
                  <a:schemeClr val="tx1"/>
                </a:solidFill>
                <a:latin typeface="Arial" charset="0"/>
                <a:ea typeface="+mn-ea"/>
                <a:cs typeface="Arial" charset="0"/>
              </a:rPr>
              <a:t>Pantone 131</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C0 M32 Y100 K9</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pPr algn="l" rtl="0" fontAlgn="base">
              <a:spcBef>
                <a:spcPct val="0"/>
              </a:spcBef>
              <a:spcAft>
                <a:spcPct val="0"/>
              </a:spcAft>
            </a:pPr>
            <a:r>
              <a:rPr lang="en-GB" sz="900" kern="1200" baseline="0" dirty="0" smtClean="0">
                <a:solidFill>
                  <a:schemeClr val="tx1"/>
                </a:solidFill>
                <a:latin typeface="Arial" charset="0"/>
                <a:ea typeface="+mn-ea"/>
                <a:cs typeface="Arial" charset="0"/>
              </a:rPr>
              <a:t>Pantone 207 *</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C34 M75 Y30 K13</a:t>
            </a:r>
          </a:p>
          <a:p>
            <a:pPr algn="l" rtl="0" fontAlgn="base">
              <a:spcBef>
                <a:spcPct val="0"/>
              </a:spcBef>
              <a:spcAft>
                <a:spcPct val="0"/>
              </a:spcAft>
            </a:pPr>
            <a:r>
              <a:rPr lang="en-GB" sz="900" kern="1200" baseline="0" dirty="0" smtClean="0">
                <a:solidFill>
                  <a:schemeClr val="tx1"/>
                </a:solidFill>
                <a:latin typeface="Arial" charset="0"/>
                <a:ea typeface="+mn-ea"/>
                <a:cs typeface="Arial" charset="0"/>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pPr algn="l" rtl="0" fontAlgn="base">
              <a:spcBef>
                <a:spcPct val="0"/>
              </a:spcBef>
              <a:spcAft>
                <a:spcPct val="0"/>
              </a:spcAft>
            </a:pPr>
            <a:r>
              <a:rPr lang="es-ES" sz="900" kern="1200" baseline="0" dirty="0" smtClean="0">
                <a:solidFill>
                  <a:schemeClr val="tx1"/>
                </a:solidFill>
                <a:latin typeface="Arial" charset="0"/>
                <a:ea typeface="+mn-ea"/>
                <a:cs typeface="Arial" charset="0"/>
              </a:rPr>
              <a:t>)</a:t>
            </a:r>
            <a:endParaRPr lang="en-GB" sz="900" kern="1200" baseline="0" dirty="0" smtClean="0">
              <a:solidFill>
                <a:schemeClr val="tx1"/>
              </a:solidFill>
              <a:latin typeface="Arial" charset="0"/>
              <a:ea typeface="+mn-ea"/>
              <a:cs typeface="Arial" charset="0"/>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103</a:t>
            </a:r>
          </a:p>
          <a:p>
            <a:pPr algn="ctr"/>
            <a:r>
              <a:rPr lang="en-GB" sz="900" b="1" dirty="0" smtClean="0"/>
              <a:t>172</a:t>
            </a:r>
          </a:p>
          <a:p>
            <a:pPr algn="ctr"/>
            <a:r>
              <a:rPr lang="en-GB" sz="900" b="1" dirty="0" smtClean="0"/>
              <a:t>206</a:t>
            </a:r>
            <a:endParaRPr lang="en-GB" sz="900" b="1" dirty="0"/>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239</a:t>
            </a:r>
          </a:p>
          <a:p>
            <a:pPr algn="ctr"/>
            <a:r>
              <a:rPr lang="en-GB" sz="900" b="1" dirty="0" smtClean="0"/>
              <a:t>178</a:t>
            </a:r>
          </a:p>
          <a:p>
            <a:pPr algn="ctr"/>
            <a:r>
              <a:rPr lang="en-GB" sz="900" b="1" dirty="0" smtClean="0"/>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117</a:t>
            </a:r>
          </a:p>
          <a:p>
            <a:pPr algn="ctr"/>
            <a:r>
              <a:rPr lang="en-GB" sz="900" b="1" dirty="0" smtClean="0"/>
              <a:t>204</a:t>
            </a:r>
          </a:p>
          <a:p>
            <a:pPr algn="ctr"/>
            <a:r>
              <a:rPr lang="en-GB" sz="900" b="1" dirty="0" smtClean="0"/>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204</a:t>
            </a:r>
          </a:p>
          <a:p>
            <a:pPr algn="ctr"/>
            <a:r>
              <a:rPr lang="en-GB" sz="900" b="1" dirty="0" smtClean="0"/>
              <a:t>199</a:t>
            </a:r>
          </a:p>
          <a:p>
            <a:pPr algn="ctr"/>
            <a:r>
              <a:rPr lang="en-GB" sz="900" b="1" dirty="0" smtClean="0"/>
              <a:t>178</a:t>
            </a:r>
            <a:endParaRPr lang="en-GB" sz="900" b="1" dirty="0"/>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211</a:t>
            </a:r>
          </a:p>
          <a:p>
            <a:pPr algn="ctr"/>
            <a:r>
              <a:rPr lang="en-GB" sz="900" b="1" dirty="0" smtClean="0"/>
              <a:t>157</a:t>
            </a:r>
          </a:p>
          <a:p>
            <a:pPr algn="ctr"/>
            <a:r>
              <a:rPr lang="en-GB" sz="900" b="1" dirty="0" smtClean="0"/>
              <a:t>155</a:t>
            </a:r>
            <a:endParaRPr lang="en-GB" sz="900" b="1" dirty="0"/>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182</a:t>
            </a:r>
          </a:p>
          <a:p>
            <a:pPr algn="ctr"/>
            <a:r>
              <a:rPr lang="en-GB" sz="900" b="1" dirty="0" smtClean="0"/>
              <a:t>185</a:t>
            </a:r>
          </a:p>
          <a:p>
            <a:pPr algn="ctr"/>
            <a:r>
              <a:rPr lang="en-GB" sz="900" b="1" dirty="0" smtClean="0"/>
              <a:t>186</a:t>
            </a:r>
            <a:endParaRPr lang="en-GB" sz="900" b="1" dirty="0"/>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242</a:t>
            </a:r>
          </a:p>
          <a:p>
            <a:pPr algn="ctr"/>
            <a:r>
              <a:rPr lang="en-GB" sz="900" b="1" dirty="0" smtClean="0"/>
              <a:t>206</a:t>
            </a:r>
          </a:p>
          <a:p>
            <a:pPr algn="ctr"/>
            <a:r>
              <a:rPr lang="en-GB" sz="900" b="1" dirty="0" smtClean="0"/>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206</a:t>
            </a:r>
          </a:p>
          <a:p>
            <a:pPr algn="ctr"/>
            <a:r>
              <a:rPr lang="en-GB" sz="900" b="1" dirty="0" smtClean="0"/>
              <a:t>159</a:t>
            </a:r>
          </a:p>
          <a:p>
            <a:pPr algn="ctr"/>
            <a:r>
              <a:rPr lang="en-GB" sz="900" b="1" dirty="0" smtClean="0"/>
              <a:t>182</a:t>
            </a:r>
            <a:endParaRPr lang="en-GB" sz="900" b="1" dirty="0"/>
          </a:p>
        </p:txBody>
      </p:sp>
    </p:spTree>
    <p:extLst>
      <p:ext uri="{BB962C8B-B14F-4D97-AF65-F5344CB8AC3E}">
        <p14:creationId xmlns:p14="http://schemas.microsoft.com/office/powerpoint/2010/main" val="25117035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15610352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20776152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93545600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715"/>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99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59434806"/>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3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60594853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420201665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19225213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93610054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6"/>
          <p:cNvSpPr>
            <a:spLocks noGrp="1"/>
          </p:cNvSpPr>
          <p:nvPr>
            <p:ph sz="quarter" idx="10" hasCustomPrompt="1"/>
          </p:nvPr>
        </p:nvSpPr>
        <p:spPr>
          <a:xfrm>
            <a:off x="4719697" y="6451372"/>
            <a:ext cx="3780789" cy="164267"/>
          </a:xfrm>
          <a:noFill/>
          <a:ln>
            <a:noFill/>
          </a:ln>
        </p:spPr>
        <p:txBody>
          <a:bodyPr wrap="square" tIns="36000" bIns="36000" anchor="b" anchorCtr="0">
            <a:spAutoFit/>
          </a:bodyPr>
          <a:lstStyle>
            <a:lvl1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1pPr>
            <a:lvl2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2pPr>
            <a:lvl3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3pPr>
            <a:lvl4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4pPr>
            <a:lvl5pPr algn="r" defTabSz="1282700" rtl="0" eaLnBrk="0" fontAlgn="base" hangingPunct="0">
              <a:lnSpc>
                <a:spcPct val="85000"/>
              </a:lnSpc>
              <a:spcBef>
                <a:spcPct val="5000"/>
              </a:spcBef>
              <a:spcAft>
                <a:spcPct val="0"/>
              </a:spcAft>
              <a:buClr>
                <a:srgbClr val="000000"/>
              </a:buClr>
              <a:buSzPct val="100000"/>
              <a:buFontTx/>
              <a:buNone/>
              <a:defRPr lang="en-GB" sz="700" b="0" kern="1200" baseline="0" dirty="0" smtClean="0">
                <a:solidFill>
                  <a:srgbClr val="191919">
                    <a:lumMod val="50000"/>
                    <a:lumOff val="50000"/>
                  </a:srgbClr>
                </a:solidFill>
                <a:latin typeface="Arial" charset="0"/>
                <a:ea typeface="+mn-ea"/>
                <a:cs typeface="Arial"/>
              </a:defRPr>
            </a:lvl5pPr>
          </a:lstStyle>
          <a:p>
            <a:pPr lvl="0"/>
            <a:r>
              <a:rPr lang="en-US" dirty="0" smtClean="0"/>
              <a:t>Source:</a:t>
            </a:r>
            <a:endParaRPr lang="en-GB" dirty="0"/>
          </a:p>
        </p:txBody>
      </p:sp>
    </p:spTree>
    <p:extLst>
      <p:ext uri="{BB962C8B-B14F-4D97-AF65-F5344CB8AC3E}">
        <p14:creationId xmlns:p14="http://schemas.microsoft.com/office/powerpoint/2010/main" val="371579927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72424600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05485818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05133243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79066594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75207222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62"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61"/>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0660902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6491620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58936737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5161888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5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5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22511282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3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3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52183504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9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9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23745357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54761163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44068512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25848643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6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70860920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7020173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27100268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17624022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35204766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13237112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3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4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20272581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62"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61"/>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19956061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36675027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57010921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a:solidFill>
                  <a:srgbClr val="191919"/>
                </a:solidFill>
                <a:latin typeface="Arial"/>
                <a:cs typeface="Arial"/>
              </a:rPr>
              <a:t>Chart colours for Nordea visual identity</a:t>
            </a: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195303254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59328729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3670683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2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72793193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51820074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09088930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73652206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55453091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99493959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2392718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07913376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32503608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27925966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95027663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68420430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14363958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02711581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18039486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5537955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81070954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70840748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25548221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48974982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3093444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85399139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9459930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31493962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06080557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5246940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90704933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17362124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0040438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16170807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8551071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7603660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61551326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73015744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55580719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90074332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4181675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8415157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52155882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111589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7557779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65066127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621032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5353536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80217104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68656495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0455110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7291742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36312899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06"/>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55773690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578947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11579798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5695517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79280969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67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96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2480798748"/>
      </p:ext>
    </p:extLst>
  </p:cSld>
  <p:clrMapOvr>
    <a:masterClrMapping/>
  </p:clrMapOvr>
  <p:timing>
    <p:tnLst>
      <p:par>
        <p:cT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9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340247261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9253541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53256244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28127707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76"/>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0014919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84951763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7850531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3305794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81252169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6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9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898562230"/>
      </p:ext>
    </p:extLst>
  </p:cSld>
  <p:clrMapOvr>
    <a:masterClrMapping/>
  </p:clrMapOvr>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56"/>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37322790"/>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90995756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5625901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5093985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6"/>
          <p:cNvSpPr>
            <a:spLocks noGrp="1"/>
          </p:cNvSpPr>
          <p:nvPr>
            <p:ph sz="quarter" idx="10" hasCustomPrompt="1"/>
          </p:nvPr>
        </p:nvSpPr>
        <p:spPr>
          <a:xfrm>
            <a:off x="4719685" y="6451296"/>
            <a:ext cx="3780789" cy="164267"/>
          </a:xfrm>
          <a:noFill/>
          <a:ln>
            <a:noFill/>
          </a:ln>
        </p:spPr>
        <p:txBody>
          <a:bodyPr wrap="square" tIns="36000" bIns="36000" anchor="b" anchorCtr="0">
            <a:spAutoFit/>
          </a:bodyPr>
          <a:lstStyle>
            <a:lvl1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1pPr>
            <a:lvl2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2pPr>
            <a:lvl3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3pPr>
            <a:lvl4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4pPr>
            <a:lvl5pPr algn="r" defTabSz="1282700" rtl="0" eaLnBrk="0" fontAlgn="base" hangingPunct="0">
              <a:lnSpc>
                <a:spcPct val="85000"/>
              </a:lnSpc>
              <a:spcBef>
                <a:spcPct val="5000"/>
              </a:spcBef>
              <a:spcAft>
                <a:spcPct val="0"/>
              </a:spcAft>
              <a:buClr>
                <a:srgbClr val="000000"/>
              </a:buClr>
              <a:buSzPct val="100000"/>
              <a:buFontTx/>
              <a:buNone/>
              <a:defRPr lang="en-GB" sz="700" b="0" kern="1200" baseline="0" dirty="0" smtClean="0">
                <a:solidFill>
                  <a:srgbClr val="191919">
                    <a:lumMod val="50000"/>
                    <a:lumOff val="50000"/>
                  </a:srgbClr>
                </a:solidFill>
                <a:latin typeface="Arial" charset="0"/>
                <a:ea typeface="+mn-ea"/>
                <a:cs typeface="Arial"/>
              </a:defRPr>
            </a:lvl5pPr>
          </a:lstStyle>
          <a:p>
            <a:pPr lvl="0"/>
            <a:r>
              <a:rPr lang="en-US" dirty="0" smtClean="0"/>
              <a:t>Source:</a:t>
            </a:r>
            <a:endParaRPr lang="en-GB" dirty="0"/>
          </a:p>
        </p:txBody>
      </p:sp>
    </p:spTree>
    <p:extLst>
      <p:ext uri="{BB962C8B-B14F-4D97-AF65-F5344CB8AC3E}">
        <p14:creationId xmlns:p14="http://schemas.microsoft.com/office/powerpoint/2010/main" val="21254967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54"/>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807762177"/>
      </p:ext>
    </p:extLst>
  </p:cSld>
  <p:clrMapOvr>
    <a:masterClrMapping/>
  </p:clrMapOvr>
  <p:timing>
    <p:tnLst>
      <p:par>
        <p:cTn id="1" dur="indefinite" restart="never" nodeType="tmRoot"/>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4122542742"/>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94"/>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459851905"/>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67671840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20674626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994983711"/>
      </p:ext>
    </p:extLst>
  </p:cSld>
  <p:clrMapOvr>
    <a:masterClrMapping/>
  </p:clrMapOvr>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836901727"/>
      </p:ext>
    </p:extLst>
  </p:cSld>
  <p:clrMapOvr>
    <a:masterClrMapping/>
  </p:clrMapOvr>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138263386"/>
      </p:ext>
    </p:extLst>
  </p:cSld>
  <p:clrMapOvr>
    <a:masterClrMapping/>
  </p:clrMapOvr>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739587640"/>
      </p:ext>
    </p:extLst>
  </p:cSld>
  <p:clrMapOvr>
    <a:masterClrMapping/>
  </p:clrMapOvr>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1925928411"/>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191526225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4076324325"/>
      </p:ext>
    </p:extLst>
  </p:cSld>
  <p:clrMapOvr>
    <a:masterClrMapping/>
  </p:clrMapOvr>
  <p:timing>
    <p:tnLst>
      <p:par>
        <p:cTn id="1" dur="indefinite" restart="never" nodeType="tmRoot"/>
      </p:par>
    </p:tn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209918785"/>
      </p:ext>
    </p:extLst>
  </p:cSld>
  <p:clrMapOvr>
    <a:masterClrMapping/>
  </p:clrMapOvr>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278"/>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457533525"/>
      </p:ext>
    </p:extLst>
  </p:cSld>
  <p:clrMapOvr>
    <a:masterClrMapping/>
  </p:clrMapOvr>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874482335"/>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4"/>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63788592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793915346"/>
      </p:ext>
    </p:extLst>
  </p:cSld>
  <p:clrMapOvr>
    <a:masterClrMapping/>
  </p:clrMapOvr>
  <p:timing>
    <p:tnLst>
      <p:par>
        <p:cTn id="1" dur="indefinite" restart="never" nodeType="tmRoot"/>
      </p:par>
    </p:tn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2622965166"/>
      </p:ext>
    </p:extLst>
  </p:cSld>
  <p:clrMapOvr>
    <a:masterClrMapping/>
  </p:clrMapOvr>
  <p:timing>
    <p:tnLst>
      <p:par>
        <p:cTn id="1" dur="indefinite" restart="never" nodeType="tmRoot"/>
      </p:par>
    </p:tn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663149747"/>
      </p:ext>
    </p:extLst>
  </p:cSld>
  <p:clrMapOvr>
    <a:masterClrMapping/>
  </p:clrMapOvr>
  <p:timing>
    <p:tnLst>
      <p:par>
        <p:cTn id="1" dur="indefinite" restart="never" nodeType="tmRoot"/>
      </p:par>
    </p:tn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874697970"/>
      </p:ext>
    </p:extLst>
  </p:cSld>
  <p:clrMapOvr>
    <a:masterClrMapping/>
  </p:clrMapOvr>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044"/>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242030318"/>
      </p:ext>
    </p:extLst>
  </p:cSld>
  <p:clrMapOvr>
    <a:masterClrMapping/>
  </p:clrMapOvr>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54"/>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895170457"/>
      </p:ext>
    </p:extLst>
  </p:cSld>
  <p:clrMapOvr>
    <a:masterClrMapping/>
  </p:clrMapOvr>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525319094"/>
      </p:ext>
    </p:extLst>
  </p:cSld>
  <p:clrMapOvr>
    <a:masterClrMapping/>
  </p:clrMapOvr>
  <p:timing>
    <p:tnLst>
      <p:par>
        <p:cTn id="1" dur="indefinite" restart="never" nodeType="tmRoot"/>
      </p:par>
    </p:tn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94"/>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611089782"/>
      </p:ext>
    </p:extLst>
  </p:cSld>
  <p:clrMapOvr>
    <a:masterClrMapping/>
  </p:clrMapOvr>
  <p:timing>
    <p:tnLst>
      <p:par>
        <p:cT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prstClr val="black"/>
              </a:solidFill>
            </a:endParaRPr>
          </a:p>
        </p:txBody>
      </p:sp>
      <p:sp>
        <p:nvSpPr>
          <p:cNvPr id="6" name="Footer Placeholder 5"/>
          <p:cNvSpPr>
            <a:spLocks noGrp="1"/>
          </p:cNvSpPr>
          <p:nvPr>
            <p:ph type="ftr" sz="quarter" idx="16"/>
          </p:nvPr>
        </p:nvSpPr>
        <p:spPr/>
        <p:txBody>
          <a:bodyPr/>
          <a:lstStyle/>
          <a:p>
            <a:endParaRPr lang="en-GB">
              <a:solidFill>
                <a:prstClr val="black"/>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581880237"/>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1890826431"/>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17025474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60308295"/>
      </p:ext>
    </p:extLst>
  </p:cSld>
  <p:clrMapOvr>
    <a:masterClrMapping/>
  </p:clrMapOvr>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32605234"/>
      </p:ext>
    </p:extLst>
  </p:cSld>
  <p:clrMapOvr>
    <a:masterClrMapping/>
  </p:clrMapOvr>
  <p:timing>
    <p:tnLst>
      <p:par>
        <p:cTn id="1" dur="indefinite" restart="never" nodeType="tmRoot"/>
      </p:par>
    </p:tn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902432288"/>
      </p:ext>
    </p:extLst>
  </p:cSld>
  <p:clrMapOvr>
    <a:masterClrMapping/>
  </p:clrMapOvr>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0" name="Footer Placeholder 9"/>
          <p:cNvSpPr>
            <a:spLocks noGrp="1"/>
          </p:cNvSpPr>
          <p:nvPr>
            <p:ph type="ftr" sz="quarter" idx="11"/>
          </p:nvPr>
        </p:nvSpPr>
        <p:spPr/>
        <p:txBody>
          <a:bodyPr/>
          <a:lstStyle/>
          <a:p>
            <a:endParaRPr lang="en-GB">
              <a:solidFill>
                <a:prstClr val="black"/>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95936456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3432957193"/>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prstClr val="black"/>
              </a:solidFill>
            </a:endParaRPr>
          </a:p>
        </p:txBody>
      </p:sp>
      <p:sp>
        <p:nvSpPr>
          <p:cNvPr id="11" name="Footer Placeholder 10"/>
          <p:cNvSpPr>
            <a:spLocks noGrp="1"/>
          </p:cNvSpPr>
          <p:nvPr>
            <p:ph type="ftr" sz="quarter" idx="11"/>
          </p:nvPr>
        </p:nvSpPr>
        <p:spPr/>
        <p:txBody>
          <a:bodyPr/>
          <a:lstStyle/>
          <a:p>
            <a:endParaRPr lang="en-GB">
              <a:solidFill>
                <a:prstClr val="black"/>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Tree>
    <p:extLst>
      <p:ext uri="{BB962C8B-B14F-4D97-AF65-F5344CB8AC3E}">
        <p14:creationId xmlns:p14="http://schemas.microsoft.com/office/powerpoint/2010/main" val="4117769713"/>
      </p:ext>
    </p:extLst>
  </p:cSld>
  <p:clrMapOvr>
    <a:masterClrMapping/>
  </p:clrMapOvr>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278"/>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851112992"/>
      </p:ext>
    </p:extLst>
  </p:cSld>
  <p:clrMapOvr>
    <a:masterClrMapping/>
  </p:clrMapOvr>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13"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2198335043"/>
      </p:ext>
    </p:extLst>
  </p:cSld>
  <p:clrMapOvr>
    <a:masterClrMapping/>
  </p:clrMapOvr>
  <p:timing>
    <p:tnLst>
      <p:par>
        <p:cTn id="1" dur="indefinite" restart="never" nodeType="tmRoot"/>
      </p:par>
    </p:tn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051531548"/>
      </p:ext>
    </p:extLst>
  </p:cSld>
  <p:clrMapOvr>
    <a:masterClrMapping/>
  </p:clrMapOvr>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34026580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305764340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8"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973237944"/>
      </p:ext>
    </p:extLst>
  </p:cSld>
  <p:clrMapOvr>
    <a:masterClrMapping/>
  </p:clrMapOvr>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prstClr val="black"/>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6E833C6F-03A6-4544-8BF7-2AD5E810C2E1}" type="slidenum">
              <a:rPr lang="en-GB" smtClean="0">
                <a:solidFill>
                  <a:prstClr val="black"/>
                </a:solidFill>
              </a:rPr>
              <a:pPr/>
              <a:t>‹#›</a:t>
            </a:fld>
            <a:r>
              <a:rPr lang="en-GB" smtClean="0">
                <a:solidFill>
                  <a:prstClr val="black"/>
                </a:solidFill>
              </a:rPr>
              <a:t> • </a:t>
            </a:r>
            <a:endParaRPr lang="en-GB">
              <a:solidFill>
                <a:prstClr val="black"/>
              </a:solidFill>
            </a:endParaRPr>
          </a:p>
        </p:txBody>
      </p:sp>
      <p:sp>
        <p:nvSpPr>
          <p:cNvPr id="7"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prstClr val="black"/>
              </a:solidFill>
            </a:endParaRPr>
          </a:p>
        </p:txBody>
      </p:sp>
    </p:spTree>
    <p:extLst>
      <p:ext uri="{BB962C8B-B14F-4D97-AF65-F5344CB8AC3E}">
        <p14:creationId xmlns:p14="http://schemas.microsoft.com/office/powerpoint/2010/main" val="3892694634"/>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044"/>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497735138"/>
      </p:ext>
    </p:extLst>
  </p:cSld>
  <p:clrMapOvr>
    <a:masterClrMapping/>
  </p:clrMapOvr>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p 8"/>
          <p:cNvGrpSpPr>
            <a:grpSpLocks/>
          </p:cNvGrpSpPr>
          <p:nvPr/>
        </p:nvGrpSpPr>
        <p:grpSpPr bwMode="auto">
          <a:xfrm>
            <a:off x="5" y="6381750"/>
            <a:ext cx="6799263" cy="482600"/>
            <a:chOff x="-8963" y="6382190"/>
            <a:chExt cx="6799263" cy="482600"/>
          </a:xfrm>
        </p:grpSpPr>
        <p:sp>
          <p:nvSpPr>
            <p:cNvPr id="6"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7"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8"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8688774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5" name="Slide Number Placeholder 4"/>
          <p:cNvSpPr>
            <a:spLocks noGrp="1"/>
          </p:cNvSpPr>
          <p:nvPr>
            <p:ph type="sldNum" sz="quarter" idx="13"/>
          </p:nvPr>
        </p:nvSpPr>
        <p:spPr/>
        <p:txBody>
          <a:bodyPr/>
          <a:lstStyle>
            <a:lvl1pPr>
              <a:defRPr/>
            </a:lvl1pPr>
          </a:lstStyle>
          <a:p>
            <a:fld id="{B012918A-8F16-42FE-80A7-506F6CFEB354}" type="slidenum">
              <a:rPr lang="en-GB">
                <a:solidFill>
                  <a:prstClr val="black"/>
                </a:solidFill>
              </a:rPr>
              <a:pPr/>
              <a:t>‹#›</a:t>
            </a:fld>
            <a:r>
              <a:rPr lang="en-GB">
                <a:solidFill>
                  <a:prstClr val="black"/>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52962347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8"/>
          <p:cNvGrpSpPr>
            <a:grpSpLocks/>
          </p:cNvGrpSpPr>
          <p:nvPr/>
        </p:nvGrpSpPr>
        <p:grpSpPr bwMode="auto">
          <a:xfrm>
            <a:off x="5" y="6381750"/>
            <a:ext cx="6799263" cy="482600"/>
            <a:chOff x="-8963" y="6382190"/>
            <a:chExt cx="6799263" cy="482600"/>
          </a:xfrm>
        </p:grpSpPr>
        <p:sp>
          <p:nvSpPr>
            <p:cNvPr id="7"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9"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0"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9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47288684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6"/>
          </p:nvPr>
        </p:nvSpPr>
        <p:spPr/>
        <p:txBody>
          <a:bodyPr/>
          <a:lstStyle>
            <a:lvl1pPr>
              <a:defRPr/>
            </a:lvl1pPr>
          </a:lstStyle>
          <a:p>
            <a:fld id="{8FC80A62-E7A4-4F85-8FF6-4341FD2A89EE}"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7"/>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25137378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6"/>
          </p:nvPr>
        </p:nvSpPr>
        <p:spPr/>
        <p:txBody>
          <a:bodyPr/>
          <a:lstStyle>
            <a:lvl1pPr>
              <a:defRPr/>
            </a:lvl1pPr>
          </a:lstStyle>
          <a:p>
            <a:fld id="{B5EDFE52-D74C-448C-99B7-6171170E9ABC}"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7"/>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26965795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60002" y="1044001"/>
            <a:ext cx="8461376" cy="4617025"/>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5" name="Slide Number Placeholder 4"/>
          <p:cNvSpPr>
            <a:spLocks noGrp="1"/>
          </p:cNvSpPr>
          <p:nvPr>
            <p:ph type="sldNum" sz="quarter" idx="13"/>
          </p:nvPr>
        </p:nvSpPr>
        <p:spPr/>
        <p:txBody>
          <a:bodyPr/>
          <a:lstStyle>
            <a:lvl1pPr>
              <a:defRPr/>
            </a:lvl1pPr>
          </a:lstStyle>
          <a:p>
            <a:fld id="{FD907872-0AC9-4DF8-A1D8-FE83B7689F17}" type="slidenum">
              <a:rPr lang="en-GB">
                <a:solidFill>
                  <a:prstClr val="black"/>
                </a:solidFill>
              </a:rPr>
              <a:pPr/>
              <a:t>‹#›</a:t>
            </a:fld>
            <a:r>
              <a:rPr lang="en-GB">
                <a:solidFill>
                  <a:prstClr val="black"/>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87159349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7F66D95F-5464-46A7-9D71-7516E53C469C}"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5140776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4"/>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98350030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2784B36B-BAE6-4717-9D62-C8C0B545B581}"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56782129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6" name="Slide Number Placeholder 4"/>
          <p:cNvSpPr>
            <a:spLocks noGrp="1"/>
          </p:cNvSpPr>
          <p:nvPr>
            <p:ph type="sldNum" sz="quarter" idx="13"/>
          </p:nvPr>
        </p:nvSpPr>
        <p:spPr/>
        <p:txBody>
          <a:bodyPr/>
          <a:lstStyle>
            <a:lvl1pPr>
              <a:defRPr/>
            </a:lvl1pPr>
          </a:lstStyle>
          <a:p>
            <a:fld id="{2C486E45-B3FA-4962-BFA5-AD8726B0D62C}" type="slidenum">
              <a:rPr lang="en-GB">
                <a:solidFill>
                  <a:prstClr val="black"/>
                </a:solidFill>
              </a:rPr>
              <a:pPr/>
              <a:t>‹#›</a:t>
            </a:fld>
            <a:r>
              <a:rPr lang="en-GB">
                <a:solidFill>
                  <a:prstClr val="black"/>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22775458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7" name="Slide Number Placeholder 4"/>
          <p:cNvSpPr>
            <a:spLocks noGrp="1"/>
          </p:cNvSpPr>
          <p:nvPr>
            <p:ph type="sldNum" sz="quarter" idx="13"/>
          </p:nvPr>
        </p:nvSpPr>
        <p:spPr/>
        <p:txBody>
          <a:bodyPr/>
          <a:lstStyle>
            <a:lvl1pPr>
              <a:defRPr/>
            </a:lvl1pPr>
          </a:lstStyle>
          <a:p>
            <a:fld id="{2AAF6E02-F7ED-4759-A0E9-B323FE99B104}"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04398712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7" name="Slide Number Placeholder 4"/>
          <p:cNvSpPr>
            <a:spLocks noGrp="1"/>
          </p:cNvSpPr>
          <p:nvPr>
            <p:ph type="sldNum" sz="quarter" idx="13"/>
          </p:nvPr>
        </p:nvSpPr>
        <p:spPr/>
        <p:txBody>
          <a:bodyPr/>
          <a:lstStyle>
            <a:lvl1pPr>
              <a:defRPr/>
            </a:lvl1pPr>
          </a:lstStyle>
          <a:p>
            <a:fld id="{83816B3D-68F5-46DC-9352-E9CBF2766378}" type="slidenum">
              <a:rPr lang="en-GB">
                <a:solidFill>
                  <a:prstClr val="black"/>
                </a:solidFill>
              </a:rPr>
              <a:pPr/>
              <a:t>‹#›</a:t>
            </a:fld>
            <a:r>
              <a:rPr lang="en-GB">
                <a:solidFill>
                  <a:prstClr val="black"/>
                </a:solidFill>
              </a:rPr>
              <a:t> • </a:t>
            </a:r>
          </a:p>
        </p:txBody>
      </p:sp>
      <p:sp>
        <p:nvSpPr>
          <p:cNvPr id="8"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21788856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374"/>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6" name="Date Placeholder 2"/>
          <p:cNvSpPr>
            <a:spLocks noGrp="1"/>
          </p:cNvSpPr>
          <p:nvPr>
            <p:ph type="dt" sz="half" idx="17"/>
          </p:nvPr>
        </p:nvSpPr>
        <p:spPr/>
        <p:txBody>
          <a:bodyPr/>
          <a:lstStyle>
            <a:lvl1pPr>
              <a:defRPr/>
            </a:lvl1pPr>
          </a:lstStyle>
          <a:p>
            <a:pPr>
              <a:defRPr/>
            </a:pPr>
            <a:endParaRPr lang="en-GB">
              <a:solidFill>
                <a:prstClr val="black"/>
              </a:solidFill>
            </a:endParaRPr>
          </a:p>
        </p:txBody>
      </p:sp>
      <p:sp>
        <p:nvSpPr>
          <p:cNvPr id="9" name="Slide Number Placeholder 4"/>
          <p:cNvSpPr>
            <a:spLocks noGrp="1"/>
          </p:cNvSpPr>
          <p:nvPr>
            <p:ph type="sldNum" sz="quarter" idx="18"/>
          </p:nvPr>
        </p:nvSpPr>
        <p:spPr/>
        <p:txBody>
          <a:bodyPr/>
          <a:lstStyle>
            <a:lvl1pPr>
              <a:defRPr/>
            </a:lvl1pPr>
          </a:lstStyle>
          <a:p>
            <a:fld id="{AE835276-0621-433C-B81D-9BDB93583A6E}" type="slidenum">
              <a:rPr lang="en-GB">
                <a:solidFill>
                  <a:prstClr val="black"/>
                </a:solidFill>
              </a:rPr>
              <a:pPr/>
              <a:t>‹#›</a:t>
            </a:fld>
            <a:r>
              <a:rPr lang="en-GB">
                <a:solidFill>
                  <a:prstClr val="black"/>
                </a:solidFill>
              </a:rPr>
              <a:t> • </a:t>
            </a:r>
          </a:p>
        </p:txBody>
      </p:sp>
      <p:sp>
        <p:nvSpPr>
          <p:cNvPr id="11" name="Footer Placeholder 3"/>
          <p:cNvSpPr>
            <a:spLocks noGrp="1"/>
          </p:cNvSpPr>
          <p:nvPr>
            <p:ph type="ftr" sz="quarter" idx="19"/>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58215373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6" name="Date Placeholder 2"/>
          <p:cNvSpPr>
            <a:spLocks noGrp="1"/>
          </p:cNvSpPr>
          <p:nvPr>
            <p:ph type="dt" sz="half" idx="17"/>
          </p:nvPr>
        </p:nvSpPr>
        <p:spPr/>
        <p:txBody>
          <a:bodyPr/>
          <a:lstStyle>
            <a:lvl1pPr>
              <a:defRPr/>
            </a:lvl1pPr>
          </a:lstStyle>
          <a:p>
            <a:pPr>
              <a:defRPr/>
            </a:pPr>
            <a:endParaRPr lang="en-GB">
              <a:solidFill>
                <a:prstClr val="black"/>
              </a:solidFill>
            </a:endParaRPr>
          </a:p>
        </p:txBody>
      </p:sp>
      <p:sp>
        <p:nvSpPr>
          <p:cNvPr id="9" name="Slide Number Placeholder 4"/>
          <p:cNvSpPr>
            <a:spLocks noGrp="1"/>
          </p:cNvSpPr>
          <p:nvPr>
            <p:ph type="sldNum" sz="quarter" idx="18"/>
          </p:nvPr>
        </p:nvSpPr>
        <p:spPr/>
        <p:txBody>
          <a:bodyPr/>
          <a:lstStyle>
            <a:lvl1pPr>
              <a:defRPr/>
            </a:lvl1pPr>
          </a:lstStyle>
          <a:p>
            <a:fld id="{BC579AC9-6B63-4B47-8D65-0645772D6A3F}" type="slidenum">
              <a:rPr lang="en-GB">
                <a:solidFill>
                  <a:prstClr val="black"/>
                </a:solidFill>
              </a:rPr>
              <a:pPr/>
              <a:t>‹#›</a:t>
            </a:fld>
            <a:r>
              <a:rPr lang="en-GB">
                <a:solidFill>
                  <a:prstClr val="black"/>
                </a:solidFill>
              </a:rPr>
              <a:t> • </a:t>
            </a:r>
          </a:p>
        </p:txBody>
      </p:sp>
      <p:sp>
        <p:nvSpPr>
          <p:cNvPr id="11" name="Footer Placeholder 3"/>
          <p:cNvSpPr>
            <a:spLocks noGrp="1"/>
          </p:cNvSpPr>
          <p:nvPr>
            <p:ph type="ftr" sz="quarter" idx="19"/>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38386920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grpSp>
        <p:nvGrpSpPr>
          <p:cNvPr id="3" name="Grupp 8"/>
          <p:cNvGrpSpPr>
            <a:grpSpLocks/>
          </p:cNvGrpSpPr>
          <p:nvPr/>
        </p:nvGrpSpPr>
        <p:grpSpPr bwMode="auto">
          <a:xfrm>
            <a:off x="5" y="6381750"/>
            <a:ext cx="6799263" cy="482600"/>
            <a:chOff x="-8963" y="6382190"/>
            <a:chExt cx="6799263" cy="482600"/>
          </a:xfrm>
        </p:grpSpPr>
        <p:sp>
          <p:nvSpPr>
            <p:cNvPr id="4"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5"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24208816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8"/>
          <p:cNvGrpSpPr>
            <a:grpSpLocks/>
          </p:cNvGrpSpPr>
          <p:nvPr/>
        </p:nvGrpSpPr>
        <p:grpSpPr bwMode="auto">
          <a:xfrm>
            <a:off x="5" y="6381750"/>
            <a:ext cx="6799263" cy="482600"/>
            <a:chOff x="-8963" y="6382190"/>
            <a:chExt cx="6799263" cy="482600"/>
          </a:xfrm>
        </p:grpSpPr>
        <p:sp>
          <p:nvSpPr>
            <p:cNvPr id="7"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8"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40557852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4" name="Slide Number Placeholder 4"/>
          <p:cNvSpPr>
            <a:spLocks noGrp="1"/>
          </p:cNvSpPr>
          <p:nvPr>
            <p:ph type="sldNum" sz="quarter" idx="13"/>
          </p:nvPr>
        </p:nvSpPr>
        <p:spPr/>
        <p:txBody>
          <a:bodyPr/>
          <a:lstStyle>
            <a:lvl1pPr>
              <a:defRPr/>
            </a:lvl1pPr>
          </a:lstStyle>
          <a:p>
            <a:fld id="{31A5F602-E75B-4D83-A5BF-FD90F35BBCCA}" type="slidenum">
              <a:rPr lang="en-GB">
                <a:solidFill>
                  <a:prstClr val="black"/>
                </a:solidFill>
              </a:rPr>
              <a:pPr/>
              <a:t>‹#›</a:t>
            </a:fld>
            <a:r>
              <a:rPr lang="en-GB">
                <a:solidFill>
                  <a:prstClr val="black"/>
                </a:solidFill>
              </a:rPr>
              <a:t> • </a:t>
            </a:r>
          </a:p>
        </p:txBody>
      </p:sp>
      <p:sp>
        <p:nvSpPr>
          <p:cNvPr id="5"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56129138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
          <p:cNvSpPr>
            <a:spLocks noGrp="1"/>
          </p:cNvSpPr>
          <p:nvPr>
            <p:ph type="dt" sz="half" idx="11"/>
          </p:nvPr>
        </p:nvSpPr>
        <p:spPr/>
        <p:txBody>
          <a:bodyPr/>
          <a:lstStyle>
            <a:lvl1pPr>
              <a:defRPr/>
            </a:lvl1pPr>
          </a:lstStyle>
          <a:p>
            <a:pPr>
              <a:defRPr/>
            </a:pPr>
            <a:endParaRPr lang="en-GB">
              <a:solidFill>
                <a:prstClr val="black"/>
              </a:solidFill>
            </a:endParaRPr>
          </a:p>
        </p:txBody>
      </p:sp>
      <p:sp>
        <p:nvSpPr>
          <p:cNvPr id="3" name="Slide Number Placeholder 4"/>
          <p:cNvSpPr>
            <a:spLocks noGrp="1"/>
          </p:cNvSpPr>
          <p:nvPr>
            <p:ph type="sldNum" sz="quarter" idx="13"/>
          </p:nvPr>
        </p:nvSpPr>
        <p:spPr/>
        <p:txBody>
          <a:bodyPr/>
          <a:lstStyle>
            <a:lvl1pPr>
              <a:defRPr/>
            </a:lvl1pPr>
          </a:lstStyle>
          <a:p>
            <a:fld id="{1DEC4CA1-08D0-4114-B0E3-A1EEDA996062}" type="slidenum">
              <a:rPr lang="en-GB">
                <a:solidFill>
                  <a:prstClr val="black"/>
                </a:solidFill>
              </a:rPr>
              <a:pPr/>
              <a:t>‹#›</a:t>
            </a:fld>
            <a:r>
              <a:rPr lang="en-GB">
                <a:solidFill>
                  <a:prstClr val="black"/>
                </a:solidFill>
              </a:rPr>
              <a:t> • </a:t>
            </a:r>
          </a:p>
        </p:txBody>
      </p:sp>
      <p:sp>
        <p:nvSpPr>
          <p:cNvPr id="4" name="Footer Placeholder 3"/>
          <p:cNvSpPr>
            <a:spLocks noGrp="1"/>
          </p:cNvSpPr>
          <p:nvPr>
            <p:ph type="ftr" sz="quarter" idx="14"/>
          </p:nvPr>
        </p:nvSpPr>
        <p:spPr/>
        <p:txBody>
          <a:bodyPr/>
          <a:lstStyle>
            <a:lvl1pPr>
              <a:defRPr/>
            </a:lvl1pPr>
          </a:lstStyle>
          <a:p>
            <a:pPr>
              <a:defRPr/>
            </a:pPr>
            <a:endParaRPr lang="en-GB">
              <a:solidFill>
                <a:prstClr val="black"/>
              </a:solidFill>
            </a:endParaRPr>
          </a:p>
        </p:txBody>
      </p:sp>
    </p:spTree>
    <p:extLst>
      <p:ext uri="{BB962C8B-B14F-4D97-AF65-F5344CB8AC3E}">
        <p14:creationId xmlns:p14="http://schemas.microsoft.com/office/powerpoint/2010/main" val="196336281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0"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77"/>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57791233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3398933"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p 8"/>
          <p:cNvGrpSpPr>
            <a:grpSpLocks/>
          </p:cNvGrpSpPr>
          <p:nvPr/>
        </p:nvGrpSpPr>
        <p:grpSpPr bwMode="auto">
          <a:xfrm>
            <a:off x="5" y="6381750"/>
            <a:ext cx="6799263" cy="482600"/>
            <a:chOff x="-8963" y="6382190"/>
            <a:chExt cx="6799263" cy="482600"/>
          </a:xfrm>
        </p:grpSpPr>
        <p:sp>
          <p:nvSpPr>
            <p:cNvPr id="6"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7"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8"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4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46893498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cSld name="20_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grpSp>
        <p:pic>
          <p:nvPicPr>
            <p:cNvPr id="6" name="Picture 1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0" name="Slide Number Placeholder 4"/>
          <p:cNvSpPr>
            <a:spLocks noGrp="1"/>
          </p:cNvSpPr>
          <p:nvPr>
            <p:ph type="sldNum" sz="quarter" idx="10"/>
          </p:nvPr>
        </p:nvSpPr>
        <p:spPr/>
        <p:txBody>
          <a:bodyPr/>
          <a:lstStyle>
            <a:lvl1pPr>
              <a:defRPr>
                <a:solidFill>
                  <a:srgbClr val="191919"/>
                </a:solidFill>
              </a:defRPr>
            </a:lvl1pPr>
          </a:lstStyle>
          <a:p>
            <a:fld id="{2C1B1C25-023F-4BD8-AFE3-C2BFEBD9C59C}" type="slidenum">
              <a:rPr lang="en-GB"/>
              <a:pPr/>
              <a:t>‹#›</a:t>
            </a:fld>
            <a:r>
              <a:rPr lang="en-GB"/>
              <a:t> • </a:t>
            </a:r>
          </a:p>
        </p:txBody>
      </p:sp>
    </p:spTree>
    <p:extLst>
      <p:ext uri="{BB962C8B-B14F-4D97-AF65-F5344CB8AC3E}">
        <p14:creationId xmlns:p14="http://schemas.microsoft.com/office/powerpoint/2010/main" val="41312055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cSld name="21_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grpSp>
        <p:pic>
          <p:nvPicPr>
            <p:cNvPr id="6" name="Picture 1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0" name="Slide Number Placeholder 4"/>
          <p:cNvSpPr>
            <a:spLocks noGrp="1"/>
          </p:cNvSpPr>
          <p:nvPr>
            <p:ph type="sldNum" sz="quarter" idx="10"/>
          </p:nvPr>
        </p:nvSpPr>
        <p:spPr/>
        <p:txBody>
          <a:bodyPr/>
          <a:lstStyle>
            <a:lvl1pPr>
              <a:defRPr>
                <a:solidFill>
                  <a:srgbClr val="191919"/>
                </a:solidFill>
              </a:defRPr>
            </a:lvl1pPr>
          </a:lstStyle>
          <a:p>
            <a:fld id="{2488A63A-DA16-4169-89EF-9B3F7FAEE200}" type="slidenum">
              <a:rPr lang="en-GB"/>
              <a:pPr/>
              <a:t>‹#›</a:t>
            </a:fld>
            <a:r>
              <a:rPr lang="en-GB"/>
              <a:t> • </a:t>
            </a:r>
          </a:p>
        </p:txBody>
      </p:sp>
    </p:spTree>
    <p:extLst>
      <p:ext uri="{BB962C8B-B14F-4D97-AF65-F5344CB8AC3E}">
        <p14:creationId xmlns:p14="http://schemas.microsoft.com/office/powerpoint/2010/main" val="418493021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81577862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04668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40095986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427281082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153382637"/>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2950001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8949246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9040738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869982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52366395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15074408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80293031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3555386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8896344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07038226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67061906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9982853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89834233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31943974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67008070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0406476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72149110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7667063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0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5555809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97350380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316340230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4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87069755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3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0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225574224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8948045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0876220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36104618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96787257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9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9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39777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7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7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2071982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4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4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9238459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88191764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97861970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0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55201688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0921840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3482386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67"/>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67"/>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5202843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72970915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16247443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1692435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09"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9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937828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3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0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78830094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15034386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16198879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51580458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02366393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984877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pPr/>
              <a:t>‹#›</a:t>
            </a:fld>
            <a:r>
              <a:rPr lang="en-US"/>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p>
        </p:txBody>
      </p:sp>
    </p:spTree>
    <p:extLst>
      <p:ext uri="{BB962C8B-B14F-4D97-AF65-F5344CB8AC3E}">
        <p14:creationId xmlns:p14="http://schemas.microsoft.com/office/powerpoint/2010/main" val="206371011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1"/>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1"/>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79258301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9952151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99702281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0654907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31573097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0710276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90638399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49321282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267017131"/>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85158593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24829274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4"/>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5"/>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88556952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54774857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413710724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0740524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03463437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57806025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8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840486151"/>
      </p:ext>
    </p:extLst>
  </p:cSld>
  <p:clrMapOvr>
    <a:masterClrMapping/>
  </p:clrMapOvr>
  <p:timing>
    <p:tnLst>
      <p:par>
        <p:cTn id="1" dur="indefinite" restart="never" nodeType="tmRoot"/>
      </p:par>
    </p:tn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127313601"/>
      </p:ext>
    </p:extLst>
  </p:cSld>
  <p:clrMapOvr>
    <a:masterClrMapping/>
  </p:clrMapOvr>
  <p:timing>
    <p:tnLst>
      <p:par>
        <p:cTn id="1" dur="indefinite" restart="never" nodeType="tmRoot"/>
      </p:par>
    </p:tnLst>
  </p:timing>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2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4161600693"/>
      </p:ext>
    </p:extLst>
  </p:cSld>
  <p:clrMapOvr>
    <a:masterClrMapping/>
  </p:clrMapOvr>
  <p:timing>
    <p:tnLst>
      <p:par>
        <p:cTn id="1" dur="indefinite" restart="never" nodeType="tmRoot"/>
      </p:par>
    </p:tnLst>
  </p:timing>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2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8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261044219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0307434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2247661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32368343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6729639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7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7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294315349"/>
      </p:ext>
    </p:extLst>
  </p:cSld>
  <p:clrMapOvr>
    <a:masterClrMapping/>
  </p:clrMapOvr>
  <p:timing>
    <p:tnLst>
      <p:par>
        <p:cTn id="1" dur="indefinite" restart="never" nodeType="tmRoot"/>
      </p:par>
    </p:tnLst>
  </p:timing>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5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5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551985602"/>
      </p:ext>
    </p:extLst>
  </p:cSld>
  <p:clrMapOvr>
    <a:masterClrMapping/>
  </p:clrMapOvr>
  <p:timing>
    <p:tnLst>
      <p:par>
        <p:cTn id="1" dur="indefinite" restart="never" nodeType="tmRoot"/>
      </p:par>
    </p:tnLst>
  </p:timing>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2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2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39503339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0598351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13153055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8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18623646"/>
      </p:ext>
    </p:extLst>
  </p:cSld>
  <p:clrMapOvr>
    <a:masterClrMapping/>
  </p:clrMapOvr>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6715794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665682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10157812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3596573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65852441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83724434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5933217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29491034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32267650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60325422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698171065"/>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38823168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2339135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79"/>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92413150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4033685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85010939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6728897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32316626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21408697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3031427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84185180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04516983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75899852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7801913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86954228"/>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5857900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28626412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69916767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62353477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8570229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64724931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13099962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20793705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3486850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590141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6100035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564846842"/>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56881013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52678916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86678037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4071123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95824971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7842114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3237239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78113389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0409873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837402961"/>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Arial" pitchFamily="34" charset="0"/>
                <a:cs typeface="Arial" pitchFamily="34" charset="0"/>
              </a:defRPr>
            </a:lvl1pPr>
          </a:lstStyle>
          <a:p>
            <a:r>
              <a:rPr lang="sv-SE" smtClean="0"/>
              <a:t>Klicka här för att ändra format</a:t>
            </a:r>
            <a:endParaRPr/>
          </a:p>
        </p:txBody>
      </p:sp>
      <p:sp>
        <p:nvSpPr>
          <p:cNvPr id="3" name="Subtitle 2"/>
          <p:cNvSpPr>
            <a:spLocks noGrp="1"/>
          </p:cNvSpPr>
          <p:nvPr>
            <p:ph type="subTitle" idx="1"/>
          </p:nvPr>
        </p:nvSpPr>
        <p:spPr>
          <a:xfrm>
            <a:off x="540000" y="4426354"/>
            <a:ext cx="7660940" cy="307885"/>
          </a:xfrm>
        </p:spPr>
        <p:txBody>
          <a:bodyPr>
            <a:noAutofit/>
          </a:bodyPr>
          <a:lstStyle>
            <a:lvl1pPr marL="0" indent="0" algn="l">
              <a:lnSpc>
                <a:spcPct val="100000"/>
              </a:lnSpc>
              <a:buNone/>
              <a:defRPr sz="1800">
                <a:solidFill>
                  <a:srgbClr val="191919"/>
                </a:solidFill>
                <a:latin typeface="Arial" pitchFamily="34" charset="0"/>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sv-SE" smtClean="0"/>
              <a:t>Klicka här för att ändra format på underrubrik i bakgrunden</a:t>
            </a:r>
            <a:endParaRPr/>
          </a:p>
        </p:txBody>
      </p:sp>
    </p:spTree>
    <p:extLst>
      <p:ext uri="{BB962C8B-B14F-4D97-AF65-F5344CB8AC3E}">
        <p14:creationId xmlns:p14="http://schemas.microsoft.com/office/powerpoint/2010/main" val="1613719144"/>
      </p:ext>
    </p:extLst>
  </p:cSld>
  <p:clrMapOvr>
    <a:masterClrMapping/>
  </p:clrMapOvr>
  <p:timing>
    <p:tnLst>
      <p:par>
        <p:cTn id="1" dur="indefinite" restart="never" nodeType="tmRoot"/>
      </p:par>
    </p:tnLst>
  </p:timing>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obj" preserve="1">
  <p:cSld name="One column, bullets">
    <p:spTree>
      <p:nvGrpSpPr>
        <p:cNvPr id="1" name=""/>
        <p:cNvGrpSpPr/>
        <p:nvPr/>
      </p:nvGrpSpPr>
      <p:grpSpPr>
        <a:xfrm>
          <a:off x="0" y="0"/>
          <a:ext cx="0" cy="0"/>
          <a:chOff x="0" y="0"/>
          <a:chExt cx="0" cy="0"/>
        </a:xfrm>
      </p:grpSpPr>
      <p:grpSp>
        <p:nvGrpSpPr>
          <p:cNvPr id="5" name="Group 3"/>
          <p:cNvGrpSpPr>
            <a:grpSpLocks/>
          </p:cNvGrpSpPr>
          <p:nvPr/>
        </p:nvGrpSpPr>
        <p:grpSpPr bwMode="auto">
          <a:xfrm>
            <a:off x="5" y="6375400"/>
            <a:ext cx="6799263" cy="482600"/>
            <a:chOff x="-18000" y="6375400"/>
            <a:chExt cx="6799263" cy="482600"/>
          </a:xfrm>
        </p:grpSpPr>
        <p:grpSp>
          <p:nvGrpSpPr>
            <p:cNvPr id="6" name="Grupp 11"/>
            <p:cNvGrpSpPr>
              <a:grpSpLocks/>
            </p:cNvGrpSpPr>
            <p:nvPr/>
          </p:nvGrpSpPr>
          <p:grpSpPr bwMode="auto">
            <a:xfrm>
              <a:off x="-18000" y="6375400"/>
              <a:ext cx="6799263" cy="482600"/>
              <a:chOff x="-9524" y="6381328"/>
              <a:chExt cx="6799700" cy="483713"/>
            </a:xfrm>
          </p:grpSpPr>
          <p:sp>
            <p:nvSpPr>
              <p:cNvPr id="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pic>
          <p:nvPicPr>
            <p:cNvPr id="7" name="Picture 10"/>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p:cNvSpPr>
            <a:spLocks noGrp="1"/>
          </p:cNvSpPr>
          <p:nvPr>
            <p:ph type="title"/>
          </p:nvPr>
        </p:nvSpPr>
        <p:spPr>
          <a:xfrm>
            <a:off x="360002" y="234001"/>
            <a:ext cx="8461376" cy="585065"/>
          </a:xfrm>
        </p:spPr>
        <p:txBody>
          <a:bodyPr/>
          <a:lstStyle/>
          <a:p>
            <a:r>
              <a:rPr lang="sv-SE" smtClean="0"/>
              <a:t>Klicka här för att ändra format</a:t>
            </a:r>
            <a:endParaRPr/>
          </a:p>
        </p:txBody>
      </p:sp>
      <p:sp>
        <p:nvSpPr>
          <p:cNvPr id="3" name="Content Placeholder 2"/>
          <p:cNvSpPr>
            <a:spLocks noGrp="1"/>
          </p:cNvSpPr>
          <p:nvPr>
            <p:ph idx="1"/>
          </p:nvPr>
        </p:nvSpPr>
        <p:spPr>
          <a:xfrm>
            <a:off x="360002" y="1044000"/>
            <a:ext cx="8461376" cy="4572000"/>
          </a:xfrm>
        </p:spPr>
        <p:txBody>
          <a:bodyPr/>
          <a:lstStyle>
            <a:lvl1pPr marL="285750" marR="0" indent="-285750" algn="l" defTabSz="914400" rtl="0" eaLnBrk="1" fontAlgn="auto" latinLnBrk="0" hangingPunct="1">
              <a:lnSpc>
                <a:spcPct val="150000"/>
              </a:lnSpc>
              <a:spcBef>
                <a:spcPct val="20000"/>
              </a:spcBef>
              <a:spcAft>
                <a:spcPts val="0"/>
              </a:spcAft>
              <a:buClrTx/>
              <a:buSzPct val="150000"/>
              <a:buFont typeface="Arial" pitchFamily="34" charset="0"/>
              <a:buChar char="•"/>
              <a:tabLst/>
              <a:defRPr sz="1800"/>
            </a:lvl1pPr>
            <a:lvl2pPr marL="742950" marR="0" indent="-285750" algn="l" defTabSz="914400" rtl="0" eaLnBrk="1" fontAlgn="auto" latinLnBrk="0" hangingPunct="1">
              <a:lnSpc>
                <a:spcPct val="150000"/>
              </a:lnSpc>
              <a:spcBef>
                <a:spcPct val="20000"/>
              </a:spcBef>
              <a:spcAft>
                <a:spcPts val="0"/>
              </a:spcAft>
              <a:buClrTx/>
              <a:buSzPct val="150000"/>
              <a:buFont typeface="Arial" pitchFamily="34" charset="0"/>
              <a:buChar char="•"/>
              <a:tabLst/>
              <a:defRPr/>
            </a:lvl2pPr>
            <a:lvl3pPr marL="1200150" marR="0" indent="-285750" algn="l" defTabSz="914400" rtl="0" eaLnBrk="1" fontAlgn="auto" latinLnBrk="0" hangingPunct="1">
              <a:lnSpc>
                <a:spcPct val="150000"/>
              </a:lnSpc>
              <a:spcBef>
                <a:spcPct val="20000"/>
              </a:spcBef>
              <a:spcAft>
                <a:spcPts val="0"/>
              </a:spcAft>
              <a:buClrTx/>
              <a:buSzPct val="150000"/>
              <a:buFont typeface="Arial" pitchFamily="34" charset="0"/>
              <a:buChar char="•"/>
              <a:tabLst/>
              <a:defRPr/>
            </a:lvl3pPr>
            <a:lvl4pPr marL="1657350" marR="0" indent="-285750" algn="l" defTabSz="914400" rtl="0" eaLnBrk="1" fontAlgn="auto" latinLnBrk="0" hangingPunct="1">
              <a:lnSpc>
                <a:spcPct val="150000"/>
              </a:lnSpc>
              <a:spcBef>
                <a:spcPct val="20000"/>
              </a:spcBef>
              <a:spcAft>
                <a:spcPts val="0"/>
              </a:spcAft>
              <a:buClrTx/>
              <a:buSzPct val="150000"/>
              <a:buFont typeface="Arial" pitchFamily="34" charset="0"/>
              <a:buChar char="•"/>
              <a:tabLst/>
              <a:defRPr/>
            </a:lvl4pPr>
            <a:lvl5pPr marL="2114550" marR="0" indent="-285750" algn="l" defTabSz="914400" rtl="0" eaLnBrk="1" fontAlgn="auto" latinLnBrk="0" hangingPunct="1">
              <a:lnSpc>
                <a:spcPct val="150000"/>
              </a:lnSpc>
              <a:spcBef>
                <a:spcPct val="20000"/>
              </a:spcBef>
              <a:spcAft>
                <a:spcPts val="0"/>
              </a:spcAft>
              <a:buClrTx/>
              <a:buSzPct val="150000"/>
              <a:buFont typeface="Arial" pitchFamily="34" charset="0"/>
              <a:buChar char="•"/>
              <a:tabLst/>
              <a:defRPr/>
            </a:lvl5pPr>
            <a:lvl6pPr marL="26289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6pPr>
            <a:lvl7pPr marL="30861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7pPr>
            <a:lvl8pPr marL="35433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8pPr>
            <a:lvl9pPr marL="40005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9pPr>
          </a:lstStyle>
          <a:p>
            <a:pPr lvl="0"/>
            <a:r>
              <a:rPr lang="sv-SE" smtClean="0"/>
              <a:t>Klicka här för att ändra format på bakgrundstexten</a:t>
            </a:r>
          </a:p>
          <a:p>
            <a:pPr lvl="1"/>
            <a:r>
              <a:rPr lang="sv-SE" smtClean="0"/>
              <a:t>Nivå två</a:t>
            </a:r>
          </a:p>
          <a:p>
            <a:pPr lvl="2"/>
            <a:r>
              <a:rPr lang="sv-SE" smtClean="0"/>
              <a:t>Nivå tre</a:t>
            </a:r>
          </a:p>
          <a:p>
            <a:pPr lvl="3"/>
            <a:r>
              <a:rPr lang="sv-SE" smtClean="0"/>
              <a:t>Nivå fyra</a:t>
            </a:r>
          </a:p>
          <a:p>
            <a:pPr lvl="4"/>
            <a:r>
              <a:rPr lang="sv-SE" smtClean="0"/>
              <a:t>Nivå fem</a:t>
            </a:r>
            <a:endParaRPr/>
          </a:p>
        </p:txBody>
      </p:sp>
      <p:sp>
        <p:nvSpPr>
          <p:cNvPr id="12" name="Slide Number Placeholder 4"/>
          <p:cNvSpPr>
            <a:spLocks noGrp="1"/>
          </p:cNvSpPr>
          <p:nvPr>
            <p:ph type="sldNum" sz="quarter" idx="12"/>
          </p:nvPr>
        </p:nvSpPr>
        <p:spPr>
          <a:xfrm>
            <a:off x="8604255" y="6610351"/>
            <a:ext cx="198438" cy="73866"/>
          </a:xfrm>
        </p:spPr>
        <p:txBody>
          <a:bodyPr/>
          <a:lstStyle>
            <a:lvl1pPr eaLnBrk="0" hangingPunct="0">
              <a:lnSpc>
                <a:spcPct val="60000"/>
              </a:lnSpc>
              <a:spcBef>
                <a:spcPct val="50000"/>
              </a:spcBef>
              <a:defRPr/>
            </a:lvl1pPr>
          </a:lstStyle>
          <a:p>
            <a:fld id="{AA17BF1A-0704-4E7D-9BD7-436EFEAE7557}" type="slidenum">
              <a:rPr lang="en-US"/>
              <a:pPr/>
              <a:t>‹#›</a:t>
            </a:fld>
            <a:r>
              <a:rPr lang="en-US"/>
              <a:t> </a:t>
            </a:r>
            <a:r>
              <a:rPr lang="en-US">
                <a:solidFill>
                  <a:srgbClr val="646464"/>
                </a:solidFill>
              </a:rPr>
              <a:t>•</a:t>
            </a:r>
            <a:endParaRPr lang="en-US"/>
          </a:p>
        </p:txBody>
      </p:sp>
    </p:spTree>
    <p:extLst>
      <p:ext uri="{BB962C8B-B14F-4D97-AF65-F5344CB8AC3E}">
        <p14:creationId xmlns:p14="http://schemas.microsoft.com/office/powerpoint/2010/main" val="1486814725"/>
      </p:ext>
    </p:extLst>
  </p:cSld>
  <p:clrMapOvr>
    <a:masterClrMapping/>
  </p:clrMapOvr>
  <p:timing>
    <p:tnLst>
      <p:par>
        <p:cTn id="1" dur="indefinite" restart="never" nodeType="tmRoot"/>
      </p:par>
    </p:tnLst>
  </p:timing>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3"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sp>
        <p:nvSpPr>
          <p:cNvPr id="18" name="Text Placeholder 17"/>
          <p:cNvSpPr>
            <a:spLocks noGrp="1"/>
          </p:cNvSpPr>
          <p:nvPr>
            <p:ph type="body" sz="quarter" idx="10"/>
          </p:nvPr>
        </p:nvSpPr>
        <p:spPr>
          <a:xfrm>
            <a:off x="360003" y="1808820"/>
            <a:ext cx="8461158" cy="3825218"/>
          </a:xfrm>
        </p:spPr>
        <p:txBody>
          <a:bodyPr/>
          <a:lstStyle>
            <a:lvl1pPr marL="342900" indent="-342900">
              <a:spcAft>
                <a:spcPts val="600"/>
              </a:spcAft>
              <a:buFont typeface="Arial" pitchFamily="34" charset="0"/>
              <a:buChar char="•"/>
              <a:defRPr sz="2500" b="1">
                <a:solidFill>
                  <a:srgbClr val="005284"/>
                </a:solidFill>
              </a:defRPr>
            </a:lvl1pPr>
            <a:lvl2pPr marL="800100" indent="-342900">
              <a:buFont typeface="Arial" pitchFamily="34" charset="0"/>
              <a:buChar char="•"/>
              <a:defRPr sz="2500">
                <a:solidFill>
                  <a:srgbClr val="005284"/>
                </a:solidFill>
              </a:defRPr>
            </a:lvl2pPr>
            <a:lvl3pPr marL="1257300" indent="-342900">
              <a:buFont typeface="Arial" pitchFamily="34" charset="0"/>
              <a:buChar char="•"/>
              <a:defRPr sz="2500">
                <a:solidFill>
                  <a:srgbClr val="005284"/>
                </a:solidFill>
              </a:defRPr>
            </a:lvl3pPr>
            <a:lvl4pPr marL="1714500" indent="-342900">
              <a:buFont typeface="Arial" pitchFamily="34" charset="0"/>
              <a:buChar char="•"/>
              <a:defRPr sz="2500">
                <a:solidFill>
                  <a:srgbClr val="005284"/>
                </a:solidFill>
              </a:defRPr>
            </a:lvl4pPr>
            <a:lvl5pPr marL="2171700" indent="-342900">
              <a:buFont typeface="Arial" pitchFamily="34" charset="0"/>
              <a:buChar char="•"/>
              <a:defRPr sz="2500">
                <a:solidFill>
                  <a:srgbClr val="005284"/>
                </a:solidFill>
              </a:defRPr>
            </a:lvl5pPr>
            <a:lvl6pPr marL="2286000" indent="0">
              <a:buNone/>
              <a:defRPr b="0">
                <a:solidFill>
                  <a:srgbClr val="005284"/>
                </a:solidFill>
              </a:defRPr>
            </a:lvl6pPr>
            <a:lvl7pPr>
              <a:defRPr>
                <a:solidFill>
                  <a:srgbClr val="005284"/>
                </a:solidFill>
              </a:defRPr>
            </a:lvl7pPr>
            <a:lvl8pPr>
              <a:defRPr>
                <a:solidFill>
                  <a:srgbClr val="005284"/>
                </a:solidFill>
              </a:defRPr>
            </a:lvl8pPr>
            <a:lvl9pPr>
              <a:defRPr>
                <a:solidFill>
                  <a:srgbClr val="005284"/>
                </a:solidFill>
              </a:defRPr>
            </a:lvl9pPr>
          </a:lstStyle>
          <a:p>
            <a:pPr lvl="0"/>
            <a:r>
              <a:rPr lang="sv-SE" smtClean="0"/>
              <a:t>Klicka här för att ändra format på bakgrundstexten</a:t>
            </a:r>
          </a:p>
          <a:p>
            <a:pPr lvl="1"/>
            <a:r>
              <a:rPr lang="sv-SE" smtClean="0"/>
              <a:t>Nivå två</a:t>
            </a:r>
          </a:p>
          <a:p>
            <a:pPr lvl="2"/>
            <a:r>
              <a:rPr lang="sv-SE" smtClean="0"/>
              <a:t>Nivå tre</a:t>
            </a:r>
          </a:p>
          <a:p>
            <a:pPr lvl="3"/>
            <a:r>
              <a:rPr lang="sv-SE" smtClean="0"/>
              <a:t>Nivå fyra</a:t>
            </a:r>
          </a:p>
          <a:p>
            <a:pPr lvl="4"/>
            <a:r>
              <a:rPr lang="sv-SE" smtClean="0"/>
              <a:t>Nivå fem</a:t>
            </a:r>
            <a:endParaRPr/>
          </a:p>
        </p:txBody>
      </p:sp>
    </p:spTree>
    <p:extLst>
      <p:ext uri="{BB962C8B-B14F-4D97-AF65-F5344CB8AC3E}">
        <p14:creationId xmlns:p14="http://schemas.microsoft.com/office/powerpoint/2010/main" val="2722453463"/>
      </p:ext>
    </p:extLst>
  </p:cSld>
  <p:clrMapOvr>
    <a:masterClrMapping/>
  </p:clrMapOvr>
  <p:timing>
    <p:tnLst>
      <p:par>
        <p:cTn id="1" dur="indefinite" restart="never" nodeType="tmRoot"/>
      </p:par>
    </p:tnLst>
  </p:timing>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sp>
        <p:nvSpPr>
          <p:cNvPr id="18" name="Text Placeholder 17"/>
          <p:cNvSpPr>
            <a:spLocks noGrp="1"/>
          </p:cNvSpPr>
          <p:nvPr>
            <p:ph type="body" sz="quarter" idx="10"/>
          </p:nvPr>
        </p:nvSpPr>
        <p:spPr>
          <a:xfrm>
            <a:off x="359999" y="1870030"/>
            <a:ext cx="5400000" cy="3764008"/>
          </a:xfrm>
        </p:spPr>
        <p:txBody>
          <a:bodyPr>
            <a:normAutofit/>
          </a:bodyPr>
          <a:lstStyle>
            <a:lvl1pPr marL="285750" indent="-285750">
              <a:spcAft>
                <a:spcPts val="600"/>
              </a:spcAft>
              <a:buFont typeface="Arial" pitchFamily="34" charset="0"/>
              <a:buChar char="•"/>
              <a:defRPr sz="1500" b="1">
                <a:solidFill>
                  <a:srgbClr val="005284"/>
                </a:solidFill>
              </a:defRPr>
            </a:lvl1pPr>
            <a:lvl2pPr>
              <a:defRPr sz="1500">
                <a:solidFill>
                  <a:srgbClr val="005284"/>
                </a:solidFill>
              </a:defRPr>
            </a:lvl2pPr>
            <a:lvl3pPr>
              <a:defRPr sz="1500">
                <a:solidFill>
                  <a:srgbClr val="005284"/>
                </a:solidFill>
              </a:defRPr>
            </a:lvl3pPr>
            <a:lvl4pPr>
              <a:defRPr sz="1500">
                <a:solidFill>
                  <a:srgbClr val="005284"/>
                </a:solidFill>
              </a:defRPr>
            </a:lvl4pPr>
            <a:lvl5pPr>
              <a:defRPr sz="1500">
                <a:solidFill>
                  <a:srgbClr val="005284"/>
                </a:solidFill>
              </a:defRPr>
            </a:lvl5pPr>
            <a:lvl6pPr>
              <a:defRPr sz="1500">
                <a:solidFill>
                  <a:srgbClr val="005284"/>
                </a:solidFill>
              </a:defRPr>
            </a:lvl6pPr>
            <a:lvl7pPr>
              <a:defRPr sz="1500">
                <a:solidFill>
                  <a:srgbClr val="005284"/>
                </a:solidFill>
              </a:defRPr>
            </a:lvl7pPr>
            <a:lvl8pPr>
              <a:defRPr sz="1500">
                <a:solidFill>
                  <a:srgbClr val="005284"/>
                </a:solidFill>
              </a:defRPr>
            </a:lvl8pPr>
            <a:lvl9pPr>
              <a:defRPr sz="1500">
                <a:solidFill>
                  <a:srgbClr val="005284"/>
                </a:solidFill>
              </a:defRPr>
            </a:lvl9pPr>
          </a:lstStyle>
          <a:p>
            <a:pPr lvl="0"/>
            <a:r>
              <a:rPr lang="sv-SE" smtClean="0"/>
              <a:t>Klicka här för att ändra format på bakgrundstexten</a:t>
            </a:r>
          </a:p>
          <a:p>
            <a:pPr lvl="1"/>
            <a:r>
              <a:rPr lang="sv-SE" smtClean="0"/>
              <a:t>Nivå två</a:t>
            </a:r>
          </a:p>
          <a:p>
            <a:pPr lvl="2"/>
            <a:r>
              <a:rPr lang="sv-SE" smtClean="0"/>
              <a:t>Nivå tre</a:t>
            </a:r>
          </a:p>
          <a:p>
            <a:pPr lvl="3"/>
            <a:r>
              <a:rPr lang="sv-SE" smtClean="0"/>
              <a:t>Nivå fyra</a:t>
            </a:r>
          </a:p>
          <a:p>
            <a:pPr lvl="4"/>
            <a:r>
              <a:rPr lang="sv-SE" smtClean="0"/>
              <a:t>Nivå fem</a:t>
            </a:r>
            <a:endParaRPr/>
          </a:p>
        </p:txBody>
      </p:sp>
      <p:sp>
        <p:nvSpPr>
          <p:cNvPr id="4" name="Picture Placeholder 7"/>
          <p:cNvSpPr>
            <a:spLocks noGrp="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sv-SE" noProof="0" smtClean="0"/>
              <a:t>Klicka på ikonen för att lägga till en bild</a:t>
            </a:r>
            <a:endParaRPr noProof="0"/>
          </a:p>
        </p:txBody>
      </p:sp>
    </p:spTree>
    <p:extLst>
      <p:ext uri="{BB962C8B-B14F-4D97-AF65-F5344CB8AC3E}">
        <p14:creationId xmlns:p14="http://schemas.microsoft.com/office/powerpoint/2010/main" val="2208474772"/>
      </p:ext>
    </p:extLst>
  </p:cSld>
  <p:clrMapOvr>
    <a:masterClrMapping/>
  </p:clrMapOvr>
  <p:timing>
    <p:tnLst>
      <p:par>
        <p:cTn id="1" dur="indefinite" restart="never" nodeType="tmRoot"/>
      </p:par>
    </p:tnLst>
  </p:timing>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p:cSld name="Chapter divider, background image">
    <p:bg>
      <p:bgPr>
        <a:blipFill dpi="0" rotWithShape="0">
          <a:blip r:embed="rId2"/>
          <a:srcRect/>
          <a:stretch>
            <a:fillRect/>
          </a:stretch>
        </a:blipFill>
        <a:effectLst/>
      </p:bgPr>
    </p:bg>
    <p:spTree>
      <p:nvGrpSpPr>
        <p:cNvPr id="1" name=""/>
        <p:cNvGrpSpPr/>
        <p:nvPr/>
      </p:nvGrpSpPr>
      <p:grpSpPr>
        <a:xfrm>
          <a:off x="0" y="0"/>
          <a:ext cx="0" cy="0"/>
          <a:chOff x="0" y="0"/>
          <a:chExt cx="0" cy="0"/>
        </a:xfrm>
      </p:grpSpPr>
      <p:grpSp>
        <p:nvGrpSpPr>
          <p:cNvPr id="3" name="Group 12"/>
          <p:cNvGrpSpPr>
            <a:grpSpLocks/>
          </p:cNvGrpSpPr>
          <p:nvPr/>
        </p:nvGrpSpPr>
        <p:grpSpPr bwMode="auto">
          <a:xfrm>
            <a:off x="-17463" y="6375400"/>
            <a:ext cx="6799263" cy="482600"/>
            <a:chOff x="-18000" y="6375400"/>
            <a:chExt cx="6799263" cy="482600"/>
          </a:xfrm>
        </p:grpSpPr>
        <p:grpSp>
          <p:nvGrpSpPr>
            <p:cNvPr id="4" name="Grupp 11"/>
            <p:cNvGrpSpPr>
              <a:grpSpLocks/>
            </p:cNvGrpSpPr>
            <p:nvPr/>
          </p:nvGrpSpPr>
          <p:grpSpPr bwMode="auto">
            <a:xfrm>
              <a:off x="-18000"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pic>
          <p:nvPicPr>
            <p:cNvPr id="5" name="Picture 1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p:cNvSpPr>
            <a:spLocks noGrp="1"/>
          </p:cNvSpPr>
          <p:nvPr>
            <p:ph type="title"/>
          </p:nvPr>
        </p:nvSpPr>
        <p:spPr>
          <a:xfrm>
            <a:off x="360000" y="3494337"/>
            <a:ext cx="7664400" cy="384721"/>
          </a:xfrm>
          <a:noFill/>
        </p:spPr>
        <p:txBody>
          <a:bodyPr>
            <a:noAutofit/>
          </a:bodyPr>
          <a:lstStyle>
            <a:lvl1pPr>
              <a:defRPr sz="2500">
                <a:solidFill>
                  <a:srgbClr val="005284"/>
                </a:solidFill>
              </a:defRPr>
            </a:lvl1pPr>
          </a:lstStyle>
          <a:p>
            <a:r>
              <a:rPr lang="sv-SE" smtClean="0"/>
              <a:t>Klicka här för att ändra format</a:t>
            </a:r>
            <a:endParaRPr/>
          </a:p>
        </p:txBody>
      </p:sp>
    </p:spTree>
    <p:extLst>
      <p:ext uri="{BB962C8B-B14F-4D97-AF65-F5344CB8AC3E}">
        <p14:creationId xmlns:p14="http://schemas.microsoft.com/office/powerpoint/2010/main" val="221577259"/>
      </p:ext>
    </p:extLst>
  </p:cSld>
  <p:clrMapOvr>
    <a:masterClrMapping/>
  </p:clrMapOvr>
  <p:timing>
    <p:tnLst>
      <p:par>
        <p:cTn id="1" dur="indefinite" restart="never" nodeType="tmRoot"/>
      </p:par>
    </p:tnLst>
  </p:timing>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grpSp>
        <p:nvGrpSpPr>
          <p:cNvPr id="2" name="Grupp 11"/>
          <p:cNvGrpSpPr>
            <a:grpSpLocks/>
          </p:cNvGrpSpPr>
          <p:nvPr userDrawn="1"/>
        </p:nvGrpSpPr>
        <p:grpSpPr bwMode="auto">
          <a:xfrm>
            <a:off x="5" y="6375400"/>
            <a:ext cx="6799263" cy="482600"/>
            <a:chOff x="-9524" y="6381328"/>
            <a:chExt cx="6799700" cy="483713"/>
          </a:xfrm>
        </p:grpSpPr>
        <p:sp>
          <p:nvSpPr>
            <p:cNvPr id="3" name="Ellips 8"/>
            <p:cNvSpPr/>
            <p:nvPr userDrawn="1"/>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4" name="Ellips 8"/>
            <p:cNvSpPr/>
            <p:nvPr userDrawn="1"/>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sp>
        <p:nvSpPr>
          <p:cNvPr id="5" name="Date Placeholder 2"/>
          <p:cNvSpPr>
            <a:spLocks noGrp="1"/>
          </p:cNvSpPr>
          <p:nvPr userDrawn="1"/>
        </p:nvSpPr>
        <p:spPr bwMode="auto">
          <a:xfrm>
            <a:off x="8442372" y="6610444"/>
            <a:ext cx="36036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r"/>
            <a:fld id="{C954D58B-C13F-4576-8390-1C27DFBCA768}" type="slidenum">
              <a:rPr lang="en-US" sz="900">
                <a:solidFill>
                  <a:srgbClr val="191919"/>
                </a:solidFill>
                <a:latin typeface="Arial"/>
                <a:cs typeface="Arial"/>
              </a:rPr>
              <a:pPr algn="r"/>
              <a:t>‹#›</a:t>
            </a:fld>
            <a:r>
              <a:rPr lang="en-US" sz="900">
                <a:solidFill>
                  <a:srgbClr val="191919"/>
                </a:solidFill>
                <a:latin typeface="Arial"/>
                <a:cs typeface="Arial"/>
              </a:rPr>
              <a:t> </a:t>
            </a:r>
            <a:r>
              <a:rPr lang="en-US" sz="900">
                <a:solidFill>
                  <a:srgbClr val="646464"/>
                </a:solidFill>
                <a:latin typeface="Arial"/>
                <a:cs typeface="Arial"/>
              </a:rPr>
              <a:t>•</a:t>
            </a:r>
          </a:p>
        </p:txBody>
      </p:sp>
      <p:pic>
        <p:nvPicPr>
          <p:cNvPr id="6" name="Picture 10"/>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white">
          <a:xfrm>
            <a:off x="377866" y="6556469"/>
            <a:ext cx="82867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63158106"/>
      </p:ext>
    </p:extLst>
  </p:cSld>
  <p:clrMapOvr>
    <a:masterClrMapping/>
  </p:clrMapOvr>
  <p:timing>
    <p:tnLst>
      <p:par>
        <p:cTn id="1" dur="indefinite" restart="never" nodeType="tmRoot"/>
      </p:par>
    </p:tnLst>
  </p:timing>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4" name="Slide Number Placeholder 3"/>
          <p:cNvSpPr>
            <a:spLocks noGrp="1"/>
          </p:cNvSpPr>
          <p:nvPr>
            <p:ph type="sldNum" sz="quarter" idx="11"/>
          </p:nvPr>
        </p:nvSpPr>
        <p:spPr/>
        <p:txBody>
          <a:bodyPr/>
          <a:lstStyle/>
          <a:p>
            <a:fld id="{27FC57C1-ED81-4F5C-ACAF-7056835E6BBD}" type="slidenum">
              <a:rPr lang="en-US" smtClean="0"/>
              <a:pPr/>
              <a:t>‹#›</a:t>
            </a:fld>
            <a:r>
              <a:rPr lang="en-US" dirty="0" smtClean="0"/>
              <a:t> </a:t>
            </a:r>
            <a:r>
              <a:rPr lang="en-US" dirty="0" smtClean="0">
                <a:solidFill>
                  <a:srgbClr val="646464"/>
                </a:solidFill>
              </a:rPr>
              <a:t>•</a:t>
            </a:r>
            <a:endParaRPr lang="en-US" dirty="0"/>
          </a:p>
        </p:txBody>
      </p:sp>
    </p:spTree>
    <p:extLst>
      <p:ext uri="{BB962C8B-B14F-4D97-AF65-F5344CB8AC3E}">
        <p14:creationId xmlns:p14="http://schemas.microsoft.com/office/powerpoint/2010/main" val="156369025"/>
      </p:ext>
    </p:extLst>
  </p:cSld>
  <p:clrMapOvr>
    <a:masterClrMapping/>
  </p:clrMapOvr>
  <p:timing>
    <p:tnLst>
      <p:par>
        <p:cTn id="1" dur="indefinite" restart="never" nodeType="tmRoot"/>
      </p:par>
    </p:tn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7" name="Grupp 11"/>
          <p:cNvGrpSpPr>
            <a:grpSpLocks/>
          </p:cNvGrpSpPr>
          <p:nvPr/>
        </p:nvGrpSpPr>
        <p:grpSpPr bwMode="ltGray">
          <a:xfrm>
            <a:off x="-17996" y="6375400"/>
            <a:ext cx="6799263" cy="482600"/>
            <a:chOff x="-9524" y="6381328"/>
            <a:chExt cx="6799700" cy="483713"/>
          </a:xfrm>
        </p:grpSpPr>
        <p:sp>
          <p:nvSpPr>
            <p:cNvPr id="9"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54"/>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3894164685"/>
      </p:ext>
    </p:extLst>
  </p:cSld>
  <p:clrMapOvr>
    <a:masterClrMapping/>
  </p:clrMapOvr>
  <p:timing>
    <p:tnLst>
      <p:par>
        <p:cTn id="1" dur="indefinite" restart="never" nodeType="tmRoot"/>
      </p:par>
    </p:tnLst>
  </p:timing>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1934762445"/>
      </p:ext>
    </p:extLst>
  </p:cSld>
  <p:clrMapOvr>
    <a:masterClrMapping/>
  </p:clrMapOvr>
  <p:timing>
    <p:tnLst>
      <p:par>
        <p:cTn id="1" dur="indefinite" restart="never" nodeType="tmRoot"/>
      </p:par>
    </p:tnLst>
  </p:timing>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10" name="Grupp 11"/>
          <p:cNvGrpSpPr>
            <a:grpSpLocks/>
          </p:cNvGrpSpPr>
          <p:nvPr/>
        </p:nvGrpSpPr>
        <p:grpSpPr bwMode="ltGray">
          <a:xfrm>
            <a:off x="-17996" y="6375400"/>
            <a:ext cx="6799263" cy="482600"/>
            <a:chOff x="-9524" y="6381328"/>
            <a:chExt cx="6799700" cy="483713"/>
          </a:xfrm>
        </p:grpSpPr>
        <p:sp>
          <p:nvSpPr>
            <p:cNvPr id="11"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94"/>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136963515"/>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61137171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p:txBody>
          <a:bodyPr/>
          <a:lstStyle/>
          <a:p>
            <a:endParaRPr lang="en-GB">
              <a:solidFill>
                <a:srgbClr val="191919"/>
              </a:solidFill>
            </a:endParaRPr>
          </a:p>
        </p:txBody>
      </p:sp>
      <p:sp>
        <p:nvSpPr>
          <p:cNvPr id="6" name="Footer Placeholder 5"/>
          <p:cNvSpPr>
            <a:spLocks noGrp="1"/>
          </p:cNvSpPr>
          <p:nvPr>
            <p:ph type="ftr" sz="quarter" idx="16"/>
          </p:nvPr>
        </p:nvSpPr>
        <p:spPr>
          <a:xfrm>
            <a:off x="8238981" y="6451600"/>
            <a:ext cx="545021" cy="121920"/>
          </a:xfrm>
        </p:spPr>
        <p:txBody>
          <a:bodyPr wrap="none">
            <a:noAutofit/>
          </a:bodyPr>
          <a:lstStyle/>
          <a:p>
            <a:endParaRPr lang="en-GB">
              <a:solidFill>
                <a:srgbClr val="191919"/>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434274926"/>
      </p:ext>
    </p:extLst>
  </p:cSld>
  <p:clrMapOvr>
    <a:masterClrMapping/>
  </p:clrMapOvr>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136789272"/>
      </p:ext>
    </p:extLst>
  </p:cSld>
  <p:clrMapOvr>
    <a:masterClrMapping/>
  </p:clrMapOvr>
  <p:timing>
    <p:tnLst>
      <p:par>
        <p:cTn id="1" dur="indefinite" restart="never" nodeType="tmRoot"/>
      </p:par>
    </p:tnLst>
  </p:timing>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768927400"/>
      </p:ext>
    </p:extLst>
  </p:cSld>
  <p:clrMapOvr>
    <a:masterClrMapping/>
  </p:clrMapOvr>
  <p:timing>
    <p:tnLst>
      <p:par>
        <p:cTn id="1" dur="indefinite" restart="never" nodeType="tmRoot"/>
      </p:par>
    </p:tnLst>
  </p:timing>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62932909"/>
      </p:ext>
    </p:extLst>
  </p:cSld>
  <p:clrMapOvr>
    <a:masterClrMapping/>
  </p:clrMapOvr>
  <p:timing>
    <p:tnLst>
      <p:par>
        <p:cTn id="1" dur="indefinite" restart="never" nodeType="tmRoot"/>
      </p:par>
    </p:tnLst>
  </p:timing>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p:txBody>
          <a:bodyPr/>
          <a:lstStyle/>
          <a:p>
            <a:endParaRPr lang="en-GB">
              <a:solidFill>
                <a:srgbClr val="191919"/>
              </a:solidFill>
            </a:endParaRPr>
          </a:p>
        </p:txBody>
      </p:sp>
      <p:sp>
        <p:nvSpPr>
          <p:cNvPr id="10" name="Footer Placeholder 9"/>
          <p:cNvSpPr>
            <a:spLocks noGrp="1"/>
          </p:cNvSpPr>
          <p:nvPr>
            <p:ph type="ftr" sz="quarter" idx="11"/>
          </p:nvPr>
        </p:nvSpPr>
        <p:spPr>
          <a:xfrm>
            <a:off x="8238981" y="6451600"/>
            <a:ext cx="545021" cy="121920"/>
          </a:xfrm>
        </p:spPr>
        <p:txBody>
          <a:bodyPr wrap="none">
            <a:noAutofit/>
          </a:bodyPr>
          <a:lstStyle/>
          <a:p>
            <a:endParaRPr lang="en-GB">
              <a:solidFill>
                <a:srgbClr val="191919"/>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272103323"/>
      </p:ext>
    </p:extLst>
  </p:cSld>
  <p:clrMapOvr>
    <a:masterClrMapping/>
  </p:clrMapOvr>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p:txBody>
          <a:bodyPr/>
          <a:lstStyle/>
          <a:p>
            <a:endParaRPr lang="en-GB">
              <a:solidFill>
                <a:srgbClr val="191919"/>
              </a:solidFill>
            </a:endParaRPr>
          </a:p>
        </p:txBody>
      </p:sp>
      <p:sp>
        <p:nvSpPr>
          <p:cNvPr id="10" name="Footer Placeholder 9"/>
          <p:cNvSpPr>
            <a:spLocks noGrp="1"/>
          </p:cNvSpPr>
          <p:nvPr>
            <p:ph type="ftr" sz="quarter" idx="11"/>
          </p:nvPr>
        </p:nvSpPr>
        <p:spPr>
          <a:xfrm>
            <a:off x="8238981" y="6451600"/>
            <a:ext cx="545021" cy="121920"/>
          </a:xfrm>
        </p:spPr>
        <p:txBody>
          <a:bodyPr wrap="none">
            <a:noAutofit/>
          </a:bodyPr>
          <a:lstStyle/>
          <a:p>
            <a:endParaRPr lang="en-GB">
              <a:solidFill>
                <a:srgbClr val="191919"/>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199178590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p:txBody>
          <a:bodyPr/>
          <a:lstStyle/>
          <a:p>
            <a:endParaRPr lang="en-GB">
              <a:solidFill>
                <a:srgbClr val="191919"/>
              </a:solidFill>
            </a:endParaRPr>
          </a:p>
        </p:txBody>
      </p:sp>
      <p:sp>
        <p:nvSpPr>
          <p:cNvPr id="11" name="Footer Placeholder 10"/>
          <p:cNvSpPr>
            <a:spLocks noGrp="1"/>
          </p:cNvSpPr>
          <p:nvPr>
            <p:ph type="ftr" sz="quarter" idx="11"/>
          </p:nvPr>
        </p:nvSpPr>
        <p:spPr>
          <a:xfrm>
            <a:off x="8238981" y="6451600"/>
            <a:ext cx="545021" cy="121920"/>
          </a:xfrm>
        </p:spPr>
        <p:txBody>
          <a:bodyPr wrap="none">
            <a:noAutofit/>
          </a:bodyPr>
          <a:lstStyle/>
          <a:p>
            <a:endParaRPr lang="en-GB">
              <a:solidFill>
                <a:srgbClr val="191919"/>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856490729"/>
      </p:ext>
    </p:extLst>
  </p:cSld>
  <p:clrMapOvr>
    <a:masterClrMapping/>
  </p:clrMapOvr>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p:txBody>
          <a:bodyPr/>
          <a:lstStyle/>
          <a:p>
            <a:endParaRPr lang="en-GB">
              <a:solidFill>
                <a:srgbClr val="191919"/>
              </a:solidFill>
            </a:endParaRPr>
          </a:p>
        </p:txBody>
      </p:sp>
      <p:sp>
        <p:nvSpPr>
          <p:cNvPr id="11" name="Footer Placeholder 10"/>
          <p:cNvSpPr>
            <a:spLocks noGrp="1"/>
          </p:cNvSpPr>
          <p:nvPr>
            <p:ph type="ftr" sz="quarter" idx="11"/>
          </p:nvPr>
        </p:nvSpPr>
        <p:spPr>
          <a:xfrm>
            <a:off x="8238981" y="6451600"/>
            <a:ext cx="545021" cy="121920"/>
          </a:xfrm>
        </p:spPr>
        <p:txBody>
          <a:bodyPr wrap="none">
            <a:noAutofit/>
          </a:bodyPr>
          <a:lstStyle/>
          <a:p>
            <a:endParaRPr lang="en-GB">
              <a:solidFill>
                <a:srgbClr val="191919"/>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1912981429"/>
      </p:ext>
    </p:extLst>
  </p:cSld>
  <p:clrMapOvr>
    <a:masterClrMapping/>
  </p:clrMapOvr>
  <p:timing>
    <p:tnLst>
      <p:par>
        <p:cTn id="1" dur="indefinite" restart="never" nodeType="tmRoot"/>
      </p:par>
    </p:tnLst>
  </p:timing>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278"/>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31311032"/>
      </p:ext>
    </p:extLst>
  </p:cSld>
  <p:clrMapOvr>
    <a:masterClrMapping/>
  </p:clrMapOvr>
  <p:timing>
    <p:tnLst>
      <p:par>
        <p:cTn id="1" dur="indefinite" restart="never" nodeType="tmRoot"/>
      </p:par>
    </p:tnLst>
  </p:timing>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3"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8585674"/>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08223866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grpSp>
        <p:nvGrpSpPr>
          <p:cNvPr id="4" name="Grupp 11"/>
          <p:cNvGrpSpPr>
            <a:grpSpLocks/>
          </p:cNvGrpSpPr>
          <p:nvPr/>
        </p:nvGrpSpPr>
        <p:grpSpPr bwMode="ltGray">
          <a:xfrm>
            <a:off x="-17996"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1663637213"/>
      </p:ext>
    </p:extLst>
  </p:cSld>
  <p:clrMapOvr>
    <a:masterClrMapping/>
  </p:clrMapOvr>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5" name="Grupp 11"/>
          <p:cNvGrpSpPr>
            <a:grpSpLocks/>
          </p:cNvGrpSpPr>
          <p:nvPr/>
        </p:nvGrpSpPr>
        <p:grpSpPr bwMode="ltGray">
          <a:xfrm>
            <a:off x="-17996"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3209733602"/>
      </p:ext>
    </p:extLst>
  </p:cSld>
  <p:clrMapOvr>
    <a:masterClrMapping/>
  </p:clrMapOvr>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477000" y="6658783"/>
            <a:ext cx="1981200" cy="123111"/>
          </a:xfrm>
          <a:prstGeom prst="rect">
            <a:avLst/>
          </a:prstGeom>
        </p:spPr>
        <p:txBody>
          <a:bodyPr wrap="square" lIns="0" tIns="0" rIns="0" bIns="0" anchor="t" anchorCtr="0">
            <a:spAutoFit/>
          </a:bodyPr>
          <a:lstStyle>
            <a:lvl1pPr algn="r">
              <a:defRPr sz="800" i="1">
                <a:latin typeface="+mn-lt"/>
                <a:cs typeface="Arial" pitchFamily="34" charset="0"/>
              </a:defRPr>
            </a:lvl1pPr>
          </a:lstStyle>
          <a:p>
            <a:endParaRPr lang="en-GB" dirty="0">
              <a:solidFill>
                <a:srgbClr val="191919"/>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dirty="0" smtClean="0">
                <a:solidFill>
                  <a:srgbClr val="191919"/>
                </a:solidFill>
              </a:rPr>
              <a:t> • </a:t>
            </a:r>
            <a:endParaRPr lang="en-GB" dirty="0">
              <a:solidFill>
                <a:srgbClr val="191919"/>
              </a:solidFill>
            </a:endParaRPr>
          </a:p>
        </p:txBody>
      </p:sp>
      <p:sp>
        <p:nvSpPr>
          <p:cNvPr id="8" name="Footer Placeholder 3"/>
          <p:cNvSpPr>
            <a:spLocks noGrp="1"/>
          </p:cNvSpPr>
          <p:nvPr>
            <p:ph type="ftr" sz="quarter" idx="3"/>
          </p:nvPr>
        </p:nvSpPr>
        <p:spPr>
          <a:xfrm>
            <a:off x="6477047" y="6500334"/>
            <a:ext cx="1981199"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dirty="0">
              <a:solidFill>
                <a:srgbClr val="191919"/>
              </a:solidFill>
            </a:endParaRPr>
          </a:p>
        </p:txBody>
      </p:sp>
    </p:spTree>
    <p:extLst>
      <p:ext uri="{BB962C8B-B14F-4D97-AF65-F5344CB8AC3E}">
        <p14:creationId xmlns:p14="http://schemas.microsoft.com/office/powerpoint/2010/main" val="2272273269"/>
      </p:ext>
    </p:extLst>
  </p:cSld>
  <p:clrMapOvr>
    <a:masterClrMapping/>
  </p:clrMapOvr>
  <p:timing>
    <p:tnLst>
      <p:par>
        <p:cTn id="1" dur="indefinite" restart="never" nodeType="tmRoot"/>
      </p:par>
    </p:tnLst>
  </p:timing>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93AA8508-A920-4793-BC88-A5DA15747F9C}"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407092227"/>
      </p:ext>
    </p:extLst>
  </p:cSld>
  <p:clrMapOvr>
    <a:masterClrMapping/>
  </p:clrMapOvr>
  <p:timing>
    <p:tnLst>
      <p:par>
        <p:cTn id="1" dur="indefinite" restart="never" nodeType="tmRoot"/>
      </p:par>
    </p:tnLst>
  </p:timing>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7" name="Grupp 11"/>
          <p:cNvGrpSpPr>
            <a:grpSpLocks/>
          </p:cNvGrpSpPr>
          <p:nvPr/>
        </p:nvGrpSpPr>
        <p:grpSpPr bwMode="ltGray">
          <a:xfrm>
            <a:off x="-17996" y="6375400"/>
            <a:ext cx="6799263" cy="482600"/>
            <a:chOff x="-9524" y="6381328"/>
            <a:chExt cx="6799700" cy="483713"/>
          </a:xfrm>
        </p:grpSpPr>
        <p:sp>
          <p:nvSpPr>
            <p:cNvPr id="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1"/>
          <p:cNvSpPr>
            <a:spLocks noGrp="1"/>
          </p:cNvSpPr>
          <p:nvPr>
            <p:ph type="ctrTitle"/>
          </p:nvPr>
        </p:nvSpPr>
        <p:spPr>
          <a:xfrm>
            <a:off x="2411760" y="2979044"/>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pic>
        <p:nvPicPr>
          <p:cNvPr id="5"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626022335"/>
      </p:ext>
    </p:extLst>
  </p:cSld>
  <p:clrMapOvr>
    <a:masterClrMapping/>
  </p:clrMapOvr>
  <p:timing>
    <p:tnLst>
      <p:par>
        <p:cTn id="1" dur="indefinite" restart="never" nodeType="tmRoot"/>
      </p:par>
    </p:tnLst>
  </p:timing>
</p:sldLayout>
</file>

<file path=ppt/slideLayouts/slideLayout59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76225" y="990600"/>
            <a:ext cx="8458200" cy="914400"/>
          </a:xfrm>
        </p:spPr>
        <p:txBody>
          <a:bodyPr/>
          <a:lstStyle/>
          <a:p>
            <a:r>
              <a:rPr lang="en-US" smtClean="0"/>
              <a:t>Click to edit Master title style</a:t>
            </a:r>
            <a:endParaRPr lang="en-GB"/>
          </a:p>
        </p:txBody>
      </p:sp>
      <p:sp>
        <p:nvSpPr>
          <p:cNvPr id="3" name="Chart Placeholder 2"/>
          <p:cNvSpPr>
            <a:spLocks noGrp="1"/>
          </p:cNvSpPr>
          <p:nvPr>
            <p:ph type="chart" idx="1"/>
          </p:nvPr>
        </p:nvSpPr>
        <p:spPr>
          <a:xfrm>
            <a:off x="276225" y="1905000"/>
            <a:ext cx="8458200" cy="4114800"/>
          </a:xfrm>
        </p:spPr>
        <p:txBody>
          <a:bodyPr/>
          <a:lstStyle/>
          <a:p>
            <a:endParaRPr lang="en-GB"/>
          </a:p>
        </p:txBody>
      </p:sp>
      <p:sp>
        <p:nvSpPr>
          <p:cNvPr id="4" name="Date Placeholder 3"/>
          <p:cNvSpPr>
            <a:spLocks noGrp="1"/>
          </p:cNvSpPr>
          <p:nvPr>
            <p:ph type="dt" sz="half" idx="10"/>
          </p:nvPr>
        </p:nvSpPr>
        <p:spPr>
          <a:xfrm>
            <a:off x="608014" y="6477093"/>
            <a:ext cx="1601787" cy="123111"/>
          </a:xfrm>
        </p:spPr>
        <p:txBody>
          <a:bodyPr/>
          <a:lstStyle>
            <a:lvl1pPr>
              <a:defRPr/>
            </a:lvl1pPr>
          </a:lstStyle>
          <a:p>
            <a:endParaRPr lang="en-GB">
              <a:solidFill>
                <a:srgbClr val="191919"/>
              </a:solidFill>
            </a:endParaRPr>
          </a:p>
        </p:txBody>
      </p:sp>
      <p:sp>
        <p:nvSpPr>
          <p:cNvPr id="5" name="Footer Placeholder 4"/>
          <p:cNvSpPr>
            <a:spLocks noGrp="1"/>
          </p:cNvSpPr>
          <p:nvPr>
            <p:ph type="ftr" sz="quarter" idx="11"/>
          </p:nvPr>
        </p:nvSpPr>
        <p:spPr>
          <a:xfrm>
            <a:off x="2284416" y="6477000"/>
            <a:ext cx="2411412" cy="381000"/>
          </a:xfrm>
        </p:spPr>
        <p:txBody>
          <a:bodyPr/>
          <a:lstStyle>
            <a:lvl1pPr>
              <a:defRPr/>
            </a:lvl1pPr>
          </a:lstStyle>
          <a:p>
            <a:endParaRPr lang="en-GB">
              <a:solidFill>
                <a:srgbClr val="191919"/>
              </a:solidFill>
            </a:endParaRPr>
          </a:p>
        </p:txBody>
      </p:sp>
      <p:sp>
        <p:nvSpPr>
          <p:cNvPr id="6" name="Slide Number Placeholder 5"/>
          <p:cNvSpPr>
            <a:spLocks noGrp="1"/>
          </p:cNvSpPr>
          <p:nvPr>
            <p:ph type="sldNum" sz="quarter" idx="12"/>
          </p:nvPr>
        </p:nvSpPr>
        <p:spPr>
          <a:xfrm>
            <a:off x="8547735" y="6451600"/>
            <a:ext cx="198120" cy="121920"/>
          </a:xfrm>
        </p:spPr>
        <p:txBody>
          <a:bodyPr/>
          <a:lstStyle>
            <a:lvl1pPr>
              <a:defRPr/>
            </a:lvl1pPr>
          </a:lstStyle>
          <a:p>
            <a:fld id="{561DE941-54C2-4EE2-A0C3-BFA57C468BA5}"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22543293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lvl1pPr>
              <a:defRPr/>
            </a:lvl1pPr>
          </a:lstStyle>
          <a:p>
            <a:endParaRPr lang="en-GB">
              <a:solidFill>
                <a:srgbClr val="191919"/>
              </a:solidFill>
            </a:endParaRPr>
          </a:p>
        </p:txBody>
      </p:sp>
      <p:sp>
        <p:nvSpPr>
          <p:cNvPr id="5" name="Footer Placeholder 4"/>
          <p:cNvSpPr>
            <a:spLocks noGrp="1"/>
          </p:cNvSpPr>
          <p:nvPr>
            <p:ph type="ftr" sz="quarter" idx="11"/>
          </p:nvPr>
        </p:nvSpPr>
        <p:spPr/>
        <p:txBody>
          <a:bodyPr/>
          <a:lstStyle>
            <a:lvl1pPr>
              <a:defRPr/>
            </a:lvl1pPr>
          </a:lstStyle>
          <a:p>
            <a:endParaRPr lang="en-GB">
              <a:solidFill>
                <a:srgbClr val="191919"/>
              </a:solidFill>
            </a:endParaRPr>
          </a:p>
        </p:txBody>
      </p:sp>
      <p:sp>
        <p:nvSpPr>
          <p:cNvPr id="6" name="Slide Number Placeholder 5"/>
          <p:cNvSpPr>
            <a:spLocks noGrp="1"/>
          </p:cNvSpPr>
          <p:nvPr>
            <p:ph type="sldNum" sz="quarter" idx="12"/>
          </p:nvPr>
        </p:nvSpPr>
        <p:spPr>
          <a:xfrm>
            <a:off x="8547735" y="6451600"/>
            <a:ext cx="198120" cy="121920"/>
          </a:xfrm>
        </p:spPr>
        <p:txBody>
          <a:bodyPr/>
          <a:lstStyle>
            <a:lvl1pPr>
              <a:defRPr/>
            </a:lvl1pPr>
          </a:lstStyle>
          <a:p>
            <a:fld id="{6D6A7CA3-FB27-4A93-9EDF-3FA0DDC81980}"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111782358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9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26184150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94630741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42367033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pPr/>
              <a:t>‹#›</a:t>
            </a:fld>
            <a:r>
              <a:rPr lang="en-US" dirty="0"/>
              <a:t> </a:t>
            </a:r>
            <a:r>
              <a:rPr lang="en-US" dirty="0" smtClean="0"/>
              <a:t> </a:t>
            </a:r>
            <a:endParaRPr lang="en-US" dirty="0"/>
          </a:p>
        </p:txBody>
      </p:sp>
    </p:spTree>
    <p:extLst>
      <p:ext uri="{BB962C8B-B14F-4D97-AF65-F5344CB8AC3E}">
        <p14:creationId xmlns:p14="http://schemas.microsoft.com/office/powerpoint/2010/main" val="264098890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5"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4"/>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01287684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3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50749798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29"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9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272451900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22218131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07219360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6964755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8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8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846378593"/>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6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6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60325526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3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3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4657773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05487408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82298851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6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19018134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9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43323791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25665667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40609218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45437531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69329714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1896725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04"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8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07422447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57480652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1960814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254867214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638430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75107612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22"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81"/>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47763051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30839586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6681646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4480901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5391379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59449876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9386435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27614166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78655782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944617875"/>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51454179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12408591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6359185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409194255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5705262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88836714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89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9311132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22"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481"/>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689265222"/>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sp>
        <p:nvSpPr>
          <p:cNvPr id="2" name="Title 1"/>
          <p:cNvSpPr>
            <a:spLocks noGrp="1"/>
          </p:cNvSpPr>
          <p:nvPr>
            <p:ph type="ctrTitle"/>
          </p:nvPr>
        </p:nvSpPr>
        <p:spPr>
          <a:xfrm>
            <a:off x="540001" y="2663915"/>
            <a:ext cx="7663018" cy="1243068"/>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54"/>
            <a:ext cx="766094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upp 8"/>
          <p:cNvGrpSpPr/>
          <p:nvPr/>
        </p:nvGrpSpPr>
        <p:grpSpPr>
          <a:xfrm>
            <a:off x="5" y="6382190"/>
            <a:ext cx="6799263" cy="482600"/>
            <a:chOff x="-8963" y="6382190"/>
            <a:chExt cx="6799263" cy="482600"/>
          </a:xfrm>
        </p:grpSpPr>
        <p:sp>
          <p:nvSpPr>
            <p:cNvPr id="10"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1"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1944504151"/>
      </p:ext>
    </p:extLst>
  </p:cSld>
  <p:clrMapOvr>
    <a:masterClrMapping/>
  </p:clrMapOvr>
  <p:timing>
    <p:tnLst>
      <p:par>
        <p:cTn id="1" dur="indefinite" restart="never" nodeType="tmRoot"/>
      </p:par>
    </p:tn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265425239"/>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0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32166464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sp>
        <p:nvSpPr>
          <p:cNvPr id="2" name="Title 1"/>
          <p:cNvSpPr>
            <a:spLocks noGrp="1"/>
          </p:cNvSpPr>
          <p:nvPr>
            <p:ph type="ctrTitle"/>
          </p:nvPr>
        </p:nvSpPr>
        <p:spPr>
          <a:xfrm>
            <a:off x="540000" y="2705322"/>
            <a:ext cx="5058000" cy="1206134"/>
          </a:xfrm>
        </p:spPr>
        <p:txBody>
          <a:bodyPr wrap="square" lIns="0" tIns="0" rIns="0" bIns="0" anchor="b" anchorCtr="0">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94"/>
            <a:ext cx="5058000" cy="307885"/>
          </a:xfrm>
        </p:spPr>
        <p:txBody>
          <a:bodyPr lIns="0" tIns="0" rIns="0" bIns="0">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a:lstStyle>
            <a:lvl1pPr marL="0" indent="0">
              <a:buNone/>
              <a:defRPr/>
            </a:lvl1pPr>
          </a:lstStyle>
          <a:p>
            <a:r>
              <a:rPr lang="en-US" smtClean="0"/>
              <a:t>Click icon to add picture</a:t>
            </a:r>
            <a:endParaRPr/>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540000" y="756000"/>
            <a:ext cx="3330000" cy="72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566783769"/>
      </p:ext>
    </p:extLst>
  </p:cSld>
  <p:clrMapOvr>
    <a:masterClrMapping/>
  </p:clrMapOvr>
  <p:timing>
    <p:tnLst>
      <p:par>
        <p:cTn id="1" dur="indefinite" restart="never" nodeType="tmRoot"/>
      </p:par>
    </p:tnLst>
  </p:timing>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a:lstStyle>
            <a:lvl1pPr marL="0" indent="0">
              <a:buNone/>
              <a:defRPr sz="1400"/>
            </a:lvl1pPr>
          </a:lstStyle>
          <a:p>
            <a:r>
              <a:rPr lang="en-US" smtClean="0"/>
              <a:t>Click icon to add picture</a:t>
            </a:r>
            <a:endParaRPr/>
          </a:p>
        </p:txBody>
      </p:sp>
      <p:sp>
        <p:nvSpPr>
          <p:cNvPr id="4" name="Date Placeholder 3"/>
          <p:cNvSpPr>
            <a:spLocks noGrp="1"/>
          </p:cNvSpPr>
          <p:nvPr>
            <p:ph type="dt" sz="half" idx="15"/>
          </p:nvPr>
        </p:nvSpPr>
        <p:spPr>
          <a:xfrm>
            <a:off x="6642100" y="6604000"/>
            <a:ext cx="2159000" cy="121920"/>
          </a:xfrm>
        </p:spPr>
        <p:txBody>
          <a:bodyPr/>
          <a:lstStyle/>
          <a:p>
            <a:endParaRPr lang="en-GB">
              <a:solidFill>
                <a:srgbClr val="191919"/>
              </a:solidFill>
            </a:endParaRPr>
          </a:p>
        </p:txBody>
      </p:sp>
      <p:sp>
        <p:nvSpPr>
          <p:cNvPr id="6" name="Footer Placeholder 5"/>
          <p:cNvSpPr>
            <a:spLocks noGrp="1"/>
          </p:cNvSpPr>
          <p:nvPr>
            <p:ph type="ftr" sz="quarter" idx="16"/>
          </p:nvPr>
        </p:nvSpPr>
        <p:spPr/>
        <p:txBody>
          <a:bodyPr/>
          <a:lstStyle/>
          <a:p>
            <a:endParaRPr lang="en-GB">
              <a:solidFill>
                <a:srgbClr val="191919"/>
              </a:solidFill>
            </a:endParaRPr>
          </a:p>
        </p:txBody>
      </p:sp>
      <p:sp>
        <p:nvSpPr>
          <p:cNvPr id="8" name="Slide Number Placeholder 7"/>
          <p:cNvSpPr>
            <a:spLocks noGrp="1"/>
          </p:cNvSpPr>
          <p:nvPr>
            <p:ph type="sldNum" sz="quarter" idx="17"/>
          </p:nvPr>
        </p:nvSpPr>
        <p:spPr>
          <a:xfrm>
            <a:off x="8547735" y="6451600"/>
            <a:ext cx="198120" cy="121920"/>
          </a:xfrm>
        </p:spPr>
        <p:txBody>
          <a:body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771579436"/>
      </p:ext>
    </p:extLst>
  </p:cSld>
  <p:clrMapOvr>
    <a:masterClrMapping/>
  </p:clrMapOvr>
  <p:timing>
    <p:tnLst>
      <p:par>
        <p:cTn id="1" dur="indefinite" restart="never" nodeType="tmRoot"/>
      </p:par>
    </p:tnLst>
  </p:timing>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lIns="0" tIns="0" rIns="0" bIns="0" anchor="b" anchorCtr="0">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3"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5"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a:lstStyle>
            <a:lvl1pPr marL="0" indent="0">
              <a:buNone/>
              <a:defRPr sz="1400"/>
            </a:lvl1pPr>
          </a:lstStyle>
          <a:p>
            <a:r>
              <a:rPr lang="en-US" smtClean="0"/>
              <a:t>Click icon to add picture</a:t>
            </a:r>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776467419"/>
      </p:ext>
    </p:extLst>
  </p:cSld>
  <p:clrMapOvr>
    <a:masterClrMapping/>
  </p:clrMapOvr>
  <p:timing>
    <p:tnLst>
      <p:par>
        <p:cTn id="1" dur="indefinite" restart="never" nodeType="tmRoot"/>
      </p:par>
    </p:tnLst>
  </p:timing>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
        <p:nvSpPr>
          <p:cNvPr id="8" name="Text Placeholder 2"/>
          <p:cNvSpPr>
            <a:spLocks noGrp="1"/>
          </p:cNvSpPr>
          <p:nvPr>
            <p:ph idx="1"/>
          </p:nvPr>
        </p:nvSpPr>
        <p:spPr>
          <a:xfrm>
            <a:off x="360002" y="1044001"/>
            <a:ext cx="8461376" cy="4617025"/>
          </a:xfrm>
          <a:prstGeom prst="rect">
            <a:avLst/>
          </a:prstGeom>
        </p:spPr>
        <p:txBody>
          <a:bodyPr vert="horz" lIns="0" tIns="0" rIns="0" bIns="0"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839413053"/>
      </p:ext>
    </p:extLst>
  </p:cSld>
  <p:clrMapOvr>
    <a:masterClrMapping/>
  </p:clrMapOvr>
  <p:timing>
    <p:tnLst>
      <p:par>
        <p:cTn id="1" dur="indefinite" restart="never" nodeType="tmRoot"/>
      </p:par>
    </p:tnLst>
  </p:timing>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114391091"/>
      </p:ext>
    </p:extLst>
  </p:cSld>
  <p:clrMapOvr>
    <a:masterClrMapping/>
  </p:clrMapOvr>
  <p:timing>
    <p:tnLst>
      <p:par>
        <p:cTn id="1" dur="indefinite" restart="never" nodeType="tmRoot"/>
      </p:par>
    </p:tnLst>
  </p:timing>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srgbClr val="191919"/>
              </a:solidFill>
            </a:endParaRPr>
          </a:p>
        </p:txBody>
      </p:sp>
      <p:sp>
        <p:nvSpPr>
          <p:cNvPr id="10" name="Footer Placeholder 9"/>
          <p:cNvSpPr>
            <a:spLocks noGrp="1"/>
          </p:cNvSpPr>
          <p:nvPr>
            <p:ph type="ftr" sz="quarter" idx="11"/>
          </p:nvPr>
        </p:nvSpPr>
        <p:spPr/>
        <p:txBody>
          <a:bodyPr/>
          <a:lstStyle/>
          <a:p>
            <a:endParaRPr lang="en-GB">
              <a:solidFill>
                <a:srgbClr val="191919"/>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1886757092"/>
      </p:ext>
    </p:extLst>
  </p:cSld>
  <p:clrMapOvr>
    <a:masterClrMapping/>
  </p:clrMapOvr>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9" name="Date Placeholder 8"/>
          <p:cNvSpPr>
            <a:spLocks noGrp="1"/>
          </p:cNvSpPr>
          <p:nvPr>
            <p:ph type="dt" sz="half" idx="10"/>
          </p:nvPr>
        </p:nvSpPr>
        <p:spPr>
          <a:xfrm>
            <a:off x="6642100" y="6604000"/>
            <a:ext cx="2159000" cy="121920"/>
          </a:xfrm>
        </p:spPr>
        <p:txBody>
          <a:bodyPr/>
          <a:lstStyle/>
          <a:p>
            <a:endParaRPr lang="en-GB">
              <a:solidFill>
                <a:srgbClr val="191919"/>
              </a:solidFill>
            </a:endParaRPr>
          </a:p>
        </p:txBody>
      </p:sp>
      <p:sp>
        <p:nvSpPr>
          <p:cNvPr id="10" name="Footer Placeholder 9"/>
          <p:cNvSpPr>
            <a:spLocks noGrp="1"/>
          </p:cNvSpPr>
          <p:nvPr>
            <p:ph type="ftr" sz="quarter" idx="11"/>
          </p:nvPr>
        </p:nvSpPr>
        <p:spPr/>
        <p:txBody>
          <a:bodyPr/>
          <a:lstStyle/>
          <a:p>
            <a:endParaRPr lang="en-GB">
              <a:solidFill>
                <a:srgbClr val="191919"/>
              </a:solidFill>
            </a:endParaRPr>
          </a:p>
        </p:txBody>
      </p:sp>
      <p:sp>
        <p:nvSpPr>
          <p:cNvPr id="11" name="Slide Number Placeholder 10"/>
          <p:cNvSpPr>
            <a:spLocks noGrp="1"/>
          </p:cNvSpPr>
          <p:nvPr>
            <p:ph type="sldNum" sz="quarter" idx="12"/>
          </p:nvPr>
        </p:nvSpPr>
        <p:spPr>
          <a:xfrm>
            <a:off x="8547735" y="6451600"/>
            <a:ext cx="198120" cy="121920"/>
          </a:xfrm>
        </p:spPr>
        <p:txBody>
          <a:body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321579239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srgbClr val="191919"/>
              </a:solidFill>
            </a:endParaRPr>
          </a:p>
        </p:txBody>
      </p:sp>
      <p:sp>
        <p:nvSpPr>
          <p:cNvPr id="11" name="Footer Placeholder 10"/>
          <p:cNvSpPr>
            <a:spLocks noGrp="1"/>
          </p:cNvSpPr>
          <p:nvPr>
            <p:ph type="ftr" sz="quarter" idx="11"/>
          </p:nvPr>
        </p:nvSpPr>
        <p:spPr/>
        <p:txBody>
          <a:bodyPr/>
          <a:lstStyle/>
          <a:p>
            <a:endParaRPr lang="en-GB">
              <a:solidFill>
                <a:srgbClr val="191919"/>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2823100610"/>
      </p:ext>
    </p:extLst>
  </p:cSld>
  <p:clrMapOvr>
    <a:masterClrMapping/>
  </p:clrMapOvr>
  <p:timing>
    <p:tnLst>
      <p:par>
        <p:cTn id="1" dur="indefinite" restart="never" nodeType="tmRoot"/>
      </p:par>
    </p:tnLst>
  </p:timing>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sz="1400"/>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10" name="Date Placeholder 9"/>
          <p:cNvSpPr>
            <a:spLocks noGrp="1"/>
          </p:cNvSpPr>
          <p:nvPr>
            <p:ph type="dt" sz="half" idx="10"/>
          </p:nvPr>
        </p:nvSpPr>
        <p:spPr>
          <a:xfrm>
            <a:off x="6642100" y="6604000"/>
            <a:ext cx="2159000" cy="121920"/>
          </a:xfrm>
        </p:spPr>
        <p:txBody>
          <a:bodyPr/>
          <a:lstStyle/>
          <a:p>
            <a:endParaRPr lang="en-GB">
              <a:solidFill>
                <a:srgbClr val="191919"/>
              </a:solidFill>
            </a:endParaRPr>
          </a:p>
        </p:txBody>
      </p:sp>
      <p:sp>
        <p:nvSpPr>
          <p:cNvPr id="11" name="Footer Placeholder 10"/>
          <p:cNvSpPr>
            <a:spLocks noGrp="1"/>
          </p:cNvSpPr>
          <p:nvPr>
            <p:ph type="ftr" sz="quarter" idx="11"/>
          </p:nvPr>
        </p:nvSpPr>
        <p:spPr/>
        <p:txBody>
          <a:bodyPr/>
          <a:lstStyle/>
          <a:p>
            <a:endParaRPr lang="en-GB">
              <a:solidFill>
                <a:srgbClr val="191919"/>
              </a:solidFill>
            </a:endParaRPr>
          </a:p>
        </p:txBody>
      </p:sp>
      <p:sp>
        <p:nvSpPr>
          <p:cNvPr id="12" name="Slide Number Placeholder 11"/>
          <p:cNvSpPr>
            <a:spLocks noGrp="1"/>
          </p:cNvSpPr>
          <p:nvPr>
            <p:ph type="sldNum" sz="quarter" idx="12"/>
          </p:nvPr>
        </p:nvSpPr>
        <p:spPr>
          <a:xfrm>
            <a:off x="8547735" y="6451600"/>
            <a:ext cx="198120" cy="121920"/>
          </a:xfrm>
        </p:spPr>
        <p:txBody>
          <a:body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Tree>
    <p:extLst>
      <p:ext uri="{BB962C8B-B14F-4D97-AF65-F5344CB8AC3E}">
        <p14:creationId xmlns:p14="http://schemas.microsoft.com/office/powerpoint/2010/main" val="980926265"/>
      </p:ext>
    </p:extLst>
  </p:cSld>
  <p:clrMapOvr>
    <a:masterClrMapping/>
  </p:clrMapOvr>
  <p:timing>
    <p:tnLst>
      <p:par>
        <p:cTn id="1" dur="indefinite" restart="never" nodeType="tmRoot"/>
      </p:par>
    </p:tnLst>
  </p:timing>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278"/>
            <a:ext cx="3978688" cy="539853"/>
          </a:xfrm>
        </p:spPr>
        <p:txBody>
          <a:bodyPr lIns="0" tIns="0" rIns="0" bIns="0">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a:normAutofit/>
          </a:bodyPr>
          <a:lstStyle>
            <a:lvl1pPr marL="0" indent="0">
              <a:buNone/>
              <a:defRPr sz="1400"/>
            </a:lvl1pPr>
          </a:lstStyle>
          <a:p>
            <a:r>
              <a:rPr lang="en-US" smtClean="0"/>
              <a:t>Click icon to add picture</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4"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8401715"/>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67"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7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37575446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lIns="0" tIns="0" rIns="0" bIns="0">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a:normAutofit/>
          </a:bodyPr>
          <a:lstStyle>
            <a:lvl1pPr marL="0" indent="0">
              <a:buFont typeface="Arial" pitchFamily="34" charset="0"/>
              <a:buNone/>
              <a:defRPr sz="1400"/>
            </a:lvl1pPr>
          </a:lstStyle>
          <a:p>
            <a:r>
              <a:rPr lang="en-US" smtClean="0"/>
              <a:t>Click icon to add picture</a:t>
            </a:r>
            <a:endParaRPr/>
          </a:p>
        </p:txBody>
      </p:sp>
      <p:sp>
        <p:nvSpPr>
          <p:cNvPr id="9"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12"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13"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065445315"/>
      </p:ext>
    </p:extLst>
  </p:cSld>
  <p:clrMapOvr>
    <a:masterClrMapping/>
  </p:clrMapOvr>
  <p:timing>
    <p:tnLst>
      <p:par>
        <p:cTn id="1" dur="indefinite" restart="never" nodeType="tmRoot"/>
      </p:par>
    </p:tnLst>
  </p:timing>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upp 8"/>
          <p:cNvGrpSpPr/>
          <p:nvPr/>
        </p:nvGrpSpPr>
        <p:grpSpPr>
          <a:xfrm>
            <a:off x="5" y="6382190"/>
            <a:ext cx="6799263" cy="482600"/>
            <a:chOff x="-8963" y="6382190"/>
            <a:chExt cx="6799263" cy="482600"/>
          </a:xfrm>
        </p:grpSpPr>
        <p:sp>
          <p:nvSpPr>
            <p:cNvPr id="8"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60003" y="1772816"/>
            <a:ext cx="8461158" cy="3861222"/>
          </a:xfrm>
        </p:spPr>
        <p:txBody>
          <a:bodyPr wrap="square"/>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380833630"/>
      </p:ext>
    </p:extLst>
  </p:cSld>
  <p:clrMapOvr>
    <a:masterClrMapping/>
  </p:clrMapOvr>
  <p:timing>
    <p:tnLst>
      <p:par>
        <p:cTn id="1" dur="indefinite" restart="never" nodeType="tmRoot"/>
      </p:par>
    </p:tn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black">
          <a:xfrm>
            <a:off x="360000" y="360000"/>
            <a:ext cx="2331000" cy="504000"/>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17"/>
          <p:cNvSpPr>
            <a:spLocks noGrp="1"/>
          </p:cNvSpPr>
          <p:nvPr>
            <p:ph type="body" sz="quarter" idx="10"/>
          </p:nvPr>
        </p:nvSpPr>
        <p:spPr>
          <a:xfrm>
            <a:off x="359999" y="1916832"/>
            <a:ext cx="5400000" cy="3717206"/>
          </a:xfrm>
        </p:spPr>
        <p:txBody>
          <a:bodyPr wrap="square">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a:normAutofit/>
          </a:bodyPr>
          <a:lstStyle>
            <a:lvl1pPr marL="0" indent="0">
              <a:buNone/>
              <a:defRPr sz="1400"/>
            </a:lvl1pPr>
          </a:lstStyle>
          <a:p>
            <a:r>
              <a:rPr lang="en-US" smtClean="0"/>
              <a:t>Click icon to add picture</a:t>
            </a:r>
            <a:endParaRPr/>
          </a:p>
        </p:txBody>
      </p:sp>
      <p:grpSp>
        <p:nvGrpSpPr>
          <p:cNvPr id="8" name="Grupp 8"/>
          <p:cNvGrpSpPr/>
          <p:nvPr/>
        </p:nvGrpSpPr>
        <p:grpSpPr>
          <a:xfrm>
            <a:off x="5" y="6382190"/>
            <a:ext cx="6799263" cy="482600"/>
            <a:chOff x="-8963" y="6382190"/>
            <a:chExt cx="6799263" cy="482600"/>
          </a:xfrm>
        </p:grpSpPr>
        <p:sp>
          <p:nvSpPr>
            <p:cNvPr id="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Tree>
    <p:extLst>
      <p:ext uri="{BB962C8B-B14F-4D97-AF65-F5344CB8AC3E}">
        <p14:creationId xmlns:p14="http://schemas.microsoft.com/office/powerpoint/2010/main" val="2778566257"/>
      </p:ext>
    </p:extLst>
  </p:cSld>
  <p:clrMapOvr>
    <a:masterClrMapping/>
  </p:clrMapOvr>
  <p:timing>
    <p:tnLst>
      <p:par>
        <p:cTn id="1" dur="indefinite" restart="never" nodeType="tmRoot"/>
      </p:par>
    </p:tnLst>
  </p:timing>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6"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7"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8"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019872584"/>
      </p:ext>
    </p:extLst>
  </p:cSld>
  <p:clrMapOvr>
    <a:masterClrMapping/>
  </p:clrMapOvr>
  <p:timing>
    <p:tnLst>
      <p:par>
        <p:cTn id="1" dur="indefinite" restart="never" nodeType="tmRoot"/>
      </p:par>
    </p:tnLst>
  </p:timing>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solidFill>
                <a:srgbClr val="191919"/>
              </a:solidFill>
            </a:endParaRPr>
          </a:p>
        </p:txBody>
      </p:sp>
      <p:sp>
        <p:nvSpPr>
          <p:cNvPr id="6"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C6EEECC5-1FFD-4EE3-BC1A-67ABEBEA3947}" type="slidenum">
              <a:rPr lang="en-GB" smtClean="0">
                <a:solidFill>
                  <a:srgbClr val="191919"/>
                </a:solidFill>
              </a:rPr>
              <a:pPr/>
              <a:t>‹#›</a:t>
            </a:fld>
            <a:r>
              <a:rPr lang="en-GB" smtClean="0">
                <a:solidFill>
                  <a:srgbClr val="191919"/>
                </a:solidFill>
              </a:rPr>
              <a:t> • </a:t>
            </a:r>
            <a:endParaRPr lang="en-GB">
              <a:solidFill>
                <a:srgbClr val="191919"/>
              </a:solidFill>
            </a:endParaRPr>
          </a:p>
        </p:txBody>
      </p:sp>
      <p:sp>
        <p:nvSpPr>
          <p:cNvPr id="7"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2397257042"/>
      </p:ext>
    </p:extLst>
  </p:cSld>
  <p:clrMapOvr>
    <a:masterClrMapping/>
  </p:clrMapOvr>
  <p:timing>
    <p:tnLst>
      <p:par>
        <p:cTn id="1" dur="indefinite" restart="never" nodeType="tmRoot"/>
      </p:par>
    </p:tnLst>
  </p:timing>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sp>
        <p:nvSpPr>
          <p:cNvPr id="2" name="Title 1"/>
          <p:cNvSpPr>
            <a:spLocks noGrp="1"/>
          </p:cNvSpPr>
          <p:nvPr>
            <p:ph type="ctrTitle"/>
          </p:nvPr>
        </p:nvSpPr>
        <p:spPr>
          <a:xfrm>
            <a:off x="2411760" y="2979044"/>
            <a:ext cx="4320480" cy="495055"/>
          </a:xfrm>
        </p:spPr>
        <p:txBody>
          <a:bodyPr wrap="square" lIns="0" tIns="0" rIns="0" bIns="0" anchor="b" anchorCtr="0">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lIns="0" tIns="0" rIns="0" bIns="0">
            <a:noAutofit/>
          </a:bodyPr>
          <a:lstStyle>
            <a:lvl1pPr marL="0" indent="0" algn="ctr">
              <a:lnSpc>
                <a:spcPct val="100000"/>
              </a:lnSpc>
              <a:spcBef>
                <a:spcPts val="0"/>
              </a:spcBef>
              <a:spcAft>
                <a:spcPts val="0"/>
              </a:spcAft>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black">
          <a:xfrm>
            <a:off x="3398454" y="2088000"/>
            <a:ext cx="2340000" cy="505946"/>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upp 8"/>
          <p:cNvGrpSpPr/>
          <p:nvPr/>
        </p:nvGrpSpPr>
        <p:grpSpPr>
          <a:xfrm>
            <a:off x="5" y="6382190"/>
            <a:ext cx="6799263" cy="482600"/>
            <a:chOff x="-8963" y="6382190"/>
            <a:chExt cx="6799263" cy="482600"/>
          </a:xfrm>
        </p:grpSpPr>
        <p:sp>
          <p:nvSpPr>
            <p:cNvPr id="11"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2"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4" name="NORDEALOGO" descr="LOGO"/>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black">
          <a:xfrm>
            <a:off x="6965345" y="6318344"/>
            <a:ext cx="1746855" cy="325501"/>
          </a:xfrm>
          <a:prstGeom prst="rect">
            <a:avLst/>
          </a:prstGeom>
        </p:spPr>
      </p:pic>
    </p:spTree>
    <p:extLst>
      <p:ext uri="{BB962C8B-B14F-4D97-AF65-F5344CB8AC3E}">
        <p14:creationId xmlns:p14="http://schemas.microsoft.com/office/powerpoint/2010/main" val="2830015874"/>
      </p:ext>
    </p:extLst>
  </p:cSld>
  <p:clrMapOvr>
    <a:masterClrMapping/>
  </p:clrMapOvr>
  <p:timing>
    <p:tnLst>
      <p:par>
        <p:cTn id="1" dur="indefinite" restart="never" nodeType="tmRoot"/>
      </p:par>
    </p:tnLst>
  </p:timing>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8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71902082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4103005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98934634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2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1205931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20304414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24"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8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32142487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9596262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18599414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11866526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7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7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441967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5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5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03324344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2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2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69229170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935489435"/>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762501294"/>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8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8810883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8535751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70311001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18236848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22165320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66053902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96557809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899"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7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36026871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24"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48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63013179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4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691049394"/>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54758499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80591171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54647114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35674315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613"/>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897"/>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1523295275"/>
      </p:ext>
    </p:extLst>
  </p:cSld>
  <p:clrMapOvr>
    <a:masterClrMapping/>
  </p:clrMapOvr>
  <p:timing>
    <p:tnLst>
      <p:par>
        <p:cTn id="1" dur="indefinite" restart="never" nodeType="tmRoot"/>
      </p:par>
    </p:tnLst>
  </p:timing>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2"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24"/>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484972775"/>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23557550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703395866"/>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85106582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597"/>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881"/>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1541505412"/>
      </p:ext>
    </p:extLst>
  </p:cSld>
  <p:clrMapOvr>
    <a:masterClrMapping/>
  </p:clrMapOvr>
  <p:timing>
    <p:tnLst>
      <p:par>
        <p:cTn id="1" dur="indefinite" restart="never" nodeType="tmRoot"/>
      </p:par>
    </p:tnLst>
  </p:timing>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75"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1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2976007595"/>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38"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63391037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98774135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6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6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08124600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0799003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583"/>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867"/>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4235274571"/>
      </p:ext>
    </p:extLst>
  </p:cSld>
  <p:clrMapOvr>
    <a:masterClrMapping/>
  </p:clrMapOvr>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66"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9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97414882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29"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17961919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31814615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42880328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565"/>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684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1806330220"/>
      </p:ext>
    </p:extLst>
  </p:cSld>
  <p:clrMapOvr>
    <a:masterClrMapping/>
  </p:clrMapOvr>
  <p:timing>
    <p:tnLst>
      <p:par>
        <p:cTn id="1" dur="indefinite" restart="never" nodeType="tmRoot"/>
      </p:par>
    </p:tnLst>
  </p:timing>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5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6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4210105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17"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1"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79"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88102831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5244491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pPr/>
              <a:t>‹#›</a:t>
            </a:fld>
            <a:r>
              <a:rPr lang="en-US" dirty="0"/>
              <a:t> </a:t>
            </a:r>
            <a:r>
              <a:rPr lang="en-US" dirty="0" smtClean="0"/>
              <a:t> </a:t>
            </a:r>
            <a:endParaRPr lang="en-US" dirty="0"/>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318423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4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4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05689534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75968438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9314365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1896944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73533208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98679839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89025952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25552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04872115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514814186"/>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1437856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0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0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44819633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11332184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09718451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77399689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30847625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47512937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63152536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5692064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713873567"/>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5177483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85304835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06396019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31713390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4460273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27367841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18864250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71974856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38646756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3923873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14235067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8728294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65575907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8878934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6289408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65229097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40138476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89710821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20653155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25679122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68180812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69518872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08291826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6691912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7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17123093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40807526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gr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53"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94"/>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10349562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grpSp>
        <p:pic>
          <p:nvPicPr>
            <p:cNvPr id="6" name="Picture 1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0" name="Slide Number Placeholder 4"/>
          <p:cNvSpPr>
            <a:spLocks noGrp="1"/>
          </p:cNvSpPr>
          <p:nvPr>
            <p:ph type="sldNum" sz="quarter" idx="10"/>
          </p:nvPr>
        </p:nvSpPr>
        <p:spPr/>
        <p:txBody>
          <a:bodyPr/>
          <a:lstStyle>
            <a:lvl1pPr eaLnBrk="0" hangingPunct="0">
              <a:defRPr>
                <a:latin typeface="Arial" charset="0"/>
              </a:defRPr>
            </a:lvl1pPr>
          </a:lstStyle>
          <a:p>
            <a:pPr>
              <a:defRPr/>
            </a:pPr>
            <a:fld id="{3EFD5A19-3043-43BE-8612-32DAD6C86DCB}" type="slidenum">
              <a:rPr lang="en-US"/>
              <a:pPr>
                <a:defRPr/>
              </a:pPr>
              <a:t>‹#›</a:t>
            </a:fld>
            <a:r>
              <a:rPr lang="en-US" dirty="0"/>
              <a:t> </a:t>
            </a:r>
            <a:r>
              <a:rPr lang="en-US" dirty="0" smtClean="0"/>
              <a:t> </a:t>
            </a:r>
            <a:endParaRPr lang="en-US" dirty="0"/>
          </a:p>
        </p:txBody>
      </p:sp>
    </p:spTree>
    <p:extLst>
      <p:ext uri="{BB962C8B-B14F-4D97-AF65-F5344CB8AC3E}">
        <p14:creationId xmlns:p14="http://schemas.microsoft.com/office/powerpoint/2010/main" val="81112581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gr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black">
          <a:xfrm>
            <a:off x="539753"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34"/>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83313158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766" y="6610350"/>
            <a:ext cx="1939925" cy="122238"/>
          </a:xfrm>
          <a:prstGeom prst="rect">
            <a:avLst/>
          </a:prstGeom>
        </p:spPr>
        <p:txBody>
          <a:bodyPr/>
          <a:lstStyle>
            <a:lvl1pPr algn="l" eaLnBrk="1" hangingPunct="1">
              <a:defRPr sz="1800">
                <a:solidFill>
                  <a:srgbClr val="191919"/>
                </a:solidFill>
                <a:latin typeface="Arial"/>
              </a:defRPr>
            </a:lvl1pPr>
          </a:lstStyle>
          <a:p>
            <a:pPr>
              <a:defRPr/>
            </a:pPr>
            <a:endParaRPr lang="en-US">
              <a:cs typeface="Arial"/>
            </a:endParaRPr>
          </a:p>
        </p:txBody>
      </p:sp>
      <p:sp>
        <p:nvSpPr>
          <p:cNvPr id="6" name="Slide Number Placeholder 4"/>
          <p:cNvSpPr>
            <a:spLocks noGrp="1"/>
          </p:cNvSpPr>
          <p:nvPr>
            <p:ph type="sldNum" sz="quarter" idx="16"/>
          </p:nvPr>
        </p:nvSpPr>
        <p:spPr/>
        <p:txBody>
          <a:bodyPr/>
          <a:lstStyle>
            <a:lvl1pPr eaLnBrk="0" hangingPunct="0">
              <a:defRPr>
                <a:latin typeface="Arial" pitchFamily="34" charset="0"/>
              </a:defRPr>
            </a:lvl1pPr>
          </a:lstStyle>
          <a:p>
            <a:fld id="{817BC1F0-D0C1-4A23-9F19-6EE52A90D8DB}" type="slidenum">
              <a:rPr lang="en-US" altLang="sv-SE"/>
              <a:pPr/>
              <a:t>‹#›</a:t>
            </a:fld>
            <a:r>
              <a:rPr lang="en-US" altLang="sv-SE"/>
              <a:t> • </a:t>
            </a:r>
          </a:p>
        </p:txBody>
      </p:sp>
      <p:sp>
        <p:nvSpPr>
          <p:cNvPr id="8" name="Footer Placeholder 3"/>
          <p:cNvSpPr>
            <a:spLocks noGrp="1"/>
          </p:cNvSpPr>
          <p:nvPr>
            <p:ph type="ftr" sz="quarter" idx="17"/>
          </p:nvPr>
        </p:nvSpPr>
        <p:spPr>
          <a:xfrm>
            <a:off x="6642100" y="6456369"/>
            <a:ext cx="2160588" cy="122237"/>
          </a:xfrm>
          <a:prstGeom prst="rect">
            <a:avLst/>
          </a:prstGeom>
        </p:spPr>
        <p:txBody>
          <a:bodyPr/>
          <a:lstStyle>
            <a:lvl1pPr algn="l" eaLnBrk="1" hangingPunct="1">
              <a:defRPr sz="1800">
                <a:solidFill>
                  <a:srgbClr val="191919"/>
                </a:solidFill>
                <a:latin typeface="Arial"/>
              </a:defRPr>
            </a:lvl1pPr>
          </a:lstStyle>
          <a:p>
            <a:pPr>
              <a:defRPr/>
            </a:pPr>
            <a:endParaRPr lang="en-US">
              <a:cs typeface="Arial"/>
            </a:endParaRPr>
          </a:p>
        </p:txBody>
      </p:sp>
    </p:spTree>
    <p:extLst>
      <p:ext uri="{BB962C8B-B14F-4D97-AF65-F5344CB8AC3E}">
        <p14:creationId xmlns:p14="http://schemas.microsoft.com/office/powerpoint/2010/main" val="294297577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Slide Number Placeholder 4"/>
          <p:cNvSpPr>
            <a:spLocks noGrp="1"/>
          </p:cNvSpPr>
          <p:nvPr>
            <p:ph type="sldNum" sz="quarter" idx="15"/>
          </p:nvPr>
        </p:nvSpPr>
        <p:spPr/>
        <p:txBody>
          <a:bodyPr/>
          <a:lstStyle>
            <a:lvl1pPr eaLnBrk="0" hangingPunct="0">
              <a:defRPr>
                <a:latin typeface="Arial" charset="0"/>
              </a:defRPr>
            </a:lvl1pPr>
          </a:lstStyle>
          <a:p>
            <a:pPr>
              <a:defRPr/>
            </a:pPr>
            <a:fld id="{71C6099D-5160-4120-9B50-B83BB3FE7A26}" type="slidenum">
              <a:rPr lang="en-US"/>
              <a:pPr>
                <a:defRPr/>
              </a:pPr>
              <a:t>‹#›</a:t>
            </a:fld>
            <a:r>
              <a:rPr lang="en-US" dirty="0"/>
              <a:t> </a:t>
            </a:r>
            <a:r>
              <a:rPr lang="en-US" dirty="0" smtClean="0"/>
              <a:t> </a:t>
            </a:r>
            <a:endParaRPr lang="en-US" dirty="0"/>
          </a:p>
        </p:txBody>
      </p:sp>
    </p:spTree>
    <p:extLst>
      <p:ext uri="{BB962C8B-B14F-4D97-AF65-F5344CB8AC3E}">
        <p14:creationId xmlns:p14="http://schemas.microsoft.com/office/powerpoint/2010/main" val="2849011395"/>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4" name="Rectangle 3"/>
          <p:cNvSpPr/>
          <p:nvPr userDrawn="1"/>
        </p:nvSpPr>
        <p:spPr>
          <a:xfrm>
            <a:off x="379413" y="1054100"/>
            <a:ext cx="8442325"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a:endParaRPr lang="en-GB" altLang="sv-SE" sz="1800" smtClean="0">
              <a:solidFill>
                <a:srgbClr val="FFFFFF"/>
              </a:solidFill>
            </a:endParaRPr>
          </a:p>
        </p:txBody>
      </p:sp>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0"/>
          </p:nvPr>
        </p:nvSpPr>
        <p:spPr/>
        <p:txBody>
          <a:bodyPr/>
          <a:lstStyle>
            <a:lvl1pPr eaLnBrk="0" hangingPunct="0">
              <a:defRPr>
                <a:latin typeface="Arial" charset="0"/>
              </a:defRPr>
            </a:lvl1pPr>
          </a:lstStyle>
          <a:p>
            <a:pPr>
              <a:defRPr/>
            </a:pPr>
            <a:fld id="{70E6A403-57C1-4C53-BEC4-D3E033FE47FC}" type="slidenum">
              <a:rPr lang="en-US"/>
              <a:pPr>
                <a:defRPr/>
              </a:pPr>
              <a:t>‹#›</a:t>
            </a:fld>
            <a:r>
              <a:rPr lang="en-US" dirty="0"/>
              <a:t> </a:t>
            </a:r>
            <a:r>
              <a:rPr lang="en-US" dirty="0" smtClean="0"/>
              <a:t> </a:t>
            </a:r>
            <a:endParaRPr lang="en-US" dirty="0"/>
          </a:p>
        </p:txBody>
      </p:sp>
    </p:spTree>
    <p:extLst>
      <p:ext uri="{BB962C8B-B14F-4D97-AF65-F5344CB8AC3E}">
        <p14:creationId xmlns:p14="http://schemas.microsoft.com/office/powerpoint/2010/main" val="78164853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0"/>
          </p:nvPr>
        </p:nvSpPr>
        <p:spPr/>
        <p:txBody>
          <a:bodyPr/>
          <a:lstStyle>
            <a:lvl1pPr eaLnBrk="0" hangingPunct="0">
              <a:defRPr smtClean="0">
                <a:latin typeface="Arial" charset="0"/>
              </a:defRPr>
            </a:lvl1pPr>
          </a:lstStyle>
          <a:p>
            <a:pPr>
              <a:defRPr/>
            </a:pPr>
            <a:fld id="{A33EBC78-578C-4304-9A13-7AFD29766AC6}" type="slidenum">
              <a:rPr lang="en-US"/>
              <a:pPr>
                <a:defRPr/>
              </a:pPr>
              <a:t>‹#›</a:t>
            </a:fld>
            <a:r>
              <a:rPr lang="en-US" dirty="0"/>
              <a:t> </a:t>
            </a:r>
          </a:p>
        </p:txBody>
      </p:sp>
    </p:spTree>
    <p:extLst>
      <p:ext uri="{BB962C8B-B14F-4D97-AF65-F5344CB8AC3E}">
        <p14:creationId xmlns:p14="http://schemas.microsoft.com/office/powerpoint/2010/main" val="164985981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4"/>
          </p:nvPr>
        </p:nvSpPr>
        <p:spPr>
          <a:xfrm>
            <a:off x="360364" y="1049987"/>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49987"/>
            <a:ext cx="4122150" cy="371475"/>
          </a:xfrm>
        </p:spPr>
        <p:txBody>
          <a:bodyPr/>
          <a:lstStyle>
            <a:lvl1pPr>
              <a:buFontTx/>
              <a:buNone/>
              <a:defRPr b="1"/>
            </a:lvl1pPr>
          </a:lstStyle>
          <a:p>
            <a:pPr lvl="0"/>
            <a:r>
              <a:rPr lang="en-US" dirty="0" smtClean="0"/>
              <a:t>Click to edit Master text styles</a:t>
            </a:r>
            <a:endParaRPr lang="en-GB" dirty="0"/>
          </a:p>
        </p:txBody>
      </p:sp>
      <p:sp>
        <p:nvSpPr>
          <p:cNvPr id="7" name="Slide Number Placeholder 4"/>
          <p:cNvSpPr>
            <a:spLocks noGrp="1"/>
          </p:cNvSpPr>
          <p:nvPr>
            <p:ph type="sldNum" sz="quarter" idx="16"/>
          </p:nvPr>
        </p:nvSpPr>
        <p:spPr/>
        <p:txBody>
          <a:bodyPr/>
          <a:lstStyle>
            <a:lvl1pPr eaLnBrk="0" hangingPunct="0">
              <a:defRPr smtClean="0">
                <a:latin typeface="Arial" charset="0"/>
              </a:defRPr>
            </a:lvl1pPr>
          </a:lstStyle>
          <a:p>
            <a:pPr>
              <a:defRPr/>
            </a:pPr>
            <a:fld id="{C8D981A8-AFD1-4F39-BF8E-5C266F9C64A5}" type="slidenum">
              <a:rPr lang="en-US"/>
              <a:pPr>
                <a:defRPr/>
              </a:pPr>
              <a:t>‹#›</a:t>
            </a:fld>
            <a:r>
              <a:rPr lang="en-US" dirty="0"/>
              <a:t> </a:t>
            </a:r>
          </a:p>
        </p:txBody>
      </p:sp>
    </p:spTree>
    <p:extLst>
      <p:ext uri="{BB962C8B-B14F-4D97-AF65-F5344CB8AC3E}">
        <p14:creationId xmlns:p14="http://schemas.microsoft.com/office/powerpoint/2010/main" val="391108085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4"/>
          </p:nvPr>
        </p:nvSpPr>
        <p:spPr>
          <a:xfrm>
            <a:off x="360364" y="1067571"/>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571"/>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7" name="Slide Number Placeholder 4"/>
          <p:cNvSpPr>
            <a:spLocks noGrp="1"/>
          </p:cNvSpPr>
          <p:nvPr>
            <p:ph type="sldNum" sz="quarter" idx="16"/>
          </p:nvPr>
        </p:nvSpPr>
        <p:spPr/>
        <p:txBody>
          <a:bodyPr/>
          <a:lstStyle>
            <a:lvl1pPr eaLnBrk="0" hangingPunct="0">
              <a:defRPr smtClean="0">
                <a:latin typeface="Arial" charset="0"/>
              </a:defRPr>
            </a:lvl1pPr>
          </a:lstStyle>
          <a:p>
            <a:pPr>
              <a:defRPr/>
            </a:pPr>
            <a:fld id="{571F87D9-35CA-4023-8552-892AFADBF361}" type="slidenum">
              <a:rPr lang="en-US"/>
              <a:pPr>
                <a:defRPr/>
              </a:pPr>
              <a:t>‹#›</a:t>
            </a:fld>
            <a:r>
              <a:rPr lang="en-US" dirty="0"/>
              <a:t> </a:t>
            </a:r>
          </a:p>
        </p:txBody>
      </p:sp>
    </p:spTree>
    <p:extLst>
      <p:ext uri="{BB962C8B-B14F-4D97-AF65-F5344CB8AC3E}">
        <p14:creationId xmlns:p14="http://schemas.microsoft.com/office/powerpoint/2010/main" val="33129771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65664422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4"/>
          </p:nvPr>
        </p:nvSpPr>
        <p:spPr>
          <a:xfrm>
            <a:off x="379413" y="1054134"/>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135"/>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7" name="Slide Number Placeholder 4"/>
          <p:cNvSpPr>
            <a:spLocks noGrp="1"/>
          </p:cNvSpPr>
          <p:nvPr>
            <p:ph type="sldNum" sz="quarter" idx="16"/>
          </p:nvPr>
        </p:nvSpPr>
        <p:spPr/>
        <p:txBody>
          <a:bodyPr/>
          <a:lstStyle>
            <a:lvl1pPr eaLnBrk="0" hangingPunct="0">
              <a:defRPr smtClean="0">
                <a:latin typeface="Arial" charset="0"/>
              </a:defRPr>
            </a:lvl1pPr>
          </a:lstStyle>
          <a:p>
            <a:pPr>
              <a:defRPr/>
            </a:pPr>
            <a:fld id="{3A1E51D6-DE1A-4C43-B02D-0AEA1E148FBF}" type="slidenum">
              <a:rPr lang="en-US"/>
              <a:pPr>
                <a:defRPr/>
              </a:pPr>
              <a:t>‹#›</a:t>
            </a:fld>
            <a:r>
              <a:rPr lang="en-US" dirty="0"/>
              <a:t> </a:t>
            </a:r>
          </a:p>
        </p:txBody>
      </p:sp>
    </p:spTree>
    <p:extLst>
      <p:ext uri="{BB962C8B-B14F-4D97-AF65-F5344CB8AC3E}">
        <p14:creationId xmlns:p14="http://schemas.microsoft.com/office/powerpoint/2010/main" val="231842080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0"/>
          </p:nvPr>
        </p:nvSpPr>
        <p:spPr/>
        <p:txBody>
          <a:bodyPr/>
          <a:lstStyle>
            <a:lvl1pPr eaLnBrk="0" hangingPunct="0">
              <a:defRPr>
                <a:latin typeface="Arial" charset="0"/>
              </a:defRPr>
            </a:lvl1pPr>
          </a:lstStyle>
          <a:p>
            <a:pPr>
              <a:defRPr/>
            </a:pPr>
            <a:fld id="{31B1810B-B1D8-47AB-B12F-1C6B4AE4E7E0}" type="slidenum">
              <a:rPr lang="en-US"/>
              <a:pPr>
                <a:defRPr/>
              </a:pPr>
              <a:t>‹#›</a:t>
            </a:fld>
            <a:r>
              <a:rPr lang="en-US" dirty="0"/>
              <a:t> </a:t>
            </a:r>
            <a:r>
              <a:rPr lang="en-US" dirty="0" smtClean="0"/>
              <a:t> </a:t>
            </a:r>
            <a:endParaRPr lang="en-US" dirty="0"/>
          </a:p>
        </p:txBody>
      </p:sp>
    </p:spTree>
    <p:extLst>
      <p:ext uri="{BB962C8B-B14F-4D97-AF65-F5344CB8AC3E}">
        <p14:creationId xmlns:p14="http://schemas.microsoft.com/office/powerpoint/2010/main" val="123669196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0"/>
          </p:nvPr>
        </p:nvSpPr>
        <p:spPr/>
        <p:txBody>
          <a:bodyPr/>
          <a:lstStyle>
            <a:lvl1pPr eaLnBrk="0" hangingPunct="0">
              <a:defRPr>
                <a:latin typeface="Arial" pitchFamily="34" charset="0"/>
              </a:defRPr>
            </a:lvl1pPr>
          </a:lstStyle>
          <a:p>
            <a:fld id="{4080A74E-F43F-4041-98BC-EB844AB27E87}" type="slidenum">
              <a:rPr lang="en-US" altLang="sv-SE"/>
              <a:pPr/>
              <a:t>‹#›</a:t>
            </a:fld>
            <a:endParaRPr lang="en-US" altLang="sv-SE"/>
          </a:p>
        </p:txBody>
      </p:sp>
    </p:spTree>
    <p:extLst>
      <p:ext uri="{BB962C8B-B14F-4D97-AF65-F5344CB8AC3E}">
        <p14:creationId xmlns:p14="http://schemas.microsoft.com/office/powerpoint/2010/main" val="107227729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099"/>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7"/>
          </p:nvPr>
        </p:nvSpPr>
        <p:spPr/>
        <p:txBody>
          <a:bodyPr/>
          <a:lstStyle>
            <a:lvl1pPr eaLnBrk="0" hangingPunct="0">
              <a:defRPr>
                <a:latin typeface="Arial" charset="0"/>
              </a:defRPr>
            </a:lvl1pPr>
          </a:lstStyle>
          <a:p>
            <a:pPr>
              <a:defRPr/>
            </a:pPr>
            <a:fld id="{D0323631-09E4-477E-BCCC-B57229744065}" type="slidenum">
              <a:rPr lang="en-US"/>
              <a:pPr>
                <a:defRPr/>
              </a:pPr>
              <a:t>‹#›</a:t>
            </a:fld>
            <a:r>
              <a:rPr lang="en-US" dirty="0"/>
              <a:t> </a:t>
            </a:r>
          </a:p>
        </p:txBody>
      </p:sp>
    </p:spTree>
    <p:extLst>
      <p:ext uri="{BB962C8B-B14F-4D97-AF65-F5344CB8AC3E}">
        <p14:creationId xmlns:p14="http://schemas.microsoft.com/office/powerpoint/2010/main" val="371990610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7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97895073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93024383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a:solidFill>
                  <a:srgbClr val="191919"/>
                </a:solidFill>
                <a:latin typeface="Arial"/>
                <a:cs typeface="Arial"/>
              </a:rPr>
              <a:t>Chart colours for </a:t>
            </a:r>
            <a:r>
              <a:rPr lang="en-GB" sz="2200" b="1" dirty="0" err="1">
                <a:solidFill>
                  <a:srgbClr val="191919"/>
                </a:solidFill>
                <a:latin typeface="Arial"/>
                <a:cs typeface="Arial"/>
              </a:rPr>
              <a:t>Nordea</a:t>
            </a:r>
            <a:r>
              <a:rPr lang="en-GB" sz="2200" b="1" dirty="0">
                <a:solidFill>
                  <a:srgbClr val="191919"/>
                </a:solidFill>
                <a:latin typeface="Arial"/>
                <a:cs typeface="Arial"/>
              </a:rPr>
              <a:t> visual identity</a:t>
            </a: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a:solidFill>
                  <a:srgbClr val="191919"/>
                </a:solidFill>
                <a:latin typeface="Arial"/>
                <a:cs typeface="Arial"/>
              </a:rPr>
              <a:t>Colour scheme:</a:t>
            </a: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a:solidFill>
                  <a:srgbClr val="191919"/>
                </a:solidFill>
                <a:latin typeface="Arial"/>
                <a:cs typeface="Arial"/>
              </a:rPr>
              <a:t>You should use this colour chart for all charts in </a:t>
            </a:r>
            <a:r>
              <a:rPr lang="en-GB" sz="1000" dirty="0" err="1">
                <a:solidFill>
                  <a:srgbClr val="191919"/>
                </a:solidFill>
                <a:latin typeface="Arial"/>
                <a:cs typeface="Arial"/>
              </a:rPr>
              <a:t>Nordea</a:t>
            </a:r>
            <a:r>
              <a:rPr lang="en-GB" sz="1000" dirty="0">
                <a:solidFill>
                  <a:srgbClr val="191919"/>
                </a:solidFill>
                <a:latin typeface="Arial"/>
                <a:cs typeface="Arial"/>
              </a:rPr>
              <a:t>. It is based on the print palette, and for simplicity we use the same colours for digital media as well.</a:t>
            </a:r>
          </a:p>
          <a:p>
            <a:r>
              <a:rPr lang="en-GB" sz="1000" dirty="0">
                <a:solidFill>
                  <a:srgbClr val="191919"/>
                </a:solidFill>
                <a:latin typeface="Arial"/>
                <a:cs typeface="Arial"/>
              </a:rPr>
              <a:t>The colours are tested to work with red-green colour blind people (approx 5% of Europeans).</a:t>
            </a:r>
          </a:p>
          <a:p>
            <a:r>
              <a:rPr lang="en-GB" sz="1000" dirty="0">
                <a:solidFill>
                  <a:srgbClr val="191919"/>
                </a:solidFill>
                <a:latin typeface="Arial"/>
                <a:cs typeface="Arial"/>
              </a:rPr>
              <a:t>Colours are ordered after importance which means you should use them in the same order as presented here.</a:t>
            </a:r>
          </a:p>
          <a:p>
            <a:r>
              <a:rPr lang="en-GB" sz="1000" dirty="0">
                <a:solidFill>
                  <a:srgbClr val="191919"/>
                </a:solidFill>
                <a:latin typeface="Arial"/>
                <a:cs typeface="Arial"/>
              </a:rPr>
              <a:t>When you need a dimmed colour, use colour 14 which is a light grey. Colour code is C29 M22 Y22 K0 (RGB 182, 185, 186)</a:t>
            </a:r>
          </a:p>
          <a:p>
            <a:r>
              <a:rPr lang="en-GB" sz="1000" dirty="0">
                <a:solidFill>
                  <a:srgbClr val="191919"/>
                </a:solidFill>
                <a:latin typeface="Arial"/>
                <a:cs typeface="Arial"/>
              </a:rPr>
              <a:t>If you need more than 8 colours you should use the following colours (and in the same sequence):</a:t>
            </a:r>
          </a:p>
          <a:p>
            <a:endParaRPr lang="en-GB" sz="1000" dirty="0">
              <a:solidFill>
                <a:srgbClr val="191919"/>
              </a:solidFill>
              <a:latin typeface="Arial"/>
              <a:cs typeface="Arial"/>
            </a:endParaRPr>
          </a:p>
          <a:p>
            <a:r>
              <a:rPr lang="es-ES" sz="1000" dirty="0">
                <a:solidFill>
                  <a:srgbClr val="191919"/>
                </a:solidFill>
                <a:latin typeface="Arial"/>
                <a:cs typeface="Arial"/>
              </a:rPr>
              <a:t>9: C58 M18 Y10 K0 (RGB 103, 172, 206)</a:t>
            </a:r>
          </a:p>
          <a:p>
            <a:r>
              <a:rPr lang="es-ES" sz="1000" dirty="0">
                <a:solidFill>
                  <a:srgbClr val="191919"/>
                </a:solidFill>
                <a:latin typeface="Arial"/>
                <a:cs typeface="Arial"/>
              </a:rPr>
              <a:t>10: C4 M34 Y47 K0 (RGB 239, 178, 137)</a:t>
            </a:r>
          </a:p>
          <a:p>
            <a:r>
              <a:rPr lang="es-ES" sz="1000" dirty="0">
                <a:solidFill>
                  <a:srgbClr val="191919"/>
                </a:solidFill>
                <a:latin typeface="Arial"/>
                <a:cs typeface="Arial"/>
              </a:rPr>
              <a:t>11: C51 M0 Y20 K0 (RGB 117, 204, 208)</a:t>
            </a:r>
          </a:p>
          <a:p>
            <a:r>
              <a:rPr lang="es-ES" sz="1000" dirty="0">
                <a:solidFill>
                  <a:srgbClr val="191919"/>
                </a:solidFill>
                <a:latin typeface="Arial"/>
                <a:cs typeface="Arial"/>
              </a:rPr>
              <a:t>12: C21 M17 Y30 K0 (RGB 204, 199, 178)</a:t>
            </a:r>
          </a:p>
          <a:p>
            <a:r>
              <a:rPr lang="es-ES" sz="1000" dirty="0">
                <a:solidFill>
                  <a:srgbClr val="191919"/>
                </a:solidFill>
                <a:latin typeface="Arial"/>
                <a:cs typeface="Arial"/>
              </a:rPr>
              <a:t>13: C16 M42 Y31 K0 (RGB 211, 157, 155)</a:t>
            </a:r>
          </a:p>
          <a:p>
            <a:r>
              <a:rPr lang="es-ES" sz="1000" dirty="0">
                <a:solidFill>
                  <a:srgbClr val="191919"/>
                </a:solidFill>
                <a:latin typeface="Arial"/>
                <a:cs typeface="Arial"/>
              </a:rPr>
              <a:t>14: C29 M22 Y22 K0 (RGB 182, 185, 186)</a:t>
            </a:r>
          </a:p>
          <a:p>
            <a:r>
              <a:rPr lang="es-ES" sz="1000" dirty="0">
                <a:solidFill>
                  <a:srgbClr val="191919"/>
                </a:solidFill>
                <a:latin typeface="Arial"/>
                <a:cs typeface="Arial"/>
              </a:rPr>
              <a:t>15: C5 M18 Y55 K0 (RGB 242, 206, 134)</a:t>
            </a:r>
          </a:p>
          <a:p>
            <a:r>
              <a:rPr lang="es-ES" sz="1000" dirty="0">
                <a:solidFill>
                  <a:srgbClr val="191919"/>
                </a:solidFill>
                <a:latin typeface="Arial"/>
                <a:cs typeface="Arial"/>
              </a:rPr>
              <a:t>16: C18 M41 Y12 K0 (RGB 206, 159, 182</a:t>
            </a:r>
            <a:endParaRPr lang="en-GB" sz="1000" dirty="0">
              <a:solidFill>
                <a:srgbClr val="191919"/>
              </a:solidFill>
              <a:latin typeface="Arial"/>
              <a:cs typeface="Aria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a:solidFill>
                  <a:srgbClr val="191919"/>
                </a:solidFill>
                <a:latin typeface="Arial"/>
                <a:cs typeface="Aria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301</a:t>
            </a:r>
          </a:p>
          <a:p>
            <a:r>
              <a:rPr lang="en-GB" sz="900" dirty="0">
                <a:solidFill>
                  <a:srgbClr val="191919"/>
                </a:solidFill>
                <a:latin typeface="Arial"/>
                <a:cs typeface="Arial"/>
              </a:rPr>
              <a:t>C100 M45 Y0 K18</a:t>
            </a:r>
          </a:p>
          <a:p>
            <a:r>
              <a:rPr lang="en-GB" sz="900" dirty="0">
                <a:solidFill>
                  <a:srgbClr val="191919"/>
                </a:solidFill>
                <a:latin typeface="Arial"/>
                <a:cs typeface="Aria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a:solidFill>
                  <a:srgbClr val="191919"/>
                </a:solidFill>
                <a:latin typeface="Arial"/>
                <a:cs typeface="Arial"/>
              </a:rPr>
              <a:t>Pantone 159</a:t>
            </a:r>
          </a:p>
          <a:p>
            <a:r>
              <a:rPr lang="en-GB" sz="900" dirty="0">
                <a:solidFill>
                  <a:srgbClr val="191919"/>
                </a:solidFill>
                <a:latin typeface="Arial"/>
                <a:cs typeface="Arial"/>
              </a:rPr>
              <a:t>C0 M66 Y100 K7</a:t>
            </a:r>
          </a:p>
          <a:p>
            <a:r>
              <a:rPr lang="en-GB" sz="900" dirty="0">
                <a:solidFill>
                  <a:srgbClr val="191919"/>
                </a:solidFill>
                <a:latin typeface="Arial"/>
                <a:cs typeface="Aria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5493 *</a:t>
            </a:r>
          </a:p>
          <a:p>
            <a:r>
              <a:rPr lang="en-GB" sz="900" dirty="0">
                <a:solidFill>
                  <a:srgbClr val="191919"/>
                </a:solidFill>
                <a:latin typeface="Arial"/>
                <a:cs typeface="Arial"/>
              </a:rPr>
              <a:t>C80 M22 Y31 K5</a:t>
            </a:r>
          </a:p>
          <a:p>
            <a:r>
              <a:rPr lang="en-GB" sz="900" dirty="0">
                <a:solidFill>
                  <a:srgbClr val="191919"/>
                </a:solidFill>
                <a:latin typeface="Arial"/>
                <a:cs typeface="Aria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451 *</a:t>
            </a:r>
          </a:p>
          <a:p>
            <a:r>
              <a:rPr lang="en-GB" sz="900" dirty="0">
                <a:solidFill>
                  <a:srgbClr val="191919"/>
                </a:solidFill>
                <a:latin typeface="Arial"/>
                <a:cs typeface="Arial"/>
              </a:rPr>
              <a:t>C36 M30 Y58 K13</a:t>
            </a:r>
          </a:p>
          <a:p>
            <a:r>
              <a:rPr lang="en-GB" sz="900" dirty="0">
                <a:solidFill>
                  <a:srgbClr val="191919"/>
                </a:solidFill>
                <a:latin typeface="Arial"/>
                <a:cs typeface="Aria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a:solidFill>
                  <a:srgbClr val="191919"/>
                </a:solidFill>
                <a:latin typeface="Arial"/>
                <a:cs typeface="Arial"/>
              </a:rPr>
              <a:t>Pantone 484 *</a:t>
            </a:r>
          </a:p>
          <a:p>
            <a:r>
              <a:rPr lang="en-GB" sz="900" dirty="0">
                <a:solidFill>
                  <a:srgbClr val="191919"/>
                </a:solidFill>
                <a:latin typeface="Arial"/>
                <a:cs typeface="Arial"/>
              </a:rPr>
              <a:t>C24 M75 Y67 K15</a:t>
            </a:r>
          </a:p>
          <a:p>
            <a:r>
              <a:rPr lang="en-GB" sz="900" dirty="0">
                <a:solidFill>
                  <a:srgbClr val="191919"/>
                </a:solidFill>
                <a:latin typeface="Arial"/>
                <a:cs typeface="Aria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Cool Grey 4 *</a:t>
            </a:r>
          </a:p>
          <a:p>
            <a:r>
              <a:rPr lang="en-GB" sz="900" dirty="0">
                <a:solidFill>
                  <a:srgbClr val="191919"/>
                </a:solidFill>
                <a:latin typeface="Arial"/>
                <a:cs typeface="Arial"/>
              </a:rPr>
              <a:t>C49 M39 Y39 K21</a:t>
            </a:r>
          </a:p>
          <a:p>
            <a:r>
              <a:rPr lang="en-GB" sz="900" dirty="0">
                <a:solidFill>
                  <a:srgbClr val="191919"/>
                </a:solidFill>
                <a:latin typeface="Arial"/>
                <a:cs typeface="Aria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131</a:t>
            </a:r>
          </a:p>
          <a:p>
            <a:r>
              <a:rPr lang="en-GB" sz="900" dirty="0">
                <a:solidFill>
                  <a:srgbClr val="191919"/>
                </a:solidFill>
                <a:latin typeface="Arial"/>
                <a:cs typeface="Arial"/>
              </a:rPr>
              <a:t>C0 M32 Y100 K9</a:t>
            </a:r>
          </a:p>
          <a:p>
            <a:r>
              <a:rPr lang="en-GB" sz="900" dirty="0">
                <a:solidFill>
                  <a:srgbClr val="191919"/>
                </a:solidFill>
                <a:latin typeface="Arial"/>
                <a:cs typeface="Aria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a:solidFill>
                  <a:srgbClr val="191919"/>
                </a:solidFill>
                <a:latin typeface="Arial"/>
                <a:cs typeface="Arial"/>
              </a:rPr>
              <a:t>Pantone 207 *</a:t>
            </a:r>
          </a:p>
          <a:p>
            <a:r>
              <a:rPr lang="en-GB" sz="900" dirty="0">
                <a:solidFill>
                  <a:srgbClr val="191919"/>
                </a:solidFill>
                <a:latin typeface="Arial"/>
                <a:cs typeface="Arial"/>
              </a:rPr>
              <a:t>C34 M75 Y30 K13</a:t>
            </a:r>
          </a:p>
          <a:p>
            <a:r>
              <a:rPr lang="en-GB" sz="900" dirty="0">
                <a:solidFill>
                  <a:srgbClr val="191919"/>
                </a:solidFill>
                <a:latin typeface="Arial"/>
                <a:cs typeface="Aria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a:solidFill>
                  <a:srgbClr val="191919"/>
                </a:solidFill>
                <a:latin typeface="Arial"/>
                <a:cs typeface="Arial"/>
              </a:rPr>
              <a:t>)</a:t>
            </a:r>
            <a:endParaRPr lang="en-GB" sz="900" dirty="0">
              <a:solidFill>
                <a:srgbClr val="191919"/>
              </a:solidFill>
              <a:latin typeface="Arial"/>
              <a:cs typeface="Aria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Tree>
    <p:extLst>
      <p:ext uri="{BB962C8B-B14F-4D97-AF65-F5344CB8AC3E}">
        <p14:creationId xmlns:p14="http://schemas.microsoft.com/office/powerpoint/2010/main" val="3413460339"/>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1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80006280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18"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73"/>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03644952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64034907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22127111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192233468"/>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124947380"/>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63"/>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63"/>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70990844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47"/>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47"/>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186278432"/>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10"/>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11"/>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80009608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770165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416320450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75"/>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9072366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2569601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81570056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537267837"/>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85352820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66799734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1988747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893"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06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84901724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18"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473"/>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7060380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38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489231904"/>
      </p:ext>
    </p:extLst>
  </p:cSld>
  <p:clrMapOvr>
    <a:masterClrMapping/>
  </p:clrMapOvr>
  <p:timing>
    <p:tnLst>
      <p:par>
        <p:cTn id="1" dur="indefinite" restart="never" nodeType="tmRoot"/>
      </p:par>
    </p:tnLst>
  </p:timing>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43328339"/>
      </p:ext>
    </p:extLst>
  </p:cSld>
  <p:clrMapOvr>
    <a:masterClrMapping/>
  </p:clrMapOvr>
  <p:timing>
    <p:tnLst>
      <p:par>
        <p:cTn id="1" dur="indefinite" restart="never" nodeType="tmRoot"/>
      </p:par>
    </p:tnLst>
  </p:timing>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92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4018221797"/>
      </p:ext>
    </p:extLst>
  </p:cSld>
  <p:clrMapOvr>
    <a:masterClrMapping/>
  </p:clrMapOvr>
  <p:timing>
    <p:tnLst>
      <p:par>
        <p:cTn id="1" dur="indefinite" restart="never" nodeType="tmRoot"/>
      </p:par>
    </p:tnLst>
  </p:timing>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24" y="6610350"/>
            <a:ext cx="1939925" cy="122238"/>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485"/>
            <a:ext cx="2160588" cy="122237"/>
          </a:xfrm>
          <a:prstGeom prst="rect">
            <a:avLst/>
          </a:prstGeom>
        </p:spPr>
        <p:txBody>
          <a:bodyPr/>
          <a:lstStyle>
            <a:lvl1pPr>
              <a:defRPr/>
            </a:lvl1pPr>
          </a:lstStyle>
          <a:p>
            <a:pPr>
              <a:defRPr/>
            </a:pPr>
            <a:endParaRPr lang="en-US">
              <a:solidFill>
                <a:srgbClr val="191919"/>
              </a:solidFill>
              <a:latin typeface="Arial"/>
              <a:cs typeface="Arial"/>
            </a:endParaRPr>
          </a:p>
        </p:txBody>
      </p:sp>
    </p:spTree>
    <p:extLst>
      <p:ext uri="{BB962C8B-B14F-4D97-AF65-F5344CB8AC3E}">
        <p14:creationId xmlns:p14="http://schemas.microsoft.com/office/powerpoint/2010/main" val="3188152093"/>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76937808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53301662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44069533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0233768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07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07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58863438"/>
      </p:ext>
    </p:extLst>
  </p:cSld>
  <p:clrMapOvr>
    <a:masterClrMapping/>
  </p:clrMapOvr>
  <p:timing>
    <p:tnLst>
      <p:par>
        <p:cTn id="1" dur="indefinite" restart="never" nodeType="tmRoot"/>
      </p:par>
    </p:tnLst>
  </p:timing>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65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65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800339566"/>
      </p:ext>
    </p:extLst>
  </p:cSld>
  <p:clrMapOvr>
    <a:masterClrMapping/>
  </p:clrMapOvr>
  <p:timing>
    <p:tnLst>
      <p:par>
        <p:cTn id="1" dur="indefinite" restart="never" nodeType="tmRoot"/>
      </p:par>
    </p:tnLst>
  </p:timing>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22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22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0268239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08645934"/>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64003945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18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828482281"/>
      </p:ext>
    </p:extLst>
  </p:cSld>
  <p:clrMapOvr>
    <a:masterClrMapping/>
  </p:clrMapOvr>
  <p:timing>
    <p:tnLst>
      <p:par>
        <p:cTn id="1" dur="indefinite" restart="never" nodeType="tmRoot"/>
      </p:par>
    </p:tnLst>
  </p:timing>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539463790"/>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95040155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888255591"/>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02056354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54946151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849252122"/>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023708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14231223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42297920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62760962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92702562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349061701"/>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987159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pPr/>
              <a:t>‹#›</a:t>
            </a:fld>
            <a:r>
              <a:rPr lang="en-US" dirty="0" smtClean="0"/>
              <a:t> </a:t>
            </a:r>
            <a:endParaRPr lang="en-US" dirty="0"/>
          </a:p>
        </p:txBody>
      </p:sp>
    </p:spTree>
    <p:extLst>
      <p:ext uri="{BB962C8B-B14F-4D97-AF65-F5344CB8AC3E}">
        <p14:creationId xmlns:p14="http://schemas.microsoft.com/office/powerpoint/2010/main" val="29226467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2"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5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5415336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54743099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1884147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76860713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59749160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922300551"/>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67199880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083698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125146266"/>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54855066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6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8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7929941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userDrawn="1">
  <p:cSld name="1_Blank">
    <p:spTree>
      <p:nvGrpSpPr>
        <p:cNvPr id="1" name=""/>
        <p:cNvGrpSpPr/>
        <p:nvPr/>
      </p:nvGrpSpPr>
      <p:grpSpPr>
        <a:xfrm>
          <a:off x="0" y="0"/>
          <a:ext cx="0" cy="0"/>
          <a:chOff x="0" y="0"/>
          <a:chExt cx="0" cy="0"/>
        </a:xfrm>
      </p:grpSpPr>
      <p:grpSp>
        <p:nvGrpSpPr>
          <p:cNvPr id="3" name="Grupp 11"/>
          <p:cNvGrpSpPr>
            <a:grpSpLocks/>
          </p:cNvGrpSpPr>
          <p:nvPr/>
        </p:nvGrpSpPr>
        <p:grpSpPr bwMode="auto">
          <a:xfrm>
            <a:off x="0" y="6375400"/>
            <a:ext cx="6799263" cy="482600"/>
            <a:chOff x="-9524" y="6381328"/>
            <a:chExt cx="6799700" cy="483713"/>
          </a:xfrm>
        </p:grpSpPr>
        <p:sp>
          <p:nvSpPr>
            <p:cNvPr id="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endParaRPr lang="en-US" altLang="en-US">
                <a:solidFill>
                  <a:srgbClr val="FFFFFF"/>
                </a:solidFill>
              </a:endParaRPr>
            </a:p>
          </p:txBody>
        </p:sp>
        <p:sp>
          <p:nvSpPr>
            <p:cNvPr id="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endParaRPr lang="en-US" altLang="en-US">
                <a:solidFill>
                  <a:srgbClr val="FFFFFF"/>
                </a:solidFill>
              </a:endParaRPr>
            </a:p>
          </p:txBody>
        </p:sp>
      </p:grpSp>
      <p:pic>
        <p:nvPicPr>
          <p:cNvPr id="6" name="Picture 24"/>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6351588"/>
            <a:ext cx="6821488"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ate Placeholder 2"/>
          <p:cNvSpPr>
            <a:spLocks noGrp="1"/>
          </p:cNvSpPr>
          <p:nvPr userDrawn="1"/>
        </p:nvSpPr>
        <p:spPr bwMode="auto">
          <a:xfrm>
            <a:off x="8442325" y="6610350"/>
            <a:ext cx="360363"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eaLnBrk="1" hangingPunct="1"/>
            <a:fld id="{01202E8C-EE4B-4F3D-94EB-D4B83D771566}" type="slidenum">
              <a:rPr lang="en-US" altLang="en-US" sz="900">
                <a:solidFill>
                  <a:srgbClr val="191919"/>
                </a:solidFill>
              </a:rPr>
              <a:pPr algn="r" eaLnBrk="1" hangingPunct="1"/>
              <a:t>‹#›</a:t>
            </a:fld>
            <a:r>
              <a:rPr lang="en-US" altLang="en-US" sz="900">
                <a:solidFill>
                  <a:srgbClr val="191919"/>
                </a:solidFill>
              </a:rPr>
              <a:t> </a:t>
            </a:r>
            <a:r>
              <a:rPr lang="en-US" altLang="en-US" sz="900">
                <a:solidFill>
                  <a:srgbClr val="646464"/>
                </a:solidFill>
              </a:rPr>
              <a:t>•</a:t>
            </a:r>
          </a:p>
        </p:txBody>
      </p:sp>
      <p:pic>
        <p:nvPicPr>
          <p:cNvPr id="8" name="Picture 10"/>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white">
          <a:xfrm>
            <a:off x="377825" y="6556375"/>
            <a:ext cx="82867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itle 1"/>
          <p:cNvSpPr>
            <a:spLocks noGrp="1"/>
          </p:cNvSpPr>
          <p:nvPr>
            <p:ph type="title"/>
          </p:nvPr>
        </p:nvSpPr>
        <p:spPr>
          <a:xfrm>
            <a:off x="332308" y="234001"/>
            <a:ext cx="7810501" cy="585065"/>
          </a:xfrm>
        </p:spPr>
        <p:txBody>
          <a:bodyPr/>
          <a:lstStyle/>
          <a:p>
            <a:r>
              <a:rPr lang="sv-SE" smtClean="0"/>
              <a:t>Klicka här för att ändra format</a:t>
            </a:r>
            <a:endParaRPr/>
          </a:p>
        </p:txBody>
      </p:sp>
    </p:spTree>
    <p:extLst>
      <p:ext uri="{BB962C8B-B14F-4D97-AF65-F5344CB8AC3E}">
        <p14:creationId xmlns:p14="http://schemas.microsoft.com/office/powerpoint/2010/main" val="4286409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6640619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27"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29286000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6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2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1445358936"/>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777"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39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140722456"/>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489274982"/>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10360621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51676484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4998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4998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0309906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56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56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02280842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12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12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8605035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bl">
  <p:cSld name="Otsikko ja taulukko">
    <p:spTree>
      <p:nvGrpSpPr>
        <p:cNvPr id="1" name=""/>
        <p:cNvGrpSpPr/>
        <p:nvPr/>
      </p:nvGrpSpPr>
      <p:grpSpPr>
        <a:xfrm>
          <a:off x="0" y="0"/>
          <a:ext cx="0" cy="0"/>
          <a:chOff x="0" y="0"/>
          <a:chExt cx="0" cy="0"/>
        </a:xfrm>
      </p:grpSpPr>
      <p:sp>
        <p:nvSpPr>
          <p:cNvPr id="2" name="Otsikko 1"/>
          <p:cNvSpPr>
            <a:spLocks noGrp="1"/>
          </p:cNvSpPr>
          <p:nvPr>
            <p:ph type="title"/>
          </p:nvPr>
        </p:nvSpPr>
        <p:spPr>
          <a:xfrm>
            <a:off x="403225" y="711200"/>
            <a:ext cx="8458200" cy="914400"/>
          </a:xfrm>
        </p:spPr>
        <p:txBody>
          <a:bodyPr/>
          <a:lstStyle/>
          <a:p>
            <a:r>
              <a:rPr lang="fi-FI" smtClean="0"/>
              <a:t>Muokkaa perustyyl. napsautt.</a:t>
            </a:r>
            <a:endParaRPr lang="en-GB"/>
          </a:p>
        </p:txBody>
      </p:sp>
      <p:sp>
        <p:nvSpPr>
          <p:cNvPr id="3" name="Taulukon paikkamerkki 2"/>
          <p:cNvSpPr>
            <a:spLocks noGrp="1"/>
          </p:cNvSpPr>
          <p:nvPr>
            <p:ph type="tbl" idx="1"/>
          </p:nvPr>
        </p:nvSpPr>
        <p:spPr>
          <a:xfrm>
            <a:off x="428625" y="1905000"/>
            <a:ext cx="8458200" cy="4114800"/>
          </a:xfrm>
        </p:spPr>
        <p:txBody>
          <a:bodyPr/>
          <a:lstStyle/>
          <a:p>
            <a:pPr lvl="0"/>
            <a:endParaRPr lang="en-GB" noProof="0" smtClean="0"/>
          </a:p>
        </p:txBody>
      </p:sp>
      <p:sp>
        <p:nvSpPr>
          <p:cNvPr id="4" name="Rectangle 2"/>
          <p:cNvSpPr>
            <a:spLocks noGrp="1" noChangeArrowheads="1"/>
          </p:cNvSpPr>
          <p:nvPr>
            <p:ph type="dt" sz="half" idx="10"/>
          </p:nvPr>
        </p:nvSpPr>
        <p:spPr>
          <a:xfrm>
            <a:off x="6642100" y="6604000"/>
            <a:ext cx="2159000" cy="121920"/>
          </a:xfrm>
          <a:prstGeom prst="rect">
            <a:avLst/>
          </a:prstGeom>
          <a:ln/>
        </p:spPr>
        <p:txBody>
          <a:bodyPr/>
          <a:lstStyle>
            <a:lvl1pPr>
              <a:defRPr/>
            </a:lvl1pPr>
          </a:lstStyle>
          <a:p>
            <a:pPr>
              <a:defRPr/>
            </a:pPr>
            <a:endParaRPr lang="en-GB"/>
          </a:p>
        </p:txBody>
      </p:sp>
      <p:sp>
        <p:nvSpPr>
          <p:cNvPr id="5" name="Rectangle 3"/>
          <p:cNvSpPr>
            <a:spLocks noGrp="1" noChangeArrowheads="1"/>
          </p:cNvSpPr>
          <p:nvPr>
            <p:ph type="ftr" sz="quarter" idx="11"/>
          </p:nvPr>
        </p:nvSpPr>
        <p:spPr>
          <a:xfrm>
            <a:off x="6642000" y="6456239"/>
            <a:ext cx="2160000" cy="123111"/>
          </a:xfrm>
          <a:prstGeom prst="rect">
            <a:avLst/>
          </a:prstGeom>
          <a:ln/>
        </p:spPr>
        <p:txBody>
          <a:bodyPr/>
          <a:lstStyle>
            <a:lvl1pPr>
              <a:defRPr/>
            </a:lvl1pPr>
          </a:lstStyle>
          <a:p>
            <a:pPr>
              <a:defRPr/>
            </a:pPr>
            <a:endParaRPr lang="en-GB"/>
          </a:p>
        </p:txBody>
      </p:sp>
      <p:sp>
        <p:nvSpPr>
          <p:cNvPr id="6" name="Rectangle 4"/>
          <p:cNvSpPr>
            <a:spLocks noGrp="1" noChangeArrowheads="1"/>
          </p:cNvSpPr>
          <p:nvPr>
            <p:ph type="sldNum" sz="quarter" idx="12"/>
          </p:nvPr>
        </p:nvSpPr>
        <p:spPr>
          <a:xfrm>
            <a:off x="8547735" y="6451600"/>
            <a:ext cx="198120" cy="121920"/>
          </a:xfrm>
          <a:prstGeom prst="rect">
            <a:avLst/>
          </a:prstGeom>
          <a:ln/>
        </p:spPr>
        <p:txBody>
          <a:bodyPr/>
          <a:lstStyle>
            <a:lvl1pPr>
              <a:defRPr/>
            </a:lvl1pPr>
          </a:lstStyle>
          <a:p>
            <a:pPr>
              <a:defRPr/>
            </a:pPr>
            <a:fld id="{5B32C65B-55DA-4BB6-AE58-C0F48BE9DAD0}" type="slidenum">
              <a:rPr lang="en-GB"/>
              <a:pPr>
                <a:defRPr/>
              </a:pPr>
              <a:t>‹#›</a:t>
            </a:fld>
            <a:endParaRPr lang="en-GB"/>
          </a:p>
        </p:txBody>
      </p:sp>
    </p:spTree>
    <p:extLst>
      <p:ext uri="{BB962C8B-B14F-4D97-AF65-F5344CB8AC3E}">
        <p14:creationId xmlns:p14="http://schemas.microsoft.com/office/powerpoint/2010/main" val="16372003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40438261"/>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17540061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09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32796656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51206512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74295821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055351859"/>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866281425"/>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27631660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852"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897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915893372"/>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60"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8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414316989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13_Blank">
    <p:spTree>
      <p:nvGrpSpPr>
        <p:cNvPr id="1" name=""/>
        <p:cNvGrpSpPr/>
        <p:nvPr/>
      </p:nvGrpSpPr>
      <p:grpSpPr>
        <a:xfrm>
          <a:off x="0" y="0"/>
          <a:ext cx="0" cy="0"/>
          <a:chOff x="0" y="0"/>
          <a:chExt cx="0" cy="0"/>
        </a:xfrm>
      </p:grpSpPr>
      <p:grpSp>
        <p:nvGrpSpPr>
          <p:cNvPr id="2" name="Grupp 11"/>
          <p:cNvGrpSpPr>
            <a:grpSpLocks/>
          </p:cNvGrpSpPr>
          <p:nvPr/>
        </p:nvGrpSpPr>
        <p:grpSpPr bwMode="auto">
          <a:xfrm>
            <a:off x="4" y="6375400"/>
            <a:ext cx="6799385" cy="482600"/>
            <a:chOff x="-9524" y="6381328"/>
            <a:chExt cx="6799700" cy="483713"/>
          </a:xfrm>
        </p:grpSpPr>
        <p:sp>
          <p:nvSpPr>
            <p:cNvPr id="3"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eaLnBrk="0" hangingPunct="0">
                <a:defRPr/>
              </a:pPr>
              <a:endParaRPr lang="en-US">
                <a:solidFill>
                  <a:srgbClr val="FFFFFF"/>
                </a:solidFill>
              </a:endParaRPr>
            </a:p>
          </p:txBody>
        </p:sp>
        <p:sp>
          <p:nvSpPr>
            <p:cNvPr id="4"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fontAlgn="base">
                <a:spcBef>
                  <a:spcPct val="0"/>
                </a:spcBef>
                <a:spcAft>
                  <a:spcPct val="0"/>
                </a:spcAft>
                <a:defRPr>
                  <a:solidFill>
                    <a:schemeClr val="tx1"/>
                  </a:solidFill>
                  <a:latin typeface="Arial" charset="0"/>
                  <a:cs typeface="Arial" charset="0"/>
                </a:defRPr>
              </a:lvl6pPr>
              <a:lvl7pPr marL="2971800" indent="-228600" fontAlgn="base">
                <a:spcBef>
                  <a:spcPct val="0"/>
                </a:spcBef>
                <a:spcAft>
                  <a:spcPct val="0"/>
                </a:spcAft>
                <a:defRPr>
                  <a:solidFill>
                    <a:schemeClr val="tx1"/>
                  </a:solidFill>
                  <a:latin typeface="Arial" charset="0"/>
                  <a:cs typeface="Arial" charset="0"/>
                </a:defRPr>
              </a:lvl7pPr>
              <a:lvl8pPr marL="3429000" indent="-228600" fontAlgn="base">
                <a:spcBef>
                  <a:spcPct val="0"/>
                </a:spcBef>
                <a:spcAft>
                  <a:spcPct val="0"/>
                </a:spcAft>
                <a:defRPr>
                  <a:solidFill>
                    <a:schemeClr val="tx1"/>
                  </a:solidFill>
                  <a:latin typeface="Arial" charset="0"/>
                  <a:cs typeface="Arial" charset="0"/>
                </a:defRPr>
              </a:lvl8pPr>
              <a:lvl9pPr marL="3886200" indent="-228600" fontAlgn="base">
                <a:spcBef>
                  <a:spcPct val="0"/>
                </a:spcBef>
                <a:spcAft>
                  <a:spcPct val="0"/>
                </a:spcAft>
                <a:defRPr>
                  <a:solidFill>
                    <a:schemeClr val="tx1"/>
                  </a:solidFill>
                  <a:latin typeface="Arial" charset="0"/>
                  <a:cs typeface="Arial" charset="0"/>
                </a:defRPr>
              </a:lvl9pPr>
            </a:lstStyle>
            <a:p>
              <a:pPr algn="ctr" eaLnBrk="0" hangingPunct="0">
                <a:defRPr/>
              </a:pPr>
              <a:endParaRPr lang="en-US">
                <a:solidFill>
                  <a:srgbClr val="FFFFFF"/>
                </a:solidFill>
              </a:endParaRPr>
            </a:p>
          </p:txBody>
        </p:sp>
      </p:grpSp>
      <p:pic>
        <p:nvPicPr>
          <p:cNvPr id="5" name="Picture 24"/>
          <p:cNvPicPr>
            <a:picLocks noChangeAspect="1" noChangeArrowheads="1"/>
          </p:cNvPicPr>
          <p:nvPr userDrawn="1"/>
        </p:nvPicPr>
        <p:blipFill>
          <a:blip r:embed="rId2"/>
          <a:srcRect/>
          <a:stretch>
            <a:fillRect/>
          </a:stretch>
        </p:blipFill>
        <p:spPr bwMode="auto">
          <a:xfrm>
            <a:off x="0" y="6351588"/>
            <a:ext cx="6821366" cy="506412"/>
          </a:xfrm>
          <a:prstGeom prst="rect">
            <a:avLst/>
          </a:prstGeom>
          <a:noFill/>
          <a:ln w="9525">
            <a:noFill/>
            <a:miter lim="800000"/>
            <a:headEnd/>
            <a:tailEnd/>
          </a:ln>
        </p:spPr>
      </p:pic>
      <p:sp>
        <p:nvSpPr>
          <p:cNvPr id="6" name="Date Placeholder 2"/>
          <p:cNvSpPr>
            <a:spLocks noGrp="1"/>
          </p:cNvSpPr>
          <p:nvPr userDrawn="1"/>
        </p:nvSpPr>
        <p:spPr bwMode="auto">
          <a:xfrm>
            <a:off x="8545426" y="6658604"/>
            <a:ext cx="360485" cy="123111"/>
          </a:xfrm>
          <a:prstGeom prst="rect">
            <a:avLst/>
          </a:prstGeom>
          <a:noFill/>
          <a:ln w="9525">
            <a:noFill/>
            <a:miter lim="800000"/>
            <a:headEnd/>
            <a:tailEnd/>
          </a:ln>
        </p:spPr>
        <p:txBody>
          <a:bodyPr lIns="0" tIns="0" rIns="0" bIns="0">
            <a:spAutoFit/>
          </a:bodyPr>
          <a:lstStyle/>
          <a:p>
            <a:pPr algn="r">
              <a:defRPr/>
            </a:pPr>
            <a:fld id="{3E652E91-4CB6-47CA-8CAD-55FA83C8051E}" type="slidenum">
              <a:rPr lang="en-US" sz="800"/>
              <a:pPr algn="r">
                <a:defRPr/>
              </a:pPr>
              <a:t>‹#›</a:t>
            </a:fld>
            <a:r>
              <a:rPr lang="en-US" sz="800" dirty="0"/>
              <a:t> </a:t>
            </a:r>
            <a:r>
              <a:rPr lang="en-US" sz="800" dirty="0">
                <a:solidFill>
                  <a:srgbClr val="646464"/>
                </a:solidFill>
              </a:rPr>
              <a:t>•</a:t>
            </a:r>
          </a:p>
        </p:txBody>
      </p:sp>
      <p:pic>
        <p:nvPicPr>
          <p:cNvPr id="9" name="Picture 10"/>
          <p:cNvPicPr>
            <a:picLocks noChangeAspect="1"/>
          </p:cNvPicPr>
          <p:nvPr/>
        </p:nvPicPr>
        <p:blipFill>
          <a:blip r:embed="rId3"/>
          <a:srcRect/>
          <a:stretch>
            <a:fillRect/>
          </a:stretch>
        </p:blipFill>
        <p:spPr bwMode="white">
          <a:xfrm>
            <a:off x="378069" y="6556504"/>
            <a:ext cx="827943" cy="187325"/>
          </a:xfrm>
          <a:prstGeom prst="rect">
            <a:avLst/>
          </a:prstGeom>
          <a:noFill/>
          <a:ln w="9525">
            <a:noFill/>
            <a:miter lim="800000"/>
            <a:headEnd/>
            <a:tailEnd/>
          </a:ln>
        </p:spPr>
      </p:pic>
      <p:sp>
        <p:nvSpPr>
          <p:cNvPr id="10" name="Title 1"/>
          <p:cNvSpPr>
            <a:spLocks noGrp="1"/>
          </p:cNvSpPr>
          <p:nvPr>
            <p:ph type="title"/>
          </p:nvPr>
        </p:nvSpPr>
        <p:spPr>
          <a:xfrm>
            <a:off x="232615" y="90000"/>
            <a:ext cx="8673231" cy="360000"/>
          </a:xfrm>
        </p:spPr>
        <p:txBody>
          <a:bodyPr anchor="t" anchorCtr="0"/>
          <a:lstStyle/>
          <a:p>
            <a:r>
              <a:rPr lang="sv-SE" smtClean="0"/>
              <a:t>Klicka här för att ändra format</a:t>
            </a:r>
            <a:endParaRPr/>
          </a:p>
        </p:txBody>
      </p:sp>
      <p:sp>
        <p:nvSpPr>
          <p:cNvPr id="24" name="Content Placeholder 2"/>
          <p:cNvSpPr>
            <a:spLocks noGrp="1"/>
          </p:cNvSpPr>
          <p:nvPr>
            <p:ph idx="10"/>
          </p:nvPr>
        </p:nvSpPr>
        <p:spPr>
          <a:xfrm>
            <a:off x="332310" y="1044000"/>
            <a:ext cx="7810501" cy="4572000"/>
          </a:xfrm>
        </p:spPr>
        <p:txBody>
          <a:bodyPr lIns="18000" tIns="54000" rIns="18000"/>
          <a:lstStyle>
            <a:lvl1pPr marL="182563" marR="0" indent="-182563" algn="l" defTabSz="914400" rtl="0" eaLnBrk="1" fontAlgn="auto" latinLnBrk="0" hangingPunct="1">
              <a:lnSpc>
                <a:spcPct val="110000"/>
              </a:lnSpc>
              <a:spcBef>
                <a:spcPts val="200"/>
              </a:spcBef>
              <a:spcAft>
                <a:spcPts val="200"/>
              </a:spcAft>
              <a:buClrTx/>
              <a:buSzPct val="90000"/>
              <a:buFont typeface="Wingdings" pitchFamily="2" charset="2"/>
              <a:buChar char="§"/>
              <a:tabLst/>
              <a:defRPr sz="1100"/>
            </a:lvl1pPr>
            <a:lvl2pPr marL="355600" marR="0" indent="-173038" algn="l" defTabSz="914400" rtl="0" eaLnBrk="1" fontAlgn="auto" latinLnBrk="0" hangingPunct="1">
              <a:lnSpc>
                <a:spcPct val="110000"/>
              </a:lnSpc>
              <a:spcBef>
                <a:spcPts val="200"/>
              </a:spcBef>
              <a:spcAft>
                <a:spcPts val="200"/>
              </a:spcAft>
              <a:buClrTx/>
              <a:buSzPct val="90000"/>
              <a:buFont typeface="Courier New" pitchFamily="49" charset="0"/>
              <a:buChar char="o"/>
              <a:tabLst/>
              <a:defRPr sz="1100"/>
            </a:lvl2pPr>
            <a:lvl3pPr marL="539750" marR="0" indent="-184150" algn="l" defTabSz="914400" rtl="0" eaLnBrk="1" fontAlgn="auto" latinLnBrk="0" hangingPunct="1">
              <a:lnSpc>
                <a:spcPct val="110000"/>
              </a:lnSpc>
              <a:spcBef>
                <a:spcPts val="200"/>
              </a:spcBef>
              <a:spcAft>
                <a:spcPts val="200"/>
              </a:spcAft>
              <a:buClrTx/>
              <a:buSzPct val="75000"/>
              <a:buFont typeface="Arial" pitchFamily="34" charset="0"/>
              <a:buChar char="•"/>
              <a:tabLst/>
              <a:defRPr sz="1100"/>
            </a:lvl3pPr>
            <a:lvl4pPr marL="722313" marR="0" indent="-182563" algn="l" defTabSz="914400" rtl="0" eaLnBrk="1" fontAlgn="auto" latinLnBrk="0" hangingPunct="1">
              <a:lnSpc>
                <a:spcPct val="110000"/>
              </a:lnSpc>
              <a:spcBef>
                <a:spcPts val="200"/>
              </a:spcBef>
              <a:spcAft>
                <a:spcPts val="200"/>
              </a:spcAft>
              <a:buClrTx/>
              <a:buSzPct val="75000"/>
              <a:buFont typeface="Arial" pitchFamily="34" charset="0"/>
              <a:buChar char="•"/>
              <a:tabLst/>
              <a:defRPr sz="1000"/>
            </a:lvl4pPr>
            <a:lvl5pPr marL="895350" marR="0" indent="-173038" algn="l" defTabSz="914400" rtl="0" eaLnBrk="1" fontAlgn="auto" latinLnBrk="0" hangingPunct="1">
              <a:lnSpc>
                <a:spcPct val="110000"/>
              </a:lnSpc>
              <a:spcBef>
                <a:spcPts val="200"/>
              </a:spcBef>
              <a:spcAft>
                <a:spcPts val="200"/>
              </a:spcAft>
              <a:buClrTx/>
              <a:buSzPct val="75000"/>
              <a:buFont typeface="Arial" pitchFamily="34" charset="0"/>
              <a:buChar char="•"/>
              <a:tabLst/>
              <a:defRPr sz="1000"/>
            </a:lvl5pPr>
            <a:lvl6pPr marL="26289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6pPr>
            <a:lvl7pPr marL="30861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7pPr>
            <a:lvl8pPr marL="35433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8pPr>
            <a:lvl9pPr marL="40005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a:lvl9pPr>
          </a:lstStyle>
          <a:p>
            <a:pPr lvl="0"/>
            <a:r>
              <a:rPr lang="sv-SE" dirty="0" smtClean="0"/>
              <a:t>Klicka här för att ändra format på bakgrundstexten</a:t>
            </a:r>
          </a:p>
          <a:p>
            <a:pPr lvl="1"/>
            <a:r>
              <a:rPr lang="sv-SE" dirty="0" smtClean="0"/>
              <a:t>Nivå två</a:t>
            </a:r>
          </a:p>
          <a:p>
            <a:pPr lvl="2"/>
            <a:r>
              <a:rPr lang="sv-SE" dirty="0" smtClean="0"/>
              <a:t>Nivå tre</a:t>
            </a:r>
          </a:p>
          <a:p>
            <a:pPr lvl="3"/>
            <a:r>
              <a:rPr lang="sv-SE" dirty="0" smtClean="0"/>
              <a:t>Nivå fyra</a:t>
            </a:r>
          </a:p>
          <a:p>
            <a:pPr lvl="4"/>
            <a:r>
              <a:rPr lang="sv-SE" dirty="0" smtClean="0"/>
              <a:t>Nivå fem</a:t>
            </a:r>
            <a:endParaRPr dirty="0"/>
          </a:p>
        </p:txBody>
      </p:sp>
    </p:spTree>
    <p:extLst>
      <p:ext uri="{BB962C8B-B14F-4D97-AF65-F5344CB8AC3E}">
        <p14:creationId xmlns:p14="http://schemas.microsoft.com/office/powerpoint/2010/main" val="15468234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23"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43376756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92383083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19846285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56180685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16824208"/>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967491473"/>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759934148"/>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69"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7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952191404"/>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18694391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4471565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642100" y="6604000"/>
            <a:ext cx="2159000" cy="121920"/>
          </a:xfrm>
          <a:prstGeom prst="rect">
            <a:avLst/>
          </a:prstGeom>
        </p:spPr>
        <p:txBody>
          <a:bodyPr/>
          <a:lstStyle/>
          <a:p>
            <a:endParaRPr lang="en-US"/>
          </a:p>
        </p:txBody>
      </p:sp>
      <p:sp>
        <p:nvSpPr>
          <p:cNvPr id="5" name="Footer Placeholder 4"/>
          <p:cNvSpPr>
            <a:spLocks noGrp="1"/>
          </p:cNvSpPr>
          <p:nvPr>
            <p:ph type="ftr" sz="quarter" idx="11"/>
          </p:nvPr>
        </p:nvSpPr>
        <p:spPr>
          <a:xfrm>
            <a:off x="6642000" y="6456239"/>
            <a:ext cx="2160000" cy="123111"/>
          </a:xfrm>
          <a:prstGeom prst="rect">
            <a:avLst/>
          </a:prstGeom>
        </p:spPr>
        <p:txBody>
          <a:bodyPr/>
          <a:lstStyle/>
          <a:p>
            <a:endParaRPr lang="en-US"/>
          </a:p>
        </p:txBody>
      </p:sp>
      <p:sp>
        <p:nvSpPr>
          <p:cNvPr id="6" name="Slide Number Placeholder 5"/>
          <p:cNvSpPr>
            <a:spLocks noGrp="1"/>
          </p:cNvSpPr>
          <p:nvPr>
            <p:ph type="sldNum" sz="quarter" idx="12"/>
          </p:nvPr>
        </p:nvSpPr>
        <p:spPr>
          <a:xfrm>
            <a:off x="8547735" y="6451600"/>
            <a:ext cx="198120" cy="121920"/>
          </a:xfrm>
        </p:spPr>
        <p:txBody>
          <a:bodyPr/>
          <a:lstStyle/>
          <a:p>
            <a:fld id="{63A7C9E7-18B0-4A47-8648-412DEE85F404}" type="slidenum">
              <a:rPr lang="en-US" smtClean="0"/>
              <a:t>‹#›</a:t>
            </a:fld>
            <a:r>
              <a:rPr lang="en-US" smtClean="0"/>
              <a:t> • </a:t>
            </a:r>
            <a:endParaRPr lang="en-US"/>
          </a:p>
        </p:txBody>
      </p:sp>
    </p:spTree>
    <p:extLst>
      <p:ext uri="{BB962C8B-B14F-4D97-AF65-F5344CB8AC3E}">
        <p14:creationId xmlns:p14="http://schemas.microsoft.com/office/powerpoint/2010/main" val="340937066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3081464"/>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6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6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0488331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4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4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94043867"/>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9167818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055128265"/>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52911993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7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0049002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0597488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8263784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2269178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66"/>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6337295"/>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29953757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136748573"/>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4"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9269172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37789586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943831510"/>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899678303"/>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914466144"/>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69"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7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025084827"/>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80819919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207934184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73158244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70465308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6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6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22417052"/>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4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4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3271592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323164373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10249259"/>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17597711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7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289062939"/>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535970775"/>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87415097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21002374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86152948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81851259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60433639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4"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12486517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67420373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82279373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398547180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81875470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3226590826"/>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91807695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31534612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96016124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978961473"/>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19845759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662680376"/>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46794738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72243687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364398819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970777228"/>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376023111"/>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570669576"/>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60206678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4" y="233660"/>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4" y="1044011"/>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1073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defTabSz="914199" fontAlgn="auto">
              <a:spcBef>
                <a:spcPts val="0"/>
              </a:spcBef>
              <a:spcAft>
                <a:spcPts val="0"/>
              </a:spcAft>
            </a:pPr>
            <a:endParaRPr lang="en-GB">
              <a:solidFill>
                <a:srgbClr val="191919"/>
              </a:solidFill>
            </a:endParaRPr>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defTabSz="914199" fontAlgn="auto">
              <a:spcBef>
                <a:spcPts val="0"/>
              </a:spcBef>
              <a:spcAft>
                <a:spcPts val="0"/>
              </a:spcAft>
            </a:pPr>
            <a:fld id="{A77B438C-7F9D-449C-8E13-7DC69DFDBE06}" type="slidenum">
              <a:rPr lang="en-GB" smtClean="0">
                <a:solidFill>
                  <a:srgbClr val="191919"/>
                </a:solidFill>
                <a:latin typeface="Arial"/>
                <a:cs typeface="Arial"/>
              </a:rPr>
              <a:pPr defTabSz="914199"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4" name="Footer Placeholder 3"/>
          <p:cNvSpPr>
            <a:spLocks noGrp="1"/>
          </p:cNvSpPr>
          <p:nvPr>
            <p:ph type="ftr" sz="quarter" idx="3"/>
          </p:nvPr>
        </p:nvSpPr>
        <p:spPr>
          <a:xfrm>
            <a:off x="8773146" y="645702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199" fontAlgn="auto">
              <a:spcBef>
                <a:spcPts val="0"/>
              </a:spcBef>
              <a:spcAft>
                <a:spcPts val="0"/>
              </a:spcAft>
            </a:pPr>
            <a:endParaRPr lang="en-GB">
              <a:solidFill>
                <a:srgbClr val="191919"/>
              </a:solidFill>
            </a:endParaRPr>
          </a:p>
        </p:txBody>
      </p:sp>
      <p:grpSp>
        <p:nvGrpSpPr>
          <p:cNvPr id="15" name="Group 14"/>
          <p:cNvGrpSpPr/>
          <p:nvPr/>
        </p:nvGrpSpPr>
        <p:grpSpPr>
          <a:xfrm>
            <a:off x="-17996" y="6375400"/>
            <a:ext cx="6799263" cy="482600"/>
            <a:chOff x="-18000" y="6375400"/>
            <a:chExt cx="6799263" cy="482600"/>
          </a:xfrm>
        </p:grpSpPr>
        <p:grpSp>
          <p:nvGrpSpPr>
            <p:cNvPr id="16" name="Grupp 11"/>
            <p:cNvGrpSpPr>
              <a:grpSpLocks/>
            </p:cNvGrpSpPr>
            <p:nvPr/>
          </p:nvGrpSpPr>
          <p:grpSpPr bwMode="ltGray">
            <a:xfrm>
              <a:off x="-18000" y="6375400"/>
              <a:ext cx="6799263" cy="482600"/>
              <a:chOff x="-9524" y="6381328"/>
              <a:chExt cx="6799700" cy="483713"/>
            </a:xfrm>
          </p:grpSpPr>
          <p:sp>
            <p:nvSpPr>
              <p:cNvPr id="18"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sp>
            <p:nvSpPr>
              <p:cNvPr id="1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199" eaLnBrk="0" fontAlgn="auto" hangingPunct="0">
                  <a:spcBef>
                    <a:spcPts val="0"/>
                  </a:spcBef>
                  <a:spcAft>
                    <a:spcPts val="0"/>
                  </a:spcAft>
                  <a:defRPr/>
                </a:pPr>
                <a:endParaRPr kern="0">
                  <a:solidFill>
                    <a:srgbClr val="FFFFFF"/>
                  </a:solidFill>
                  <a:latin typeface="Arial"/>
                  <a:cs typeface="Arial"/>
                </a:endParaRPr>
              </a:p>
            </p:txBody>
          </p:sp>
        </p:grpSp>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4073686511"/>
      </p:ext>
    </p:extLst>
  </p:cSld>
  <p:clrMapOvr>
    <a:masterClrMapping/>
  </p:clrMapOvr>
  <p:timing>
    <p:tnLst>
      <p:par>
        <p:cT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103542397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22784221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66112309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21879050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602759987"/>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1462659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146364762"/>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2"/>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44027188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69"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7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99239259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442054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pPr/>
              <a:t>‹#›</a:t>
            </a:fld>
            <a:r>
              <a:rPr lang="en-US" dirty="0" smtClean="0"/>
              <a:t> </a:t>
            </a:r>
            <a:endParaRPr lang="en-US" dirty="0"/>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92264677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6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13318987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50142067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809619695"/>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65"/>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65"/>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76684759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49"/>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49"/>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87858309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2"/>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3"/>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2027706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2086715371"/>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745406097"/>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77"/>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897402424"/>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59777204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39103430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270642186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71228945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403167978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69996739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4"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2"/>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183182994"/>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69"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75"/>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230698226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78"/>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3916072580"/>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40146116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userDrawn="1"/>
        </p:nvSpPr>
        <p:spPr>
          <a:xfrm>
            <a:off x="261938" y="436679"/>
            <a:ext cx="8501062" cy="430887"/>
          </a:xfrm>
          <a:prstGeom prst="rect">
            <a:avLst/>
          </a:prstGeom>
        </p:spPr>
        <p:txBody>
          <a:bodyPr wrap="square">
            <a:spAutoFit/>
          </a:bodyPr>
          <a:lstStyle/>
          <a:p>
            <a:r>
              <a:rPr lang="en-GB" sz="2200" b="1" dirty="0" smtClean="0">
                <a:solidFill>
                  <a:srgbClr val="191919"/>
                </a:solidFill>
              </a:rPr>
              <a:t>Chart colours for </a:t>
            </a:r>
            <a:r>
              <a:rPr lang="en-GB" sz="2200" b="1" dirty="0" err="1" smtClean="0">
                <a:solidFill>
                  <a:srgbClr val="191919"/>
                </a:solidFill>
              </a:rPr>
              <a:t>Nordea</a:t>
            </a:r>
            <a:r>
              <a:rPr lang="en-GB" sz="2200" b="1" dirty="0" smtClean="0">
                <a:solidFill>
                  <a:srgbClr val="191919"/>
                </a:solidFill>
              </a:rPr>
              <a:t> visual identity</a:t>
            </a:r>
            <a:endParaRPr lang="en-GB" sz="2200" b="1" dirty="0">
              <a:solidFill>
                <a:srgbClr val="191919"/>
              </a:solidFill>
            </a:endParaRPr>
          </a:p>
        </p:txBody>
      </p:sp>
      <p:sp>
        <p:nvSpPr>
          <p:cNvPr id="16" name="Rectangle 15"/>
          <p:cNvSpPr/>
          <p:nvPr userDrawn="1"/>
        </p:nvSpPr>
        <p:spPr>
          <a:xfrm>
            <a:off x="379440" y="1190625"/>
            <a:ext cx="1744067" cy="369332"/>
          </a:xfrm>
          <a:prstGeom prst="rect">
            <a:avLst/>
          </a:prstGeom>
        </p:spPr>
        <p:txBody>
          <a:bodyPr wrap="none" lIns="0" rIns="0">
            <a:spAutoFit/>
          </a:bodyPr>
          <a:lstStyle/>
          <a:p>
            <a:r>
              <a:rPr lang="en-GB" b="1" dirty="0" smtClean="0">
                <a:solidFill>
                  <a:srgbClr val="191919"/>
                </a:solidFill>
              </a:rPr>
              <a:t>Colour scheme:</a:t>
            </a:r>
            <a:endParaRPr lang="en-GB" b="1" dirty="0">
              <a:solidFill>
                <a:srgbClr val="191919"/>
              </a:solidFill>
            </a:endParaRPr>
          </a:p>
        </p:txBody>
      </p:sp>
      <p:sp>
        <p:nvSpPr>
          <p:cNvPr id="17" name="Rectangle 16"/>
          <p:cNvSpPr/>
          <p:nvPr userDrawn="1"/>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userDrawn="1"/>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userDrawn="1"/>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userDrawn="1"/>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userDrawn="1"/>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userDrawn="1"/>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userDrawn="1"/>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userDrawn="1"/>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userDrawn="1"/>
        </p:nvSpPr>
        <p:spPr>
          <a:xfrm>
            <a:off x="360536" y="3639904"/>
            <a:ext cx="8366125" cy="2400657"/>
          </a:xfrm>
          <a:prstGeom prst="rect">
            <a:avLst/>
          </a:prstGeom>
        </p:spPr>
        <p:txBody>
          <a:bodyPr wrap="square" lIns="0" rIns="0">
            <a:spAutoFit/>
          </a:bodyPr>
          <a:lstStyle/>
          <a:p>
            <a:r>
              <a:rPr lang="en-GB" sz="1000" dirty="0" smtClean="0">
                <a:solidFill>
                  <a:srgbClr val="191919"/>
                </a:solidFill>
              </a:rPr>
              <a:t>You should use this colour chart for all charts in </a:t>
            </a:r>
            <a:r>
              <a:rPr lang="en-GB" sz="1000" dirty="0" err="1" smtClean="0">
                <a:solidFill>
                  <a:srgbClr val="191919"/>
                </a:solidFill>
              </a:rPr>
              <a:t>Nordea</a:t>
            </a:r>
            <a:r>
              <a:rPr lang="en-GB" sz="1000" dirty="0" smtClean="0">
                <a:solidFill>
                  <a:srgbClr val="191919"/>
                </a:solidFill>
              </a:rPr>
              <a:t>. It is based on the print palette, and for simplicity we use the same colours for digital media as well.</a:t>
            </a:r>
          </a:p>
          <a:p>
            <a:r>
              <a:rPr lang="en-GB" sz="1000" dirty="0" smtClean="0">
                <a:solidFill>
                  <a:srgbClr val="191919"/>
                </a:solidFill>
              </a:rPr>
              <a:t>The colours are tested to work with red-green colour blind people (approx 5% of Europeans).</a:t>
            </a:r>
          </a:p>
          <a:p>
            <a:r>
              <a:rPr lang="en-GB" sz="1000" dirty="0" smtClean="0">
                <a:solidFill>
                  <a:srgbClr val="191919"/>
                </a:solidFill>
              </a:rPr>
              <a:t>Colours are ordered after importance which means you should use them in the same order as presented here.</a:t>
            </a:r>
          </a:p>
          <a:p>
            <a:r>
              <a:rPr lang="en-GB" sz="1000" dirty="0" smtClean="0">
                <a:solidFill>
                  <a:srgbClr val="191919"/>
                </a:solidFill>
              </a:rPr>
              <a:t>When you need a dimmed colour, use colour 14 which is a light grey. Colour code is C29 M22 Y22 K0 (RGB 182, 185, 186)</a:t>
            </a:r>
          </a:p>
          <a:p>
            <a:r>
              <a:rPr lang="en-GB" sz="1000" dirty="0" smtClean="0">
                <a:solidFill>
                  <a:srgbClr val="191919"/>
                </a:solidFill>
              </a:rPr>
              <a:t>If you need more than 8 colours you should use the following colours (and in the same sequence):</a:t>
            </a:r>
          </a:p>
          <a:p>
            <a:endParaRPr lang="en-GB" sz="1000" dirty="0" smtClean="0">
              <a:solidFill>
                <a:srgbClr val="191919"/>
              </a:solidFill>
            </a:endParaRPr>
          </a:p>
          <a:p>
            <a:r>
              <a:rPr lang="es-ES" sz="1000" dirty="0" smtClean="0">
                <a:solidFill>
                  <a:srgbClr val="191919"/>
                </a:solidFill>
              </a:rPr>
              <a:t>9: C58 M18 Y10 K0 (RGB 103, 172, 206)</a:t>
            </a:r>
          </a:p>
          <a:p>
            <a:r>
              <a:rPr lang="es-ES" sz="1000" dirty="0" smtClean="0">
                <a:solidFill>
                  <a:srgbClr val="191919"/>
                </a:solidFill>
              </a:rPr>
              <a:t>10: C4 M34 Y47 K0 (RGB 239, 178, 137)</a:t>
            </a:r>
          </a:p>
          <a:p>
            <a:r>
              <a:rPr lang="es-ES" sz="1000" dirty="0" smtClean="0">
                <a:solidFill>
                  <a:srgbClr val="191919"/>
                </a:solidFill>
              </a:rPr>
              <a:t>11: C51 M0 Y20 K0 (RGB 117, 204, 208)</a:t>
            </a:r>
          </a:p>
          <a:p>
            <a:r>
              <a:rPr lang="es-ES" sz="1000" dirty="0" smtClean="0">
                <a:solidFill>
                  <a:srgbClr val="191919"/>
                </a:solidFill>
              </a:rPr>
              <a:t>12: C21 M17 Y30 K0 (RGB 204, 199, 178)</a:t>
            </a:r>
          </a:p>
          <a:p>
            <a:r>
              <a:rPr lang="es-ES" sz="1000" dirty="0" smtClean="0">
                <a:solidFill>
                  <a:srgbClr val="191919"/>
                </a:solidFill>
              </a:rPr>
              <a:t>13: C16 M42 Y31 K0 (RGB 211, 157, 155)</a:t>
            </a:r>
          </a:p>
          <a:p>
            <a:r>
              <a:rPr lang="es-ES" sz="1000" dirty="0" smtClean="0">
                <a:solidFill>
                  <a:srgbClr val="191919"/>
                </a:solidFill>
              </a:rPr>
              <a:t>14: C29 M22 Y22 K0 (RGB 182, 185, 186)</a:t>
            </a:r>
          </a:p>
          <a:p>
            <a:r>
              <a:rPr lang="es-ES" sz="1000" dirty="0" smtClean="0">
                <a:solidFill>
                  <a:srgbClr val="191919"/>
                </a:solidFill>
              </a:rPr>
              <a:t>15: C5 M18 Y55 K0 (RGB 242, 206, 134)</a:t>
            </a:r>
          </a:p>
          <a:p>
            <a:r>
              <a:rPr lang="es-ES" sz="1000" dirty="0" smtClean="0">
                <a:solidFill>
                  <a:srgbClr val="191919"/>
                </a:solidFill>
              </a:rPr>
              <a:t>16: C18 M41 Y12 K0 (RGB 206, 159, 182</a:t>
            </a:r>
            <a:endParaRPr lang="en-GB" sz="1000" dirty="0" smtClean="0">
              <a:solidFill>
                <a:srgbClr val="191919"/>
              </a:solidFill>
            </a:endParaRPr>
          </a:p>
        </p:txBody>
      </p:sp>
      <p:sp>
        <p:nvSpPr>
          <p:cNvPr id="27" name="Rectangle 26"/>
          <p:cNvSpPr/>
          <p:nvPr userDrawn="1"/>
        </p:nvSpPr>
        <p:spPr>
          <a:xfrm>
            <a:off x="360536" y="6071543"/>
            <a:ext cx="8402463" cy="230832"/>
          </a:xfrm>
          <a:prstGeom prst="rect">
            <a:avLst/>
          </a:prstGeom>
        </p:spPr>
        <p:txBody>
          <a:bodyPr wrap="square">
            <a:spAutoFit/>
          </a:bodyPr>
          <a:lstStyle/>
          <a:p>
            <a:r>
              <a:rPr lang="en-GB" sz="900" dirty="0" smtClean="0">
                <a:solidFill>
                  <a:srgbClr val="191919"/>
                </a:solidFill>
              </a:rPr>
              <a:t>* Colours marked with * are slightly modified from the print media palette to improve compatibility with charts.</a:t>
            </a:r>
          </a:p>
        </p:txBody>
      </p:sp>
      <p:sp>
        <p:nvSpPr>
          <p:cNvPr id="28" name="Rectangle 27"/>
          <p:cNvSpPr/>
          <p:nvPr userDrawn="1"/>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rPr>
              <a:t>Pantone 301</a:t>
            </a:r>
          </a:p>
          <a:p>
            <a:r>
              <a:rPr lang="en-GB" sz="900" dirty="0" smtClean="0">
                <a:solidFill>
                  <a:srgbClr val="191919"/>
                </a:solidFill>
              </a:rPr>
              <a:t>C100 M45 Y0 K18</a:t>
            </a:r>
          </a:p>
          <a:p>
            <a:r>
              <a:rPr lang="en-GB" sz="900" dirty="0" smtClean="0">
                <a:solidFill>
                  <a:srgbClr val="191919"/>
                </a:solidFill>
              </a:rPr>
              <a:t>RGB 0, 96, 161</a:t>
            </a:r>
          </a:p>
        </p:txBody>
      </p:sp>
      <p:sp>
        <p:nvSpPr>
          <p:cNvPr id="29" name="Rectangle 28"/>
          <p:cNvSpPr/>
          <p:nvPr userDrawn="1"/>
        </p:nvSpPr>
        <p:spPr>
          <a:xfrm>
            <a:off x="2234804" y="2112589"/>
            <a:ext cx="1152000" cy="415498"/>
          </a:xfrm>
          <a:prstGeom prst="rect">
            <a:avLst/>
          </a:prstGeom>
        </p:spPr>
        <p:txBody>
          <a:bodyPr lIns="0" tIns="0" rIns="0" bIns="0">
            <a:spAutoFit/>
          </a:bodyPr>
          <a:lstStyle/>
          <a:p>
            <a:r>
              <a:rPr lang="en-GB" sz="900" dirty="0" smtClean="0">
                <a:solidFill>
                  <a:srgbClr val="191919"/>
                </a:solidFill>
              </a:rPr>
              <a:t>Pantone 159</a:t>
            </a:r>
          </a:p>
          <a:p>
            <a:r>
              <a:rPr lang="en-GB" sz="900" dirty="0" smtClean="0">
                <a:solidFill>
                  <a:srgbClr val="191919"/>
                </a:solidFill>
              </a:rPr>
              <a:t>C0 M66 Y100 K7</a:t>
            </a:r>
          </a:p>
          <a:p>
            <a:r>
              <a:rPr lang="en-GB" sz="900" dirty="0" smtClean="0">
                <a:solidFill>
                  <a:srgbClr val="191919"/>
                </a:solidFill>
              </a:rPr>
              <a:t>RGB 225, 106, 3</a:t>
            </a:r>
          </a:p>
        </p:txBody>
      </p:sp>
      <p:sp>
        <p:nvSpPr>
          <p:cNvPr id="30" name="Rectangle 29"/>
          <p:cNvSpPr/>
          <p:nvPr userDrawn="1"/>
        </p:nvSpPr>
        <p:spPr>
          <a:xfrm>
            <a:off x="4090195" y="2112589"/>
            <a:ext cx="1152000" cy="415498"/>
          </a:xfrm>
          <a:prstGeom prst="rect">
            <a:avLst/>
          </a:prstGeom>
        </p:spPr>
        <p:txBody>
          <a:bodyPr lIns="0" tIns="0" rIns="0" bIns="0">
            <a:spAutoFit/>
          </a:bodyPr>
          <a:lstStyle/>
          <a:p>
            <a:r>
              <a:rPr lang="en-GB" sz="900" dirty="0" smtClean="0">
                <a:solidFill>
                  <a:srgbClr val="191919"/>
                </a:solidFill>
              </a:rPr>
              <a:t>Pantone 5493 *</a:t>
            </a:r>
          </a:p>
          <a:p>
            <a:r>
              <a:rPr lang="en-GB" sz="900" dirty="0" smtClean="0">
                <a:solidFill>
                  <a:srgbClr val="191919"/>
                </a:solidFill>
              </a:rPr>
              <a:t>C80 M22 Y31 K5</a:t>
            </a:r>
          </a:p>
          <a:p>
            <a:r>
              <a:rPr lang="en-GB" sz="900" dirty="0" smtClean="0">
                <a:solidFill>
                  <a:srgbClr val="191919"/>
                </a:solidFill>
              </a:rPr>
              <a:t>RGB 1, 144, 163</a:t>
            </a:r>
          </a:p>
        </p:txBody>
      </p:sp>
      <p:sp>
        <p:nvSpPr>
          <p:cNvPr id="31" name="Rectangle 30"/>
          <p:cNvSpPr/>
          <p:nvPr userDrawn="1"/>
        </p:nvSpPr>
        <p:spPr>
          <a:xfrm>
            <a:off x="5945586" y="2112589"/>
            <a:ext cx="1152000" cy="415498"/>
          </a:xfrm>
          <a:prstGeom prst="rect">
            <a:avLst/>
          </a:prstGeom>
        </p:spPr>
        <p:txBody>
          <a:bodyPr lIns="0" tIns="0" rIns="0" bIns="0">
            <a:spAutoFit/>
          </a:bodyPr>
          <a:lstStyle/>
          <a:p>
            <a:r>
              <a:rPr lang="en-GB" sz="900" dirty="0" smtClean="0">
                <a:solidFill>
                  <a:srgbClr val="191919"/>
                </a:solidFill>
              </a:rPr>
              <a:t>Pantone 451 *</a:t>
            </a:r>
          </a:p>
          <a:p>
            <a:r>
              <a:rPr lang="en-GB" sz="900" dirty="0" smtClean="0">
                <a:solidFill>
                  <a:srgbClr val="191919"/>
                </a:solidFill>
              </a:rPr>
              <a:t>C36 M30 Y58 K13</a:t>
            </a:r>
          </a:p>
          <a:p>
            <a:r>
              <a:rPr lang="en-GB" sz="900" dirty="0" smtClean="0">
                <a:solidFill>
                  <a:srgbClr val="191919"/>
                </a:solidFill>
              </a:rPr>
              <a:t>RGB 163, 153, 111</a:t>
            </a:r>
          </a:p>
        </p:txBody>
      </p:sp>
      <p:sp>
        <p:nvSpPr>
          <p:cNvPr id="32" name="Rectangle 31"/>
          <p:cNvSpPr/>
          <p:nvPr userDrawn="1"/>
        </p:nvSpPr>
        <p:spPr>
          <a:xfrm>
            <a:off x="7800975" y="2112589"/>
            <a:ext cx="1152000" cy="415498"/>
          </a:xfrm>
          <a:prstGeom prst="rect">
            <a:avLst/>
          </a:prstGeom>
        </p:spPr>
        <p:txBody>
          <a:bodyPr lIns="0" tIns="0" rIns="0" bIns="0">
            <a:spAutoFit/>
          </a:bodyPr>
          <a:lstStyle/>
          <a:p>
            <a:r>
              <a:rPr lang="en-GB" sz="900" dirty="0" smtClean="0">
                <a:solidFill>
                  <a:srgbClr val="191919"/>
                </a:solidFill>
              </a:rPr>
              <a:t>Pantone 484 *</a:t>
            </a:r>
          </a:p>
          <a:p>
            <a:r>
              <a:rPr lang="en-GB" sz="900" dirty="0" smtClean="0">
                <a:solidFill>
                  <a:srgbClr val="191919"/>
                </a:solidFill>
              </a:rPr>
              <a:t>C24 M75 Y67 K15</a:t>
            </a:r>
          </a:p>
          <a:p>
            <a:r>
              <a:rPr lang="en-GB" sz="900" dirty="0" smtClean="0">
                <a:solidFill>
                  <a:srgbClr val="191919"/>
                </a:solidFill>
              </a:rPr>
              <a:t>RGB 175, 80, 70</a:t>
            </a:r>
          </a:p>
        </p:txBody>
      </p:sp>
      <p:sp>
        <p:nvSpPr>
          <p:cNvPr id="33" name="Rectangle 32"/>
          <p:cNvSpPr/>
          <p:nvPr userDrawn="1"/>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rPr>
              <a:t>Pantone Cool Grey 4 *</a:t>
            </a:r>
          </a:p>
          <a:p>
            <a:r>
              <a:rPr lang="en-GB" sz="900" dirty="0" smtClean="0">
                <a:solidFill>
                  <a:srgbClr val="191919"/>
                </a:solidFill>
              </a:rPr>
              <a:t>C49 M39 Y39 K21</a:t>
            </a:r>
          </a:p>
          <a:p>
            <a:r>
              <a:rPr lang="en-GB" sz="900" dirty="0" smtClean="0">
                <a:solidFill>
                  <a:srgbClr val="191919"/>
                </a:solidFill>
              </a:rPr>
              <a:t>RGB 127 127 127</a:t>
            </a:r>
          </a:p>
        </p:txBody>
      </p:sp>
      <p:sp>
        <p:nvSpPr>
          <p:cNvPr id="34" name="Rectangle 33"/>
          <p:cNvSpPr/>
          <p:nvPr userDrawn="1"/>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rPr>
              <a:t>Pantone 131</a:t>
            </a:r>
          </a:p>
          <a:p>
            <a:r>
              <a:rPr lang="en-GB" sz="900" dirty="0" smtClean="0">
                <a:solidFill>
                  <a:srgbClr val="191919"/>
                </a:solidFill>
              </a:rPr>
              <a:t>C0 M32 Y100 K9</a:t>
            </a:r>
          </a:p>
          <a:p>
            <a:r>
              <a:rPr lang="en-GB" sz="900" dirty="0" smtClean="0">
                <a:solidFill>
                  <a:srgbClr val="191919"/>
                </a:solidFill>
              </a:rPr>
              <a:t>RGB 233, 170, 0</a:t>
            </a:r>
          </a:p>
        </p:txBody>
      </p:sp>
      <p:sp>
        <p:nvSpPr>
          <p:cNvPr id="35" name="Rectangle 34"/>
          <p:cNvSpPr/>
          <p:nvPr userDrawn="1"/>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rPr>
              <a:t>Pantone 207 *</a:t>
            </a:r>
          </a:p>
          <a:p>
            <a:r>
              <a:rPr lang="en-GB" sz="900" dirty="0" smtClean="0">
                <a:solidFill>
                  <a:srgbClr val="191919"/>
                </a:solidFill>
              </a:rPr>
              <a:t>C34 M75 Y30 K13</a:t>
            </a:r>
          </a:p>
          <a:p>
            <a:r>
              <a:rPr lang="en-GB" sz="900" dirty="0" smtClean="0">
                <a:solidFill>
                  <a:srgbClr val="191919"/>
                </a:solidFill>
              </a:rPr>
              <a:t>RGB 163, 82, 115</a:t>
            </a:r>
          </a:p>
        </p:txBody>
      </p:sp>
      <p:sp>
        <p:nvSpPr>
          <p:cNvPr id="36" name="Rectangle 35"/>
          <p:cNvSpPr/>
          <p:nvPr userDrawn="1"/>
        </p:nvSpPr>
        <p:spPr>
          <a:xfrm>
            <a:off x="379413" y="4871214"/>
            <a:ext cx="4572000" cy="230832"/>
          </a:xfrm>
          <a:prstGeom prst="rect">
            <a:avLst/>
          </a:prstGeom>
        </p:spPr>
        <p:txBody>
          <a:bodyPr wrap="square" lIns="0" rIns="0">
            <a:spAutoFit/>
          </a:bodyPr>
          <a:lstStyle/>
          <a:p>
            <a:r>
              <a:rPr lang="es-ES" sz="900" dirty="0" smtClean="0">
                <a:solidFill>
                  <a:srgbClr val="191919"/>
                </a:solidFill>
              </a:rPr>
              <a:t>)</a:t>
            </a:r>
            <a:endParaRPr lang="en-GB" sz="900" dirty="0" smtClean="0">
              <a:solidFill>
                <a:srgbClr val="191919"/>
              </a:solidFill>
            </a:endParaRPr>
          </a:p>
        </p:txBody>
      </p:sp>
      <p:sp>
        <p:nvSpPr>
          <p:cNvPr id="37" name="Rectangle 36"/>
          <p:cNvSpPr/>
          <p:nvPr userDrawn="1"/>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userDrawn="1"/>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userDrawn="1"/>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userDrawn="1"/>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userDrawn="1"/>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userDrawn="1"/>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userDrawn="1"/>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userDrawn="1"/>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177733419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1018"/>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354862578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6"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6"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Date Placeholder 2"/>
          <p:cNvSpPr>
            <a:spLocks noGrp="1"/>
          </p:cNvSpPr>
          <p:nvPr>
            <p:ph type="dt" sz="half" idx="15"/>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6" name="Slide Number Placeholder 4"/>
          <p:cNvSpPr>
            <a:spLocks noGrp="1"/>
          </p:cNvSpPr>
          <p:nvPr>
            <p:ph type="sldNum" sz="quarter" idx="16"/>
          </p:nvPr>
        </p:nvSpPr>
        <p:spPr/>
        <p:txBody>
          <a:bodyPr/>
          <a:lstStyle>
            <a:lvl1pPr>
              <a:defRPr/>
            </a:lvl1pPr>
          </a:lstStyle>
          <a:p>
            <a:fld id="{51DF76F7-9F64-4E22-BCC7-89BD8D9847B6}" type="slidenum">
              <a:rPr lang="en-US">
                <a:solidFill>
                  <a:srgbClr val="191919"/>
                </a:solidFill>
              </a:rPr>
              <a:pPr/>
              <a:t>‹#›</a:t>
            </a:fld>
            <a:r>
              <a:rPr lang="en-US">
                <a:solidFill>
                  <a:srgbClr val="191919"/>
                </a:solidFill>
              </a:rPr>
              <a:t> • </a:t>
            </a:r>
          </a:p>
        </p:txBody>
      </p:sp>
      <p:sp>
        <p:nvSpPr>
          <p:cNvPr id="8" name="Footer Placeholder 3"/>
          <p:cNvSpPr>
            <a:spLocks noGrp="1"/>
          </p:cNvSpPr>
          <p:nvPr>
            <p:ph type="ftr" sz="quarter" idx="17"/>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152176157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49251238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1"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6"/>
          </p:nvPr>
        </p:nvSpPr>
        <p:spPr/>
        <p:txBody>
          <a:bodyPr/>
          <a:lstStyle>
            <a:lvl1pPr>
              <a:defRPr/>
            </a:lvl1pPr>
          </a:lstStyle>
          <a:p>
            <a:fld id="{37B7BF57-C9FA-48B6-B412-F8CDC828C31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77004418"/>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77824" y="1054102"/>
            <a:ext cx="8461376" cy="4470399"/>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Slide Number Placeholder 4"/>
          <p:cNvSpPr>
            <a:spLocks noGrp="1"/>
          </p:cNvSpPr>
          <p:nvPr>
            <p:ph type="sldNum" sz="quarter" idx="13"/>
          </p:nvPr>
        </p:nvSpPr>
        <p:spPr/>
        <p:txBody>
          <a:bodyPr/>
          <a:lstStyle>
            <a:lvl1pPr>
              <a:defRPr/>
            </a:lvl1pPr>
          </a:lstStyle>
          <a:p>
            <a:fld id="{A2352C24-72D8-4542-9705-F73B02B2A05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
        <p:nvSpPr>
          <p:cNvPr id="6" name="Rectangle 5"/>
          <p:cNvSpPr/>
          <p:nvPr userDrawn="1"/>
        </p:nvSpPr>
        <p:spPr>
          <a:xfrm>
            <a:off x="379413" y="1054100"/>
            <a:ext cx="8441963" cy="51117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Tree>
    <p:extLst>
      <p:ext uri="{BB962C8B-B14F-4D97-AF65-F5344CB8AC3E}">
        <p14:creationId xmlns:p14="http://schemas.microsoft.com/office/powerpoint/2010/main" val="4042665984"/>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2" y="1054100"/>
            <a:ext cx="41040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9982" y="1054104"/>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56200871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1_Two Content with titl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32852"/>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11186" y="1532852"/>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50171"/>
            <a:ext cx="4134209" cy="371475"/>
          </a:xfrm>
        </p:spPr>
        <p:txBody>
          <a:bodyPr/>
          <a:lstStyle>
            <a:lvl1pPr>
              <a:buFontTx/>
              <a:buNone/>
              <a:defRPr b="1"/>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11191" y="1050171"/>
            <a:ext cx="4122150" cy="371475"/>
          </a:xfrm>
        </p:spPr>
        <p:txBody>
          <a:bodyPr/>
          <a:lstStyle>
            <a:lvl1pPr>
              <a:buFontTx/>
              <a:buNone/>
              <a:defRPr b="1"/>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2327579116"/>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2_Two Content with titles alternat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550436"/>
            <a:ext cx="4114800" cy="4628849"/>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02394" y="1550436"/>
            <a:ext cx="4104688" cy="46288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60364" y="1067755"/>
            <a:ext cx="4134209"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02395" y="1067755"/>
            <a:ext cx="4122150" cy="371475"/>
          </a:xfrm>
          <a:solidFill>
            <a:schemeClr val="tx2"/>
          </a:solidFill>
          <a:ln w="28575">
            <a:solidFill>
              <a:schemeClr val="bg2"/>
            </a:solidFill>
          </a:ln>
        </p:spPr>
        <p:txBody>
          <a:bodyPr anchor="ctr"/>
          <a:lstStyle>
            <a:lvl1pPr algn="ctr">
              <a:buFontTx/>
              <a:buNone/>
              <a:defRPr b="1">
                <a:solidFill>
                  <a:schemeClr val="bg1"/>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142977964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3_Two Content with titles alternative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054101"/>
            <a:ext cx="4114800" cy="5111748"/>
          </a:xfrm>
          <a:ln w="28575">
            <a:solidFill>
              <a:schemeClr val="tx2"/>
            </a:solidFill>
          </a:ln>
        </p:spPr>
        <p:txBody>
          <a:bodyPr lIns="108000" tIns="540000" rIns="108000">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half" idx="2"/>
          </p:nvPr>
        </p:nvSpPr>
        <p:spPr>
          <a:xfrm>
            <a:off x="4734514" y="1054102"/>
            <a:ext cx="4104688" cy="5111748"/>
          </a:xfrm>
          <a:ln w="28575">
            <a:solidFill>
              <a:schemeClr val="tx2"/>
            </a:solidFill>
          </a:ln>
        </p:spPr>
        <p:txBody>
          <a:bodyPr lIns="108000" tIns="540000" rIns="108000">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6" name="Slide Number Placeholder 4"/>
          <p:cNvSpPr>
            <a:spLocks noGrp="1"/>
          </p:cNvSpPr>
          <p:nvPr>
            <p:ph type="sldNum" sz="quarter" idx="13"/>
          </p:nvPr>
        </p:nvSpPr>
        <p:spPr/>
        <p:txBody>
          <a:bodyPr/>
          <a:lstStyle>
            <a:lvl1pPr>
              <a:defRPr/>
            </a:lvl1pPr>
          </a:lstStyle>
          <a:p>
            <a:fld id="{6AA60188-5DFC-493B-ABA6-30EA71714C5C}"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
        <p:nvSpPr>
          <p:cNvPr id="8" name="Text Placeholder 7"/>
          <p:cNvSpPr>
            <a:spLocks noGrp="1"/>
          </p:cNvSpPr>
          <p:nvPr>
            <p:ph type="body" sz="quarter" idx="14"/>
          </p:nvPr>
        </p:nvSpPr>
        <p:spPr>
          <a:xfrm>
            <a:off x="379413" y="1054318"/>
            <a:ext cx="4114800"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
        <p:nvSpPr>
          <p:cNvPr id="9" name="Text Placeholder 7"/>
          <p:cNvSpPr>
            <a:spLocks noGrp="1"/>
          </p:cNvSpPr>
          <p:nvPr>
            <p:ph type="body" sz="quarter" idx="15"/>
          </p:nvPr>
        </p:nvSpPr>
        <p:spPr>
          <a:xfrm>
            <a:off x="4734514" y="1054319"/>
            <a:ext cx="4104688" cy="371475"/>
          </a:xfrm>
          <a:noFill/>
          <a:ln w="28575">
            <a:solidFill>
              <a:schemeClr val="tx2"/>
            </a:solidFill>
          </a:ln>
        </p:spPr>
        <p:txBody>
          <a:bodyPr anchor="ctr"/>
          <a:lstStyle>
            <a:lvl1pPr algn="ctr">
              <a:buFontTx/>
              <a:buNone/>
              <a:defRPr b="1">
                <a:solidFill>
                  <a:schemeClr val="tx2"/>
                </a:solidFill>
              </a:defRPr>
            </a:lvl1pPr>
          </a:lstStyle>
          <a:p>
            <a:pPr lvl="0"/>
            <a:r>
              <a:rPr lang="en-US" dirty="0" smtClean="0"/>
              <a:t>Click to edit Master text styles</a:t>
            </a:r>
            <a:endParaRPr lang="en-GB" dirty="0"/>
          </a:p>
        </p:txBody>
      </p:sp>
    </p:spTree>
    <p:extLst>
      <p:ext uri="{BB962C8B-B14F-4D97-AF65-F5344CB8AC3E}">
        <p14:creationId xmlns:p14="http://schemas.microsoft.com/office/powerpoint/2010/main" val="4074886075"/>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13" y="1049758"/>
            <a:ext cx="4134213"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4723878" y="1049758"/>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723877" y="3479758"/>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F2E0F692-4347-437C-A713-091653A5DF69}"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33363614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13" y="1052609"/>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4" name="Content Placeholder 3"/>
          <p:cNvSpPr>
            <a:spLocks noGrp="1"/>
          </p:cNvSpPr>
          <p:nvPr>
            <p:ph sz="quarter" idx="2"/>
          </p:nvPr>
        </p:nvSpPr>
        <p:spPr>
          <a:xfrm>
            <a:off x="360013" y="3499861"/>
            <a:ext cx="4134213"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5" name="Text Placeholder 4"/>
          <p:cNvSpPr>
            <a:spLocks noGrp="1"/>
          </p:cNvSpPr>
          <p:nvPr>
            <p:ph type="body" sz="half" idx="3"/>
          </p:nvPr>
        </p:nvSpPr>
        <p:spPr>
          <a:xfrm>
            <a:off x="4723877" y="1052609"/>
            <a:ext cx="4104000" cy="4622704"/>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7" name="Slide Number Placeholder 4"/>
          <p:cNvSpPr>
            <a:spLocks noGrp="1"/>
          </p:cNvSpPr>
          <p:nvPr>
            <p:ph type="sldNum" sz="quarter" idx="13"/>
          </p:nvPr>
        </p:nvSpPr>
        <p:spPr/>
        <p:txBody>
          <a:bodyPr/>
          <a:lstStyle>
            <a:lvl1pPr>
              <a:defRPr/>
            </a:lvl1pPr>
          </a:lstStyle>
          <a:p>
            <a:fld id="{1EBC07D5-2828-4761-83E2-6EE0118044E3}" type="slidenum">
              <a:rPr lang="en-US" smtClean="0">
                <a:solidFill>
                  <a:srgbClr val="191919"/>
                </a:solidFill>
              </a:rPr>
              <a:pPr/>
              <a:t>‹#›</a:t>
            </a:fld>
            <a:endParaRPr lang="en-US" dirty="0">
              <a:solidFill>
                <a:srgbClr val="191919"/>
              </a:solidFill>
            </a:endParaRPr>
          </a:p>
        </p:txBody>
      </p:sp>
    </p:spTree>
    <p:extLst>
      <p:ext uri="{BB962C8B-B14F-4D97-AF65-F5344CB8AC3E}">
        <p14:creationId xmlns:p14="http://schemas.microsoft.com/office/powerpoint/2010/main" val="2403566764"/>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90625"/>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dirty="0"/>
          </a:p>
        </p:txBody>
      </p:sp>
      <p:sp>
        <p:nvSpPr>
          <p:cNvPr id="8" name="Text Placeholder 7"/>
          <p:cNvSpPr>
            <a:spLocks noGrp="1"/>
          </p:cNvSpPr>
          <p:nvPr>
            <p:ph type="body" sz="quarter" idx="15"/>
          </p:nvPr>
        </p:nvSpPr>
        <p:spPr>
          <a:xfrm>
            <a:off x="4824001" y="5160283"/>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90625"/>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AE14E265-0259-4D35-BB2F-4668F696A103}"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321638284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30"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9" name="Slide Number Placeholder 4"/>
          <p:cNvSpPr>
            <a:spLocks noGrp="1"/>
          </p:cNvSpPr>
          <p:nvPr>
            <p:ph type="sldNum" sz="quarter" idx="18"/>
          </p:nvPr>
        </p:nvSpPr>
        <p:spPr/>
        <p:txBody>
          <a:bodyPr/>
          <a:lstStyle>
            <a:lvl1pPr>
              <a:defRPr/>
            </a:lvl1pPr>
          </a:lstStyle>
          <a:p>
            <a:fld id="{D3662070-FFFD-488E-AC08-DE4B2ECDD1C8}"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78537548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93185201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828160158"/>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389327013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4" name="Slide Number Placeholder 4"/>
          <p:cNvSpPr>
            <a:spLocks noGrp="1"/>
          </p:cNvSpPr>
          <p:nvPr>
            <p:ph type="sldNum" sz="quarter" idx="13"/>
          </p:nvPr>
        </p:nvSpPr>
        <p:spPr/>
        <p:txBody>
          <a:bodyPr/>
          <a:lstStyle>
            <a:lvl1pPr>
              <a:defRPr/>
            </a:lvl1pPr>
          </a:lstStyle>
          <a:p>
            <a:fld id="{FCEE05E7-9712-478C-981B-AEECF71ADA95}" type="slidenum">
              <a:rPr lang="en-US">
                <a:solidFill>
                  <a:srgbClr val="191919"/>
                </a:solidFill>
              </a:rPr>
              <a:pPr/>
              <a:t>‹#›</a:t>
            </a:fld>
            <a:r>
              <a:rPr lang="en-US" dirty="0">
                <a:solidFill>
                  <a:srgbClr val="191919"/>
                </a:solidFill>
              </a:rPr>
              <a:t> </a:t>
            </a:r>
          </a:p>
        </p:txBody>
      </p:sp>
    </p:spTree>
    <p:extLst>
      <p:ext uri="{BB962C8B-B14F-4D97-AF65-F5344CB8AC3E}">
        <p14:creationId xmlns:p14="http://schemas.microsoft.com/office/powerpoint/2010/main" val="272238298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4"/>
          <p:cNvSpPr>
            <a:spLocks noGrp="1"/>
          </p:cNvSpPr>
          <p:nvPr>
            <p:ph type="sldNum" sz="quarter" idx="13"/>
          </p:nvPr>
        </p:nvSpPr>
        <p:spPr/>
        <p:txBody>
          <a:bodyPr/>
          <a:lstStyle>
            <a:lvl1pPr>
              <a:defRPr/>
            </a:lvl1pPr>
          </a:lstStyle>
          <a:p>
            <a:fld id="{EBA2631B-993B-4161-BE52-C56DC019C4C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178757222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3398947" y="2087563"/>
            <a:ext cx="2339975" cy="50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411760" y="2979168"/>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701363977"/>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2"/>
          <p:cNvSpPr>
            <a:spLocks noGrp="1"/>
          </p:cNvSpPr>
          <p:nvPr>
            <p:ph type="dt" sz="half" idx="11"/>
          </p:nvPr>
        </p:nvSpPr>
        <p:spPr>
          <a:xfrm>
            <a:off x="6862872" y="6610350"/>
            <a:ext cx="1939925" cy="122238"/>
          </a:xfrm>
          <a:prstGeom prst="rect">
            <a:avLst/>
          </a:prstGeom>
        </p:spPr>
        <p:txBody>
          <a:bodyPr/>
          <a:lstStyle>
            <a:lvl1pPr>
              <a:defRPr/>
            </a:lvl1pPr>
          </a:lstStyle>
          <a:p>
            <a:pPr>
              <a:defRPr/>
            </a:pPr>
            <a:endParaRPr lang="en-US">
              <a:solidFill>
                <a:srgbClr val="191919"/>
              </a:solidFill>
            </a:endParaRPr>
          </a:p>
        </p:txBody>
      </p:sp>
      <p:sp>
        <p:nvSpPr>
          <p:cNvPr id="5" name="Slide Number Placeholder 4"/>
          <p:cNvSpPr>
            <a:spLocks noGrp="1"/>
          </p:cNvSpPr>
          <p:nvPr>
            <p:ph type="sldNum" sz="quarter" idx="13"/>
          </p:nvPr>
        </p:nvSpPr>
        <p:spPr/>
        <p:txBody>
          <a:bodyPr/>
          <a:lstStyle>
            <a:lvl1pPr>
              <a:defRPr/>
            </a:lvl1pPr>
          </a:lstStyle>
          <a:p>
            <a:fld id="{AF2ACD27-287D-40C5-909F-AEDC7D150D8B}" type="slidenum">
              <a:rPr lang="en-US">
                <a:solidFill>
                  <a:srgbClr val="191919"/>
                </a:solidFill>
              </a:rPr>
              <a:pPr/>
              <a:t>‹#›</a:t>
            </a:fld>
            <a:r>
              <a:rPr lang="en-US">
                <a:solidFill>
                  <a:srgbClr val="191919"/>
                </a:solidFill>
              </a:rPr>
              <a:t> • </a:t>
            </a:r>
          </a:p>
        </p:txBody>
      </p:sp>
      <p:sp>
        <p:nvSpPr>
          <p:cNvPr id="6" name="Footer Placeholder 3"/>
          <p:cNvSpPr>
            <a:spLocks noGrp="1"/>
          </p:cNvSpPr>
          <p:nvPr>
            <p:ph type="ftr" sz="quarter" idx="14"/>
          </p:nvPr>
        </p:nvSpPr>
        <p:spPr>
          <a:xfrm>
            <a:off x="6642100" y="6456581"/>
            <a:ext cx="2160588" cy="122237"/>
          </a:xfrm>
          <a:prstGeom prst="rect">
            <a:avLst/>
          </a:prstGeom>
        </p:spPr>
        <p:txBody>
          <a:bodyPr/>
          <a:lstStyle>
            <a:lvl1pPr>
              <a:defRPr/>
            </a:lvl1pPr>
          </a:lstStyle>
          <a:p>
            <a:pPr>
              <a:defRPr/>
            </a:pPr>
            <a:endParaRPr lang="en-US">
              <a:solidFill>
                <a:srgbClr val="191919"/>
              </a:solidFill>
            </a:endParaRPr>
          </a:p>
        </p:txBody>
      </p:sp>
    </p:spTree>
    <p:extLst>
      <p:ext uri="{BB962C8B-B14F-4D97-AF65-F5344CB8AC3E}">
        <p14:creationId xmlns:p14="http://schemas.microsoft.com/office/powerpoint/2010/main" val="422382505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88" name="Rectangle 87"/>
          <p:cNvSpPr/>
          <p:nvPr userDrawn="1"/>
        </p:nvSpPr>
        <p:spPr>
          <a:xfrm>
            <a:off x="9512716" y="6099970"/>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sv-SE"/>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9" name="TextBox 8"/>
          <p:cNvSpPr txBox="1"/>
          <p:nvPr userDrawn="1"/>
        </p:nvSpPr>
        <p:spPr>
          <a:xfrm>
            <a:off x="-1773705" y="593685"/>
            <a:ext cx="1350050"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Headline</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lower</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13" name="TextBox 12"/>
          <p:cNvSpPr txBox="1"/>
          <p:nvPr userDrawn="1"/>
        </p:nvSpPr>
        <p:spPr>
          <a:xfrm>
            <a:off x="-1448836" y="1268760"/>
            <a:ext cx="1002197"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Sub-head</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14" name="TextBox 13"/>
          <p:cNvSpPr txBox="1"/>
          <p:nvPr userDrawn="1"/>
        </p:nvSpPr>
        <p:spPr>
          <a:xfrm>
            <a:off x="-2087793" y="4337520"/>
            <a:ext cx="1664238"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Single</a:t>
            </a:r>
            <a:r>
              <a:rPr lang="sv-SE" sz="1100" dirty="0" smtClean="0">
                <a:solidFill>
                  <a:prstClr val="black">
                    <a:lumMod val="95000"/>
                    <a:lumOff val="5000"/>
                  </a:prstClr>
                </a:solidFill>
                <a:latin typeface="AkzidenzGroteskNordea"/>
                <a:cs typeface="+mn-cs"/>
              </a:rPr>
              <a:t> medium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17" name="TextBox 16"/>
          <p:cNvSpPr txBox="1"/>
          <p:nvPr userDrawn="1"/>
        </p:nvSpPr>
        <p:spPr>
          <a:xfrm>
            <a:off x="4932040" y="-576445"/>
            <a:ext cx="1423788"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Right </a:t>
            </a: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8" name="TextBox 17"/>
          <p:cNvSpPr txBox="1"/>
          <p:nvPr userDrawn="1"/>
        </p:nvSpPr>
        <p:spPr>
          <a:xfrm>
            <a:off x="-1818710" y="6155065"/>
            <a:ext cx="1380506"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Slide</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bottom</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9" name="TextBox 18"/>
          <p:cNvSpPr txBox="1"/>
          <p:nvPr userDrawn="1"/>
        </p:nvSpPr>
        <p:spPr>
          <a:xfrm>
            <a:off x="351522" y="-576445"/>
            <a:ext cx="845103"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0" name="TextBox 19"/>
          <p:cNvSpPr txBox="1"/>
          <p:nvPr userDrawn="1"/>
        </p:nvSpPr>
        <p:spPr>
          <a:xfrm>
            <a:off x="8589281" y="-576445"/>
            <a:ext cx="933269"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Right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1" name="TextBox 20"/>
          <p:cNvSpPr txBox="1"/>
          <p:nvPr userDrawn="1"/>
        </p:nvSpPr>
        <p:spPr>
          <a:xfrm>
            <a:off x="3056358" y="-576445"/>
            <a:ext cx="1335622"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5" name="Isosceles Triangle 14"/>
          <p:cNvSpPr/>
          <p:nvPr userDrawn="1"/>
        </p:nvSpPr>
        <p:spPr>
          <a:xfrm rot="16200000">
            <a:off x="9372097" y="2184077"/>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6" name="TextBox 15"/>
          <p:cNvSpPr txBox="1"/>
          <p:nvPr userDrawn="1"/>
        </p:nvSpPr>
        <p:spPr>
          <a:xfrm>
            <a:off x="9520204" y="2106543"/>
            <a:ext cx="1502334"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Comment</a:t>
            </a:r>
            <a:r>
              <a:rPr lang="sv-SE" sz="1100" dirty="0" smtClean="0">
                <a:solidFill>
                  <a:prstClr val="black">
                    <a:lumMod val="95000"/>
                    <a:lumOff val="5000"/>
                  </a:prstClr>
                </a:solidFill>
                <a:latin typeface="AkzidenzGroteskNordea"/>
                <a:cs typeface="+mn-cs"/>
              </a:rPr>
              <a:t> text box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27" name="TextBox 26"/>
          <p:cNvSpPr txBox="1"/>
          <p:nvPr userDrawn="1"/>
        </p:nvSpPr>
        <p:spPr>
          <a:xfrm>
            <a:off x="9507156" y="1588458"/>
            <a:ext cx="1702710"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and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8" name="Isosceles Triangle 27"/>
          <p:cNvSpPr/>
          <p:nvPr userDrawn="1"/>
        </p:nvSpPr>
        <p:spPr>
          <a:xfrm rot="16200000">
            <a:off x="9372097" y="166514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9" name="Isosceles Triangle 28"/>
          <p:cNvSpPr/>
          <p:nvPr userDrawn="1"/>
        </p:nvSpPr>
        <p:spPr>
          <a:xfrm rot="10800000">
            <a:off x="8691418"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0" name="Isosceles Triangle 29"/>
          <p:cNvSpPr/>
          <p:nvPr userDrawn="1"/>
        </p:nvSpPr>
        <p:spPr>
          <a:xfrm rot="10800000">
            <a:off x="5001008"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1" name="Isosceles Triangle 30"/>
          <p:cNvSpPr/>
          <p:nvPr userDrawn="1"/>
        </p:nvSpPr>
        <p:spPr>
          <a:xfrm rot="10800000">
            <a:off x="4133609"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2" name="Isosceles Triangle 31"/>
          <p:cNvSpPr/>
          <p:nvPr userDrawn="1"/>
        </p:nvSpPr>
        <p:spPr>
          <a:xfrm rot="10800000">
            <a:off x="444259"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3" name="Isosceles Triangle 32"/>
          <p:cNvSpPr/>
          <p:nvPr userDrawn="1"/>
        </p:nvSpPr>
        <p:spPr>
          <a:xfrm rot="5400000">
            <a:off x="-445310" y="69913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4" name="Isosceles Triangle 33"/>
          <p:cNvSpPr/>
          <p:nvPr userDrawn="1"/>
        </p:nvSpPr>
        <p:spPr>
          <a:xfrm rot="5400000">
            <a:off x="-429159" y="1324541"/>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5" name="Isosceles Triangle 34"/>
          <p:cNvSpPr/>
          <p:nvPr userDrawn="1"/>
        </p:nvSpPr>
        <p:spPr>
          <a:xfrm rot="5400000">
            <a:off x="-438010" y="4397887"/>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6" name="Isosceles Triangle 35"/>
          <p:cNvSpPr/>
          <p:nvPr userDrawn="1"/>
        </p:nvSpPr>
        <p:spPr>
          <a:xfrm rot="5400000">
            <a:off x="-462190" y="6223280"/>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7" name="TextBox 36"/>
          <p:cNvSpPr txBox="1"/>
          <p:nvPr userDrawn="1"/>
        </p:nvSpPr>
        <p:spPr>
          <a:xfrm>
            <a:off x="-1536360" y="2042265"/>
            <a:ext cx="1112805"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38" name="Isosceles Triangle 37"/>
          <p:cNvSpPr/>
          <p:nvPr userDrawn="1"/>
        </p:nvSpPr>
        <p:spPr>
          <a:xfrm rot="5400000">
            <a:off x="-424968" y="209361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9" name="TextBox 38"/>
          <p:cNvSpPr txBox="1"/>
          <p:nvPr userDrawn="1"/>
        </p:nvSpPr>
        <p:spPr>
          <a:xfrm>
            <a:off x="-1458670" y="3699030"/>
            <a:ext cx="1008609"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Sub-head</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40" name="Isosceles Triangle 39"/>
          <p:cNvSpPr/>
          <p:nvPr userDrawn="1"/>
        </p:nvSpPr>
        <p:spPr>
          <a:xfrm rot="5400000">
            <a:off x="-424975" y="376724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1" name="TextBox 40"/>
          <p:cNvSpPr txBox="1"/>
          <p:nvPr userDrawn="1"/>
        </p:nvSpPr>
        <p:spPr>
          <a:xfrm>
            <a:off x="-1535399" y="4472535"/>
            <a:ext cx="1088760"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42" name="Isosceles Triangle 41"/>
          <p:cNvSpPr/>
          <p:nvPr userDrawn="1"/>
        </p:nvSpPr>
        <p:spPr>
          <a:xfrm rot="5400000">
            <a:off x="-438010" y="4528692"/>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3" name="TextBox 42"/>
          <p:cNvSpPr txBox="1"/>
          <p:nvPr userDrawn="1"/>
        </p:nvSpPr>
        <p:spPr>
          <a:xfrm>
            <a:off x="-1581365" y="5901695"/>
            <a:ext cx="1112805"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44" name="Isosceles Triangle 43"/>
          <p:cNvSpPr/>
          <p:nvPr userDrawn="1"/>
        </p:nvSpPr>
        <p:spPr>
          <a:xfrm rot="5400000">
            <a:off x="-470905" y="6005161"/>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5" name="Isosceles Triangle 44"/>
          <p:cNvSpPr/>
          <p:nvPr userDrawn="1"/>
        </p:nvSpPr>
        <p:spPr>
          <a:xfrm rot="16200000">
            <a:off x="9372097" y="4538012"/>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6" name="TextBox 45"/>
          <p:cNvSpPr txBox="1"/>
          <p:nvPr userDrawn="1"/>
        </p:nvSpPr>
        <p:spPr>
          <a:xfrm>
            <a:off x="9520204" y="4460478"/>
            <a:ext cx="2999539"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and right small </a:t>
            </a:r>
            <a:r>
              <a:rPr lang="sv-SE" sz="1100" dirty="0" err="1" smtClean="0">
                <a:solidFill>
                  <a:prstClr val="black">
                    <a:lumMod val="95000"/>
                    <a:lumOff val="5000"/>
                  </a:prstClr>
                </a:solidFill>
                <a:latin typeface="AkzidenzGroteskNordea"/>
                <a:cs typeface="+mn-cs"/>
              </a:rPr>
              <a:t>lower</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comments</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49" name="TextBox 48"/>
          <p:cNvSpPr txBox="1"/>
          <p:nvPr userDrawn="1"/>
        </p:nvSpPr>
        <p:spPr>
          <a:xfrm>
            <a:off x="-3476052" y="2123855"/>
            <a:ext cx="1837362"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Single</a:t>
            </a:r>
            <a:r>
              <a:rPr lang="sv-SE" sz="1100" dirty="0" smtClean="0">
                <a:solidFill>
                  <a:prstClr val="black">
                    <a:lumMod val="95000"/>
                    <a:lumOff val="5000"/>
                  </a:prstClr>
                </a:solidFill>
                <a:latin typeface="AkzidenzGroteskNordea"/>
                <a:cs typeface="+mn-cs"/>
              </a:rPr>
              <a:t> medium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toptop</a:t>
            </a:r>
            <a:endParaRPr lang="sv-SE" sz="1100" dirty="0">
              <a:solidFill>
                <a:prstClr val="black">
                  <a:lumMod val="95000"/>
                  <a:lumOff val="5000"/>
                </a:prstClr>
              </a:solidFill>
              <a:latin typeface="AkzidenzGroteskNordea"/>
              <a:cs typeface="+mn-cs"/>
            </a:endParaRPr>
          </a:p>
        </p:txBody>
      </p:sp>
      <p:sp>
        <p:nvSpPr>
          <p:cNvPr id="50" name="Isosceles Triangle 49"/>
          <p:cNvSpPr/>
          <p:nvPr userDrawn="1"/>
        </p:nvSpPr>
        <p:spPr>
          <a:xfrm rot="5400000">
            <a:off x="-1685108" y="217520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2" name="Rectangle 51"/>
          <p:cNvSpPr/>
          <p:nvPr userDrawn="1"/>
        </p:nvSpPr>
        <p:spPr>
          <a:xfrm>
            <a:off x="-1696364" y="2663914"/>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53" name="Rectangle 52"/>
          <p:cNvSpPr/>
          <p:nvPr userDrawn="1"/>
        </p:nvSpPr>
        <p:spPr>
          <a:xfrm>
            <a:off x="-1098630" y="2663913"/>
            <a:ext cx="495055" cy="675075"/>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4" name="Rectangle 53"/>
          <p:cNvSpPr/>
          <p:nvPr userDrawn="1"/>
        </p:nvSpPr>
        <p:spPr>
          <a:xfrm>
            <a:off x="-1098680" y="-314679"/>
            <a:ext cx="495055" cy="67507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23" name="Rectangle 22"/>
          <p:cNvSpPr/>
          <p:nvPr userDrawn="1"/>
        </p:nvSpPr>
        <p:spPr>
          <a:xfrm>
            <a:off x="-2628801" y="2573338"/>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6" name="Rectangle 55"/>
          <p:cNvSpPr/>
          <p:nvPr userDrawn="1"/>
        </p:nvSpPr>
        <p:spPr>
          <a:xfrm>
            <a:off x="9612560" y="2502018"/>
            <a:ext cx="2160240"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7" name="Rectangle 56"/>
          <p:cNvSpPr/>
          <p:nvPr userDrawn="1"/>
        </p:nvSpPr>
        <p:spPr>
          <a:xfrm>
            <a:off x="-2628801" y="-382112"/>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048" name="TextBox 2047"/>
          <p:cNvSpPr txBox="1"/>
          <p:nvPr userDrawn="1"/>
        </p:nvSpPr>
        <p:spPr>
          <a:xfrm>
            <a:off x="-1743358" y="-314679"/>
            <a:ext cx="644728"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Heading</a:t>
            </a:r>
            <a:endParaRPr lang="sv-SE" sz="1000" dirty="0">
              <a:solidFill>
                <a:prstClr val="black"/>
              </a:solidFill>
              <a:latin typeface="AkzidenzGroteskNordea"/>
              <a:cs typeface="+mn-cs"/>
            </a:endParaRPr>
          </a:p>
        </p:txBody>
      </p:sp>
      <p:sp>
        <p:nvSpPr>
          <p:cNvPr id="59" name="TextBox 58"/>
          <p:cNvSpPr txBox="1"/>
          <p:nvPr userDrawn="1"/>
        </p:nvSpPr>
        <p:spPr>
          <a:xfrm>
            <a:off x="-2592763" y="2663915"/>
            <a:ext cx="896399" cy="400110"/>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Primary</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chart</a:t>
            </a:r>
            <a:endParaRPr lang="sv-SE" sz="1000" dirty="0" smtClean="0">
              <a:solidFill>
                <a:prstClr val="black"/>
              </a:solidFill>
              <a:latin typeface="AkzidenzGroteskNordea"/>
              <a:cs typeface="+mn-cs"/>
            </a:endParaRP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a:solidFill>
                <a:prstClr val="black"/>
              </a:solidFill>
              <a:latin typeface="AkzidenzGroteskNordea"/>
              <a:cs typeface="+mn-cs"/>
            </a:endParaRPr>
          </a:p>
        </p:txBody>
      </p:sp>
      <p:sp>
        <p:nvSpPr>
          <p:cNvPr id="60" name="TextBox 59"/>
          <p:cNvSpPr txBox="1"/>
          <p:nvPr userDrawn="1"/>
        </p:nvSpPr>
        <p:spPr>
          <a:xfrm>
            <a:off x="10242630" y="2592312"/>
            <a:ext cx="716863"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Sub-head</a:t>
            </a:r>
            <a:endParaRPr lang="sv-SE" sz="1000" dirty="0">
              <a:solidFill>
                <a:prstClr val="black"/>
              </a:solidFill>
              <a:latin typeface="AkzidenzGroteskNordea"/>
              <a:cs typeface="+mn-cs"/>
            </a:endParaRPr>
          </a:p>
        </p:txBody>
      </p:sp>
      <p:sp>
        <p:nvSpPr>
          <p:cNvPr id="61" name="Rectangle 60"/>
          <p:cNvSpPr/>
          <p:nvPr userDrawn="1"/>
        </p:nvSpPr>
        <p:spPr>
          <a:xfrm>
            <a:off x="9731311" y="563844"/>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62" name="Rectangle 61"/>
          <p:cNvSpPr/>
          <p:nvPr userDrawn="1"/>
        </p:nvSpPr>
        <p:spPr>
          <a:xfrm>
            <a:off x="9612559" y="473550"/>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63" name="TextBox 62"/>
          <p:cNvSpPr txBox="1"/>
          <p:nvPr userDrawn="1"/>
        </p:nvSpPr>
        <p:spPr>
          <a:xfrm>
            <a:off x="10226366" y="563844"/>
            <a:ext cx="933269" cy="400110"/>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Content</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lines</a:t>
            </a:r>
            <a:endParaRPr lang="sv-SE" sz="1000" dirty="0" smtClean="0">
              <a:solidFill>
                <a:prstClr val="black"/>
              </a:solidFill>
              <a:latin typeface="AkzidenzGroteskNordea"/>
              <a:cs typeface="+mn-cs"/>
            </a:endParaRPr>
          </a:p>
          <a:p>
            <a:pPr fontAlgn="auto">
              <a:spcBef>
                <a:spcPts val="0"/>
              </a:spcBef>
              <a:spcAft>
                <a:spcPts val="0"/>
              </a:spcAft>
            </a:pPr>
            <a:r>
              <a:rPr lang="sv-SE" sz="1000" dirty="0" smtClean="0">
                <a:solidFill>
                  <a:prstClr val="black"/>
                </a:solidFill>
                <a:latin typeface="AkzidenzGroteskNordea"/>
                <a:cs typeface="+mn-cs"/>
              </a:rPr>
              <a:t>(Non-Nordea)</a:t>
            </a:r>
            <a:endParaRPr lang="sv-SE" sz="1000" dirty="0">
              <a:solidFill>
                <a:prstClr val="black"/>
              </a:solidFill>
              <a:latin typeface="AkzidenzGroteskNordea"/>
              <a:cs typeface="+mn-cs"/>
            </a:endParaRPr>
          </a:p>
        </p:txBody>
      </p:sp>
      <p:sp>
        <p:nvSpPr>
          <p:cNvPr id="64" name="Rectangle 63"/>
          <p:cNvSpPr/>
          <p:nvPr userDrawn="1"/>
        </p:nvSpPr>
        <p:spPr>
          <a:xfrm>
            <a:off x="135016" y="7164415"/>
            <a:ext cx="495055" cy="675075"/>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5" name="Rectangle 64"/>
          <p:cNvSpPr/>
          <p:nvPr userDrawn="1"/>
        </p:nvSpPr>
        <p:spPr>
          <a:xfrm>
            <a:off x="1084113" y="7164414"/>
            <a:ext cx="495055" cy="675075"/>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6" name="Rectangle 65"/>
          <p:cNvSpPr/>
          <p:nvPr userDrawn="1"/>
        </p:nvSpPr>
        <p:spPr>
          <a:xfrm>
            <a:off x="1994749" y="7164414"/>
            <a:ext cx="495055" cy="675075"/>
          </a:xfrm>
          <a:prstGeom prst="rect">
            <a:avLst/>
          </a:prstGeom>
          <a:solidFill>
            <a:srgbClr val="779A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7" name="Rectangle 66"/>
          <p:cNvSpPr/>
          <p:nvPr userDrawn="1"/>
        </p:nvSpPr>
        <p:spPr>
          <a:xfrm>
            <a:off x="2943846" y="7164413"/>
            <a:ext cx="495055" cy="675075"/>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8" name="Rectangle 67"/>
          <p:cNvSpPr/>
          <p:nvPr userDrawn="1"/>
        </p:nvSpPr>
        <p:spPr>
          <a:xfrm>
            <a:off x="3878406" y="7164412"/>
            <a:ext cx="495055" cy="675075"/>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9" name="Rectangle 68"/>
          <p:cNvSpPr/>
          <p:nvPr userDrawn="1"/>
        </p:nvSpPr>
        <p:spPr>
          <a:xfrm>
            <a:off x="4827503" y="7164411"/>
            <a:ext cx="495055" cy="675075"/>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0" name="Rectangle 69"/>
          <p:cNvSpPr/>
          <p:nvPr userDrawn="1"/>
        </p:nvSpPr>
        <p:spPr>
          <a:xfrm>
            <a:off x="5738139" y="7164411"/>
            <a:ext cx="495055" cy="675075"/>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1" name="Rectangle 70"/>
          <p:cNvSpPr/>
          <p:nvPr userDrawn="1"/>
        </p:nvSpPr>
        <p:spPr>
          <a:xfrm>
            <a:off x="6687236" y="7164410"/>
            <a:ext cx="495055" cy="6750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2" name="Rectangle 71"/>
          <p:cNvSpPr/>
          <p:nvPr userDrawn="1"/>
        </p:nvSpPr>
        <p:spPr>
          <a:xfrm>
            <a:off x="-1098630" y="5049927"/>
            <a:ext cx="495055" cy="675075"/>
          </a:xfrm>
          <a:prstGeom prst="rect">
            <a:avLst/>
          </a:prstGeom>
          <a:solidFill>
            <a:srgbClr val="EFF1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3" name="Rectangle 72"/>
          <p:cNvSpPr/>
          <p:nvPr userDrawn="1"/>
        </p:nvSpPr>
        <p:spPr>
          <a:xfrm>
            <a:off x="8622451" y="7164409"/>
            <a:ext cx="495055" cy="67507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5" name="TextBox 74"/>
          <p:cNvSpPr txBox="1"/>
          <p:nvPr userDrawn="1"/>
        </p:nvSpPr>
        <p:spPr>
          <a:xfrm>
            <a:off x="-1526965" y="3504723"/>
            <a:ext cx="1088760"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76" name="Isosceles Triangle 75"/>
          <p:cNvSpPr/>
          <p:nvPr userDrawn="1"/>
        </p:nvSpPr>
        <p:spPr>
          <a:xfrm rot="5400000">
            <a:off x="-438994" y="357945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8" name="TextBox 7"/>
          <p:cNvSpPr txBox="1"/>
          <p:nvPr userDrawn="1"/>
        </p:nvSpPr>
        <p:spPr>
          <a:xfrm>
            <a:off x="-1056448" y="2724453"/>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76</a:t>
            </a:r>
          </a:p>
          <a:p>
            <a:pPr algn="ctr" fontAlgn="auto">
              <a:spcBef>
                <a:spcPts val="0"/>
              </a:spcBef>
              <a:spcAft>
                <a:spcPts val="0"/>
              </a:spcAft>
            </a:pPr>
            <a:r>
              <a:rPr lang="sv-SE" sz="1000" dirty="0" smtClean="0">
                <a:solidFill>
                  <a:prstClr val="white"/>
                </a:solidFill>
                <a:latin typeface="AkzidenzGroteskNordea"/>
                <a:cs typeface="+mn-cs"/>
              </a:rPr>
              <a:t>116</a:t>
            </a:r>
          </a:p>
          <a:p>
            <a:pPr algn="ctr" fontAlgn="auto">
              <a:spcBef>
                <a:spcPts val="0"/>
              </a:spcBef>
              <a:spcAft>
                <a:spcPts val="0"/>
              </a:spcAft>
            </a:pPr>
            <a:r>
              <a:rPr lang="sv-SE" sz="1000" dirty="0" smtClean="0">
                <a:solidFill>
                  <a:prstClr val="white"/>
                </a:solidFill>
                <a:latin typeface="AkzidenzGroteskNordea"/>
                <a:cs typeface="+mn-cs"/>
              </a:rPr>
              <a:t>154</a:t>
            </a:r>
            <a:endParaRPr lang="sv-SE" sz="1000" dirty="0">
              <a:solidFill>
                <a:prstClr val="white"/>
              </a:solidFill>
              <a:latin typeface="AkzidenzGroteskNordea"/>
              <a:cs typeface="+mn-cs"/>
            </a:endParaRPr>
          </a:p>
        </p:txBody>
      </p:sp>
      <p:sp>
        <p:nvSpPr>
          <p:cNvPr id="74" name="TextBox 73"/>
          <p:cNvSpPr txBox="1"/>
          <p:nvPr userDrawn="1"/>
        </p:nvSpPr>
        <p:spPr>
          <a:xfrm>
            <a:off x="-1654182" y="2724453"/>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endParaRPr lang="sv-SE" sz="1000" dirty="0">
              <a:solidFill>
                <a:prstClr val="white"/>
              </a:solidFill>
              <a:latin typeface="AkzidenzGroteskNordea"/>
              <a:cs typeface="+mn-cs"/>
            </a:endParaRPr>
          </a:p>
        </p:txBody>
      </p:sp>
      <p:sp>
        <p:nvSpPr>
          <p:cNvPr id="77" name="TextBox 76"/>
          <p:cNvSpPr txBox="1"/>
          <p:nvPr userDrawn="1"/>
        </p:nvSpPr>
        <p:spPr>
          <a:xfrm>
            <a:off x="-1018828" y="-254141"/>
            <a:ext cx="335348"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64</a:t>
            </a:r>
          </a:p>
          <a:p>
            <a:pPr algn="ctr" fontAlgn="auto">
              <a:spcBef>
                <a:spcPts val="0"/>
              </a:spcBef>
              <a:spcAft>
                <a:spcPts val="0"/>
              </a:spcAft>
            </a:pPr>
            <a:r>
              <a:rPr lang="sv-SE" sz="1000" dirty="0" smtClean="0">
                <a:solidFill>
                  <a:prstClr val="white"/>
                </a:solidFill>
                <a:latin typeface="AkzidenzGroteskNordea"/>
                <a:cs typeface="+mn-cs"/>
              </a:rPr>
              <a:t>64</a:t>
            </a:r>
          </a:p>
          <a:p>
            <a:pPr algn="ctr" fontAlgn="auto">
              <a:spcBef>
                <a:spcPts val="0"/>
              </a:spcBef>
              <a:spcAft>
                <a:spcPts val="0"/>
              </a:spcAft>
            </a:pPr>
            <a:r>
              <a:rPr lang="sv-SE" sz="1000" dirty="0" smtClean="0">
                <a:solidFill>
                  <a:prstClr val="white"/>
                </a:solidFill>
                <a:latin typeface="AkzidenzGroteskNordea"/>
                <a:cs typeface="+mn-cs"/>
              </a:rPr>
              <a:t>64</a:t>
            </a:r>
            <a:endParaRPr lang="sv-SE" sz="1000" dirty="0">
              <a:solidFill>
                <a:prstClr val="white"/>
              </a:solidFill>
              <a:latin typeface="AkzidenzGroteskNordea"/>
              <a:cs typeface="+mn-cs"/>
            </a:endParaRPr>
          </a:p>
        </p:txBody>
      </p:sp>
      <p:sp>
        <p:nvSpPr>
          <p:cNvPr id="79" name="TextBox 78"/>
          <p:cNvSpPr txBox="1"/>
          <p:nvPr userDrawn="1"/>
        </p:nvSpPr>
        <p:spPr>
          <a:xfrm>
            <a:off x="177198" y="7224947"/>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163</a:t>
            </a:r>
          </a:p>
          <a:p>
            <a:pPr algn="ctr" fontAlgn="auto">
              <a:spcBef>
                <a:spcPts val="0"/>
              </a:spcBef>
              <a:spcAft>
                <a:spcPts val="0"/>
              </a:spcAft>
            </a:pPr>
            <a:r>
              <a:rPr lang="sv-SE" sz="1000" dirty="0" smtClean="0">
                <a:solidFill>
                  <a:prstClr val="white"/>
                </a:solidFill>
                <a:latin typeface="AkzidenzGroteskNordea"/>
                <a:cs typeface="+mn-cs"/>
              </a:rPr>
              <a:t>82</a:t>
            </a:r>
          </a:p>
          <a:p>
            <a:pPr algn="ctr" fontAlgn="auto">
              <a:spcBef>
                <a:spcPts val="0"/>
              </a:spcBef>
              <a:spcAft>
                <a:spcPts val="0"/>
              </a:spcAft>
            </a:pPr>
            <a:r>
              <a:rPr lang="sv-SE" sz="1000" dirty="0" smtClean="0">
                <a:solidFill>
                  <a:prstClr val="white"/>
                </a:solidFill>
                <a:latin typeface="AkzidenzGroteskNordea"/>
                <a:cs typeface="+mn-cs"/>
              </a:rPr>
              <a:t>115</a:t>
            </a:r>
            <a:endParaRPr lang="sv-SE" sz="1000" dirty="0">
              <a:solidFill>
                <a:prstClr val="white"/>
              </a:solidFill>
              <a:latin typeface="AkzidenzGroteskNordea"/>
              <a:cs typeface="+mn-cs"/>
            </a:endParaRPr>
          </a:p>
        </p:txBody>
      </p:sp>
      <p:sp>
        <p:nvSpPr>
          <p:cNvPr id="80" name="TextBox 79"/>
          <p:cNvSpPr txBox="1"/>
          <p:nvPr userDrawn="1"/>
        </p:nvSpPr>
        <p:spPr>
          <a:xfrm>
            <a:off x="1126295" y="7224947"/>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239</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178</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137</a:t>
            </a:r>
            <a:endParaRPr lang="sv-SE" sz="1000" dirty="0">
              <a:solidFill>
                <a:prstClr val="black">
                  <a:lumMod val="75000"/>
                  <a:lumOff val="25000"/>
                </a:prstClr>
              </a:solidFill>
              <a:latin typeface="AkzidenzGroteskNordea"/>
              <a:cs typeface="+mn-cs"/>
            </a:endParaRPr>
          </a:p>
        </p:txBody>
      </p:sp>
      <p:sp>
        <p:nvSpPr>
          <p:cNvPr id="81" name="TextBox 80"/>
          <p:cNvSpPr txBox="1"/>
          <p:nvPr userDrawn="1"/>
        </p:nvSpPr>
        <p:spPr>
          <a:xfrm>
            <a:off x="2036930" y="72249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119</a:t>
            </a:r>
          </a:p>
          <a:p>
            <a:pPr algn="ctr" fontAlgn="auto">
              <a:spcBef>
                <a:spcPts val="0"/>
              </a:spcBef>
              <a:spcAft>
                <a:spcPts val="0"/>
              </a:spcAft>
            </a:pPr>
            <a:r>
              <a:rPr lang="sv-SE" sz="1000" dirty="0" smtClean="0">
                <a:solidFill>
                  <a:prstClr val="white"/>
                </a:solidFill>
                <a:latin typeface="AkzidenzGroteskNordea"/>
                <a:cs typeface="+mn-cs"/>
              </a:rPr>
              <a:t>154</a:t>
            </a:r>
          </a:p>
          <a:p>
            <a:pPr algn="ctr" fontAlgn="auto">
              <a:spcBef>
                <a:spcPts val="0"/>
              </a:spcBef>
              <a:spcAft>
                <a:spcPts val="0"/>
              </a:spcAft>
            </a:pPr>
            <a:r>
              <a:rPr lang="sv-SE" sz="1000" dirty="0" smtClean="0">
                <a:solidFill>
                  <a:prstClr val="white"/>
                </a:solidFill>
                <a:latin typeface="AkzidenzGroteskNordea"/>
                <a:cs typeface="+mn-cs"/>
              </a:rPr>
              <a:t>188</a:t>
            </a:r>
            <a:endParaRPr lang="sv-SE" sz="1000" dirty="0">
              <a:solidFill>
                <a:prstClr val="white"/>
              </a:solidFill>
              <a:latin typeface="AkzidenzGroteskNordea"/>
              <a:cs typeface="+mn-cs"/>
            </a:endParaRPr>
          </a:p>
        </p:txBody>
      </p:sp>
      <p:sp>
        <p:nvSpPr>
          <p:cNvPr id="82" name="TextBox 81"/>
          <p:cNvSpPr txBox="1"/>
          <p:nvPr userDrawn="1"/>
        </p:nvSpPr>
        <p:spPr>
          <a:xfrm>
            <a:off x="2986028" y="7224947"/>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175</a:t>
            </a:r>
          </a:p>
          <a:p>
            <a:pPr algn="ctr" fontAlgn="auto">
              <a:spcBef>
                <a:spcPts val="0"/>
              </a:spcBef>
              <a:spcAft>
                <a:spcPts val="0"/>
              </a:spcAft>
            </a:pPr>
            <a:r>
              <a:rPr lang="sv-SE" sz="1000" dirty="0" smtClean="0">
                <a:solidFill>
                  <a:prstClr val="white"/>
                </a:solidFill>
                <a:latin typeface="AkzidenzGroteskNordea"/>
                <a:cs typeface="+mn-cs"/>
              </a:rPr>
              <a:t>80</a:t>
            </a:r>
          </a:p>
          <a:p>
            <a:pPr algn="ctr" fontAlgn="auto">
              <a:spcBef>
                <a:spcPts val="0"/>
              </a:spcBef>
              <a:spcAft>
                <a:spcPts val="0"/>
              </a:spcAft>
            </a:pPr>
            <a:r>
              <a:rPr lang="sv-SE" sz="1000" dirty="0" smtClean="0">
                <a:solidFill>
                  <a:prstClr val="white"/>
                </a:solidFill>
                <a:latin typeface="AkzidenzGroteskNordea"/>
                <a:cs typeface="+mn-cs"/>
              </a:rPr>
              <a:t>70</a:t>
            </a:r>
            <a:endParaRPr lang="sv-SE" sz="1000" dirty="0">
              <a:solidFill>
                <a:prstClr val="white"/>
              </a:solidFill>
              <a:latin typeface="AkzidenzGroteskNordea"/>
              <a:cs typeface="+mn-cs"/>
            </a:endParaRPr>
          </a:p>
        </p:txBody>
      </p:sp>
      <p:sp>
        <p:nvSpPr>
          <p:cNvPr id="83" name="TextBox 82"/>
          <p:cNvSpPr txBox="1"/>
          <p:nvPr userDrawn="1"/>
        </p:nvSpPr>
        <p:spPr>
          <a:xfrm>
            <a:off x="3920588" y="7224947"/>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233</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170</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0</a:t>
            </a:r>
            <a:endParaRPr lang="sv-SE" sz="1000" dirty="0">
              <a:solidFill>
                <a:prstClr val="black">
                  <a:lumMod val="75000"/>
                  <a:lumOff val="25000"/>
                </a:prstClr>
              </a:solidFill>
              <a:latin typeface="AkzidenzGroteskNordea"/>
              <a:cs typeface="+mn-cs"/>
            </a:endParaRPr>
          </a:p>
        </p:txBody>
      </p:sp>
      <p:sp>
        <p:nvSpPr>
          <p:cNvPr id="84" name="TextBox 83"/>
          <p:cNvSpPr txBox="1"/>
          <p:nvPr userDrawn="1"/>
        </p:nvSpPr>
        <p:spPr>
          <a:xfrm>
            <a:off x="9773493" y="631721"/>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85" name="Rectangle 84"/>
          <p:cNvSpPr/>
          <p:nvPr userDrawn="1"/>
        </p:nvSpPr>
        <p:spPr>
          <a:xfrm>
            <a:off x="9407590" y="6002338"/>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86" name="TextBox 85"/>
          <p:cNvSpPr txBox="1"/>
          <p:nvPr userDrawn="1"/>
        </p:nvSpPr>
        <p:spPr>
          <a:xfrm>
            <a:off x="10021397" y="6092632"/>
            <a:ext cx="974947" cy="246221"/>
          </a:xfrm>
          <a:prstGeom prst="rect">
            <a:avLst/>
          </a:prstGeom>
          <a:noFill/>
        </p:spPr>
        <p:txBody>
          <a:bodyPr wrap="none" rtlCol="0">
            <a:spAutoFit/>
          </a:bodyPr>
          <a:lstStyle/>
          <a:p>
            <a:pPr fontAlgn="auto">
              <a:spcBef>
                <a:spcPts val="0"/>
              </a:spcBef>
              <a:spcAft>
                <a:spcPts val="0"/>
              </a:spcAft>
            </a:pPr>
            <a:r>
              <a:rPr lang="sv-SE" sz="1000" dirty="0" smtClean="0">
                <a:solidFill>
                  <a:prstClr val="black"/>
                </a:solidFill>
                <a:latin typeface="AkzidenzGroteskNordea"/>
                <a:cs typeface="+mn-cs"/>
              </a:rPr>
              <a:t>Page </a:t>
            </a:r>
            <a:r>
              <a:rPr lang="sv-SE" sz="1000" dirty="0" err="1" smtClean="0">
                <a:solidFill>
                  <a:prstClr val="black"/>
                </a:solidFill>
                <a:latin typeface="AkzidenzGroteskNordea"/>
                <a:cs typeface="+mn-cs"/>
              </a:rPr>
              <a:t>numbers</a:t>
            </a:r>
            <a:endParaRPr lang="sv-SE" sz="1000" dirty="0">
              <a:solidFill>
                <a:prstClr val="black"/>
              </a:solidFill>
              <a:latin typeface="AkzidenzGroteskNordea"/>
              <a:cs typeface="+mn-cs"/>
            </a:endParaRPr>
          </a:p>
        </p:txBody>
      </p:sp>
      <p:sp>
        <p:nvSpPr>
          <p:cNvPr id="87" name="TextBox 86"/>
          <p:cNvSpPr txBox="1"/>
          <p:nvPr userDrawn="1"/>
        </p:nvSpPr>
        <p:spPr>
          <a:xfrm>
            <a:off x="9545251" y="6160509"/>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endParaRPr lang="sv-SE" sz="1000" dirty="0">
              <a:solidFill>
                <a:prstClr val="black">
                  <a:lumMod val="75000"/>
                  <a:lumOff val="25000"/>
                </a:prstClr>
              </a:solidFill>
              <a:latin typeface="AkzidenzGroteskNordea"/>
              <a:cs typeface="+mn-cs"/>
            </a:endParaRPr>
          </a:p>
        </p:txBody>
      </p:sp>
      <p:sp>
        <p:nvSpPr>
          <p:cNvPr id="89" name="Rectangle 88"/>
          <p:cNvSpPr/>
          <p:nvPr userDrawn="1"/>
        </p:nvSpPr>
        <p:spPr>
          <a:xfrm>
            <a:off x="-1699184" y="5049926"/>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90" name="Rectangle 89"/>
          <p:cNvSpPr/>
          <p:nvPr userDrawn="1"/>
        </p:nvSpPr>
        <p:spPr>
          <a:xfrm>
            <a:off x="7645634" y="7164413"/>
            <a:ext cx="495055" cy="675075"/>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1" name="Rectangle 90"/>
          <p:cNvSpPr/>
          <p:nvPr userDrawn="1"/>
        </p:nvSpPr>
        <p:spPr>
          <a:xfrm>
            <a:off x="-2673805" y="4959350"/>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2" name="TextBox 91"/>
          <p:cNvSpPr txBox="1"/>
          <p:nvPr userDrawn="1"/>
        </p:nvSpPr>
        <p:spPr>
          <a:xfrm>
            <a:off x="-2637767" y="5049927"/>
            <a:ext cx="968535" cy="707886"/>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Secondary</a:t>
            </a:r>
            <a:r>
              <a:rPr lang="sv-SE" sz="1000" dirty="0" smtClean="0">
                <a:solidFill>
                  <a:prstClr val="black"/>
                </a:solidFill>
                <a:latin typeface="AkzidenzGroteskNordea"/>
                <a:cs typeface="+mn-cs"/>
              </a:rPr>
              <a:t> </a:t>
            </a:r>
          </a:p>
          <a:p>
            <a:pPr fontAlgn="auto">
              <a:spcBef>
                <a:spcPts val="0"/>
              </a:spcBef>
              <a:spcAft>
                <a:spcPts val="0"/>
              </a:spcAft>
            </a:pPr>
            <a:r>
              <a:rPr lang="sv-SE" sz="1000" dirty="0" err="1" smtClean="0">
                <a:solidFill>
                  <a:prstClr val="black"/>
                </a:solidFill>
                <a:latin typeface="AkzidenzGroteskNordea"/>
                <a:cs typeface="+mn-cs"/>
              </a:rPr>
              <a:t>chart</a:t>
            </a:r>
            <a:r>
              <a:rPr lang="sv-SE" sz="1000" dirty="0" smtClean="0">
                <a:solidFill>
                  <a:prstClr val="black"/>
                </a:solidFill>
                <a:latin typeface="AkzidenzGroteskNordea"/>
                <a:cs typeface="+mn-cs"/>
              </a:rPr>
              <a:t>/diagram</a:t>
            </a: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smtClean="0">
              <a:solidFill>
                <a:prstClr val="black"/>
              </a:solidFill>
              <a:latin typeface="AkzidenzGroteskNordea"/>
              <a:cs typeface="+mn-cs"/>
            </a:endParaRPr>
          </a:p>
          <a:p>
            <a:pPr fontAlgn="auto">
              <a:spcBef>
                <a:spcPts val="0"/>
              </a:spcBef>
              <a:spcAft>
                <a:spcPts val="0"/>
              </a:spcAft>
            </a:pPr>
            <a:r>
              <a:rPr lang="sv-SE" sz="1000" dirty="0" smtClean="0">
                <a:solidFill>
                  <a:prstClr val="black"/>
                </a:solidFill>
                <a:latin typeface="AkzidenzGroteskNordea"/>
                <a:cs typeface="+mn-cs"/>
              </a:rPr>
              <a:t>(Non-Nordea)</a:t>
            </a:r>
            <a:endParaRPr lang="sv-SE" sz="1000" dirty="0">
              <a:solidFill>
                <a:prstClr val="black"/>
              </a:solidFill>
              <a:latin typeface="AkzidenzGroteskNordea"/>
              <a:cs typeface="+mn-cs"/>
            </a:endParaRPr>
          </a:p>
        </p:txBody>
      </p:sp>
      <p:sp>
        <p:nvSpPr>
          <p:cNvPr id="93" name="TextBox 92"/>
          <p:cNvSpPr txBox="1"/>
          <p:nvPr userDrawn="1"/>
        </p:nvSpPr>
        <p:spPr>
          <a:xfrm>
            <a:off x="7687816" y="7224953"/>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185</a:t>
            </a:r>
          </a:p>
          <a:p>
            <a:pPr algn="ctr" fontAlgn="auto">
              <a:spcBef>
                <a:spcPts val="0"/>
              </a:spcBef>
              <a:spcAft>
                <a:spcPts val="0"/>
              </a:spcAft>
            </a:pPr>
            <a:r>
              <a:rPr lang="sv-SE" sz="1000" dirty="0" smtClean="0">
                <a:solidFill>
                  <a:prstClr val="white"/>
                </a:solidFill>
                <a:latin typeface="AkzidenzGroteskNordea"/>
                <a:cs typeface="+mn-cs"/>
              </a:rPr>
              <a:t>205</a:t>
            </a:r>
          </a:p>
          <a:p>
            <a:pPr algn="ctr" fontAlgn="auto">
              <a:spcBef>
                <a:spcPts val="0"/>
              </a:spcBef>
              <a:spcAft>
                <a:spcPts val="0"/>
              </a:spcAft>
            </a:pPr>
            <a:r>
              <a:rPr lang="sv-SE" sz="1000" dirty="0" smtClean="0">
                <a:solidFill>
                  <a:prstClr val="white"/>
                </a:solidFill>
                <a:latin typeface="AkzidenzGroteskNordea"/>
                <a:cs typeface="+mn-cs"/>
              </a:rPr>
              <a:t>229</a:t>
            </a:r>
            <a:endParaRPr lang="sv-SE" sz="1000" dirty="0">
              <a:solidFill>
                <a:prstClr val="white"/>
              </a:solidFill>
              <a:latin typeface="AkzidenzGroteskNordea"/>
              <a:cs typeface="+mn-cs"/>
            </a:endParaRPr>
          </a:p>
        </p:txBody>
      </p:sp>
      <p:sp>
        <p:nvSpPr>
          <p:cNvPr id="94" name="TextBox 93"/>
          <p:cNvSpPr txBox="1"/>
          <p:nvPr userDrawn="1"/>
        </p:nvSpPr>
        <p:spPr>
          <a:xfrm>
            <a:off x="-1659822" y="5110465"/>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95" name="Rectangle 94"/>
          <p:cNvSpPr/>
          <p:nvPr userDrawn="1"/>
        </p:nvSpPr>
        <p:spPr>
          <a:xfrm>
            <a:off x="-1033947" y="7074115"/>
            <a:ext cx="11186567"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6" name="TextBox 95"/>
          <p:cNvSpPr txBox="1"/>
          <p:nvPr userDrawn="1"/>
        </p:nvSpPr>
        <p:spPr>
          <a:xfrm>
            <a:off x="-997908" y="7164692"/>
            <a:ext cx="1075936" cy="553998"/>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Other</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chart</a:t>
            </a:r>
            <a:r>
              <a:rPr lang="sv-SE" sz="1000" dirty="0" smtClean="0">
                <a:solidFill>
                  <a:prstClr val="black"/>
                </a:solidFill>
                <a:latin typeface="AkzidenzGroteskNordea"/>
                <a:cs typeface="+mn-cs"/>
              </a:rPr>
              <a:t> and </a:t>
            </a:r>
          </a:p>
          <a:p>
            <a:pPr fontAlgn="auto">
              <a:spcBef>
                <a:spcPts val="0"/>
              </a:spcBef>
              <a:spcAft>
                <a:spcPts val="0"/>
              </a:spcAft>
            </a:pPr>
            <a:r>
              <a:rPr lang="sv-SE" sz="1000" dirty="0" smtClean="0">
                <a:solidFill>
                  <a:prstClr val="black"/>
                </a:solidFill>
                <a:latin typeface="AkzidenzGroteskNordea"/>
                <a:cs typeface="+mn-cs"/>
              </a:rPr>
              <a:t>ornamental </a:t>
            </a: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smtClean="0">
              <a:solidFill>
                <a:prstClr val="black"/>
              </a:solidFill>
              <a:latin typeface="AkzidenzGroteskNordea"/>
              <a:cs typeface="+mn-cs"/>
            </a:endParaRPr>
          </a:p>
        </p:txBody>
      </p:sp>
      <p:sp>
        <p:nvSpPr>
          <p:cNvPr id="97" name="TextBox 96"/>
          <p:cNvSpPr txBox="1"/>
          <p:nvPr userDrawn="1"/>
        </p:nvSpPr>
        <p:spPr>
          <a:xfrm>
            <a:off x="-1059269" y="5110465"/>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239</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241</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204</a:t>
            </a:r>
            <a:endParaRPr lang="sv-SE" sz="1000" dirty="0">
              <a:solidFill>
                <a:prstClr val="black">
                  <a:lumMod val="75000"/>
                  <a:lumOff val="25000"/>
                </a:prstClr>
              </a:solidFill>
              <a:latin typeface="AkzidenzGroteskNordea"/>
              <a:cs typeface="+mn-cs"/>
            </a:endParaRPr>
          </a:p>
        </p:txBody>
      </p:sp>
      <p:sp>
        <p:nvSpPr>
          <p:cNvPr id="98" name="TextBox 97"/>
          <p:cNvSpPr txBox="1"/>
          <p:nvPr userDrawn="1"/>
        </p:nvSpPr>
        <p:spPr>
          <a:xfrm>
            <a:off x="4869685" y="7224947"/>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211</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157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155</a:t>
            </a:r>
            <a:endParaRPr lang="sv-SE" sz="1000" dirty="0">
              <a:solidFill>
                <a:prstClr val="black">
                  <a:lumMod val="75000"/>
                  <a:lumOff val="25000"/>
                </a:prstClr>
              </a:solidFill>
              <a:latin typeface="AkzidenzGroteskNordea"/>
              <a:cs typeface="+mn-cs"/>
            </a:endParaRPr>
          </a:p>
        </p:txBody>
      </p:sp>
      <p:sp>
        <p:nvSpPr>
          <p:cNvPr id="99" name="TextBox 98"/>
          <p:cNvSpPr txBox="1"/>
          <p:nvPr userDrawn="1"/>
        </p:nvSpPr>
        <p:spPr>
          <a:xfrm>
            <a:off x="5780322" y="7224953"/>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204</a:t>
            </a:r>
          </a:p>
          <a:p>
            <a:pPr algn="ctr" fontAlgn="auto">
              <a:spcBef>
                <a:spcPts val="0"/>
              </a:spcBef>
              <a:spcAft>
                <a:spcPts val="0"/>
              </a:spcAft>
            </a:pPr>
            <a:r>
              <a:rPr lang="sv-SE" sz="1000" dirty="0" smtClean="0">
                <a:solidFill>
                  <a:prstClr val="white"/>
                </a:solidFill>
                <a:latin typeface="AkzidenzGroteskNordea"/>
                <a:cs typeface="+mn-cs"/>
              </a:rPr>
              <a:t>102</a:t>
            </a:r>
          </a:p>
          <a:p>
            <a:pPr algn="ctr" fontAlgn="auto">
              <a:spcBef>
                <a:spcPts val="0"/>
              </a:spcBef>
              <a:spcAft>
                <a:spcPts val="0"/>
              </a:spcAft>
            </a:pPr>
            <a:r>
              <a:rPr lang="sv-SE" sz="1000" dirty="0" smtClean="0">
                <a:solidFill>
                  <a:prstClr val="white"/>
                </a:solidFill>
                <a:latin typeface="AkzidenzGroteskNordea"/>
                <a:cs typeface="+mn-cs"/>
              </a:rPr>
              <a:t>0</a:t>
            </a:r>
            <a:endParaRPr lang="sv-SE" sz="1000" dirty="0">
              <a:solidFill>
                <a:prstClr val="white"/>
              </a:solidFill>
              <a:latin typeface="AkzidenzGroteskNordea"/>
              <a:cs typeface="+mn-cs"/>
            </a:endParaRPr>
          </a:p>
        </p:txBody>
      </p:sp>
      <p:sp>
        <p:nvSpPr>
          <p:cNvPr id="100" name="TextBox 99"/>
          <p:cNvSpPr txBox="1"/>
          <p:nvPr userDrawn="1"/>
        </p:nvSpPr>
        <p:spPr>
          <a:xfrm>
            <a:off x="6729419" y="7205458"/>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127</a:t>
            </a:r>
          </a:p>
          <a:p>
            <a:pPr algn="ctr" fontAlgn="auto">
              <a:spcBef>
                <a:spcPts val="0"/>
              </a:spcBef>
              <a:spcAft>
                <a:spcPts val="0"/>
              </a:spcAft>
            </a:pPr>
            <a:r>
              <a:rPr lang="sv-SE" sz="1000" dirty="0" smtClean="0">
                <a:solidFill>
                  <a:prstClr val="white"/>
                </a:solidFill>
                <a:latin typeface="AkzidenzGroteskNordea"/>
                <a:cs typeface="+mn-cs"/>
              </a:rPr>
              <a:t>127</a:t>
            </a:r>
          </a:p>
          <a:p>
            <a:pPr algn="ctr" fontAlgn="auto">
              <a:spcBef>
                <a:spcPts val="0"/>
              </a:spcBef>
              <a:spcAft>
                <a:spcPts val="0"/>
              </a:spcAft>
            </a:pPr>
            <a:r>
              <a:rPr lang="sv-SE" sz="1000" dirty="0" smtClean="0">
                <a:solidFill>
                  <a:prstClr val="white"/>
                </a:solidFill>
                <a:latin typeface="AkzidenzGroteskNordea"/>
                <a:cs typeface="+mn-cs"/>
              </a:rPr>
              <a:t>127</a:t>
            </a:r>
            <a:endParaRPr lang="sv-SE" sz="1000" dirty="0">
              <a:solidFill>
                <a:prstClr val="white"/>
              </a:solidFill>
              <a:latin typeface="AkzidenzGroteskNordea"/>
              <a:cs typeface="+mn-cs"/>
            </a:endParaRPr>
          </a:p>
        </p:txBody>
      </p:sp>
      <p:sp>
        <p:nvSpPr>
          <p:cNvPr id="101" name="TextBox 100"/>
          <p:cNvSpPr txBox="1"/>
          <p:nvPr userDrawn="1"/>
        </p:nvSpPr>
        <p:spPr>
          <a:xfrm>
            <a:off x="8699099" y="7220754"/>
            <a:ext cx="34176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82	</a:t>
            </a:r>
          </a:p>
          <a:p>
            <a:pPr algn="ctr" fontAlgn="auto">
              <a:spcBef>
                <a:spcPts val="0"/>
              </a:spcBef>
              <a:spcAft>
                <a:spcPts val="0"/>
              </a:spcAft>
            </a:pPr>
            <a:r>
              <a:rPr lang="sv-SE" sz="1000" dirty="0" smtClean="0">
                <a:solidFill>
                  <a:prstClr val="white"/>
                </a:solidFill>
                <a:latin typeface="AkzidenzGroteskNordea"/>
                <a:cs typeface="+mn-cs"/>
              </a:rPr>
              <a:t>82</a:t>
            </a:r>
          </a:p>
          <a:p>
            <a:pPr algn="ctr" fontAlgn="auto">
              <a:spcBef>
                <a:spcPts val="0"/>
              </a:spcBef>
              <a:spcAft>
                <a:spcPts val="0"/>
              </a:spcAft>
            </a:pPr>
            <a:r>
              <a:rPr lang="sv-SE" sz="1000" dirty="0" smtClean="0">
                <a:solidFill>
                  <a:prstClr val="white"/>
                </a:solidFill>
                <a:latin typeface="AkzidenzGroteskNordea"/>
                <a:cs typeface="+mn-cs"/>
              </a:rPr>
              <a:t>82</a:t>
            </a:r>
            <a:endParaRPr lang="sv-SE" sz="1000" dirty="0">
              <a:solidFill>
                <a:prstClr val="white"/>
              </a:solidFill>
              <a:latin typeface="AkzidenzGroteskNordea"/>
              <a:cs typeface="+mn-cs"/>
            </a:endParaRPr>
          </a:p>
        </p:txBody>
      </p:sp>
      <p:sp>
        <p:nvSpPr>
          <p:cNvPr id="102" name="Rectangle 101"/>
          <p:cNvSpPr/>
          <p:nvPr userDrawn="1"/>
        </p:nvSpPr>
        <p:spPr>
          <a:xfrm>
            <a:off x="9484447" y="7164415"/>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103" name="TextBox 102"/>
          <p:cNvSpPr txBox="1"/>
          <p:nvPr userDrawn="1"/>
        </p:nvSpPr>
        <p:spPr>
          <a:xfrm>
            <a:off x="9526629" y="7224954"/>
            <a:ext cx="41068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104" name="Rectangle 103"/>
          <p:cNvSpPr/>
          <p:nvPr userDrawn="1"/>
        </p:nvSpPr>
        <p:spPr>
          <a:xfrm>
            <a:off x="9731310" y="3563732"/>
            <a:ext cx="495055" cy="675075"/>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5" name="Rectangle 104"/>
          <p:cNvSpPr/>
          <p:nvPr userDrawn="1"/>
        </p:nvSpPr>
        <p:spPr>
          <a:xfrm>
            <a:off x="9612559" y="3473438"/>
            <a:ext cx="2160240"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6" name="TextBox 105"/>
          <p:cNvSpPr txBox="1"/>
          <p:nvPr userDrawn="1"/>
        </p:nvSpPr>
        <p:spPr>
          <a:xfrm>
            <a:off x="10242629" y="3563732"/>
            <a:ext cx="780983"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Comments</a:t>
            </a:r>
            <a:endParaRPr lang="sv-SE" sz="1000" dirty="0">
              <a:solidFill>
                <a:prstClr val="black"/>
              </a:solidFill>
              <a:latin typeface="AkzidenzGroteskNordea"/>
              <a:cs typeface="+mn-cs"/>
            </a:endParaRPr>
          </a:p>
        </p:txBody>
      </p:sp>
      <p:sp>
        <p:nvSpPr>
          <p:cNvPr id="107" name="TextBox 106"/>
          <p:cNvSpPr txBox="1"/>
          <p:nvPr userDrawn="1"/>
        </p:nvSpPr>
        <p:spPr>
          <a:xfrm>
            <a:off x="9773492" y="3624270"/>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76</a:t>
            </a:r>
          </a:p>
          <a:p>
            <a:pPr algn="ctr" fontAlgn="auto">
              <a:spcBef>
                <a:spcPts val="0"/>
              </a:spcBef>
              <a:spcAft>
                <a:spcPts val="0"/>
              </a:spcAft>
            </a:pPr>
            <a:r>
              <a:rPr lang="sv-SE" sz="1000" dirty="0" smtClean="0">
                <a:solidFill>
                  <a:prstClr val="white"/>
                </a:solidFill>
                <a:latin typeface="AkzidenzGroteskNordea"/>
                <a:cs typeface="+mn-cs"/>
              </a:rPr>
              <a:t>116</a:t>
            </a:r>
          </a:p>
          <a:p>
            <a:pPr algn="ctr" fontAlgn="auto">
              <a:spcBef>
                <a:spcPts val="0"/>
              </a:spcBef>
              <a:spcAft>
                <a:spcPts val="0"/>
              </a:spcAft>
            </a:pPr>
            <a:r>
              <a:rPr lang="sv-SE" sz="1000" dirty="0" smtClean="0">
                <a:solidFill>
                  <a:prstClr val="white"/>
                </a:solidFill>
                <a:latin typeface="AkzidenzGroteskNordea"/>
                <a:cs typeface="+mn-cs"/>
              </a:rPr>
              <a:t>154</a:t>
            </a:r>
            <a:endParaRPr lang="sv-SE" sz="1000" dirty="0">
              <a:solidFill>
                <a:prstClr val="white"/>
              </a:solidFill>
              <a:latin typeface="AkzidenzGroteskNordea"/>
              <a:cs typeface="+mn-cs"/>
            </a:endParaRPr>
          </a:p>
        </p:txBody>
      </p:sp>
      <p:sp>
        <p:nvSpPr>
          <p:cNvPr id="108" name="Rectangle 107"/>
          <p:cNvSpPr/>
          <p:nvPr userDrawn="1"/>
        </p:nvSpPr>
        <p:spPr>
          <a:xfrm>
            <a:off x="9718061" y="2592028"/>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9" name="TextBox 108"/>
          <p:cNvSpPr txBox="1"/>
          <p:nvPr userDrawn="1"/>
        </p:nvSpPr>
        <p:spPr>
          <a:xfrm>
            <a:off x="9750596" y="265256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endParaRPr lang="sv-SE" sz="1000" dirty="0">
              <a:solidFill>
                <a:prstClr val="white"/>
              </a:solidFill>
              <a:latin typeface="AkzidenzGroteskNordea"/>
              <a:cs typeface="+mn-cs"/>
            </a:endParaRPr>
          </a:p>
        </p:txBody>
      </p:sp>
      <p:grpSp>
        <p:nvGrpSpPr>
          <p:cNvPr id="110" name="Group 14"/>
          <p:cNvGrpSpPr>
            <a:grpSpLocks/>
          </p:cNvGrpSpPr>
          <p:nvPr userDrawn="1"/>
        </p:nvGrpSpPr>
        <p:grpSpPr bwMode="auto">
          <a:xfrm>
            <a:off x="-17463" y="6375400"/>
            <a:ext cx="6799263" cy="482600"/>
            <a:chOff x="-18000" y="6375400"/>
            <a:chExt cx="6799263" cy="482600"/>
          </a:xfrm>
        </p:grpSpPr>
        <p:grpSp>
          <p:nvGrpSpPr>
            <p:cNvPr id="111" name="Grupp 11"/>
            <p:cNvGrpSpPr>
              <a:grpSpLocks/>
            </p:cNvGrpSpPr>
            <p:nvPr/>
          </p:nvGrpSpPr>
          <p:grpSpPr bwMode="auto">
            <a:xfrm>
              <a:off x="-18000" y="6375400"/>
              <a:ext cx="6799263" cy="482600"/>
              <a:chOff x="-9524" y="6381328"/>
              <a:chExt cx="6799700" cy="483713"/>
            </a:xfrm>
          </p:grpSpPr>
          <p:sp>
            <p:nvSpPr>
              <p:cNvPr id="113"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sp>
            <p:nvSpPr>
              <p:cNvPr id="114"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grpSp>
        <p:pic>
          <p:nvPicPr>
            <p:cNvPr id="112"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49157183"/>
      </p:ext>
    </p:extLst>
  </p:cSld>
  <p:clrMapOvr>
    <a:masterClrMapping/>
  </p:clrMapOvr>
  <p:timing>
    <p:tnLst>
      <p:par>
        <p:cTn id="1" dur="indefinite" restart="never" nodeType="tmRoot"/>
      </p:par>
    </p:tnLst>
  </p:timing>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382705818"/>
      </p:ext>
    </p:extLst>
  </p:cSld>
  <p:clrMapOvr>
    <a:masterClrMapping/>
  </p:clrMapOvr>
  <p:timing>
    <p:tnLst>
      <p:par>
        <p:cTn id="1" dur="indefinite" restart="never" nodeType="tmRoot"/>
      </p:par>
    </p:tnLst>
  </p:timing>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sv-SE"/>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882371679"/>
      </p:ext>
    </p:extLst>
  </p:cSld>
  <p:clrMapOvr>
    <a:masterClrMapping/>
  </p:clrMapOvr>
  <p:timing>
    <p:tnLst>
      <p:par>
        <p:cTn id="1" dur="indefinite" restart="never" nodeType="tmRoot"/>
      </p:par>
    </p:tnLst>
  </p:timing>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1011559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6"/>
          <p:cNvSpPr>
            <a:spLocks noGrp="1"/>
          </p:cNvSpPr>
          <p:nvPr>
            <p:ph sz="quarter" idx="10" hasCustomPrompt="1"/>
          </p:nvPr>
        </p:nvSpPr>
        <p:spPr>
          <a:xfrm>
            <a:off x="4719697" y="6451400"/>
            <a:ext cx="3780789" cy="164267"/>
          </a:xfrm>
          <a:noFill/>
          <a:ln>
            <a:noFill/>
          </a:ln>
        </p:spPr>
        <p:txBody>
          <a:bodyPr wrap="square" tIns="36000" bIns="36000" anchor="b" anchorCtr="0">
            <a:spAutoFit/>
          </a:bodyPr>
          <a:lstStyle>
            <a:lvl1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1pPr>
            <a:lvl2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2pPr>
            <a:lvl3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3pPr>
            <a:lvl4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4pPr>
            <a:lvl5pPr algn="r" defTabSz="1282700" rtl="0" eaLnBrk="0" fontAlgn="base" hangingPunct="0">
              <a:lnSpc>
                <a:spcPct val="85000"/>
              </a:lnSpc>
              <a:spcBef>
                <a:spcPct val="5000"/>
              </a:spcBef>
              <a:spcAft>
                <a:spcPct val="0"/>
              </a:spcAft>
              <a:buClr>
                <a:srgbClr val="000000"/>
              </a:buClr>
              <a:buSzPct val="100000"/>
              <a:buFontTx/>
              <a:buNone/>
              <a:defRPr lang="en-GB" sz="700" b="0" kern="1200" baseline="0" dirty="0" smtClean="0">
                <a:solidFill>
                  <a:srgbClr val="191919">
                    <a:lumMod val="50000"/>
                    <a:lumOff val="50000"/>
                  </a:srgbClr>
                </a:solidFill>
                <a:latin typeface="Arial" charset="0"/>
                <a:ea typeface="+mn-ea"/>
                <a:cs typeface="Arial"/>
              </a:defRPr>
            </a:lvl5pPr>
          </a:lstStyle>
          <a:p>
            <a:pPr lvl="0"/>
            <a:r>
              <a:rPr lang="en-US" dirty="0" smtClean="0"/>
              <a:t>Source:</a:t>
            </a:r>
            <a:endParaRPr lang="en-GB" dirty="0"/>
          </a:p>
        </p:txBody>
      </p:sp>
    </p:spTree>
    <p:extLst>
      <p:ext uri="{BB962C8B-B14F-4D97-AF65-F5344CB8AC3E}">
        <p14:creationId xmlns:p14="http://schemas.microsoft.com/office/powerpoint/2010/main" val="2944773402"/>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sv-SE"/>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7" name="Date Placeholder 6"/>
          <p:cNvSpPr>
            <a:spLocks noGrp="1"/>
          </p:cNvSpPr>
          <p:nvPr>
            <p:ph type="dt" sz="half" idx="10"/>
          </p:nvPr>
        </p:nvSpPr>
        <p:spPr/>
        <p:txBody>
          <a:bodyPr/>
          <a:lstStyle/>
          <a:p>
            <a:endParaRPr lang="sv-SE">
              <a:solidFill>
                <a:prstClr val="black">
                  <a:tint val="75000"/>
                </a:prstClr>
              </a:solidFill>
            </a:endParaRPr>
          </a:p>
        </p:txBody>
      </p:sp>
      <p:sp>
        <p:nvSpPr>
          <p:cNvPr id="8" name="Footer Placeholder 7"/>
          <p:cNvSpPr>
            <a:spLocks noGrp="1"/>
          </p:cNvSpPr>
          <p:nvPr>
            <p:ph type="ftr" sz="quarter" idx="11"/>
          </p:nvPr>
        </p:nvSpPr>
        <p:spPr/>
        <p:txBody>
          <a:bodyPr/>
          <a:lstStyle/>
          <a:p>
            <a:endParaRPr lang="sv-SE">
              <a:solidFill>
                <a:prstClr val="black">
                  <a:tint val="75000"/>
                </a:prstClr>
              </a:solidFill>
            </a:endParaRPr>
          </a:p>
        </p:txBody>
      </p:sp>
      <p:sp>
        <p:nvSpPr>
          <p:cNvPr id="9" name="Slide Number Placeholder 8"/>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10" name="Rectangle 9"/>
          <p:cNvSpPr/>
          <p:nvPr userDrawn="1"/>
        </p:nvSpPr>
        <p:spPr>
          <a:xfrm>
            <a:off x="0" y="0"/>
            <a:ext cx="9144000" cy="45719"/>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Tree>
    <p:extLst>
      <p:ext uri="{BB962C8B-B14F-4D97-AF65-F5344CB8AC3E}">
        <p14:creationId xmlns:p14="http://schemas.microsoft.com/office/powerpoint/2010/main" val="192654259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Date Placeholder 2"/>
          <p:cNvSpPr>
            <a:spLocks noGrp="1"/>
          </p:cNvSpPr>
          <p:nvPr>
            <p:ph type="dt" sz="half" idx="10"/>
          </p:nvPr>
        </p:nvSpPr>
        <p:spPr/>
        <p:txBody>
          <a:bodyPr/>
          <a:lstStyle/>
          <a:p>
            <a:endParaRPr lang="sv-SE">
              <a:solidFill>
                <a:prstClr val="black">
                  <a:tint val="75000"/>
                </a:prstClr>
              </a:solidFill>
            </a:endParaRPr>
          </a:p>
        </p:txBody>
      </p:sp>
      <p:sp>
        <p:nvSpPr>
          <p:cNvPr id="4" name="Footer Placeholder 3"/>
          <p:cNvSpPr>
            <a:spLocks noGrp="1"/>
          </p:cNvSpPr>
          <p:nvPr>
            <p:ph type="ftr" sz="quarter" idx="11"/>
          </p:nvPr>
        </p:nvSpPr>
        <p:spPr/>
        <p:txBody>
          <a:bodyPr/>
          <a:lstStyle/>
          <a:p>
            <a:endParaRPr lang="sv-SE">
              <a:solidFill>
                <a:prstClr val="black">
                  <a:tint val="75000"/>
                </a:prstClr>
              </a:solidFill>
            </a:endParaRPr>
          </a:p>
        </p:txBody>
      </p:sp>
      <p:sp>
        <p:nvSpPr>
          <p:cNvPr id="5" name="Slide Number Placeholder 4"/>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994287852"/>
      </p:ext>
    </p:extLst>
  </p:cSld>
  <p:clrMapOvr>
    <a:masterClrMapping/>
  </p:clrMapOvr>
  <p:timing>
    <p:tnLst>
      <p:par>
        <p:cTn id="1" dur="indefinite" restart="never" nodeType="tmRoot"/>
      </p:par>
    </p:tnLst>
  </p:timing>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sv-SE">
              <a:solidFill>
                <a:prstClr val="black">
                  <a:tint val="75000"/>
                </a:prstClr>
              </a:solidFill>
            </a:endParaRPr>
          </a:p>
        </p:txBody>
      </p:sp>
      <p:sp>
        <p:nvSpPr>
          <p:cNvPr id="3" name="Footer Placeholder 2"/>
          <p:cNvSpPr>
            <a:spLocks noGrp="1"/>
          </p:cNvSpPr>
          <p:nvPr>
            <p:ph type="ftr" sz="quarter" idx="11"/>
          </p:nvPr>
        </p:nvSpPr>
        <p:spPr/>
        <p:txBody>
          <a:bodyPr/>
          <a:lstStyle/>
          <a:p>
            <a:endParaRPr lang="sv-SE">
              <a:solidFill>
                <a:prstClr val="black">
                  <a:tint val="75000"/>
                </a:prstClr>
              </a:solidFill>
            </a:endParaRPr>
          </a:p>
        </p:txBody>
      </p:sp>
      <p:sp>
        <p:nvSpPr>
          <p:cNvPr id="4" name="Slide Number Placeholder 3"/>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59998810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sv-SE"/>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91440749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sv-SE"/>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sv-SE"/>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8" name="Rectangle 7"/>
          <p:cNvSpPr/>
          <p:nvPr userDrawn="1"/>
        </p:nvSpPr>
        <p:spPr>
          <a:xfrm>
            <a:off x="0" y="0"/>
            <a:ext cx="9144000" cy="45719"/>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Tree>
    <p:extLst>
      <p:ext uri="{BB962C8B-B14F-4D97-AF65-F5344CB8AC3E}">
        <p14:creationId xmlns:p14="http://schemas.microsoft.com/office/powerpoint/2010/main" val="216264194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204728430"/>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sv-SE"/>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628417592"/>
      </p:ext>
    </p:extLst>
  </p:cSld>
  <p:clrMapOvr>
    <a:masterClrMapping/>
  </p:clrMapOvr>
  <p:timing>
    <p:tnLst>
      <p:par>
        <p:cT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0" y="233645"/>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0" y="1043999"/>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endParaRPr lang="en-GB"/>
          </a:p>
        </p:txBody>
      </p:sp>
      <p:sp>
        <p:nvSpPr>
          <p:cNvPr id="13"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fld id="{BAC5EC88-335B-4063-836E-257F6CFD7998}" type="slidenum">
              <a:rPr lang="en-GB" smtClean="0"/>
              <a:t>‹#›</a:t>
            </a:fld>
            <a:r>
              <a:rPr lang="en-GB" smtClean="0"/>
              <a:t> • </a:t>
            </a:r>
            <a:endParaRPr lang="en-GB"/>
          </a:p>
        </p:txBody>
      </p:sp>
      <p:sp>
        <p:nvSpPr>
          <p:cNvPr id="14" name="Footer Placeholder 3"/>
          <p:cNvSpPr>
            <a:spLocks noGrp="1"/>
          </p:cNvSpPr>
          <p:nvPr>
            <p:ph type="ftr" sz="quarter" idx="3"/>
          </p:nvPr>
        </p:nvSpPr>
        <p:spPr>
          <a:xfrm>
            <a:off x="6642000" y="6456239"/>
            <a:ext cx="2160000"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p>
        </p:txBody>
      </p:sp>
    </p:spTree>
    <p:extLst>
      <p:ext uri="{BB962C8B-B14F-4D97-AF65-F5344CB8AC3E}">
        <p14:creationId xmlns:p14="http://schemas.microsoft.com/office/powerpoint/2010/main" val="3343199791"/>
      </p:ext>
    </p:extLst>
  </p:cSld>
  <p:clrMapOvr>
    <a:masterClrMapping/>
  </p:clrMapOvr>
  <p:timing>
    <p:tnLst>
      <p:par>
        <p:cTn id="1" dur="indefinite" restart="never" nodeType="tmRoot"/>
      </p:par>
    </p:tnLst>
  </p:timing>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7" name="Picture 2"/>
          <p:cNvPicPr>
            <a:picLocks noChangeAspect="1" noChangeArrowheads="1"/>
          </p:cNvPicPr>
          <p:nvPr/>
        </p:nvPicPr>
        <p:blipFill>
          <a:blip r:embed="rId2"/>
          <a:srcRect/>
          <a:stretch>
            <a:fillRect/>
          </a:stretch>
        </p:blipFill>
        <p:spPr bwMode="black">
          <a:xfrm>
            <a:off x="539750" y="755650"/>
            <a:ext cx="3330575" cy="720725"/>
          </a:xfrm>
          <a:prstGeom prst="rect">
            <a:avLst/>
          </a:prstGeom>
          <a:noFill/>
          <a:ln w="9525">
            <a:noFill/>
            <a:miter lim="800000"/>
            <a:headEnd/>
            <a:tailEnd/>
          </a:ln>
        </p:spPr>
      </p:pic>
      <p:pic>
        <p:nvPicPr>
          <p:cNvPr id="8"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540000"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6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576512018"/>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6" name="Picture 16"/>
            <p:cNvPicPr>
              <a:picLocks noChangeAspect="1"/>
            </p:cNvPicPr>
            <p:nvPr/>
          </p:nvPicPr>
          <p:blipFill>
            <a:blip r:embed="rId2"/>
            <a:srcRect/>
            <a:stretch>
              <a:fillRect/>
            </a:stretch>
          </p:blipFill>
          <p:spPr bwMode="white">
            <a:xfrm>
              <a:off x="360000" y="6555600"/>
              <a:ext cx="828000" cy="188182"/>
            </a:xfrm>
            <a:prstGeom prst="rect">
              <a:avLst/>
            </a:prstGeom>
            <a:noFill/>
            <a:ln w="9525">
              <a:noFill/>
              <a:miter lim="800000"/>
              <a:headEnd/>
              <a:tailEnd/>
            </a:ln>
          </p:spPr>
        </p:pic>
      </p:grpSp>
      <p:sp>
        <p:nvSpPr>
          <p:cNvPr id="8" name="Title Placeholder 1"/>
          <p:cNvSpPr>
            <a:spLocks noGrp="1"/>
          </p:cNvSpPr>
          <p:nvPr>
            <p:ph type="title"/>
          </p:nvPr>
        </p:nvSpPr>
        <p:spPr>
          <a:xfrm>
            <a:off x="360000" y="233645"/>
            <a:ext cx="8461376" cy="585065"/>
          </a:xfrm>
          <a:prstGeom prst="rect">
            <a:avLst/>
          </a:prstGeom>
        </p:spPr>
        <p:txBody>
          <a:bodyPr rtlCol="0">
            <a:noAutofit/>
          </a:bodyPr>
          <a:lstStyle/>
          <a:p>
            <a:r>
              <a:rPr lang="en-US" smtClean="0"/>
              <a:t>Click to edit Master title style</a:t>
            </a:r>
            <a:endParaRPr/>
          </a:p>
        </p:txBody>
      </p:sp>
      <p:sp>
        <p:nvSpPr>
          <p:cNvPr id="11" name="Text Placeholder 2"/>
          <p:cNvSpPr>
            <a:spLocks noGrp="1"/>
          </p:cNvSpPr>
          <p:nvPr>
            <p:ph type="body" idx="1"/>
          </p:nvPr>
        </p:nvSpPr>
        <p:spPr>
          <a:xfrm>
            <a:off x="360000" y="1043999"/>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0" name="Date Placeholder 2"/>
          <p:cNvSpPr>
            <a:spLocks noGrp="1"/>
          </p:cNvSpPr>
          <p:nvPr>
            <p:ph type="dt" sz="half" idx="10"/>
          </p:nvPr>
        </p:nvSpPr>
        <p:spPr>
          <a:xfrm>
            <a:off x="6642100" y="6604000"/>
            <a:ext cx="2159000" cy="122238"/>
          </a:xfrm>
          <a:prstGeom prst="rect">
            <a:avLst/>
          </a:prstGeom>
        </p:spPr>
        <p:txBody>
          <a:bodyPr lIns="0" tIns="0" rIns="0" bIns="0" anchor="t" anchorCtr="0">
            <a:spAutoFit/>
          </a:bodyPr>
          <a:lstStyle>
            <a:lvl1pPr algn="r" fontAlgn="auto">
              <a:spcBef>
                <a:spcPts val="0"/>
              </a:spcBef>
              <a:spcAft>
                <a:spcPts val="0"/>
              </a:spcAft>
              <a:defRPr sz="800" i="1">
                <a:latin typeface="+mn-lt"/>
                <a:cs typeface="Arial" pitchFamily="34" charset="0"/>
              </a:defRPr>
            </a:lvl1pPr>
          </a:lstStyle>
          <a:p>
            <a:pPr>
              <a:defRPr/>
            </a:pPr>
            <a:endParaRPr lang="en-GB">
              <a:solidFill>
                <a:srgbClr val="191919"/>
              </a:solidFill>
            </a:endParaRPr>
          </a:p>
        </p:txBody>
      </p:sp>
      <p:sp>
        <p:nvSpPr>
          <p:cNvPr id="12" name="Slide Number Placeholder 4"/>
          <p:cNvSpPr>
            <a:spLocks noGrp="1"/>
          </p:cNvSpPr>
          <p:nvPr>
            <p:ph type="sldNum" sz="quarter" idx="11"/>
          </p:nvPr>
        </p:nvSpPr>
        <p:spPr/>
        <p:txBody>
          <a:bodyPr/>
          <a:lstStyle>
            <a:lvl1pPr algn="r">
              <a:defRPr sz="800"/>
            </a:lvl1pPr>
          </a:lstStyle>
          <a:p>
            <a:pPr>
              <a:defRPr/>
            </a:pPr>
            <a:fld id="{CF0AF4A6-EDBD-4E15-BFB6-DD025B3E4A22}" type="slidenum">
              <a:rPr lang="en-GB">
                <a:solidFill>
                  <a:srgbClr val="191919"/>
                </a:solidFill>
              </a:rPr>
              <a:pPr>
                <a:defRPr/>
              </a:pPr>
              <a:t>‹#›</a:t>
            </a:fld>
            <a:r>
              <a:rPr lang="en-GB">
                <a:solidFill>
                  <a:srgbClr val="191919"/>
                </a:solidFill>
              </a:rPr>
              <a:t> • </a:t>
            </a:r>
          </a:p>
        </p:txBody>
      </p:sp>
      <p:sp>
        <p:nvSpPr>
          <p:cNvPr id="13" name="Footer Placeholder 3"/>
          <p:cNvSpPr>
            <a:spLocks noGrp="1"/>
          </p:cNvSpPr>
          <p:nvPr>
            <p:ph type="ftr" sz="quarter" idx="12"/>
          </p:nvPr>
        </p:nvSpPr>
        <p:spPr/>
        <p:txBody>
          <a:bodyPr/>
          <a:lstStyle>
            <a:lvl1pPr algn="r">
              <a:defRPr sz="800">
                <a:latin typeface="+mn-lt"/>
                <a:cs typeface="Arial" pitchFamily="34" charset="0"/>
              </a:defRPr>
            </a:lvl1pPr>
          </a:lstStyle>
          <a:p>
            <a:pPr>
              <a:defRPr/>
            </a:pPr>
            <a:endParaRPr lang="en-GB">
              <a:solidFill>
                <a:srgbClr val="191919"/>
              </a:solidFill>
            </a:endParaRPr>
          </a:p>
        </p:txBody>
      </p:sp>
    </p:spTree>
    <p:extLst>
      <p:ext uri="{BB962C8B-B14F-4D97-AF65-F5344CB8AC3E}">
        <p14:creationId xmlns:p14="http://schemas.microsoft.com/office/powerpoint/2010/main" val="387112751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pic>
        <p:nvPicPr>
          <p:cNvPr id="9" name="NORDEALOGO" descr="LOGO"/>
          <p:cNvPicPr>
            <a:picLocks noChangeAspect="1"/>
          </p:cNvPicPr>
          <p:nvPr userDrawn="1"/>
        </p:nvPicPr>
        <p:blipFill>
          <a:blip r:embed="rId3" cstate="print"/>
          <a:srcRect/>
          <a:stretch>
            <a:fillRect/>
          </a:stretch>
        </p:blipFill>
        <p:spPr bwMode="black">
          <a:xfrm>
            <a:off x="6965953" y="6318250"/>
            <a:ext cx="1746250" cy="325438"/>
          </a:xfrm>
          <a:prstGeom prst="rect">
            <a:avLst/>
          </a:prstGeom>
          <a:noFill/>
          <a:ln w="9525">
            <a:noFill/>
            <a:miter lim="800000"/>
            <a:headEnd/>
            <a:tailEnd/>
          </a:ln>
        </p:spPr>
      </p:pic>
    </p:spTree>
    <p:extLst>
      <p:ext uri="{BB962C8B-B14F-4D97-AF65-F5344CB8AC3E}">
        <p14:creationId xmlns:p14="http://schemas.microsoft.com/office/powerpoint/2010/main" val="397758372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9" name="Picture 2"/>
          <p:cNvPicPr>
            <a:picLocks noChangeAspect="1" noChangeArrowheads="1"/>
          </p:cNvPicPr>
          <p:nvPr/>
        </p:nvPicPr>
        <p:blipFill>
          <a:blip r:embed="rId2"/>
          <a:srcRect/>
          <a:stretch>
            <a:fillRect/>
          </a:stretch>
        </p:blipFill>
        <p:spPr bwMode="black">
          <a:xfrm>
            <a:off x="539750" y="755650"/>
            <a:ext cx="3330575" cy="720725"/>
          </a:xfrm>
          <a:prstGeom prst="rect">
            <a:avLst/>
          </a:prstGeom>
          <a:noFill/>
          <a:ln w="9525">
            <a:noFill/>
            <a:miter lim="800000"/>
            <a:headEnd/>
            <a:tailEnd/>
          </a:ln>
        </p:spPr>
      </p:pic>
      <p:pic>
        <p:nvPicPr>
          <p:cNvPr id="10"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0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613768025"/>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0"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0"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Slide Number Placeholder 4"/>
          <p:cNvSpPr>
            <a:spLocks noGrp="1"/>
          </p:cNvSpPr>
          <p:nvPr>
            <p:ph type="sldNum" sz="quarter" idx="15"/>
          </p:nvPr>
        </p:nvSpPr>
        <p:spPr/>
        <p:txBody>
          <a:bodyPr/>
          <a:lstStyle>
            <a:lvl1pPr>
              <a:defRPr/>
            </a:lvl1pPr>
          </a:lstStyle>
          <a:p>
            <a:pPr>
              <a:defRPr/>
            </a:pPr>
            <a:fld id="{46BE5EB9-EA4A-4319-A3A0-C708AB4195F7}"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6"/>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27314924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0"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Slide Number Placeholder 4"/>
          <p:cNvSpPr>
            <a:spLocks noGrp="1"/>
          </p:cNvSpPr>
          <p:nvPr>
            <p:ph type="sldNum" sz="quarter" idx="15"/>
          </p:nvPr>
        </p:nvSpPr>
        <p:spPr/>
        <p:txBody>
          <a:bodyPr/>
          <a:lstStyle>
            <a:lvl1pPr>
              <a:defRPr/>
            </a:lvl1pPr>
          </a:lstStyle>
          <a:p>
            <a:pPr>
              <a:defRPr/>
            </a:pPr>
            <a:fld id="{9E430B07-7AE1-46E4-B6A3-36386CA1FD25}"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6"/>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280219043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60000" y="1043999"/>
            <a:ext cx="8461376" cy="4617025"/>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Slide Number Placeholder 4"/>
          <p:cNvSpPr>
            <a:spLocks noGrp="1"/>
          </p:cNvSpPr>
          <p:nvPr>
            <p:ph type="sldNum" sz="quarter" idx="13"/>
          </p:nvPr>
        </p:nvSpPr>
        <p:spPr/>
        <p:txBody>
          <a:bodyPr/>
          <a:lstStyle>
            <a:lvl1pPr>
              <a:defRPr/>
            </a:lvl1pPr>
          </a:lstStyle>
          <a:p>
            <a:pPr>
              <a:defRPr/>
            </a:pPr>
            <a:fld id="{37A80F91-0D8D-43D2-AD41-B5F68BC8220D}" type="slidenum">
              <a:rPr lang="en-GB">
                <a:solidFill>
                  <a:srgbClr val="191919"/>
                </a:solidFill>
              </a:rPr>
              <a:pPr>
                <a:defRPr/>
              </a:pPr>
              <a:t>‹#›</a:t>
            </a:fld>
            <a:r>
              <a:rPr lang="en-GB">
                <a:solidFill>
                  <a:srgbClr val="191919"/>
                </a:solidFill>
              </a:rPr>
              <a:t> • </a:t>
            </a:r>
          </a:p>
        </p:txBody>
      </p:sp>
      <p:sp>
        <p:nvSpPr>
          <p:cNvPr id="5"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50794758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Slide Number Placeholder 4"/>
          <p:cNvSpPr>
            <a:spLocks noGrp="1"/>
          </p:cNvSpPr>
          <p:nvPr>
            <p:ph type="sldNum" sz="quarter" idx="13"/>
          </p:nvPr>
        </p:nvSpPr>
        <p:spPr/>
        <p:txBody>
          <a:bodyPr/>
          <a:lstStyle>
            <a:lvl1pPr>
              <a:defRPr/>
            </a:lvl1pPr>
          </a:lstStyle>
          <a:p>
            <a:pPr>
              <a:defRPr/>
            </a:pPr>
            <a:fld id="{C3D4812F-4886-41F2-AD88-B65EC2913003}"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413660114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Slide Number Placeholder 4"/>
          <p:cNvSpPr>
            <a:spLocks noGrp="1"/>
          </p:cNvSpPr>
          <p:nvPr>
            <p:ph type="sldNum" sz="quarter" idx="13"/>
          </p:nvPr>
        </p:nvSpPr>
        <p:spPr/>
        <p:txBody>
          <a:bodyPr/>
          <a:lstStyle>
            <a:lvl1pPr>
              <a:defRPr/>
            </a:lvl1pPr>
          </a:lstStyle>
          <a:p>
            <a:pPr>
              <a:defRPr/>
            </a:pPr>
            <a:fld id="{DA34704A-6ACD-41FD-842F-48E0F6E8909B}"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11579320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Slide Number Placeholder 4"/>
          <p:cNvSpPr>
            <a:spLocks noGrp="1"/>
          </p:cNvSpPr>
          <p:nvPr>
            <p:ph type="sldNum" sz="quarter" idx="13"/>
          </p:nvPr>
        </p:nvSpPr>
        <p:spPr/>
        <p:txBody>
          <a:bodyPr/>
          <a:lstStyle>
            <a:lvl1pPr>
              <a:defRPr/>
            </a:lvl1pPr>
          </a:lstStyle>
          <a:p>
            <a:pPr>
              <a:defRPr/>
            </a:pPr>
            <a:fld id="{BF964A88-30A6-4F9D-979C-4635B5A26970}"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2087756542"/>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3"/>
          </p:nvPr>
        </p:nvSpPr>
        <p:spPr/>
        <p:txBody>
          <a:bodyPr/>
          <a:lstStyle>
            <a:lvl1pPr>
              <a:defRPr/>
            </a:lvl1pPr>
          </a:lstStyle>
          <a:p>
            <a:pPr>
              <a:defRPr/>
            </a:pPr>
            <a:fld id="{86E4B83C-C74D-49F3-AF55-DA8AFBB7D7DB}" type="slidenum">
              <a:rPr lang="en-GB">
                <a:solidFill>
                  <a:srgbClr val="191919"/>
                </a:solidFill>
              </a:rPr>
              <a:pPr>
                <a:defRPr/>
              </a:pPr>
              <a:t>‹#›</a:t>
            </a:fld>
            <a:r>
              <a:rPr lang="en-GB">
                <a:solidFill>
                  <a:srgbClr val="191919"/>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691641864"/>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3"/>
          </p:nvPr>
        </p:nvSpPr>
        <p:spPr/>
        <p:txBody>
          <a:bodyPr/>
          <a:lstStyle>
            <a:lvl1pPr>
              <a:defRPr/>
            </a:lvl1pPr>
          </a:lstStyle>
          <a:p>
            <a:pPr>
              <a:defRPr/>
            </a:pPr>
            <a:fld id="{6FD949E3-3969-4455-B19B-E1E3D38625E8}" type="slidenum">
              <a:rPr lang="en-GB">
                <a:solidFill>
                  <a:srgbClr val="191919"/>
                </a:solidFill>
              </a:rPr>
              <a:pPr>
                <a:defRPr/>
              </a:pPr>
              <a:t>‹#›</a:t>
            </a:fld>
            <a:r>
              <a:rPr lang="en-GB">
                <a:solidFill>
                  <a:srgbClr val="191919"/>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853937316"/>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184"/>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7"/>
          </p:nvPr>
        </p:nvSpPr>
        <p:spPr/>
        <p:txBody>
          <a:bodyPr/>
          <a:lstStyle>
            <a:lvl1pPr>
              <a:defRPr/>
            </a:lvl1pPr>
          </a:lstStyle>
          <a:p>
            <a:pPr>
              <a:defRPr/>
            </a:pPr>
            <a:fld id="{CD01C899-909A-413A-BB3B-E5ED61BCEEFA}" type="slidenum">
              <a:rPr lang="en-GB">
                <a:solidFill>
                  <a:srgbClr val="191919"/>
                </a:solidFill>
              </a:rPr>
              <a:pPr>
                <a:defRPr/>
              </a:pPr>
              <a:t>‹#›</a:t>
            </a:fld>
            <a:r>
              <a:rPr lang="en-GB">
                <a:solidFill>
                  <a:srgbClr val="191919"/>
                </a:solidFill>
              </a:rPr>
              <a:t> • </a:t>
            </a:r>
          </a:p>
        </p:txBody>
      </p:sp>
      <p:sp>
        <p:nvSpPr>
          <p:cNvPr id="9" name="Footer Placeholder 3"/>
          <p:cNvSpPr>
            <a:spLocks noGrp="1"/>
          </p:cNvSpPr>
          <p:nvPr>
            <p:ph type="ftr" sz="quarter" idx="18"/>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66467055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1_One column, bullets">
    <p:spTree>
      <p:nvGrpSpPr>
        <p:cNvPr id="1" name=""/>
        <p:cNvGrpSpPr/>
        <p:nvPr/>
      </p:nvGrpSpPr>
      <p:grpSpPr>
        <a:xfrm>
          <a:off x="0" y="0"/>
          <a:ext cx="0" cy="0"/>
          <a:chOff x="0" y="0"/>
          <a:chExt cx="0" cy="0"/>
        </a:xfrm>
      </p:grpSpPr>
      <p:grpSp>
        <p:nvGrpSpPr>
          <p:cNvPr id="2" name="Group 14"/>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Rectangle 13"/>
          <p:cNvSpPr/>
          <p:nvPr/>
        </p:nvSpPr>
        <p:spPr>
          <a:xfrm>
            <a:off x="274638" y="449378"/>
            <a:ext cx="5493812" cy="430887"/>
          </a:xfrm>
          <a:prstGeom prst="rect">
            <a:avLst/>
          </a:prstGeom>
        </p:spPr>
        <p:txBody>
          <a:bodyPr wrap="none">
            <a:spAutoFit/>
          </a:bodyPr>
          <a:lstStyle/>
          <a:p>
            <a:r>
              <a:rPr lang="en-GB" sz="2200" b="1" dirty="0" smtClean="0">
                <a:solidFill>
                  <a:srgbClr val="191919"/>
                </a:solidFill>
                <a:latin typeface="Arial"/>
                <a:cs typeface="Arial"/>
              </a:rPr>
              <a:t>Chart colours for Nordea visual identity</a:t>
            </a:r>
            <a:endParaRPr lang="en-GB" sz="2200" b="1" dirty="0">
              <a:solidFill>
                <a:srgbClr val="191919"/>
              </a:solidFill>
              <a:latin typeface="Arial"/>
              <a:cs typeface="Arial"/>
            </a:endParaRPr>
          </a:p>
        </p:txBody>
      </p:sp>
      <p:sp>
        <p:nvSpPr>
          <p:cNvPr id="16" name="Rectangle 15"/>
          <p:cNvSpPr/>
          <p:nvPr/>
        </p:nvSpPr>
        <p:spPr>
          <a:xfrm>
            <a:off x="379440" y="1190625"/>
            <a:ext cx="1744067" cy="369332"/>
          </a:xfrm>
          <a:prstGeom prst="rect">
            <a:avLst/>
          </a:prstGeom>
        </p:spPr>
        <p:txBody>
          <a:bodyPr wrap="none" lIns="0" rIns="0">
            <a:spAutoFit/>
          </a:bodyPr>
          <a:lstStyle/>
          <a:p>
            <a:r>
              <a:rPr lang="en-GB" b="1" dirty="0" smtClean="0">
                <a:solidFill>
                  <a:srgbClr val="191919"/>
                </a:solidFill>
                <a:latin typeface="Arial"/>
                <a:cs typeface="Arial"/>
              </a:rPr>
              <a:t>Colour scheme:</a:t>
            </a:r>
            <a:endParaRPr lang="en-GB" b="1" dirty="0">
              <a:solidFill>
                <a:srgbClr val="191919"/>
              </a:solidFill>
              <a:latin typeface="Arial"/>
              <a:cs typeface="Arial"/>
            </a:endParaRPr>
          </a:p>
        </p:txBody>
      </p:sp>
      <p:sp>
        <p:nvSpPr>
          <p:cNvPr id="17" name="Rectangle 16"/>
          <p:cNvSpPr/>
          <p:nvPr/>
        </p:nvSpPr>
        <p:spPr>
          <a:xfrm>
            <a:off x="373243" y="1566757"/>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8" name="Rectangle 17"/>
          <p:cNvSpPr/>
          <p:nvPr/>
        </p:nvSpPr>
        <p:spPr>
          <a:xfrm>
            <a:off x="2220646" y="1566757"/>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9" name="Rectangle 18"/>
          <p:cNvSpPr/>
          <p:nvPr/>
        </p:nvSpPr>
        <p:spPr>
          <a:xfrm>
            <a:off x="4080755" y="1566757"/>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20" name="Rectangle 19"/>
          <p:cNvSpPr/>
          <p:nvPr/>
        </p:nvSpPr>
        <p:spPr>
          <a:xfrm>
            <a:off x="5940864" y="1566757"/>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21" name="Rectangle 20"/>
          <p:cNvSpPr/>
          <p:nvPr/>
        </p:nvSpPr>
        <p:spPr>
          <a:xfrm>
            <a:off x="7800980" y="1566757"/>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2" name="Rectangle 21"/>
          <p:cNvSpPr/>
          <p:nvPr/>
        </p:nvSpPr>
        <p:spPr>
          <a:xfrm>
            <a:off x="379413" y="2626589"/>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3" name="Rectangle 22"/>
          <p:cNvSpPr/>
          <p:nvPr/>
        </p:nvSpPr>
        <p:spPr>
          <a:xfrm>
            <a:off x="2220646" y="2626589"/>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4" name="Rectangle 23"/>
          <p:cNvSpPr/>
          <p:nvPr/>
        </p:nvSpPr>
        <p:spPr>
          <a:xfrm>
            <a:off x="4080755" y="2626589"/>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6" name="Rectangle 25"/>
          <p:cNvSpPr/>
          <p:nvPr/>
        </p:nvSpPr>
        <p:spPr>
          <a:xfrm>
            <a:off x="360536" y="3639904"/>
            <a:ext cx="8366125" cy="2400657"/>
          </a:xfrm>
          <a:prstGeom prst="rect">
            <a:avLst/>
          </a:prstGeom>
        </p:spPr>
        <p:txBody>
          <a:bodyPr wrap="square" lIns="0" rIns="0">
            <a:spAutoFit/>
          </a:bodyPr>
          <a:lstStyle/>
          <a:p>
            <a:r>
              <a:rPr lang="en-GB" sz="1000" dirty="0" smtClean="0">
                <a:solidFill>
                  <a:srgbClr val="191919"/>
                </a:solidFill>
                <a:latin typeface="Arial"/>
                <a:cs typeface="Arial"/>
              </a:rPr>
              <a:t>You should use this colour chart for all charts in Nordea. It is based on the print palette, and for simplicity we use the same colours for digital media as well.</a:t>
            </a:r>
          </a:p>
          <a:p>
            <a:r>
              <a:rPr lang="en-GB" sz="1000" dirty="0" smtClean="0">
                <a:solidFill>
                  <a:srgbClr val="191919"/>
                </a:solidFill>
                <a:latin typeface="Arial"/>
                <a:cs typeface="Arial"/>
              </a:rPr>
              <a:t>The colours are tested to work with red-green colour blind people (approx 5% of Europeans).</a:t>
            </a:r>
          </a:p>
          <a:p>
            <a:r>
              <a:rPr lang="en-GB" sz="1000" dirty="0" smtClean="0">
                <a:solidFill>
                  <a:srgbClr val="191919"/>
                </a:solidFill>
                <a:latin typeface="Arial"/>
                <a:cs typeface="Arial"/>
              </a:rPr>
              <a:t>Colours are ordered after importance which means you should use them in the same order as presented here.</a:t>
            </a:r>
          </a:p>
          <a:p>
            <a:r>
              <a:rPr lang="en-GB" sz="1000" dirty="0" smtClean="0">
                <a:solidFill>
                  <a:srgbClr val="191919"/>
                </a:solidFill>
                <a:latin typeface="Arial"/>
                <a:cs typeface="Arial"/>
              </a:rPr>
              <a:t>When you need a dimmed colour, use colour 14 which is a light grey. Colour code is C29 M22 Y22 K0 (RGB 182, 185, 186)</a:t>
            </a:r>
          </a:p>
          <a:p>
            <a:r>
              <a:rPr lang="en-GB" sz="1000" dirty="0" smtClean="0">
                <a:solidFill>
                  <a:srgbClr val="191919"/>
                </a:solidFill>
                <a:latin typeface="Arial"/>
                <a:cs typeface="Arial"/>
              </a:rPr>
              <a:t>If you need more than 8 colours you should use the following colours (and in the same sequence):</a:t>
            </a:r>
          </a:p>
          <a:p>
            <a:endParaRPr lang="en-GB" sz="1000" dirty="0" smtClean="0">
              <a:solidFill>
                <a:srgbClr val="191919"/>
              </a:solidFill>
              <a:latin typeface="Arial"/>
              <a:cs typeface="Arial"/>
            </a:endParaRPr>
          </a:p>
          <a:p>
            <a:r>
              <a:rPr lang="es-ES" sz="1000" dirty="0" smtClean="0">
                <a:solidFill>
                  <a:srgbClr val="191919"/>
                </a:solidFill>
                <a:latin typeface="Arial"/>
                <a:cs typeface="Arial"/>
              </a:rPr>
              <a:t>9: C58 M18 Y10 K0 (RGB 103, 172, 206)</a:t>
            </a:r>
          </a:p>
          <a:p>
            <a:r>
              <a:rPr lang="es-ES" sz="1000" dirty="0" smtClean="0">
                <a:solidFill>
                  <a:srgbClr val="191919"/>
                </a:solidFill>
                <a:latin typeface="Arial"/>
                <a:cs typeface="Arial"/>
              </a:rPr>
              <a:t>10: C4 M34 Y47 K0 (RGB 239, 178, 137)</a:t>
            </a:r>
          </a:p>
          <a:p>
            <a:r>
              <a:rPr lang="es-ES" sz="1000" dirty="0" smtClean="0">
                <a:solidFill>
                  <a:srgbClr val="191919"/>
                </a:solidFill>
                <a:latin typeface="Arial"/>
                <a:cs typeface="Arial"/>
              </a:rPr>
              <a:t>11: C51 M0 Y20 K0 (RGB 117, 204, 208)</a:t>
            </a:r>
          </a:p>
          <a:p>
            <a:r>
              <a:rPr lang="es-ES" sz="1000" dirty="0" smtClean="0">
                <a:solidFill>
                  <a:srgbClr val="191919"/>
                </a:solidFill>
                <a:latin typeface="Arial"/>
                <a:cs typeface="Arial"/>
              </a:rPr>
              <a:t>12: C21 M17 Y30 K0 (RGB 204, 199, 178)</a:t>
            </a:r>
          </a:p>
          <a:p>
            <a:r>
              <a:rPr lang="es-ES" sz="1000" dirty="0" smtClean="0">
                <a:solidFill>
                  <a:srgbClr val="191919"/>
                </a:solidFill>
                <a:latin typeface="Arial"/>
                <a:cs typeface="Arial"/>
              </a:rPr>
              <a:t>13: C16 M42 Y31 K0 (RGB 211, 157, 155)</a:t>
            </a:r>
          </a:p>
          <a:p>
            <a:r>
              <a:rPr lang="es-ES" sz="1000" dirty="0" smtClean="0">
                <a:solidFill>
                  <a:srgbClr val="191919"/>
                </a:solidFill>
                <a:latin typeface="Arial"/>
                <a:cs typeface="Arial"/>
              </a:rPr>
              <a:t>14: C29 M22 Y22 K0 (RGB 182, 185, 186)</a:t>
            </a:r>
          </a:p>
          <a:p>
            <a:r>
              <a:rPr lang="es-ES" sz="1000" dirty="0" smtClean="0">
                <a:solidFill>
                  <a:srgbClr val="191919"/>
                </a:solidFill>
                <a:latin typeface="Arial"/>
                <a:cs typeface="Arial"/>
              </a:rPr>
              <a:t>15: C5 M18 Y55 K0 (RGB 242, 206, 134)</a:t>
            </a:r>
          </a:p>
          <a:p>
            <a:r>
              <a:rPr lang="es-ES" sz="1000" dirty="0" smtClean="0">
                <a:solidFill>
                  <a:srgbClr val="191919"/>
                </a:solidFill>
                <a:latin typeface="Arial"/>
                <a:cs typeface="Arial"/>
              </a:rPr>
              <a:t>16: C18 M41 Y12 K0 (RGB 206, 159, 182</a:t>
            </a:r>
            <a:endParaRPr lang="en-GB" sz="1000" dirty="0" smtClean="0">
              <a:solidFill>
                <a:srgbClr val="191919"/>
              </a:solidFill>
              <a:latin typeface="Arial"/>
              <a:cs typeface="Arial"/>
            </a:endParaRPr>
          </a:p>
        </p:txBody>
      </p:sp>
      <p:sp>
        <p:nvSpPr>
          <p:cNvPr id="27" name="Rectangle 26"/>
          <p:cNvSpPr/>
          <p:nvPr/>
        </p:nvSpPr>
        <p:spPr>
          <a:xfrm>
            <a:off x="360536" y="6071543"/>
            <a:ext cx="8402463" cy="230832"/>
          </a:xfrm>
          <a:prstGeom prst="rect">
            <a:avLst/>
          </a:prstGeom>
        </p:spPr>
        <p:txBody>
          <a:bodyPr wrap="square">
            <a:spAutoFit/>
          </a:bodyPr>
          <a:lstStyle/>
          <a:p>
            <a:r>
              <a:rPr lang="en-GB" sz="900" dirty="0" smtClean="0">
                <a:solidFill>
                  <a:srgbClr val="191919"/>
                </a:solidFill>
                <a:latin typeface="Arial"/>
                <a:cs typeface="Arial"/>
              </a:rPr>
              <a:t>* Colours marked with * are slightly modified from the print media palette to improve compatibility with charts.</a:t>
            </a:r>
          </a:p>
        </p:txBody>
      </p:sp>
      <p:sp>
        <p:nvSpPr>
          <p:cNvPr id="28" name="Rectangle 27"/>
          <p:cNvSpPr/>
          <p:nvPr/>
        </p:nvSpPr>
        <p:spPr>
          <a:xfrm>
            <a:off x="379413" y="211258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301</a:t>
            </a:r>
          </a:p>
          <a:p>
            <a:r>
              <a:rPr lang="en-GB" sz="900" dirty="0" smtClean="0">
                <a:solidFill>
                  <a:srgbClr val="191919"/>
                </a:solidFill>
                <a:latin typeface="Arial"/>
                <a:cs typeface="Arial"/>
              </a:rPr>
              <a:t>C100 M45 Y0 K18</a:t>
            </a:r>
          </a:p>
          <a:p>
            <a:r>
              <a:rPr lang="en-GB" sz="900" dirty="0" smtClean="0">
                <a:solidFill>
                  <a:srgbClr val="191919"/>
                </a:solidFill>
                <a:latin typeface="Arial"/>
                <a:cs typeface="Arial"/>
              </a:rPr>
              <a:t>RGB 0, 96, 161</a:t>
            </a:r>
          </a:p>
        </p:txBody>
      </p:sp>
      <p:sp>
        <p:nvSpPr>
          <p:cNvPr id="29" name="Rectangle 28"/>
          <p:cNvSpPr/>
          <p:nvPr/>
        </p:nvSpPr>
        <p:spPr>
          <a:xfrm>
            <a:off x="2234804"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159</a:t>
            </a:r>
          </a:p>
          <a:p>
            <a:r>
              <a:rPr lang="en-GB" sz="900" dirty="0" smtClean="0">
                <a:solidFill>
                  <a:srgbClr val="191919"/>
                </a:solidFill>
                <a:latin typeface="Arial"/>
                <a:cs typeface="Arial"/>
              </a:rPr>
              <a:t>C0 M66 Y100 K7</a:t>
            </a:r>
          </a:p>
          <a:p>
            <a:r>
              <a:rPr lang="en-GB" sz="900" dirty="0" smtClean="0">
                <a:solidFill>
                  <a:srgbClr val="191919"/>
                </a:solidFill>
                <a:latin typeface="Arial"/>
                <a:cs typeface="Arial"/>
              </a:rPr>
              <a:t>RGB 225, 106, 3</a:t>
            </a:r>
          </a:p>
        </p:txBody>
      </p:sp>
      <p:sp>
        <p:nvSpPr>
          <p:cNvPr id="30" name="Rectangle 29"/>
          <p:cNvSpPr/>
          <p:nvPr/>
        </p:nvSpPr>
        <p:spPr>
          <a:xfrm>
            <a:off x="409019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5493 *</a:t>
            </a:r>
          </a:p>
          <a:p>
            <a:r>
              <a:rPr lang="en-GB" sz="900" dirty="0" smtClean="0">
                <a:solidFill>
                  <a:srgbClr val="191919"/>
                </a:solidFill>
                <a:latin typeface="Arial"/>
                <a:cs typeface="Arial"/>
              </a:rPr>
              <a:t>C80 M22 Y31 K5</a:t>
            </a:r>
          </a:p>
          <a:p>
            <a:r>
              <a:rPr lang="en-GB" sz="900" dirty="0" smtClean="0">
                <a:solidFill>
                  <a:srgbClr val="191919"/>
                </a:solidFill>
                <a:latin typeface="Arial"/>
                <a:cs typeface="Arial"/>
              </a:rPr>
              <a:t>RGB 1, 144, 163</a:t>
            </a:r>
          </a:p>
        </p:txBody>
      </p:sp>
      <p:sp>
        <p:nvSpPr>
          <p:cNvPr id="31" name="Rectangle 30"/>
          <p:cNvSpPr/>
          <p:nvPr/>
        </p:nvSpPr>
        <p:spPr>
          <a:xfrm>
            <a:off x="5945586"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451 *</a:t>
            </a:r>
          </a:p>
          <a:p>
            <a:r>
              <a:rPr lang="en-GB" sz="900" dirty="0" smtClean="0">
                <a:solidFill>
                  <a:srgbClr val="191919"/>
                </a:solidFill>
                <a:latin typeface="Arial"/>
                <a:cs typeface="Arial"/>
              </a:rPr>
              <a:t>C36 M30 Y58 K13</a:t>
            </a:r>
          </a:p>
          <a:p>
            <a:r>
              <a:rPr lang="en-GB" sz="900" dirty="0" smtClean="0">
                <a:solidFill>
                  <a:srgbClr val="191919"/>
                </a:solidFill>
                <a:latin typeface="Arial"/>
                <a:cs typeface="Arial"/>
              </a:rPr>
              <a:t>RGB 163, 153, 111</a:t>
            </a:r>
          </a:p>
        </p:txBody>
      </p:sp>
      <p:sp>
        <p:nvSpPr>
          <p:cNvPr id="32" name="Rectangle 31"/>
          <p:cNvSpPr/>
          <p:nvPr/>
        </p:nvSpPr>
        <p:spPr>
          <a:xfrm>
            <a:off x="7800975" y="2112589"/>
            <a:ext cx="1152000" cy="415498"/>
          </a:xfrm>
          <a:prstGeom prst="rect">
            <a:avLst/>
          </a:prstGeom>
        </p:spPr>
        <p:txBody>
          <a:bodyPr lIns="0" tIns="0" rIns="0" bIns="0">
            <a:spAutoFit/>
          </a:bodyPr>
          <a:lstStyle/>
          <a:p>
            <a:r>
              <a:rPr lang="en-GB" sz="900" dirty="0" smtClean="0">
                <a:solidFill>
                  <a:srgbClr val="191919"/>
                </a:solidFill>
                <a:latin typeface="Arial"/>
                <a:cs typeface="Arial"/>
              </a:rPr>
              <a:t>Pantone 484 *</a:t>
            </a:r>
          </a:p>
          <a:p>
            <a:r>
              <a:rPr lang="en-GB" sz="900" dirty="0" smtClean="0">
                <a:solidFill>
                  <a:srgbClr val="191919"/>
                </a:solidFill>
                <a:latin typeface="Arial"/>
                <a:cs typeface="Arial"/>
              </a:rPr>
              <a:t>C24 M75 Y67 K15</a:t>
            </a:r>
          </a:p>
          <a:p>
            <a:r>
              <a:rPr lang="en-GB" sz="900" dirty="0" smtClean="0">
                <a:solidFill>
                  <a:srgbClr val="191919"/>
                </a:solidFill>
                <a:latin typeface="Arial"/>
                <a:cs typeface="Arial"/>
              </a:rPr>
              <a:t>RGB 175, 80, 70</a:t>
            </a:r>
          </a:p>
        </p:txBody>
      </p:sp>
      <p:sp>
        <p:nvSpPr>
          <p:cNvPr id="33" name="Rectangle 32"/>
          <p:cNvSpPr/>
          <p:nvPr/>
        </p:nvSpPr>
        <p:spPr>
          <a:xfrm>
            <a:off x="379413"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Cool Grey 4 *</a:t>
            </a:r>
          </a:p>
          <a:p>
            <a:r>
              <a:rPr lang="en-GB" sz="900" dirty="0" smtClean="0">
                <a:solidFill>
                  <a:srgbClr val="191919"/>
                </a:solidFill>
                <a:latin typeface="Arial"/>
                <a:cs typeface="Arial"/>
              </a:rPr>
              <a:t>C49 M39 Y39 K21</a:t>
            </a:r>
          </a:p>
          <a:p>
            <a:r>
              <a:rPr lang="en-GB" sz="900" dirty="0" smtClean="0">
                <a:solidFill>
                  <a:srgbClr val="191919"/>
                </a:solidFill>
                <a:latin typeface="Arial"/>
                <a:cs typeface="Arial"/>
              </a:rPr>
              <a:t>RGB 127 127 127</a:t>
            </a:r>
          </a:p>
        </p:txBody>
      </p:sp>
      <p:sp>
        <p:nvSpPr>
          <p:cNvPr id="34" name="Rectangle 33"/>
          <p:cNvSpPr/>
          <p:nvPr/>
        </p:nvSpPr>
        <p:spPr>
          <a:xfrm>
            <a:off x="2220646"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131</a:t>
            </a:r>
          </a:p>
          <a:p>
            <a:r>
              <a:rPr lang="en-GB" sz="900" dirty="0" smtClean="0">
                <a:solidFill>
                  <a:srgbClr val="191919"/>
                </a:solidFill>
                <a:latin typeface="Arial"/>
                <a:cs typeface="Arial"/>
              </a:rPr>
              <a:t>C0 M32 Y100 K9</a:t>
            </a:r>
          </a:p>
          <a:p>
            <a:r>
              <a:rPr lang="en-GB" sz="900" dirty="0" smtClean="0">
                <a:solidFill>
                  <a:srgbClr val="191919"/>
                </a:solidFill>
                <a:latin typeface="Arial"/>
                <a:cs typeface="Arial"/>
              </a:rPr>
              <a:t>RGB 233, 170, 0</a:t>
            </a:r>
          </a:p>
        </p:txBody>
      </p:sp>
      <p:sp>
        <p:nvSpPr>
          <p:cNvPr id="35" name="Rectangle 34"/>
          <p:cNvSpPr/>
          <p:nvPr/>
        </p:nvSpPr>
        <p:spPr>
          <a:xfrm>
            <a:off x="4080755" y="3180569"/>
            <a:ext cx="1152000" cy="415498"/>
          </a:xfrm>
          <a:prstGeom prst="rect">
            <a:avLst/>
          </a:prstGeom>
        </p:spPr>
        <p:txBody>
          <a:bodyPr wrap="square" lIns="0" tIns="0" rIns="0" bIns="0">
            <a:spAutoFit/>
          </a:bodyPr>
          <a:lstStyle/>
          <a:p>
            <a:r>
              <a:rPr lang="en-GB" sz="900" dirty="0" smtClean="0">
                <a:solidFill>
                  <a:srgbClr val="191919"/>
                </a:solidFill>
                <a:latin typeface="Arial"/>
                <a:cs typeface="Arial"/>
              </a:rPr>
              <a:t>Pantone 207 *</a:t>
            </a:r>
          </a:p>
          <a:p>
            <a:r>
              <a:rPr lang="en-GB" sz="900" dirty="0" smtClean="0">
                <a:solidFill>
                  <a:srgbClr val="191919"/>
                </a:solidFill>
                <a:latin typeface="Arial"/>
                <a:cs typeface="Arial"/>
              </a:rPr>
              <a:t>C34 M75 Y30 K13</a:t>
            </a:r>
          </a:p>
          <a:p>
            <a:r>
              <a:rPr lang="en-GB" sz="900" dirty="0" smtClean="0">
                <a:solidFill>
                  <a:srgbClr val="191919"/>
                </a:solidFill>
                <a:latin typeface="Arial"/>
                <a:cs typeface="Arial"/>
              </a:rPr>
              <a:t>RGB 163, 82, 115</a:t>
            </a:r>
          </a:p>
        </p:txBody>
      </p:sp>
      <p:sp>
        <p:nvSpPr>
          <p:cNvPr id="36" name="Rectangle 35"/>
          <p:cNvSpPr/>
          <p:nvPr/>
        </p:nvSpPr>
        <p:spPr>
          <a:xfrm>
            <a:off x="379413" y="4871214"/>
            <a:ext cx="4572000" cy="230832"/>
          </a:xfrm>
          <a:prstGeom prst="rect">
            <a:avLst/>
          </a:prstGeom>
        </p:spPr>
        <p:txBody>
          <a:bodyPr wrap="square" lIns="0" rIns="0">
            <a:spAutoFit/>
          </a:bodyPr>
          <a:lstStyle/>
          <a:p>
            <a:r>
              <a:rPr lang="es-ES" sz="900" dirty="0" smtClean="0">
                <a:solidFill>
                  <a:srgbClr val="191919"/>
                </a:solidFill>
                <a:latin typeface="Arial"/>
                <a:cs typeface="Arial"/>
              </a:rPr>
              <a:t>)</a:t>
            </a:r>
            <a:endParaRPr lang="en-GB" sz="900" dirty="0" smtClean="0">
              <a:solidFill>
                <a:srgbClr val="191919"/>
              </a:solidFill>
              <a:latin typeface="Arial"/>
              <a:cs typeface="Arial"/>
            </a:endParaRPr>
          </a:p>
        </p:txBody>
      </p:sp>
      <p:sp>
        <p:nvSpPr>
          <p:cNvPr id="37" name="Rectangle 36"/>
          <p:cNvSpPr/>
          <p:nvPr/>
        </p:nvSpPr>
        <p:spPr>
          <a:xfrm>
            <a:off x="3128170" y="465500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38" name="Rectangle 37"/>
          <p:cNvSpPr/>
          <p:nvPr/>
        </p:nvSpPr>
        <p:spPr>
          <a:xfrm>
            <a:off x="4291604" y="46550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39" name="Rectangle 38"/>
          <p:cNvSpPr/>
          <p:nvPr/>
        </p:nvSpPr>
        <p:spPr>
          <a:xfrm>
            <a:off x="5455030" y="465500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40" name="Rectangle 39"/>
          <p:cNvSpPr/>
          <p:nvPr/>
        </p:nvSpPr>
        <p:spPr>
          <a:xfrm>
            <a:off x="6618464" y="465500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41" name="Rectangle 40"/>
          <p:cNvSpPr/>
          <p:nvPr/>
        </p:nvSpPr>
        <p:spPr>
          <a:xfrm>
            <a:off x="7781888" y="465500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42" name="Rectangle 41"/>
          <p:cNvSpPr/>
          <p:nvPr/>
        </p:nvSpPr>
        <p:spPr>
          <a:xfrm>
            <a:off x="3128170" y="5348714"/>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43" name="Rectangle 42"/>
          <p:cNvSpPr/>
          <p:nvPr/>
        </p:nvSpPr>
        <p:spPr>
          <a:xfrm>
            <a:off x="4291604" y="5348714"/>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44" name="Rectangle 43"/>
          <p:cNvSpPr/>
          <p:nvPr/>
        </p:nvSpPr>
        <p:spPr>
          <a:xfrm>
            <a:off x="5455030" y="534871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Tree>
    <p:extLst>
      <p:ext uri="{BB962C8B-B14F-4D97-AF65-F5344CB8AC3E}">
        <p14:creationId xmlns:p14="http://schemas.microsoft.com/office/powerpoint/2010/main" val="407128052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25"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7"/>
          </p:nvPr>
        </p:nvSpPr>
        <p:spPr/>
        <p:txBody>
          <a:bodyPr/>
          <a:lstStyle>
            <a:lvl1pPr>
              <a:defRPr/>
            </a:lvl1pPr>
          </a:lstStyle>
          <a:p>
            <a:pPr>
              <a:defRPr/>
            </a:pPr>
            <a:fld id="{908A6B53-4947-465C-BC48-BDBBDBD22AC0}" type="slidenum">
              <a:rPr lang="en-GB">
                <a:solidFill>
                  <a:srgbClr val="191919"/>
                </a:solidFill>
              </a:rPr>
              <a:pPr>
                <a:defRPr/>
              </a:pPr>
              <a:t>‹#›</a:t>
            </a:fld>
            <a:r>
              <a:rPr lang="en-GB">
                <a:solidFill>
                  <a:srgbClr val="191919"/>
                </a:solidFill>
              </a:rPr>
              <a:t> • </a:t>
            </a:r>
          </a:p>
        </p:txBody>
      </p:sp>
      <p:sp>
        <p:nvSpPr>
          <p:cNvPr id="9" name="Footer Placeholder 3"/>
          <p:cNvSpPr>
            <a:spLocks noGrp="1"/>
          </p:cNvSpPr>
          <p:nvPr>
            <p:ph type="ftr" sz="quarter" idx="18"/>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486393658"/>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3"/>
          <a:srcRect/>
          <a:stretch>
            <a:fillRect/>
          </a:stretch>
        </p:blipFill>
        <p:spPr bwMode="black">
          <a:xfrm>
            <a:off x="360363" y="360363"/>
            <a:ext cx="2330450" cy="503237"/>
          </a:xfrm>
          <a:prstGeom prst="rect">
            <a:avLst/>
          </a:prstGeom>
          <a:noFill/>
          <a:ln w="9525">
            <a:noFill/>
            <a:miter lim="800000"/>
            <a:headEnd/>
            <a:tailEnd/>
          </a:ln>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60000"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117505501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a:srcRect/>
          <a:stretch>
            <a:fillRect/>
          </a:stretch>
        </p:blipFill>
        <p:spPr bwMode="black">
          <a:xfrm>
            <a:off x="360363" y="360363"/>
            <a:ext cx="2330450" cy="503237"/>
          </a:xfrm>
          <a:prstGeom prst="rect">
            <a:avLst/>
          </a:prstGeom>
          <a:noFill/>
          <a:ln w="9525">
            <a:noFill/>
            <a:miter lim="800000"/>
            <a:headEnd/>
            <a:tailEnd/>
          </a:ln>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091352574"/>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Slide Number Placeholder 4"/>
          <p:cNvSpPr>
            <a:spLocks noGrp="1"/>
          </p:cNvSpPr>
          <p:nvPr>
            <p:ph type="sldNum" sz="quarter" idx="13"/>
          </p:nvPr>
        </p:nvSpPr>
        <p:spPr/>
        <p:txBody>
          <a:bodyPr/>
          <a:lstStyle>
            <a:lvl1pPr>
              <a:defRPr/>
            </a:lvl1pPr>
          </a:lstStyle>
          <a:p>
            <a:pPr>
              <a:defRPr/>
            </a:pPr>
            <a:fld id="{FB87D287-1C34-4DE5-9D3F-D5711100D446}" type="slidenum">
              <a:rPr lang="en-GB">
                <a:solidFill>
                  <a:srgbClr val="191919"/>
                </a:solidFill>
              </a:rPr>
              <a:pPr>
                <a:defRPr/>
              </a:pPr>
              <a:t>‹#›</a:t>
            </a:fld>
            <a:r>
              <a:rPr lang="en-GB">
                <a:solidFill>
                  <a:srgbClr val="191919"/>
                </a:solidFill>
              </a:rPr>
              <a:t> • </a:t>
            </a:r>
          </a:p>
        </p:txBody>
      </p:sp>
      <p:sp>
        <p:nvSpPr>
          <p:cNvPr id="4"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98673256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
          <p:cNvSpPr>
            <a:spLocks noGrp="1"/>
          </p:cNvSpPr>
          <p:nvPr>
            <p:ph type="sldNum" sz="quarter" idx="13"/>
          </p:nvPr>
        </p:nvSpPr>
        <p:spPr/>
        <p:txBody>
          <a:bodyPr/>
          <a:lstStyle>
            <a:lvl1pPr>
              <a:defRPr/>
            </a:lvl1pPr>
          </a:lstStyle>
          <a:p>
            <a:pPr>
              <a:defRPr/>
            </a:pPr>
            <a:fld id="{C247C476-6039-4C06-A5F5-D7C8E935805F}" type="slidenum">
              <a:rPr lang="en-GB">
                <a:solidFill>
                  <a:srgbClr val="191919"/>
                </a:solidFill>
              </a:rPr>
              <a:pPr>
                <a:defRPr/>
              </a:pPr>
              <a:t>‹#›</a:t>
            </a:fld>
            <a:r>
              <a:rPr lang="en-GB">
                <a:solidFill>
                  <a:srgbClr val="191919"/>
                </a:solidFill>
              </a:rPr>
              <a:t> • </a:t>
            </a:r>
          </a:p>
        </p:txBody>
      </p:sp>
      <p:sp>
        <p:nvSpPr>
          <p:cNvPr id="3"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33715750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7" name="Picture 2"/>
          <p:cNvPicPr>
            <a:picLocks noChangeAspect="1" noChangeArrowheads="1"/>
          </p:cNvPicPr>
          <p:nvPr/>
        </p:nvPicPr>
        <p:blipFill>
          <a:blip r:embed="rId2"/>
          <a:srcRect/>
          <a:stretch>
            <a:fillRect/>
          </a:stretch>
        </p:blipFill>
        <p:spPr bwMode="black">
          <a:xfrm>
            <a:off x="3398838" y="2087563"/>
            <a:ext cx="2339975" cy="506412"/>
          </a:xfrm>
          <a:prstGeom prst="rect">
            <a:avLst/>
          </a:prstGeom>
          <a:noFill/>
          <a:ln w="9525">
            <a:noFill/>
            <a:miter lim="800000"/>
            <a:headEnd/>
            <a:tailEnd/>
          </a:ln>
        </p:spPr>
      </p:pic>
      <p:pic>
        <p:nvPicPr>
          <p:cNvPr id="8"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2411760" y="297895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95194961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7" name="Picture 2"/>
          <p:cNvPicPr>
            <a:picLocks noChangeAspect="1" noChangeArrowheads="1"/>
          </p:cNvPicPr>
          <p:nvPr/>
        </p:nvPicPr>
        <p:blipFill>
          <a:blip r:embed="rId2"/>
          <a:srcRect/>
          <a:stretch>
            <a:fillRect/>
          </a:stretch>
        </p:blipFill>
        <p:spPr bwMode="black">
          <a:xfrm>
            <a:off x="539750" y="755650"/>
            <a:ext cx="3330575" cy="720725"/>
          </a:xfrm>
          <a:prstGeom prst="rect">
            <a:avLst/>
          </a:prstGeom>
          <a:noFill/>
          <a:ln w="9525">
            <a:noFill/>
            <a:miter lim="800000"/>
            <a:headEnd/>
            <a:tailEnd/>
          </a:ln>
        </p:spPr>
      </p:pic>
      <p:pic>
        <p:nvPicPr>
          <p:cNvPr id="8"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540000"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26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46665053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6" name="Picture 16"/>
            <p:cNvPicPr>
              <a:picLocks noChangeAspect="1"/>
            </p:cNvPicPr>
            <p:nvPr/>
          </p:nvPicPr>
          <p:blipFill>
            <a:blip r:embed="rId2"/>
            <a:srcRect/>
            <a:stretch>
              <a:fillRect/>
            </a:stretch>
          </p:blipFill>
          <p:spPr bwMode="white">
            <a:xfrm>
              <a:off x="360000" y="6555600"/>
              <a:ext cx="828000" cy="188182"/>
            </a:xfrm>
            <a:prstGeom prst="rect">
              <a:avLst/>
            </a:prstGeom>
            <a:noFill/>
            <a:ln w="9525">
              <a:noFill/>
              <a:miter lim="800000"/>
              <a:headEnd/>
              <a:tailEnd/>
            </a:ln>
          </p:spPr>
        </p:pic>
      </p:grpSp>
      <p:sp>
        <p:nvSpPr>
          <p:cNvPr id="8" name="Title Placeholder 1"/>
          <p:cNvSpPr>
            <a:spLocks noGrp="1"/>
          </p:cNvSpPr>
          <p:nvPr>
            <p:ph type="title"/>
          </p:nvPr>
        </p:nvSpPr>
        <p:spPr>
          <a:xfrm>
            <a:off x="360000" y="233645"/>
            <a:ext cx="8461376" cy="585065"/>
          </a:xfrm>
          <a:prstGeom prst="rect">
            <a:avLst/>
          </a:prstGeom>
        </p:spPr>
        <p:txBody>
          <a:bodyPr rtlCol="0">
            <a:noAutofit/>
          </a:bodyPr>
          <a:lstStyle/>
          <a:p>
            <a:r>
              <a:rPr lang="en-US" smtClean="0"/>
              <a:t>Click to edit Master title style</a:t>
            </a:r>
            <a:endParaRPr/>
          </a:p>
        </p:txBody>
      </p:sp>
      <p:sp>
        <p:nvSpPr>
          <p:cNvPr id="11" name="Text Placeholder 2"/>
          <p:cNvSpPr>
            <a:spLocks noGrp="1"/>
          </p:cNvSpPr>
          <p:nvPr>
            <p:ph type="body" idx="1"/>
          </p:nvPr>
        </p:nvSpPr>
        <p:spPr>
          <a:xfrm>
            <a:off x="360000" y="1043999"/>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0" name="Date Placeholder 2"/>
          <p:cNvSpPr>
            <a:spLocks noGrp="1"/>
          </p:cNvSpPr>
          <p:nvPr>
            <p:ph type="dt" sz="half" idx="10"/>
          </p:nvPr>
        </p:nvSpPr>
        <p:spPr>
          <a:xfrm>
            <a:off x="6642100" y="6604000"/>
            <a:ext cx="2159000" cy="122238"/>
          </a:xfrm>
          <a:prstGeom prst="rect">
            <a:avLst/>
          </a:prstGeom>
        </p:spPr>
        <p:txBody>
          <a:bodyPr lIns="0" tIns="0" rIns="0" bIns="0" anchor="t" anchorCtr="0">
            <a:spAutoFit/>
          </a:bodyPr>
          <a:lstStyle>
            <a:lvl1pPr algn="r" fontAlgn="auto">
              <a:spcBef>
                <a:spcPts val="0"/>
              </a:spcBef>
              <a:spcAft>
                <a:spcPts val="0"/>
              </a:spcAft>
              <a:defRPr sz="800" i="1">
                <a:latin typeface="+mn-lt"/>
                <a:cs typeface="Arial" pitchFamily="34" charset="0"/>
              </a:defRPr>
            </a:lvl1pPr>
          </a:lstStyle>
          <a:p>
            <a:pPr>
              <a:defRPr/>
            </a:pPr>
            <a:endParaRPr lang="en-GB">
              <a:solidFill>
                <a:srgbClr val="191919"/>
              </a:solidFill>
            </a:endParaRPr>
          </a:p>
        </p:txBody>
      </p:sp>
      <p:sp>
        <p:nvSpPr>
          <p:cNvPr id="12" name="Slide Number Placeholder 4"/>
          <p:cNvSpPr>
            <a:spLocks noGrp="1"/>
          </p:cNvSpPr>
          <p:nvPr>
            <p:ph type="sldNum" sz="quarter" idx="11"/>
          </p:nvPr>
        </p:nvSpPr>
        <p:spPr/>
        <p:txBody>
          <a:bodyPr/>
          <a:lstStyle>
            <a:lvl1pPr algn="r">
              <a:defRPr sz="800"/>
            </a:lvl1pPr>
          </a:lstStyle>
          <a:p>
            <a:pPr>
              <a:defRPr/>
            </a:pPr>
            <a:fld id="{CF0AF4A6-EDBD-4E15-BFB6-DD025B3E4A22}" type="slidenum">
              <a:rPr lang="en-GB">
                <a:solidFill>
                  <a:srgbClr val="191919"/>
                </a:solidFill>
              </a:rPr>
              <a:pPr>
                <a:defRPr/>
              </a:pPr>
              <a:t>‹#›</a:t>
            </a:fld>
            <a:r>
              <a:rPr lang="en-GB">
                <a:solidFill>
                  <a:srgbClr val="191919"/>
                </a:solidFill>
              </a:rPr>
              <a:t> • </a:t>
            </a:r>
          </a:p>
        </p:txBody>
      </p:sp>
      <p:sp>
        <p:nvSpPr>
          <p:cNvPr id="13" name="Footer Placeholder 3"/>
          <p:cNvSpPr>
            <a:spLocks noGrp="1"/>
          </p:cNvSpPr>
          <p:nvPr>
            <p:ph type="ftr" sz="quarter" idx="12"/>
          </p:nvPr>
        </p:nvSpPr>
        <p:spPr/>
        <p:txBody>
          <a:bodyPr/>
          <a:lstStyle>
            <a:lvl1pPr algn="r">
              <a:defRPr sz="800">
                <a:latin typeface="+mn-lt"/>
                <a:cs typeface="Arial" pitchFamily="34" charset="0"/>
              </a:defRPr>
            </a:lvl1pPr>
          </a:lstStyle>
          <a:p>
            <a:pPr>
              <a:defRPr/>
            </a:pPr>
            <a:endParaRPr lang="en-GB">
              <a:solidFill>
                <a:srgbClr val="191919"/>
              </a:solidFill>
            </a:endParaRPr>
          </a:p>
        </p:txBody>
      </p:sp>
    </p:spTree>
    <p:extLst>
      <p:ext uri="{BB962C8B-B14F-4D97-AF65-F5344CB8AC3E}">
        <p14:creationId xmlns:p14="http://schemas.microsoft.com/office/powerpoint/2010/main" val="3432359960"/>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preserve="1">
  <p:cSld name="Front Page, image right">
    <p:spTree>
      <p:nvGrpSpPr>
        <p:cNvPr id="1" name=""/>
        <p:cNvGrpSpPr/>
        <p:nvPr/>
      </p:nvGrpSpPr>
      <p:grpSpPr>
        <a:xfrm>
          <a:off x="0" y="0"/>
          <a:ext cx="0" cy="0"/>
          <a:chOff x="0" y="0"/>
          <a:chExt cx="0" cy="0"/>
        </a:xfrm>
      </p:grpSpPr>
      <p:grpSp>
        <p:nvGrpSpPr>
          <p:cNvPr id="5" name="Grupp 11"/>
          <p:cNvGrpSpPr>
            <a:grpSpLocks/>
          </p:cNvGrpSpPr>
          <p:nvPr/>
        </p:nvGrpSpPr>
        <p:grpSpPr bwMode="auto">
          <a:xfrm>
            <a:off x="-17463" y="6375400"/>
            <a:ext cx="6799263" cy="482600"/>
            <a:chOff x="-9524" y="6381328"/>
            <a:chExt cx="6799700" cy="483713"/>
          </a:xfrm>
        </p:grpSpPr>
        <p:sp>
          <p:nvSpPr>
            <p:cNvPr id="6"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7"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9" name="Picture 2"/>
          <p:cNvPicPr>
            <a:picLocks noChangeAspect="1" noChangeArrowheads="1"/>
          </p:cNvPicPr>
          <p:nvPr/>
        </p:nvPicPr>
        <p:blipFill>
          <a:blip r:embed="rId2"/>
          <a:srcRect/>
          <a:stretch>
            <a:fillRect/>
          </a:stretch>
        </p:blipFill>
        <p:spPr bwMode="black">
          <a:xfrm>
            <a:off x="539750" y="755650"/>
            <a:ext cx="3330575" cy="720725"/>
          </a:xfrm>
          <a:prstGeom prst="rect">
            <a:avLst/>
          </a:prstGeom>
          <a:noFill/>
          <a:ln w="9525">
            <a:noFill/>
            <a:miter lim="800000"/>
            <a:headEnd/>
            <a:tailEnd/>
          </a:ln>
        </p:spPr>
      </p:pic>
      <p:pic>
        <p:nvPicPr>
          <p:cNvPr id="10"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540000" y="2705322"/>
            <a:ext cx="5058000" cy="1206134"/>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0800"/>
            <a:ext cx="505800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
        <p:nvSpPr>
          <p:cNvPr id="8" name="Picture Placeholder 7"/>
          <p:cNvSpPr>
            <a:spLocks noGrp="1" noChangeAspect="1"/>
          </p:cNvSpPr>
          <p:nvPr>
            <p:ph type="pic" sz="quarter" idx="10"/>
          </p:nvPr>
        </p:nvSpPr>
        <p:spPr>
          <a:xfrm>
            <a:off x="5904400" y="1980000"/>
            <a:ext cx="3240000" cy="3348000"/>
          </a:xfrm>
        </p:spPr>
        <p:txBody>
          <a:bodyPr spcCol="0" rtlCol="0">
            <a:noAutofit/>
          </a:bodyPr>
          <a:lstStyle>
            <a:lvl1pPr marL="0" indent="0">
              <a:buNone/>
              <a:defRPr/>
            </a:lvl1pPr>
          </a:lstStyle>
          <a:p>
            <a:pPr lvl="0"/>
            <a:r>
              <a:rPr lang="en-US" noProof="0" smtClean="0"/>
              <a:t>Click icon to add picture</a:t>
            </a:r>
            <a:endParaRPr noProof="0"/>
          </a:p>
        </p:txBody>
      </p:sp>
    </p:spTree>
    <p:extLst>
      <p:ext uri="{BB962C8B-B14F-4D97-AF65-F5344CB8AC3E}">
        <p14:creationId xmlns:p14="http://schemas.microsoft.com/office/powerpoint/2010/main" val="278110579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p:cSld name="Two columns, image left">
    <p:spTree>
      <p:nvGrpSpPr>
        <p:cNvPr id="1" name=""/>
        <p:cNvGrpSpPr/>
        <p:nvPr/>
      </p:nvGrpSpPr>
      <p:grpSpPr>
        <a:xfrm>
          <a:off x="0" y="0"/>
          <a:ext cx="0" cy="0"/>
          <a:chOff x="0" y="0"/>
          <a:chExt cx="0" cy="0"/>
        </a:xfrm>
      </p:grpSpPr>
      <p:sp>
        <p:nvSpPr>
          <p:cNvPr id="2" name="Title 1"/>
          <p:cNvSpPr>
            <a:spLocks noGrp="1"/>
          </p:cNvSpPr>
          <p:nvPr>
            <p:ph type="title"/>
          </p:nvPr>
        </p:nvSpPr>
        <p:spPr>
          <a:xfrm>
            <a:off x="3492500" y="990000"/>
            <a:ext cx="5310187"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492500" y="1772816"/>
            <a:ext cx="5310187" cy="3861222"/>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0"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Slide Number Placeholder 4"/>
          <p:cNvSpPr>
            <a:spLocks noGrp="1"/>
          </p:cNvSpPr>
          <p:nvPr>
            <p:ph type="sldNum" sz="quarter" idx="15"/>
          </p:nvPr>
        </p:nvSpPr>
        <p:spPr/>
        <p:txBody>
          <a:bodyPr/>
          <a:lstStyle>
            <a:lvl1pPr>
              <a:defRPr/>
            </a:lvl1pPr>
          </a:lstStyle>
          <a:p>
            <a:pPr>
              <a:defRPr/>
            </a:pPr>
            <a:fld id="{46BE5EB9-EA4A-4319-A3A0-C708AB4195F7}"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6"/>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68111864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79413" y="1190624"/>
            <a:ext cx="4038600" cy="5111750"/>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Content Placeholder 3"/>
          <p:cNvSpPr>
            <a:spLocks noGrp="1"/>
          </p:cNvSpPr>
          <p:nvPr>
            <p:ph sz="half" idx="2"/>
          </p:nvPr>
        </p:nvSpPr>
        <p:spPr>
          <a:xfrm>
            <a:off x="4640854" y="1190626"/>
            <a:ext cx="4104688" cy="5111749"/>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45612074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p:cSld name="Two columns, image right">
    <p:spTree>
      <p:nvGrpSpPr>
        <p:cNvPr id="1" name=""/>
        <p:cNvGrpSpPr/>
        <p:nvPr/>
      </p:nvGrpSpPr>
      <p:grpSpPr>
        <a:xfrm>
          <a:off x="0" y="0"/>
          <a:ext cx="0" cy="0"/>
          <a:chOff x="0" y="0"/>
          <a:chExt cx="0" cy="0"/>
        </a:xfrm>
      </p:grpSpPr>
      <p:sp>
        <p:nvSpPr>
          <p:cNvPr id="2" name="Title 1"/>
          <p:cNvSpPr>
            <a:spLocks noGrp="1"/>
          </p:cNvSpPr>
          <p:nvPr>
            <p:ph type="title"/>
          </p:nvPr>
        </p:nvSpPr>
        <p:spPr>
          <a:xfrm>
            <a:off x="360000" y="990000"/>
            <a:ext cx="5337538" cy="450050"/>
          </a:xfrm>
        </p:spPr>
        <p:txBody>
          <a:bodyPr>
            <a:noAutofit/>
          </a:bodyPr>
          <a:lstStyle>
            <a:lvl1pPr algn="l">
              <a:defRPr sz="2200" b="1">
                <a:solidFill>
                  <a:srgbClr val="191919"/>
                </a:solidFill>
                <a:latin typeface="+mj-lt"/>
                <a:cs typeface="Arial" pitchFamily="34" charset="0"/>
              </a:defRPr>
            </a:lvl1pPr>
          </a:lstStyle>
          <a:p>
            <a:r>
              <a:rPr lang="en-US" smtClean="0"/>
              <a:t>Click to edit Master title style</a:t>
            </a:r>
            <a:endParaRPr/>
          </a:p>
        </p:txBody>
      </p:sp>
      <p:sp>
        <p:nvSpPr>
          <p:cNvPr id="7" name="Text Placeholder 6"/>
          <p:cNvSpPr>
            <a:spLocks noGrp="1"/>
          </p:cNvSpPr>
          <p:nvPr>
            <p:ph type="body" sz="quarter" idx="13"/>
          </p:nvPr>
        </p:nvSpPr>
        <p:spPr>
          <a:xfrm>
            <a:off x="360001" y="1771200"/>
            <a:ext cx="5337538" cy="3890048"/>
          </a:xfrm>
        </p:spPr>
        <p:txBody>
          <a:bodyPr>
            <a:noAutofit/>
          </a:bodyPr>
          <a:lstStyle>
            <a:lvl1pPr marL="0" indent="0" defTabSz="0">
              <a:lnSpc>
                <a:spcPct val="100000"/>
              </a:lnSpc>
              <a:spcBef>
                <a:spcPts val="0"/>
              </a:spcBef>
              <a:buFontTx/>
              <a:buNone/>
              <a:defRPr sz="1400">
                <a:latin typeface="+mn-lt"/>
                <a:cs typeface="Arial" pitchFamily="34" charset="0"/>
              </a:defRPr>
            </a:lvl1pPr>
            <a:lvl2pPr marL="358650" indent="0">
              <a:buFontTx/>
              <a:buNone/>
              <a:defRPr sz="1400">
                <a:latin typeface="+mn-lt"/>
              </a:defRPr>
            </a:lvl2pPr>
            <a:lvl3pPr marL="718650" indent="0">
              <a:buFontTx/>
              <a:buNone/>
              <a:defRPr sz="1400">
                <a:latin typeface="+mn-lt"/>
              </a:defRPr>
            </a:lvl3pPr>
            <a:lvl4pPr marL="1078650" indent="0">
              <a:buFontTx/>
              <a:buNone/>
              <a:defRPr sz="1400">
                <a:latin typeface="+mn-lt"/>
              </a:defRPr>
            </a:lvl4pPr>
            <a:lvl5pPr marL="1438650" indent="0">
              <a:buFontTx/>
              <a:buNone/>
              <a:defRPr sz="1400">
                <a:latin typeface="+mn-lt"/>
              </a:defRPr>
            </a:lvl5pPr>
            <a:lvl6pPr marL="1798650" indent="0">
              <a:buFontTx/>
              <a:buNone/>
              <a:defRPr sz="1400">
                <a:latin typeface="+mn-lt"/>
              </a:defRPr>
            </a:lvl6pPr>
            <a:lvl7pPr marL="2158650" indent="0">
              <a:buFontTx/>
              <a:buNone/>
              <a:defRPr sz="1400">
                <a:latin typeface="+mn-lt"/>
              </a:defRPr>
            </a:lvl7pPr>
            <a:lvl8pPr marL="2518650" indent="0">
              <a:buFontTx/>
              <a:buNone/>
              <a:defRPr sz="1400">
                <a:latin typeface="+mn-lt"/>
              </a:defRPr>
            </a:lvl8pPr>
            <a:lvl9pPr marL="2878650" indent="0">
              <a:buFontTx/>
              <a:buNone/>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Picture Placeholder 8"/>
          <p:cNvSpPr>
            <a:spLocks noGrp="1" noChangeAspect="1"/>
          </p:cNvSpPr>
          <p:nvPr>
            <p:ph type="pic" sz="quarter" idx="14"/>
          </p:nvPr>
        </p:nvSpPr>
        <p:spPr>
          <a:xfrm>
            <a:off x="5898745" y="1800000"/>
            <a:ext cx="3240000" cy="3348000"/>
          </a:xfrm>
        </p:spPr>
        <p:txBody>
          <a:bodyPr spcCol="0" rtlCol="0">
            <a:noAutofit/>
          </a:bodyPr>
          <a:lstStyle>
            <a:lvl1pPr marL="0" indent="0">
              <a:buNone/>
              <a:defRPr sz="1400"/>
            </a:lvl1pPr>
          </a:lstStyle>
          <a:p>
            <a:pPr lvl="0"/>
            <a:r>
              <a:rPr lang="en-US" noProof="0" smtClean="0"/>
              <a:t>Click icon to add picture</a:t>
            </a:r>
            <a:endParaRPr noProof="0"/>
          </a:p>
        </p:txBody>
      </p:sp>
      <p:sp>
        <p:nvSpPr>
          <p:cNvPr id="5" name="Slide Number Placeholder 4"/>
          <p:cNvSpPr>
            <a:spLocks noGrp="1"/>
          </p:cNvSpPr>
          <p:nvPr>
            <p:ph type="sldNum" sz="quarter" idx="15"/>
          </p:nvPr>
        </p:nvSpPr>
        <p:spPr/>
        <p:txBody>
          <a:bodyPr/>
          <a:lstStyle>
            <a:lvl1pPr>
              <a:defRPr/>
            </a:lvl1pPr>
          </a:lstStyle>
          <a:p>
            <a:pPr>
              <a:defRPr/>
            </a:pPr>
            <a:fld id="{9E430B07-7AE1-46E4-B6A3-36386CA1FD25}"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6"/>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409313229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p:cSld name="One column, without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8" name="Text Placeholder 2"/>
          <p:cNvSpPr>
            <a:spLocks noGrp="1"/>
          </p:cNvSpPr>
          <p:nvPr>
            <p:ph idx="1"/>
          </p:nvPr>
        </p:nvSpPr>
        <p:spPr>
          <a:xfrm>
            <a:off x="360000" y="1043999"/>
            <a:ext cx="8461376" cy="4617025"/>
          </a:xfrm>
          <a:prstGeom prst="rect">
            <a:avLst/>
          </a:prstGeom>
        </p:spPr>
        <p:txBody>
          <a:bodyPr spcCol="0" rtlCol="0">
            <a:noAutofit/>
          </a:bodyPr>
          <a:lstStyle>
            <a:lvl1pPr marL="0" indent="0">
              <a:buFont typeface="Arial" pitchFamily="34" charset="0"/>
              <a:buNone/>
              <a:defRPr/>
            </a:lvl1pPr>
            <a:lvl2pPr marL="358650" indent="0">
              <a:buFont typeface="Arial" pitchFamily="34" charset="0"/>
              <a:buNone/>
              <a:defRPr/>
            </a:lvl2pPr>
            <a:lvl3pPr marL="718650" indent="0">
              <a:buFont typeface="Arial" pitchFamily="34" charset="0"/>
              <a:buNone/>
              <a:defRPr/>
            </a:lvl3pPr>
            <a:lvl4pPr marL="1078650" indent="0">
              <a:buFont typeface="Arial" pitchFamily="34" charset="0"/>
              <a:buNone/>
              <a:defRPr/>
            </a:lvl4pPr>
            <a:lvl5pPr marL="1438650" indent="0">
              <a:buFont typeface="Arial" pitchFamily="34" charset="0"/>
              <a:buNone/>
              <a:defRPr/>
            </a:lvl5pPr>
            <a:lvl6pPr marL="1798650" indent="0">
              <a:buFont typeface="Arial" pitchFamily="34" charset="0"/>
              <a:buNone/>
              <a:defRPr/>
            </a:lvl6pPr>
            <a:lvl7pPr marL="2158650" indent="0">
              <a:buFont typeface="Arial" pitchFamily="34" charset="0"/>
              <a:buNone/>
              <a:defRPr/>
            </a:lvl7pPr>
            <a:lvl8pPr marL="2518650" indent="0">
              <a:buFont typeface="Arial" pitchFamily="34" charset="0"/>
              <a:buNone/>
              <a:defRPr/>
            </a:lvl8pPr>
            <a:lvl9pPr marL="2878650" indent="0">
              <a:buFont typeface="Arial" pitchFamily="34" charset="0"/>
              <a:buNone/>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Slide Number Placeholder 4"/>
          <p:cNvSpPr>
            <a:spLocks noGrp="1"/>
          </p:cNvSpPr>
          <p:nvPr>
            <p:ph type="sldNum" sz="quarter" idx="13"/>
          </p:nvPr>
        </p:nvSpPr>
        <p:spPr/>
        <p:txBody>
          <a:bodyPr/>
          <a:lstStyle>
            <a:lvl1pPr>
              <a:defRPr/>
            </a:lvl1pPr>
          </a:lstStyle>
          <a:p>
            <a:pPr>
              <a:defRPr/>
            </a:pPr>
            <a:fld id="{37A80F91-0D8D-43D2-AD41-B5F68BC8220D}" type="slidenum">
              <a:rPr lang="en-GB">
                <a:solidFill>
                  <a:srgbClr val="191919"/>
                </a:solidFill>
              </a:rPr>
              <a:pPr>
                <a:defRPr/>
              </a:pPr>
              <a:t>‹#›</a:t>
            </a:fld>
            <a:r>
              <a:rPr lang="en-GB">
                <a:solidFill>
                  <a:srgbClr val="191919"/>
                </a:solidFill>
              </a:rPr>
              <a:t> • </a:t>
            </a:r>
          </a:p>
        </p:txBody>
      </p:sp>
      <p:sp>
        <p:nvSpPr>
          <p:cNvPr id="5"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23931299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sz="half" idx="1"/>
          </p:nvPr>
        </p:nvSpPr>
        <p:spPr>
          <a:xfrm>
            <a:off x="360000" y="1044000"/>
            <a:ext cx="4038600" cy="4590038"/>
          </a:xfrm>
        </p:spPr>
        <p:txBody>
          <a:bodyPr>
            <a:noAutofit/>
          </a:bodyPr>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a:latin typeface="+mn-lt"/>
              </a:defRPr>
            </a:lvl5pPr>
            <a:lvl6pPr marL="2084400" indent="-284400">
              <a:buFont typeface="Arial" pitchFamily="34" charset="0"/>
              <a:buChar char="•"/>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688" cy="4590038"/>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Slide Number Placeholder 4"/>
          <p:cNvSpPr>
            <a:spLocks noGrp="1"/>
          </p:cNvSpPr>
          <p:nvPr>
            <p:ph type="sldNum" sz="quarter" idx="13"/>
          </p:nvPr>
        </p:nvSpPr>
        <p:spPr/>
        <p:txBody>
          <a:bodyPr/>
          <a:lstStyle>
            <a:lvl1pPr>
              <a:defRPr/>
            </a:lvl1pPr>
          </a:lstStyle>
          <a:p>
            <a:pPr>
              <a:defRPr/>
            </a:pPr>
            <a:fld id="{C3D4812F-4886-41F2-AD88-B65EC2913003}"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417040684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p:cSld name="Title, Text, and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lstStyle>
            <a:lvl1pPr>
              <a:spcBef>
                <a:spcPts val="800"/>
              </a:spcBef>
              <a:defRPr sz="1400">
                <a:latin typeface="+mn-lt"/>
                <a:cs typeface="Arial" pitchFamily="34" charset="0"/>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half" idx="2"/>
          </p:nvPr>
        </p:nvSpPr>
        <p:spPr>
          <a:xfrm>
            <a:off x="4698000" y="1044000"/>
            <a:ext cx="4104000" cy="4590000"/>
          </a:xfrm>
        </p:spPr>
        <p:txBody>
          <a:bodyPr>
            <a:noAutofit/>
          </a:bodyPr>
          <a:lstStyle>
            <a:lvl1pPr>
              <a:spcBef>
                <a:spcPts val="800"/>
              </a:spcBef>
              <a:tabLst>
                <a:tab pos="360000" algn="l"/>
              </a:tabLst>
              <a:defRPr sz="1400">
                <a:latin typeface="+mn-lt"/>
              </a:defRPr>
            </a:lvl1pPr>
            <a:lvl2pPr marL="644400">
              <a:tabLst/>
              <a:defRPr sz="1400">
                <a:latin typeface="+mn-lt"/>
              </a:defRPr>
            </a:lvl2pPr>
            <a:lvl3pPr marL="1004400">
              <a:tabLst>
                <a:tab pos="360000" algn="l"/>
              </a:tabLst>
              <a:defRPr sz="1400">
                <a:latin typeface="+mn-lt"/>
              </a:defRPr>
            </a:lvl3pPr>
            <a:lvl4pPr marL="1364400">
              <a:tabLst>
                <a:tab pos="360000" algn="l"/>
              </a:tabLst>
              <a:defRPr sz="1400">
                <a:latin typeface="+mn-lt"/>
              </a:defRPr>
            </a:lvl4pPr>
            <a:lvl5pPr marL="1724400">
              <a:tabLst>
                <a:tab pos="360000" algn="l"/>
              </a:tabLst>
              <a:defRPr sz="1400">
                <a:latin typeface="+mn-lt"/>
              </a:defRPr>
            </a:lvl5pPr>
            <a:lvl6pPr marL="2084400">
              <a:tabLst>
                <a:tab pos="360000" algn="l"/>
              </a:tabLst>
              <a:defRPr sz="1400"/>
            </a:lvl6pPr>
            <a:lvl7pPr marL="2444400">
              <a:tabLst>
                <a:tab pos="360000" algn="l"/>
              </a:tabLst>
              <a:defRPr sz="1400"/>
            </a:lvl7pPr>
            <a:lvl8pPr marL="2804400">
              <a:tabLst>
                <a:tab pos="360000" algn="l"/>
              </a:tabLst>
              <a:defRPr sz="1400"/>
            </a:lvl8pPr>
            <a:lvl9pPr marL="3164400">
              <a:tabLst>
                <a:tab pos="360000" algn="l"/>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Slide Number Placeholder 4"/>
          <p:cNvSpPr>
            <a:spLocks noGrp="1"/>
          </p:cNvSpPr>
          <p:nvPr>
            <p:ph type="sldNum" sz="quarter" idx="13"/>
          </p:nvPr>
        </p:nvSpPr>
        <p:spPr/>
        <p:txBody>
          <a:bodyPr/>
          <a:lstStyle>
            <a:lvl1pPr>
              <a:defRPr/>
            </a:lvl1pPr>
          </a:lstStyle>
          <a:p>
            <a:pPr>
              <a:defRPr/>
            </a:pPr>
            <a:fld id="{DA34704A-6ACD-41FD-842F-48E0F6E8909B}"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293380971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p:cSld name="Title, Content and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60000" y="1044000"/>
            <a:ext cx="4039200" cy="4590000"/>
          </a:xfrm>
        </p:spPr>
        <p:txBody>
          <a:bodyPr>
            <a:noAutofit/>
          </a:bodyPr>
          <a:lstStyle>
            <a:lvl1pPr indent="-284400">
              <a:spcBef>
                <a:spcPts val="800"/>
              </a:spcBef>
              <a:defRPr sz="1400">
                <a:latin typeface="+mn-lt"/>
              </a:defRPr>
            </a:lvl1pPr>
            <a:lvl2pPr marL="644400" indent="-284400">
              <a:defRPr sz="1400">
                <a:latin typeface="+mn-lt"/>
              </a:defRPr>
            </a:lvl2pPr>
            <a:lvl3pPr marL="1004400" indent="-284400">
              <a:defRPr sz="1400">
                <a:latin typeface="+mn-lt"/>
              </a:defRPr>
            </a:lvl3pPr>
            <a:lvl4pPr marL="1364400" indent="-284400">
              <a:defRPr sz="1400">
                <a:latin typeface="+mn-lt"/>
              </a:defRPr>
            </a:lvl4pPr>
            <a:lvl5pPr marL="1724400" indent="-284400">
              <a:defRPr sz="1400">
                <a:latin typeface="+mn-lt"/>
              </a:defRPr>
            </a:lvl5pPr>
            <a:lvl6pPr marL="2084400" indent="-284400">
              <a:defRPr sz="1400"/>
            </a:lvl6pPr>
            <a:lvl7pPr marL="2445750" indent="-285750">
              <a:buFont typeface="Arial" pitchFamily="34" charset="0"/>
              <a:buChar char="•"/>
              <a:defRPr sz="1400"/>
            </a:lvl7pPr>
            <a:lvl8pPr marL="2805750" indent="-284400">
              <a:buFont typeface="Arial" pitchFamily="34" charset="0"/>
              <a:buChar char="•"/>
              <a:defRPr sz="1400" baseline="0"/>
            </a:lvl8pPr>
            <a:lvl9pPr marL="3164400" indent="-284400">
              <a:defRPr sz="14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Text Placeholder 3"/>
          <p:cNvSpPr>
            <a:spLocks noGrp="1"/>
          </p:cNvSpPr>
          <p:nvPr>
            <p:ph type="body" sz="half" idx="2"/>
          </p:nvPr>
        </p:nvSpPr>
        <p:spPr>
          <a:xfrm>
            <a:off x="4698000" y="1044000"/>
            <a:ext cx="4104000" cy="4590000"/>
          </a:xfrm>
        </p:spPr>
        <p:txBody>
          <a:bodyPr>
            <a:noAutofit/>
          </a:bodyPr>
          <a:lstStyle>
            <a:lvl1pPr>
              <a:spcBef>
                <a:spcPts val="800"/>
              </a:spcBef>
              <a:tabLst/>
              <a:defRPr sz="1400">
                <a:latin typeface="+mn-lt"/>
              </a:defRPr>
            </a:lvl1pPr>
            <a:lvl2pPr marL="644400">
              <a:tabLst/>
              <a:defRPr sz="1400">
                <a:latin typeface="+mn-lt"/>
              </a:defRPr>
            </a:lvl2pPr>
            <a:lvl3pPr marL="1004400">
              <a:tabLst/>
              <a:defRPr sz="1400">
                <a:latin typeface="+mn-lt"/>
              </a:defRPr>
            </a:lvl3pPr>
            <a:lvl4pPr marL="1364400">
              <a:tabLst/>
              <a:defRPr sz="1400">
                <a:latin typeface="+mn-lt"/>
              </a:defRPr>
            </a:lvl4pPr>
            <a:lvl5pPr marL="1724400">
              <a:tabLst/>
              <a:defRPr sz="1400">
                <a:latin typeface="+mn-lt"/>
              </a:defRPr>
            </a:lvl5pPr>
            <a:lvl6pPr marL="2084400">
              <a:tabLst/>
              <a:defRPr sz="1400"/>
            </a:lvl6pPr>
            <a:lvl7pPr marL="2444400">
              <a:tabLst/>
              <a:defRPr sz="1400"/>
            </a:lvl7pPr>
            <a:lvl8pPr marL="2804400">
              <a:tabLst/>
              <a:defRPr sz="1400"/>
            </a:lvl8pPr>
            <a:lvl9pPr marL="3164400">
              <a:tabLst/>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itle 7"/>
          <p:cNvSpPr>
            <a:spLocks noGrp="1"/>
          </p:cNvSpPr>
          <p:nvPr>
            <p:ph type="title"/>
          </p:nvPr>
        </p:nvSpPr>
        <p:spPr/>
        <p:txBody>
          <a:bodyPr/>
          <a:lstStyle/>
          <a:p>
            <a:r>
              <a:rPr lang="en-US" smtClean="0"/>
              <a:t>Click to edit Master title style</a:t>
            </a:r>
            <a:endParaRPr/>
          </a:p>
        </p:txBody>
      </p:sp>
      <p:sp>
        <p:nvSpPr>
          <p:cNvPr id="5" name="Slide Number Placeholder 4"/>
          <p:cNvSpPr>
            <a:spLocks noGrp="1"/>
          </p:cNvSpPr>
          <p:nvPr>
            <p:ph type="sldNum" sz="quarter" idx="13"/>
          </p:nvPr>
        </p:nvSpPr>
        <p:spPr/>
        <p:txBody>
          <a:bodyPr/>
          <a:lstStyle>
            <a:lvl1pPr>
              <a:defRPr/>
            </a:lvl1pPr>
          </a:lstStyle>
          <a:p>
            <a:pPr>
              <a:defRPr/>
            </a:pPr>
            <a:fld id="{BF964A88-30A6-4F9D-979C-4635B5A26970}" type="slidenum">
              <a:rPr lang="en-GB">
                <a:solidFill>
                  <a:srgbClr val="191919"/>
                </a:solidFill>
              </a:rPr>
              <a:pPr>
                <a:defRPr/>
              </a:pPr>
              <a:t>‹#›</a:t>
            </a:fld>
            <a:r>
              <a:rPr lang="en-GB">
                <a:solidFill>
                  <a:srgbClr val="191919"/>
                </a:solidFill>
              </a:rPr>
              <a:t> • </a:t>
            </a:r>
          </a:p>
        </p:txBody>
      </p:sp>
      <p:sp>
        <p:nvSpPr>
          <p:cNvPr id="6"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22189740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p:cSld name="Title, Text, and 2 Content">
    <p:spTree>
      <p:nvGrpSpPr>
        <p:cNvPr id="1" name=""/>
        <p:cNvGrpSpPr/>
        <p:nvPr/>
      </p:nvGrpSpPr>
      <p:grpSpPr>
        <a:xfrm>
          <a:off x="0" y="0"/>
          <a:ext cx="0" cy="0"/>
          <a:chOff x="0" y="0"/>
          <a:chExt cx="0" cy="0"/>
        </a:xfrm>
      </p:grpSpPr>
      <p:sp>
        <p:nvSpPr>
          <p:cNvPr id="3" name="Text Placeholder 2"/>
          <p:cNvSpPr>
            <a:spLocks noGrp="1"/>
          </p:cNvSpPr>
          <p:nvPr>
            <p:ph type="body" sz="half" idx="1"/>
          </p:nvPr>
        </p:nvSpPr>
        <p:spPr>
          <a:xfrm>
            <a:off x="360000" y="1044000"/>
            <a:ext cx="40392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5750" indent="-285750">
              <a:buFont typeface="Arial" pitchFamily="34" charset="0"/>
              <a:buChar char="•"/>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4698000" y="1044000"/>
            <a:ext cx="4104000" cy="2160000"/>
          </a:xfrm>
        </p:spPr>
        <p:txBody>
          <a:bodyPr>
            <a:noAutofit/>
          </a:bodyPr>
          <a:lstStyle>
            <a:lvl1pPr marL="284400" indent="-285750">
              <a:spcBef>
                <a:spcPts val="800"/>
              </a:spcBef>
              <a:buFont typeface="Arial" pitchFamily="34" charset="0"/>
              <a:buChar char="•"/>
              <a:defRPr sz="1400">
                <a:latin typeface="+mn-lt"/>
              </a:defRPr>
            </a:lvl1pPr>
            <a:lvl2pPr marL="645750" indent="-285750">
              <a:buFont typeface="Arial" pitchFamily="34" charset="0"/>
              <a:buChar char="•"/>
              <a:defRPr sz="1400">
                <a:latin typeface="+mn-lt"/>
              </a:defRPr>
            </a:lvl2pPr>
            <a:lvl3pPr marL="1005750" indent="-285750">
              <a:buFont typeface="Arial" pitchFamily="34" charset="0"/>
              <a:buChar char="•"/>
              <a:defRPr sz="1400">
                <a:latin typeface="+mn-lt"/>
              </a:defRPr>
            </a:lvl3pPr>
            <a:lvl4pPr marL="1365750" indent="-285750">
              <a:buFont typeface="Arial" pitchFamily="34" charset="0"/>
              <a:buChar char="•"/>
              <a:defRPr sz="1400">
                <a:latin typeface="+mn-lt"/>
              </a:defRPr>
            </a:lvl4pPr>
            <a:lvl5pPr marL="1725750" indent="-285750">
              <a:buFont typeface="Arial" pitchFamily="34" charset="0"/>
              <a:buChar char="•"/>
              <a:defRPr sz="1400">
                <a:latin typeface="+mn-lt"/>
              </a:defRPr>
            </a:lvl5pPr>
            <a:lvl6pPr marL="2085750" indent="-285750">
              <a:buFont typeface="Arial" pitchFamily="34" charset="0"/>
              <a:buChar char="•"/>
              <a:defRPr sz="1200"/>
            </a:lvl6pPr>
            <a:lvl7pPr marL="2445750" indent="-285750">
              <a:buFont typeface="Arial" pitchFamily="34" charset="0"/>
              <a:buChar char="•"/>
              <a:defRPr sz="1600"/>
            </a:lvl7pPr>
            <a:lvl8pPr marL="2804400">
              <a:defRPr sz="16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Content Placeholder 4"/>
          <p:cNvSpPr>
            <a:spLocks noGrp="1"/>
          </p:cNvSpPr>
          <p:nvPr>
            <p:ph sz="quarter" idx="3"/>
          </p:nvPr>
        </p:nvSpPr>
        <p:spPr>
          <a:xfrm>
            <a:off x="4697999" y="3474000"/>
            <a:ext cx="41040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3"/>
          </p:nvPr>
        </p:nvSpPr>
        <p:spPr/>
        <p:txBody>
          <a:bodyPr/>
          <a:lstStyle>
            <a:lvl1pPr>
              <a:defRPr/>
            </a:lvl1pPr>
          </a:lstStyle>
          <a:p>
            <a:pPr>
              <a:defRPr/>
            </a:pPr>
            <a:fld id="{86E4B83C-C74D-49F3-AF55-DA8AFBB7D7DB}" type="slidenum">
              <a:rPr lang="en-GB">
                <a:solidFill>
                  <a:srgbClr val="191919"/>
                </a:solidFill>
              </a:rPr>
              <a:pPr>
                <a:defRPr/>
              </a:pPr>
              <a:t>‹#›</a:t>
            </a:fld>
            <a:r>
              <a:rPr lang="en-GB">
                <a:solidFill>
                  <a:srgbClr val="191919"/>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95080904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p:cSld name="Title, 2 Content and Text">
    <p:spTree>
      <p:nvGrpSpPr>
        <p:cNvPr id="1" name=""/>
        <p:cNvGrpSpPr/>
        <p:nvPr/>
      </p:nvGrpSpPr>
      <p:grpSpPr>
        <a:xfrm>
          <a:off x="0" y="0"/>
          <a:ext cx="0" cy="0"/>
          <a:chOff x="0" y="0"/>
          <a:chExt cx="0" cy="0"/>
        </a:xfrm>
      </p:grpSpPr>
      <p:sp>
        <p:nvSpPr>
          <p:cNvPr id="3" name="Content Placeholder 2"/>
          <p:cNvSpPr>
            <a:spLocks noGrp="1"/>
          </p:cNvSpPr>
          <p:nvPr>
            <p:ph sz="quarter" idx="1"/>
          </p:nvPr>
        </p:nvSpPr>
        <p:spPr>
          <a:xfrm>
            <a:off x="360000" y="104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Content Placeholder 3"/>
          <p:cNvSpPr>
            <a:spLocks noGrp="1"/>
          </p:cNvSpPr>
          <p:nvPr>
            <p:ph sz="quarter" idx="2"/>
          </p:nvPr>
        </p:nvSpPr>
        <p:spPr>
          <a:xfrm>
            <a:off x="360000" y="3474000"/>
            <a:ext cx="4038600" cy="216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a:lvl6pPr>
            <a:lvl7pPr marL="2444400">
              <a:defRPr sz="1400"/>
            </a:lvl7pPr>
            <a:lvl8pPr>
              <a:defRPr sz="1400"/>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5" name="Text Placeholder 4"/>
          <p:cNvSpPr>
            <a:spLocks noGrp="1"/>
          </p:cNvSpPr>
          <p:nvPr>
            <p:ph type="body" sz="half" idx="3"/>
          </p:nvPr>
        </p:nvSpPr>
        <p:spPr>
          <a:xfrm>
            <a:off x="4697999" y="1044000"/>
            <a:ext cx="4104000" cy="4590000"/>
          </a:xfrm>
        </p:spPr>
        <p:txBody>
          <a:bodyPr>
            <a:noAutofit/>
          </a:bodyPr>
          <a:lstStyle>
            <a:lvl1pPr>
              <a:spcBef>
                <a:spcPts val="800"/>
              </a:spcBef>
              <a:defRPr sz="1400">
                <a:latin typeface="+mn-lt"/>
              </a:defRPr>
            </a:lvl1pPr>
            <a:lvl2pPr marL="644400">
              <a:defRPr sz="1400">
                <a:latin typeface="+mn-lt"/>
              </a:defRPr>
            </a:lvl2pPr>
            <a:lvl3pPr marL="1004400">
              <a:defRPr sz="1400">
                <a:latin typeface="+mn-lt"/>
              </a:defRPr>
            </a:lvl3pPr>
            <a:lvl4pPr marL="1364400">
              <a:defRPr sz="1400">
                <a:latin typeface="+mn-lt"/>
              </a:defRPr>
            </a:lvl4pPr>
            <a:lvl5pPr marL="1724400">
              <a:defRPr sz="1400">
                <a:latin typeface="+mn-lt"/>
              </a:defRPr>
            </a:lvl5pPr>
            <a:lvl6pPr marL="2084400">
              <a:defRPr sz="1400"/>
            </a:lvl6pPr>
            <a:lvl7pPr marL="2444400">
              <a:defRPr sz="1400"/>
            </a:lvl7pPr>
            <a:lvl8pPr marL="2804400">
              <a:defRPr sz="1400"/>
            </a:lvl8pPr>
            <a:lvl9pPr marL="316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9" name="Title 8"/>
          <p:cNvSpPr>
            <a:spLocks noGrp="1"/>
          </p:cNvSpPr>
          <p:nvPr>
            <p:ph type="title"/>
          </p:nvPr>
        </p:nvSpPr>
        <p:spPr/>
        <p:txBody>
          <a:bodyPr/>
          <a:lstStyle/>
          <a:p>
            <a:r>
              <a:rPr lang="en-US" smtClean="0"/>
              <a:t>Click to edit Master title style</a:t>
            </a:r>
            <a:endParaRPr/>
          </a:p>
        </p:txBody>
      </p:sp>
      <p:sp>
        <p:nvSpPr>
          <p:cNvPr id="6" name="Slide Number Placeholder 4"/>
          <p:cNvSpPr>
            <a:spLocks noGrp="1"/>
          </p:cNvSpPr>
          <p:nvPr>
            <p:ph type="sldNum" sz="quarter" idx="13"/>
          </p:nvPr>
        </p:nvSpPr>
        <p:spPr/>
        <p:txBody>
          <a:bodyPr/>
          <a:lstStyle>
            <a:lvl1pPr>
              <a:defRPr/>
            </a:lvl1pPr>
          </a:lstStyle>
          <a:p>
            <a:pPr>
              <a:defRPr/>
            </a:pPr>
            <a:fld id="{6FD949E3-3969-4455-B19B-E1E3D38625E8}" type="slidenum">
              <a:rPr lang="en-GB">
                <a:solidFill>
                  <a:srgbClr val="191919"/>
                </a:solidFill>
              </a:rPr>
              <a:pPr>
                <a:defRPr/>
              </a:pPr>
              <a:t>‹#›</a:t>
            </a:fld>
            <a:r>
              <a:rPr lang="en-GB">
                <a:solidFill>
                  <a:srgbClr val="191919"/>
                </a:solidFill>
              </a:rPr>
              <a:t> • </a:t>
            </a:r>
          </a:p>
        </p:txBody>
      </p:sp>
      <p:sp>
        <p:nvSpPr>
          <p:cNvPr id="7"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246964372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p:cSld name="Two columns, text and image">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360000" y="1124744"/>
            <a:ext cx="4104000" cy="4509256"/>
          </a:xfrm>
        </p:spPr>
        <p:txBody>
          <a:bodyPr>
            <a:noAutofit/>
          </a:bodyPr>
          <a:lstStyle>
            <a:lvl1pPr marL="285750" marR="0" indent="-284400" algn="l" defTabSz="914400" rtl="0" eaLnBrk="1" fontAlgn="auto" latinLnBrk="0" hangingPunct="1">
              <a:lnSpc>
                <a:spcPct val="100000"/>
              </a:lnSpc>
              <a:spcBef>
                <a:spcPts val="800"/>
              </a:spcBef>
              <a:spcAft>
                <a:spcPts val="600"/>
              </a:spcAft>
              <a:buClrTx/>
              <a:buSzPct val="100000"/>
              <a:buFont typeface="Arial" pitchFamily="34" charset="0"/>
              <a:buChar char="•"/>
              <a:tabLst/>
              <a:defRPr sz="1400">
                <a:latin typeface="+mn-lt"/>
                <a:cs typeface="Arial" pitchFamily="34" charset="0"/>
              </a:defRPr>
            </a:lvl1pPr>
            <a:lvl2pPr marL="64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2pPr>
            <a:lvl3pPr marL="100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3pPr>
            <a:lvl4pPr marL="136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4pPr>
            <a:lvl5pPr marL="172575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a:latin typeface="+mn-lt"/>
              </a:defRPr>
            </a:lvl5pPr>
            <a:lvl6pPr marL="2084400" indent="-284400">
              <a:defRPr sz="1400"/>
            </a:lvl6pPr>
            <a:lvl7pPr marL="2444400" indent="-284400">
              <a:defRPr sz="1400"/>
            </a:lvl7pPr>
            <a:lvl8pPr marL="2804400" indent="-284400">
              <a:defRPr sz="1400"/>
            </a:lvl8pPr>
            <a:lvl9pPr marL="3164400" indent="-284400">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4824001" y="5094184"/>
            <a:ext cx="3978688" cy="539853"/>
          </a:xfrm>
        </p:spPr>
        <p:txBody>
          <a:bodyPr>
            <a:normAutofit/>
          </a:bodyPr>
          <a:lstStyle>
            <a:lvl1pPr marL="0" indent="0">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4" name="Picture Placeholder 3"/>
          <p:cNvSpPr>
            <a:spLocks noGrp="1" noChangeAspect="1"/>
          </p:cNvSpPr>
          <p:nvPr>
            <p:ph type="pic" sz="quarter" idx="16"/>
          </p:nvPr>
        </p:nvSpPr>
        <p:spPr>
          <a:xfrm>
            <a:off x="4824000" y="1188000"/>
            <a:ext cx="4320000" cy="3816000"/>
          </a:xfrm>
        </p:spPr>
        <p:txBody>
          <a:bodyPr spcCol="0" rtlCol="0">
            <a:normAutofit/>
          </a:bodyPr>
          <a:lstStyle>
            <a:lvl1pPr marL="0" inden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7"/>
          </p:nvPr>
        </p:nvSpPr>
        <p:spPr/>
        <p:txBody>
          <a:bodyPr/>
          <a:lstStyle>
            <a:lvl1pPr>
              <a:defRPr/>
            </a:lvl1pPr>
          </a:lstStyle>
          <a:p>
            <a:pPr>
              <a:defRPr/>
            </a:pPr>
            <a:fld id="{CD01C899-909A-413A-BB3B-E5ED61BCEEFA}" type="slidenum">
              <a:rPr lang="en-GB">
                <a:solidFill>
                  <a:srgbClr val="191919"/>
                </a:solidFill>
              </a:rPr>
              <a:pPr>
                <a:defRPr/>
              </a:pPr>
              <a:t>‹#›</a:t>
            </a:fld>
            <a:r>
              <a:rPr lang="en-GB">
                <a:solidFill>
                  <a:srgbClr val="191919"/>
                </a:solidFill>
              </a:rPr>
              <a:t> • </a:t>
            </a:r>
          </a:p>
        </p:txBody>
      </p:sp>
      <p:sp>
        <p:nvSpPr>
          <p:cNvPr id="9" name="Footer Placeholder 3"/>
          <p:cNvSpPr>
            <a:spLocks noGrp="1"/>
          </p:cNvSpPr>
          <p:nvPr>
            <p:ph type="ftr" sz="quarter" idx="18"/>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83393960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p:cSld name="Two columns, image and text">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4698470" y="1124744"/>
            <a:ext cx="4104000" cy="4509255"/>
          </a:xfrm>
        </p:spPr>
        <p:txBody>
          <a:bodyPr>
            <a:noAutofit/>
          </a:bodyPr>
          <a:lstStyle>
            <a:lvl1pPr marL="285750" indent="-284400" defTabSz="0">
              <a:spcBef>
                <a:spcPts val="800"/>
              </a:spcBef>
              <a:buFont typeface="Arial" pitchFamily="34" charset="0"/>
              <a:buChar char="•"/>
              <a:defRPr sz="1400">
                <a:latin typeface="+mn-lt"/>
                <a:cs typeface="Arial" pitchFamily="34" charset="0"/>
              </a:defRPr>
            </a:lvl1pPr>
            <a:lvl2pPr marL="645750" indent="-284400">
              <a:buFont typeface="Arial" pitchFamily="34" charset="0"/>
              <a:buChar char="•"/>
              <a:defRPr sz="1400">
                <a:latin typeface="+mn-lt"/>
              </a:defRPr>
            </a:lvl2pPr>
            <a:lvl3pPr marL="1005750" indent="-284400">
              <a:buFont typeface="Arial" pitchFamily="34" charset="0"/>
              <a:buChar char="•"/>
              <a:defRPr sz="1400">
                <a:latin typeface="+mn-lt"/>
              </a:defRPr>
            </a:lvl3pPr>
            <a:lvl4pPr marL="1365750" indent="-284400">
              <a:buFont typeface="Arial" pitchFamily="34" charset="0"/>
              <a:buChar char="•"/>
              <a:defRPr sz="1400">
                <a:latin typeface="+mn-lt"/>
              </a:defRPr>
            </a:lvl4pPr>
            <a:lvl5pPr marL="1725750" indent="-284400">
              <a:buFont typeface="Arial" pitchFamily="34" charset="0"/>
              <a:buChar char="•"/>
              <a:defRPr sz="1400">
                <a:latin typeface="+mn-lt"/>
              </a:defRPr>
            </a:lvl5pPr>
            <a:lvl6pPr marL="2084400" indent="-284400">
              <a:defRPr sz="1400">
                <a:latin typeface="+mn-lt"/>
              </a:defRPr>
            </a:lvl6pPr>
            <a:lvl7pPr marL="2444400" indent="-284400">
              <a:defRPr sz="1400">
                <a:latin typeface="+mn-lt"/>
              </a:defRPr>
            </a:lvl7pPr>
            <a:lvl8pPr marL="2804400" indent="-284400">
              <a:defRPr sz="1400">
                <a:latin typeface="+mn-lt"/>
              </a:defRPr>
            </a:lvl8pPr>
            <a:lvl9pPr marL="3164400" indent="-284400">
              <a:defRPr sz="1400">
                <a:latin typeface="+mn-lt"/>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8" name="Text Placeholder 7"/>
          <p:cNvSpPr>
            <a:spLocks noGrp="1"/>
          </p:cNvSpPr>
          <p:nvPr>
            <p:ph type="body" sz="quarter" idx="15"/>
          </p:nvPr>
        </p:nvSpPr>
        <p:spPr>
          <a:xfrm>
            <a:off x="332525" y="5094000"/>
            <a:ext cx="3978688" cy="540000"/>
          </a:xfrm>
        </p:spPr>
        <p:txBody>
          <a:bodyPr>
            <a:normAutofit/>
          </a:bodyPr>
          <a:lstStyle>
            <a:lvl1pPr marL="0" indent="0" algn="r">
              <a:lnSpc>
                <a:spcPct val="100000"/>
              </a:lnSpc>
              <a:spcBef>
                <a:spcPts val="0"/>
              </a:spcBef>
              <a:buFontTx/>
              <a:buNone/>
              <a:defRPr sz="1200">
                <a:latin typeface="+mn-lt"/>
                <a:cs typeface="Arial" pitchFamily="34" charset="0"/>
              </a:defRPr>
            </a:lvl1pPr>
          </a:lstStyle>
          <a:p>
            <a:pPr lvl="0"/>
            <a:r>
              <a:rPr lang="en-US" smtClean="0"/>
              <a:t>Click to edit Master text styles</a:t>
            </a:r>
          </a:p>
        </p:txBody>
      </p:sp>
      <p:sp>
        <p:nvSpPr>
          <p:cNvPr id="10" name="Title 9"/>
          <p:cNvSpPr>
            <a:spLocks noGrp="1"/>
          </p:cNvSpPr>
          <p:nvPr>
            <p:ph type="title"/>
          </p:nvPr>
        </p:nvSpPr>
        <p:spPr/>
        <p:txBody>
          <a:bodyPr/>
          <a:lstStyle/>
          <a:p>
            <a:r>
              <a:rPr lang="en-US" smtClean="0"/>
              <a:t>Click to edit Master title style</a:t>
            </a:r>
            <a:endParaRPr/>
          </a:p>
        </p:txBody>
      </p:sp>
      <p:sp>
        <p:nvSpPr>
          <p:cNvPr id="14" name="Picture Placeholder 3"/>
          <p:cNvSpPr>
            <a:spLocks noGrp="1" noChangeAspect="1"/>
          </p:cNvSpPr>
          <p:nvPr>
            <p:ph type="pic" sz="quarter" idx="16"/>
          </p:nvPr>
        </p:nvSpPr>
        <p:spPr>
          <a:xfrm>
            <a:off x="0" y="1188000"/>
            <a:ext cx="4320000" cy="3816000"/>
          </a:xfrm>
        </p:spPr>
        <p:txBody>
          <a:bodyPr spcCol="0" rtlCol="0">
            <a:normAutofit/>
          </a:bodyPr>
          <a:lstStyle>
            <a:lvl1pPr marL="0" indent="0">
              <a:buFont typeface="Arial" pitchFamily="34" charset="0"/>
              <a:buNone/>
              <a:defRPr sz="1400"/>
            </a:lvl1pPr>
          </a:lstStyle>
          <a:p>
            <a:pPr lvl="0"/>
            <a:r>
              <a:rPr lang="en-US" noProof="0" smtClean="0"/>
              <a:t>Click icon to add picture</a:t>
            </a:r>
            <a:endParaRPr noProof="0"/>
          </a:p>
        </p:txBody>
      </p:sp>
      <p:sp>
        <p:nvSpPr>
          <p:cNvPr id="6" name="Slide Number Placeholder 4"/>
          <p:cNvSpPr>
            <a:spLocks noGrp="1"/>
          </p:cNvSpPr>
          <p:nvPr>
            <p:ph type="sldNum" sz="quarter" idx="17"/>
          </p:nvPr>
        </p:nvSpPr>
        <p:spPr/>
        <p:txBody>
          <a:bodyPr/>
          <a:lstStyle>
            <a:lvl1pPr>
              <a:defRPr/>
            </a:lvl1pPr>
          </a:lstStyle>
          <a:p>
            <a:pPr>
              <a:defRPr/>
            </a:pPr>
            <a:fld id="{908A6B53-4947-465C-BC48-BDBBDBD22AC0}" type="slidenum">
              <a:rPr lang="en-GB">
                <a:solidFill>
                  <a:srgbClr val="191919"/>
                </a:solidFill>
              </a:rPr>
              <a:pPr>
                <a:defRPr/>
              </a:pPr>
              <a:t>‹#›</a:t>
            </a:fld>
            <a:r>
              <a:rPr lang="en-GB">
                <a:solidFill>
                  <a:srgbClr val="191919"/>
                </a:solidFill>
              </a:rPr>
              <a:t> • </a:t>
            </a:r>
          </a:p>
        </p:txBody>
      </p:sp>
      <p:sp>
        <p:nvSpPr>
          <p:cNvPr id="9" name="Footer Placeholder 3"/>
          <p:cNvSpPr>
            <a:spLocks noGrp="1"/>
          </p:cNvSpPr>
          <p:nvPr>
            <p:ph type="ftr" sz="quarter" idx="18"/>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807553903"/>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3"/>
          <a:srcRect/>
          <a:stretch>
            <a:fillRect/>
          </a:stretch>
        </p:blipFill>
        <p:spPr bwMode="black">
          <a:xfrm>
            <a:off x="360363" y="360363"/>
            <a:ext cx="2330450" cy="503237"/>
          </a:xfrm>
          <a:prstGeom prst="rect">
            <a:avLst/>
          </a:prstGeom>
          <a:noFill/>
          <a:ln w="9525">
            <a:noFill/>
            <a:miter lim="800000"/>
            <a:headEnd/>
            <a:tailEnd/>
          </a:ln>
        </p:spPr>
      </p:pic>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60000"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225407828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Chapter divider">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black">
          <a:xfrm>
            <a:off x="360363" y="360363"/>
            <a:ext cx="23304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sp>
        <p:nvSpPr>
          <p:cNvPr id="18" name="Text Placeholder 17"/>
          <p:cNvSpPr>
            <a:spLocks noGrp="1"/>
          </p:cNvSpPr>
          <p:nvPr>
            <p:ph type="body" sz="quarter" idx="10"/>
          </p:nvPr>
        </p:nvSpPr>
        <p:spPr>
          <a:xfrm>
            <a:off x="360003" y="1772816"/>
            <a:ext cx="8461158" cy="3861222"/>
          </a:xfrm>
        </p:spPr>
        <p:txBody>
          <a:bodyPr/>
          <a:lstStyle>
            <a:lvl1pPr marL="342900" indent="-342900">
              <a:lnSpc>
                <a:spcPct val="100000"/>
              </a:lnSpc>
              <a:spcBef>
                <a:spcPts val="900"/>
              </a:spcBef>
              <a:spcAft>
                <a:spcPts val="900"/>
              </a:spcAft>
              <a:buFont typeface="Arial" pitchFamily="34" charset="0"/>
              <a:buChar char="•"/>
              <a:defRPr sz="2500" b="1">
                <a:solidFill>
                  <a:srgbClr val="005284"/>
                </a:solidFill>
              </a:defRPr>
            </a:lvl1pPr>
            <a:lvl2pPr marL="702000" indent="-342900">
              <a:lnSpc>
                <a:spcPct val="100000"/>
              </a:lnSpc>
              <a:spcBef>
                <a:spcPts val="900"/>
              </a:spcBef>
              <a:spcAft>
                <a:spcPts val="900"/>
              </a:spcAft>
              <a:buFont typeface="Arial" pitchFamily="34" charset="0"/>
              <a:buChar char="•"/>
              <a:defRPr sz="2500" b="1">
                <a:solidFill>
                  <a:srgbClr val="005284"/>
                </a:solidFill>
              </a:defRPr>
            </a:lvl2pPr>
            <a:lvl3pPr marL="1062000" indent="-342900">
              <a:lnSpc>
                <a:spcPct val="100000"/>
              </a:lnSpc>
              <a:spcBef>
                <a:spcPts val="900"/>
              </a:spcBef>
              <a:spcAft>
                <a:spcPts val="900"/>
              </a:spcAft>
              <a:buFont typeface="Arial" pitchFamily="34" charset="0"/>
              <a:buChar char="•"/>
              <a:defRPr sz="2500" b="1">
                <a:solidFill>
                  <a:srgbClr val="005284"/>
                </a:solidFill>
              </a:defRPr>
            </a:lvl3pPr>
            <a:lvl4pPr marL="1422000" indent="-342900">
              <a:lnSpc>
                <a:spcPct val="100000"/>
              </a:lnSpc>
              <a:spcBef>
                <a:spcPts val="900"/>
              </a:spcBef>
              <a:spcAft>
                <a:spcPts val="900"/>
              </a:spcAft>
              <a:buFont typeface="Arial" pitchFamily="34" charset="0"/>
              <a:buChar char="•"/>
              <a:defRPr sz="2500" b="1">
                <a:solidFill>
                  <a:srgbClr val="005284"/>
                </a:solidFill>
              </a:defRPr>
            </a:lvl4pPr>
            <a:lvl5pPr marL="1782000" indent="-342900">
              <a:lnSpc>
                <a:spcPct val="100000"/>
              </a:lnSpc>
              <a:spcBef>
                <a:spcPts val="900"/>
              </a:spcBef>
              <a:spcAft>
                <a:spcPts val="900"/>
              </a:spcAft>
              <a:buFont typeface="Arial" pitchFamily="34" charset="0"/>
              <a:buChar char="•"/>
              <a:defRPr sz="2500" b="1">
                <a:solidFill>
                  <a:srgbClr val="005284"/>
                </a:solidFill>
              </a:defRPr>
            </a:lvl5pPr>
            <a:lvl6pPr marL="2142000" indent="-342000">
              <a:spcBef>
                <a:spcPts val="900"/>
              </a:spcBef>
              <a:spcAft>
                <a:spcPts val="900"/>
              </a:spcAft>
              <a:buFont typeface="Arial" pitchFamily="34" charset="0"/>
              <a:buChar char="•"/>
              <a:defRPr sz="2500" b="1">
                <a:solidFill>
                  <a:srgbClr val="005284"/>
                </a:solidFill>
              </a:defRPr>
            </a:lvl6pPr>
            <a:lvl7pPr marL="2502000" indent="-342000">
              <a:spcBef>
                <a:spcPts val="900"/>
              </a:spcBef>
              <a:spcAft>
                <a:spcPts val="900"/>
              </a:spcAft>
              <a:defRPr sz="2500" b="1">
                <a:solidFill>
                  <a:srgbClr val="005284"/>
                </a:solidFill>
              </a:defRPr>
            </a:lvl7pPr>
            <a:lvl8pPr marL="2862000" indent="-342000">
              <a:spcBef>
                <a:spcPts val="900"/>
              </a:spcBef>
              <a:spcAft>
                <a:spcPts val="900"/>
              </a:spcAft>
              <a:defRPr sz="2500" baseline="0">
                <a:solidFill>
                  <a:srgbClr val="005284"/>
                </a:solidFill>
              </a:defRPr>
            </a:lvl8pPr>
            <a:lvl9pPr marL="3222000" indent="-342000">
              <a:spcBef>
                <a:spcPts val="900"/>
              </a:spcBef>
              <a:spcAft>
                <a:spcPts val="900"/>
              </a:spcAft>
              <a:defRPr sz="2500"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Tree>
    <p:extLst>
      <p:ext uri="{BB962C8B-B14F-4D97-AF65-F5344CB8AC3E}">
        <p14:creationId xmlns:p14="http://schemas.microsoft.com/office/powerpoint/2010/main" val="428221506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p:cSld name="Chapter divider, image right">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3"/>
          <a:srcRect/>
          <a:stretch>
            <a:fillRect/>
          </a:stretch>
        </p:blipFill>
        <p:spPr bwMode="black">
          <a:xfrm>
            <a:off x="360363" y="360363"/>
            <a:ext cx="2330450" cy="503237"/>
          </a:xfrm>
          <a:prstGeom prst="rect">
            <a:avLst/>
          </a:prstGeom>
          <a:noFill/>
          <a:ln w="9525">
            <a:noFill/>
            <a:miter lim="800000"/>
            <a:headEnd/>
            <a:tailEnd/>
          </a:ln>
        </p:spPr>
      </p:pic>
      <p:grpSp>
        <p:nvGrpSpPr>
          <p:cNvPr id="6" name="Grupp 11"/>
          <p:cNvGrpSpPr>
            <a:grpSpLocks/>
          </p:cNvGrpSpPr>
          <p:nvPr/>
        </p:nvGrpSpPr>
        <p:grpSpPr bwMode="auto">
          <a:xfrm>
            <a:off x="-17463"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8"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8" name="Text Placeholder 17"/>
          <p:cNvSpPr>
            <a:spLocks noGrp="1"/>
          </p:cNvSpPr>
          <p:nvPr>
            <p:ph type="body" sz="quarter" idx="10"/>
          </p:nvPr>
        </p:nvSpPr>
        <p:spPr>
          <a:xfrm>
            <a:off x="359999" y="1916832"/>
            <a:ext cx="5400000" cy="3717206"/>
          </a:xfrm>
        </p:spPr>
        <p:txBody>
          <a:bodyPr>
            <a:noAutofit/>
          </a:bodyPr>
          <a:lstStyle>
            <a:lvl1pPr marL="285750" indent="-284400">
              <a:lnSpc>
                <a:spcPct val="100000"/>
              </a:lnSpc>
              <a:spcBef>
                <a:spcPts val="300"/>
              </a:spcBef>
              <a:spcAft>
                <a:spcPts val="300"/>
              </a:spcAft>
              <a:buFont typeface="Arial" pitchFamily="34" charset="0"/>
              <a:buChar char="•"/>
              <a:defRPr sz="1500" b="1">
                <a:solidFill>
                  <a:srgbClr val="005284"/>
                </a:solidFill>
                <a:latin typeface="+mn-lt"/>
              </a:defRPr>
            </a:lvl1pPr>
            <a:lvl2pPr marL="644400" indent="-284400">
              <a:lnSpc>
                <a:spcPct val="100000"/>
              </a:lnSpc>
              <a:spcBef>
                <a:spcPts val="300"/>
              </a:spcBef>
              <a:spcAft>
                <a:spcPts val="300"/>
              </a:spcAft>
              <a:defRPr sz="1500" b="1">
                <a:solidFill>
                  <a:srgbClr val="005284"/>
                </a:solidFill>
                <a:latin typeface="+mn-lt"/>
              </a:defRPr>
            </a:lvl2pPr>
            <a:lvl3pPr marL="1004400" indent="-284400">
              <a:lnSpc>
                <a:spcPct val="100000"/>
              </a:lnSpc>
              <a:spcBef>
                <a:spcPts val="300"/>
              </a:spcBef>
              <a:spcAft>
                <a:spcPts val="300"/>
              </a:spcAft>
              <a:defRPr sz="1500" b="1">
                <a:solidFill>
                  <a:srgbClr val="005284"/>
                </a:solidFill>
                <a:latin typeface="+mn-lt"/>
              </a:defRPr>
            </a:lvl3pPr>
            <a:lvl4pPr marL="1364400" indent="-284400">
              <a:lnSpc>
                <a:spcPct val="100000"/>
              </a:lnSpc>
              <a:spcBef>
                <a:spcPts val="300"/>
              </a:spcBef>
              <a:spcAft>
                <a:spcPts val="300"/>
              </a:spcAft>
              <a:defRPr sz="1500" b="1">
                <a:solidFill>
                  <a:srgbClr val="005284"/>
                </a:solidFill>
                <a:latin typeface="+mn-lt"/>
              </a:defRPr>
            </a:lvl4pPr>
            <a:lvl5pPr marL="1724400" indent="-284400">
              <a:lnSpc>
                <a:spcPct val="100000"/>
              </a:lnSpc>
              <a:spcBef>
                <a:spcPts val="300"/>
              </a:spcBef>
              <a:spcAft>
                <a:spcPts val="300"/>
              </a:spcAft>
              <a:defRPr sz="1500" b="1">
                <a:solidFill>
                  <a:srgbClr val="005284"/>
                </a:solidFill>
                <a:latin typeface="+mn-lt"/>
              </a:defRPr>
            </a:lvl5pPr>
            <a:lvl6pPr marL="2084400" indent="-284400">
              <a:spcBef>
                <a:spcPts val="300"/>
              </a:spcBef>
              <a:spcAft>
                <a:spcPts val="300"/>
              </a:spcAft>
              <a:defRPr sz="1500" b="1">
                <a:solidFill>
                  <a:srgbClr val="005284"/>
                </a:solidFill>
              </a:defRPr>
            </a:lvl6pPr>
            <a:lvl7pPr marL="2444400" indent="-284400">
              <a:spcBef>
                <a:spcPts val="300"/>
              </a:spcBef>
              <a:spcAft>
                <a:spcPts val="300"/>
              </a:spcAft>
              <a:defRPr sz="1500" b="1">
                <a:solidFill>
                  <a:srgbClr val="005284"/>
                </a:solidFill>
              </a:defRPr>
            </a:lvl7pPr>
            <a:lvl8pPr marL="2804400" indent="-284400">
              <a:spcBef>
                <a:spcPts val="300"/>
              </a:spcBef>
              <a:spcAft>
                <a:spcPts val="300"/>
              </a:spcAft>
              <a:defRPr sz="1500" b="1">
                <a:solidFill>
                  <a:srgbClr val="005284"/>
                </a:solidFill>
              </a:defRPr>
            </a:lvl8pPr>
            <a:lvl9pPr marL="3164400" indent="-284400">
              <a:spcBef>
                <a:spcPts val="300"/>
              </a:spcBef>
              <a:spcAft>
                <a:spcPts val="300"/>
              </a:spcAft>
              <a:defRPr sz="1500" b="1" baseline="0">
                <a:solidFill>
                  <a:srgbClr val="005284"/>
                </a:solidFill>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4" name="Picture Placeholder 7"/>
          <p:cNvSpPr>
            <a:spLocks noGrp="1" noChangeAspect="1"/>
          </p:cNvSpPr>
          <p:nvPr>
            <p:ph type="pic" sz="quarter" idx="11"/>
          </p:nvPr>
        </p:nvSpPr>
        <p:spPr>
          <a:xfrm>
            <a:off x="5904400" y="1980000"/>
            <a:ext cx="3240000" cy="3348000"/>
          </a:xfrm>
        </p:spPr>
        <p:txBody>
          <a:bodyPr spcCol="0" rtlCol="0">
            <a:normAutofit/>
          </a:bodyPr>
          <a:lstStyle>
            <a:lvl1pPr marL="0" indent="0">
              <a:buNone/>
              <a:defRPr sz="1400"/>
            </a:lvl1pPr>
          </a:lstStyle>
          <a:p>
            <a:pPr lvl="0"/>
            <a:r>
              <a:rPr lang="en-US" noProof="0" smtClean="0"/>
              <a:t>Click icon to add picture</a:t>
            </a:r>
            <a:endParaRPr noProof="0"/>
          </a:p>
        </p:txBody>
      </p:sp>
    </p:spTree>
    <p:extLst>
      <p:ext uri="{BB962C8B-B14F-4D97-AF65-F5344CB8AC3E}">
        <p14:creationId xmlns:p14="http://schemas.microsoft.com/office/powerpoint/2010/main" val="1832807888"/>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Slide Number Placeholder 4"/>
          <p:cNvSpPr>
            <a:spLocks noGrp="1"/>
          </p:cNvSpPr>
          <p:nvPr>
            <p:ph type="sldNum" sz="quarter" idx="13"/>
          </p:nvPr>
        </p:nvSpPr>
        <p:spPr/>
        <p:txBody>
          <a:bodyPr/>
          <a:lstStyle>
            <a:lvl1pPr>
              <a:defRPr/>
            </a:lvl1pPr>
          </a:lstStyle>
          <a:p>
            <a:pPr>
              <a:defRPr/>
            </a:pPr>
            <a:fld id="{FB87D287-1C34-4DE5-9D3F-D5711100D446}" type="slidenum">
              <a:rPr lang="en-GB">
                <a:solidFill>
                  <a:srgbClr val="191919"/>
                </a:solidFill>
              </a:rPr>
              <a:pPr>
                <a:defRPr/>
              </a:pPr>
              <a:t>‹#›</a:t>
            </a:fld>
            <a:r>
              <a:rPr lang="en-GB">
                <a:solidFill>
                  <a:srgbClr val="191919"/>
                </a:solidFill>
              </a:rPr>
              <a:t> • </a:t>
            </a:r>
          </a:p>
        </p:txBody>
      </p:sp>
      <p:sp>
        <p:nvSpPr>
          <p:cNvPr id="4"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835021458"/>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
          <p:cNvSpPr>
            <a:spLocks noGrp="1"/>
          </p:cNvSpPr>
          <p:nvPr>
            <p:ph type="sldNum" sz="quarter" idx="13"/>
          </p:nvPr>
        </p:nvSpPr>
        <p:spPr/>
        <p:txBody>
          <a:bodyPr/>
          <a:lstStyle>
            <a:lvl1pPr>
              <a:defRPr/>
            </a:lvl1pPr>
          </a:lstStyle>
          <a:p>
            <a:pPr>
              <a:defRPr/>
            </a:pPr>
            <a:fld id="{C247C476-6039-4C06-A5F5-D7C8E935805F}" type="slidenum">
              <a:rPr lang="en-GB">
                <a:solidFill>
                  <a:srgbClr val="191919"/>
                </a:solidFill>
              </a:rPr>
              <a:pPr>
                <a:defRPr/>
              </a:pPr>
              <a:t>‹#›</a:t>
            </a:fld>
            <a:r>
              <a:rPr lang="en-GB">
                <a:solidFill>
                  <a:srgbClr val="191919"/>
                </a:solidFill>
              </a:rPr>
              <a:t> • </a:t>
            </a:r>
          </a:p>
        </p:txBody>
      </p:sp>
      <p:sp>
        <p:nvSpPr>
          <p:cNvPr id="3" name="Footer Placeholder 3"/>
          <p:cNvSpPr>
            <a:spLocks noGrp="1"/>
          </p:cNvSpPr>
          <p:nvPr>
            <p:ph type="ftr" sz="quarter" idx="14"/>
          </p:nvPr>
        </p:nvSpPr>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3407341681"/>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itle" preserve="1">
  <p:cSld name="End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7" name="Picture 2"/>
          <p:cNvPicPr>
            <a:picLocks noChangeAspect="1" noChangeArrowheads="1"/>
          </p:cNvPicPr>
          <p:nvPr/>
        </p:nvPicPr>
        <p:blipFill>
          <a:blip r:embed="rId2"/>
          <a:srcRect/>
          <a:stretch>
            <a:fillRect/>
          </a:stretch>
        </p:blipFill>
        <p:spPr bwMode="black">
          <a:xfrm>
            <a:off x="3398838" y="2087563"/>
            <a:ext cx="2339975" cy="506412"/>
          </a:xfrm>
          <a:prstGeom prst="rect">
            <a:avLst/>
          </a:prstGeom>
          <a:noFill/>
          <a:ln w="9525">
            <a:noFill/>
            <a:miter lim="800000"/>
            <a:headEnd/>
            <a:tailEnd/>
          </a:ln>
        </p:spPr>
      </p:pic>
      <p:pic>
        <p:nvPicPr>
          <p:cNvPr id="8" name="NORDEALOGO" descr="LOGO"/>
          <p:cNvPicPr>
            <a:picLocks noChangeAspect="1"/>
          </p:cNvPicPr>
          <p:nvPr userDrawn="1"/>
        </p:nvPicPr>
        <p:blipFill>
          <a:blip r:embed="rId3"/>
          <a:srcRect/>
          <a:stretch>
            <a:fillRect/>
          </a:stretch>
        </p:blipFill>
        <p:spPr bwMode="black">
          <a:xfrm>
            <a:off x="6965950" y="6318250"/>
            <a:ext cx="1746250" cy="325438"/>
          </a:xfrm>
          <a:prstGeom prst="rect">
            <a:avLst/>
          </a:prstGeom>
          <a:noFill/>
          <a:ln w="9525">
            <a:noFill/>
            <a:miter lim="800000"/>
            <a:headEnd/>
            <a:tailEnd/>
          </a:ln>
        </p:spPr>
      </p:pic>
      <p:sp>
        <p:nvSpPr>
          <p:cNvPr id="2" name="Title 1"/>
          <p:cNvSpPr>
            <a:spLocks noGrp="1"/>
          </p:cNvSpPr>
          <p:nvPr>
            <p:ph type="ctrTitle"/>
          </p:nvPr>
        </p:nvSpPr>
        <p:spPr>
          <a:xfrm>
            <a:off x="2411760" y="2978950"/>
            <a:ext cx="4320480" cy="495055"/>
          </a:xfrm>
        </p:spPr>
        <p:txBody>
          <a:bodyPr>
            <a:noAutofit/>
          </a:bodyPr>
          <a:lstStyle>
            <a:lvl1pPr algn="ctr">
              <a:defRPr sz="2200" b="1">
                <a:solidFill>
                  <a:srgbClr val="191919"/>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2456765" y="4149080"/>
            <a:ext cx="4275476" cy="504000"/>
          </a:xfrm>
        </p:spPr>
        <p:txBody>
          <a:bodyPr>
            <a:normAutofit/>
          </a:bodyPr>
          <a:lstStyle>
            <a:lvl1pPr marL="0" indent="0" algn="ctr">
              <a:lnSpc>
                <a:spcPct val="100000"/>
              </a:lnSpc>
              <a:buNone/>
              <a:defRPr sz="1400" b="1">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422385814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userDrawn="1">
  <p:cSld name="Tom">
    <p:spTree>
      <p:nvGrpSpPr>
        <p:cNvPr id="1" name=""/>
        <p:cNvGrpSpPr/>
        <p:nvPr/>
      </p:nvGrpSpPr>
      <p:grpSpPr>
        <a:xfrm>
          <a:off x="0" y="0"/>
          <a:ext cx="0" cy="0"/>
          <a:chOff x="0" y="0"/>
          <a:chExt cx="0" cy="0"/>
        </a:xfrm>
      </p:grpSpPr>
      <p:sp>
        <p:nvSpPr>
          <p:cNvPr id="2" name="Date Placeholder 2"/>
          <p:cNvSpPr>
            <a:spLocks noGrp="1"/>
          </p:cNvSpPr>
          <p:nvPr>
            <p:ph type="dt" sz="half" idx="10"/>
          </p:nvPr>
        </p:nvSpPr>
        <p:spPr>
          <a:xfrm>
            <a:off x="6642100" y="6604000"/>
            <a:ext cx="2159000" cy="121920"/>
          </a:xfrm>
          <a:prstGeom prst="rect">
            <a:avLst/>
          </a:prstGeom>
        </p:spPr>
        <p:txBody>
          <a:bodyPr/>
          <a:lstStyle>
            <a:lvl1pPr>
              <a:defRPr/>
            </a:lvl1pPr>
          </a:lstStyle>
          <a:p>
            <a:pPr>
              <a:defRPr/>
            </a:pPr>
            <a:endParaRPr lang="en-US">
              <a:solidFill>
                <a:srgbClr val="191919"/>
              </a:solidFill>
              <a:latin typeface="Arial"/>
              <a:cs typeface="Arial"/>
            </a:endParaRPr>
          </a:p>
        </p:txBody>
      </p:sp>
      <p:sp>
        <p:nvSpPr>
          <p:cNvPr id="3" name="Footer Placeholder 3"/>
          <p:cNvSpPr>
            <a:spLocks noGrp="1"/>
          </p:cNvSpPr>
          <p:nvPr>
            <p:ph type="ftr" sz="quarter" idx="11"/>
          </p:nvPr>
        </p:nvSpPr>
        <p:spPr>
          <a:ln/>
        </p:spPr>
        <p:txBody>
          <a:bodyPr/>
          <a:lstStyle>
            <a:lvl1pPr>
              <a:defRPr/>
            </a:lvl1pPr>
          </a:lstStyle>
          <a:p>
            <a:pPr>
              <a:defRPr/>
            </a:pPr>
            <a:endParaRPr lang="en-GB">
              <a:solidFill>
                <a:srgbClr val="191919"/>
              </a:solidFill>
            </a:endParaRPr>
          </a:p>
        </p:txBody>
      </p:sp>
    </p:spTree>
    <p:extLst>
      <p:ext uri="{BB962C8B-B14F-4D97-AF65-F5344CB8AC3E}">
        <p14:creationId xmlns:p14="http://schemas.microsoft.com/office/powerpoint/2010/main" val="1401949281"/>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88" name="Rectangle 87"/>
          <p:cNvSpPr/>
          <p:nvPr userDrawn="1"/>
        </p:nvSpPr>
        <p:spPr>
          <a:xfrm>
            <a:off x="9512721" y="6099994"/>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 name="Title 1"/>
          <p:cNvSpPr>
            <a:spLocks noGrp="1"/>
          </p:cNvSpPr>
          <p:nvPr>
            <p:ph type="ctrTitle"/>
          </p:nvPr>
        </p:nvSpPr>
        <p:spPr>
          <a:xfrm>
            <a:off x="685800" y="2130449"/>
            <a:ext cx="7772400" cy="1470025"/>
          </a:xfrm>
        </p:spPr>
        <p:txBody>
          <a:bodyPr/>
          <a:lstStyle/>
          <a:p>
            <a:r>
              <a:rPr lang="en-US" smtClean="0"/>
              <a:t>Click to edit Master title style</a:t>
            </a:r>
            <a:endParaRPr lang="sv-SE"/>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9" name="TextBox 8"/>
          <p:cNvSpPr txBox="1"/>
          <p:nvPr userDrawn="1"/>
        </p:nvSpPr>
        <p:spPr>
          <a:xfrm>
            <a:off x="-1773705" y="593685"/>
            <a:ext cx="1350050"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Headline</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lower</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13" name="TextBox 12"/>
          <p:cNvSpPr txBox="1"/>
          <p:nvPr userDrawn="1"/>
        </p:nvSpPr>
        <p:spPr>
          <a:xfrm>
            <a:off x="-1448834" y="1268760"/>
            <a:ext cx="1008609"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Sub-head</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14" name="TextBox 13"/>
          <p:cNvSpPr txBox="1"/>
          <p:nvPr userDrawn="1"/>
        </p:nvSpPr>
        <p:spPr>
          <a:xfrm>
            <a:off x="-2087793" y="4337520"/>
            <a:ext cx="1664238"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Single</a:t>
            </a:r>
            <a:r>
              <a:rPr lang="sv-SE" sz="1100" dirty="0" smtClean="0">
                <a:solidFill>
                  <a:prstClr val="black">
                    <a:lumMod val="95000"/>
                    <a:lumOff val="5000"/>
                  </a:prstClr>
                </a:solidFill>
                <a:latin typeface="AkzidenzGroteskNordea"/>
                <a:cs typeface="+mn-cs"/>
              </a:rPr>
              <a:t> medium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17" name="TextBox 16"/>
          <p:cNvSpPr txBox="1"/>
          <p:nvPr userDrawn="1"/>
        </p:nvSpPr>
        <p:spPr>
          <a:xfrm>
            <a:off x="4932040" y="-576445"/>
            <a:ext cx="1423788"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Right </a:t>
            </a: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8" name="TextBox 17"/>
          <p:cNvSpPr txBox="1"/>
          <p:nvPr userDrawn="1"/>
        </p:nvSpPr>
        <p:spPr>
          <a:xfrm>
            <a:off x="-1818710" y="6155065"/>
            <a:ext cx="1380506"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Slide</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bottom</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9" name="TextBox 18"/>
          <p:cNvSpPr txBox="1"/>
          <p:nvPr userDrawn="1"/>
        </p:nvSpPr>
        <p:spPr>
          <a:xfrm>
            <a:off x="351535" y="-576445"/>
            <a:ext cx="845103"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0" name="TextBox 19"/>
          <p:cNvSpPr txBox="1"/>
          <p:nvPr userDrawn="1"/>
        </p:nvSpPr>
        <p:spPr>
          <a:xfrm>
            <a:off x="8589295" y="-576445"/>
            <a:ext cx="933269"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Right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1" name="TextBox 20"/>
          <p:cNvSpPr txBox="1"/>
          <p:nvPr userDrawn="1"/>
        </p:nvSpPr>
        <p:spPr>
          <a:xfrm>
            <a:off x="3056357" y="-576445"/>
            <a:ext cx="1335622"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15" name="Isosceles Triangle 14"/>
          <p:cNvSpPr/>
          <p:nvPr userDrawn="1"/>
        </p:nvSpPr>
        <p:spPr>
          <a:xfrm rot="16200000">
            <a:off x="9372109" y="2184077"/>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6" name="TextBox 15"/>
          <p:cNvSpPr txBox="1"/>
          <p:nvPr userDrawn="1"/>
        </p:nvSpPr>
        <p:spPr>
          <a:xfrm>
            <a:off x="9520204" y="2106543"/>
            <a:ext cx="1502334"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Comment</a:t>
            </a:r>
            <a:r>
              <a:rPr lang="sv-SE" sz="1100" dirty="0" smtClean="0">
                <a:solidFill>
                  <a:prstClr val="black">
                    <a:lumMod val="95000"/>
                    <a:lumOff val="5000"/>
                  </a:prstClr>
                </a:solidFill>
                <a:latin typeface="AkzidenzGroteskNordea"/>
                <a:cs typeface="+mn-cs"/>
              </a:rPr>
              <a:t> text box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27" name="TextBox 26"/>
          <p:cNvSpPr txBox="1"/>
          <p:nvPr userDrawn="1"/>
        </p:nvSpPr>
        <p:spPr>
          <a:xfrm>
            <a:off x="9507156" y="1588458"/>
            <a:ext cx="1702710"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Content</a:t>
            </a:r>
            <a:r>
              <a:rPr lang="sv-SE" sz="1100" dirty="0" smtClean="0">
                <a:solidFill>
                  <a:prstClr val="black">
                    <a:lumMod val="95000"/>
                    <a:lumOff val="5000"/>
                  </a:prstClr>
                </a:solidFill>
                <a:latin typeface="AkzidenzGroteskNordea"/>
                <a:cs typeface="+mn-cs"/>
              </a:rPr>
              <a:t> and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28" name="Isosceles Triangle 27"/>
          <p:cNvSpPr/>
          <p:nvPr userDrawn="1"/>
        </p:nvSpPr>
        <p:spPr>
          <a:xfrm rot="16200000">
            <a:off x="9372109" y="166514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9" name="Isosceles Triangle 28"/>
          <p:cNvSpPr/>
          <p:nvPr userDrawn="1"/>
        </p:nvSpPr>
        <p:spPr>
          <a:xfrm rot="10800000">
            <a:off x="8691418"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0" name="Isosceles Triangle 29"/>
          <p:cNvSpPr/>
          <p:nvPr userDrawn="1"/>
        </p:nvSpPr>
        <p:spPr>
          <a:xfrm rot="10800000">
            <a:off x="5001008"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1" name="Isosceles Triangle 30"/>
          <p:cNvSpPr/>
          <p:nvPr userDrawn="1"/>
        </p:nvSpPr>
        <p:spPr>
          <a:xfrm rot="10800000">
            <a:off x="4133612"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2" name="Isosceles Triangle 31"/>
          <p:cNvSpPr/>
          <p:nvPr userDrawn="1"/>
        </p:nvSpPr>
        <p:spPr>
          <a:xfrm rot="10800000">
            <a:off x="444260" y="-314835"/>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3" name="Isosceles Triangle 32"/>
          <p:cNvSpPr/>
          <p:nvPr userDrawn="1"/>
        </p:nvSpPr>
        <p:spPr>
          <a:xfrm rot="5400000">
            <a:off x="-445301" y="69913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4" name="Isosceles Triangle 33"/>
          <p:cNvSpPr/>
          <p:nvPr userDrawn="1"/>
        </p:nvSpPr>
        <p:spPr>
          <a:xfrm rot="5400000">
            <a:off x="-429149" y="1324541"/>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5" name="Isosceles Triangle 34"/>
          <p:cNvSpPr/>
          <p:nvPr userDrawn="1"/>
        </p:nvSpPr>
        <p:spPr>
          <a:xfrm rot="5400000">
            <a:off x="-438005" y="4397887"/>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6" name="Isosceles Triangle 35"/>
          <p:cNvSpPr/>
          <p:nvPr userDrawn="1"/>
        </p:nvSpPr>
        <p:spPr>
          <a:xfrm rot="5400000">
            <a:off x="-462185" y="6223280"/>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7" name="TextBox 36"/>
          <p:cNvSpPr txBox="1"/>
          <p:nvPr userDrawn="1"/>
        </p:nvSpPr>
        <p:spPr>
          <a:xfrm>
            <a:off x="-1536360" y="2042265"/>
            <a:ext cx="1112805"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38" name="Isosceles Triangle 37"/>
          <p:cNvSpPr/>
          <p:nvPr userDrawn="1"/>
        </p:nvSpPr>
        <p:spPr>
          <a:xfrm rot="5400000">
            <a:off x="-424961" y="209361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39" name="TextBox 38"/>
          <p:cNvSpPr txBox="1"/>
          <p:nvPr userDrawn="1"/>
        </p:nvSpPr>
        <p:spPr>
          <a:xfrm>
            <a:off x="-1458662" y="3699030"/>
            <a:ext cx="1008609"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Sub-head</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line</a:t>
            </a:r>
            <a:endParaRPr lang="sv-SE" sz="1100" dirty="0">
              <a:solidFill>
                <a:prstClr val="black">
                  <a:lumMod val="95000"/>
                  <a:lumOff val="5000"/>
                </a:prstClr>
              </a:solidFill>
              <a:latin typeface="AkzidenzGroteskNordea"/>
              <a:cs typeface="+mn-cs"/>
            </a:endParaRPr>
          </a:p>
        </p:txBody>
      </p:sp>
      <p:sp>
        <p:nvSpPr>
          <p:cNvPr id="40" name="Isosceles Triangle 39"/>
          <p:cNvSpPr/>
          <p:nvPr userDrawn="1"/>
        </p:nvSpPr>
        <p:spPr>
          <a:xfrm rot="5400000">
            <a:off x="-424973" y="376724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1" name="TextBox 40"/>
          <p:cNvSpPr txBox="1"/>
          <p:nvPr userDrawn="1"/>
        </p:nvSpPr>
        <p:spPr>
          <a:xfrm>
            <a:off x="-1535399" y="4472535"/>
            <a:ext cx="1088760"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42" name="Isosceles Triangle 41"/>
          <p:cNvSpPr/>
          <p:nvPr userDrawn="1"/>
        </p:nvSpPr>
        <p:spPr>
          <a:xfrm rot="5400000">
            <a:off x="-438005" y="4528692"/>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3" name="TextBox 42"/>
          <p:cNvSpPr txBox="1"/>
          <p:nvPr userDrawn="1"/>
        </p:nvSpPr>
        <p:spPr>
          <a:xfrm>
            <a:off x="-1581363" y="5901695"/>
            <a:ext cx="1112805"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axis</a:t>
            </a:r>
            <a:endParaRPr lang="sv-SE" sz="1100" dirty="0">
              <a:solidFill>
                <a:prstClr val="black">
                  <a:lumMod val="95000"/>
                  <a:lumOff val="5000"/>
                </a:prstClr>
              </a:solidFill>
              <a:latin typeface="AkzidenzGroteskNordea"/>
              <a:cs typeface="+mn-cs"/>
            </a:endParaRPr>
          </a:p>
        </p:txBody>
      </p:sp>
      <p:sp>
        <p:nvSpPr>
          <p:cNvPr id="44" name="Isosceles Triangle 43"/>
          <p:cNvSpPr/>
          <p:nvPr userDrawn="1"/>
        </p:nvSpPr>
        <p:spPr>
          <a:xfrm rot="5400000">
            <a:off x="-470897" y="6005161"/>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5" name="Isosceles Triangle 44"/>
          <p:cNvSpPr/>
          <p:nvPr userDrawn="1"/>
        </p:nvSpPr>
        <p:spPr>
          <a:xfrm rot="16200000">
            <a:off x="9372109" y="4538012"/>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46" name="TextBox 45"/>
          <p:cNvSpPr txBox="1"/>
          <p:nvPr userDrawn="1"/>
        </p:nvSpPr>
        <p:spPr>
          <a:xfrm>
            <a:off x="9520214" y="4460478"/>
            <a:ext cx="2999539"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Left</a:t>
            </a:r>
            <a:r>
              <a:rPr lang="sv-SE" sz="1100" dirty="0" smtClean="0">
                <a:solidFill>
                  <a:prstClr val="black">
                    <a:lumMod val="95000"/>
                    <a:lumOff val="5000"/>
                  </a:prstClr>
                </a:solidFill>
                <a:latin typeface="AkzidenzGroteskNordea"/>
                <a:cs typeface="+mn-cs"/>
              </a:rPr>
              <a:t> and right small </a:t>
            </a:r>
            <a:r>
              <a:rPr lang="sv-SE" sz="1100" dirty="0" err="1" smtClean="0">
                <a:solidFill>
                  <a:prstClr val="black">
                    <a:lumMod val="95000"/>
                    <a:lumOff val="5000"/>
                  </a:prstClr>
                </a:solidFill>
                <a:latin typeface="AkzidenzGroteskNordea"/>
                <a:cs typeface="+mn-cs"/>
              </a:rPr>
              <a:t>lower</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comments</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border</a:t>
            </a:r>
            <a:endParaRPr lang="sv-SE" sz="1100" dirty="0">
              <a:solidFill>
                <a:prstClr val="black">
                  <a:lumMod val="95000"/>
                  <a:lumOff val="5000"/>
                </a:prstClr>
              </a:solidFill>
              <a:latin typeface="AkzidenzGroteskNordea"/>
              <a:cs typeface="+mn-cs"/>
            </a:endParaRPr>
          </a:p>
        </p:txBody>
      </p:sp>
      <p:sp>
        <p:nvSpPr>
          <p:cNvPr id="49" name="TextBox 48"/>
          <p:cNvSpPr txBox="1"/>
          <p:nvPr userDrawn="1"/>
        </p:nvSpPr>
        <p:spPr>
          <a:xfrm>
            <a:off x="-3476052" y="2123855"/>
            <a:ext cx="1837362" cy="261610"/>
          </a:xfrm>
          <a:prstGeom prst="rect">
            <a:avLst/>
          </a:prstGeom>
          <a:noFill/>
        </p:spPr>
        <p:txBody>
          <a:bodyPr wrap="none" rtlCol="0">
            <a:spAutoFit/>
          </a:bodyPr>
          <a:lstStyle/>
          <a:p>
            <a:pPr fontAlgn="auto">
              <a:spcBef>
                <a:spcPts val="0"/>
              </a:spcBef>
              <a:spcAft>
                <a:spcPts val="0"/>
              </a:spcAft>
            </a:pPr>
            <a:r>
              <a:rPr lang="sv-SE" sz="1100" dirty="0" err="1" smtClean="0">
                <a:solidFill>
                  <a:prstClr val="black">
                    <a:lumMod val="95000"/>
                    <a:lumOff val="5000"/>
                  </a:prstClr>
                </a:solidFill>
                <a:latin typeface="AkzidenzGroteskNordea"/>
                <a:cs typeface="+mn-cs"/>
              </a:rPr>
              <a:t>Single</a:t>
            </a:r>
            <a:r>
              <a:rPr lang="sv-SE" sz="1100" dirty="0" smtClean="0">
                <a:solidFill>
                  <a:prstClr val="black">
                    <a:lumMod val="95000"/>
                    <a:lumOff val="5000"/>
                  </a:prstClr>
                </a:solidFill>
                <a:latin typeface="AkzidenzGroteskNordea"/>
                <a:cs typeface="+mn-cs"/>
              </a:rPr>
              <a:t> medium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toptop</a:t>
            </a:r>
            <a:endParaRPr lang="sv-SE" sz="1100" dirty="0">
              <a:solidFill>
                <a:prstClr val="black">
                  <a:lumMod val="95000"/>
                  <a:lumOff val="5000"/>
                </a:prstClr>
              </a:solidFill>
              <a:latin typeface="AkzidenzGroteskNordea"/>
              <a:cs typeface="+mn-cs"/>
            </a:endParaRPr>
          </a:p>
        </p:txBody>
      </p:sp>
      <p:sp>
        <p:nvSpPr>
          <p:cNvPr id="50" name="Isosceles Triangle 49"/>
          <p:cNvSpPr/>
          <p:nvPr userDrawn="1"/>
        </p:nvSpPr>
        <p:spPr>
          <a:xfrm rot="5400000">
            <a:off x="-1685105" y="217520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2" name="Rectangle 51"/>
          <p:cNvSpPr/>
          <p:nvPr userDrawn="1"/>
        </p:nvSpPr>
        <p:spPr>
          <a:xfrm>
            <a:off x="-1696360" y="2663938"/>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53" name="Rectangle 52"/>
          <p:cNvSpPr/>
          <p:nvPr userDrawn="1"/>
        </p:nvSpPr>
        <p:spPr>
          <a:xfrm>
            <a:off x="-1098628" y="2663937"/>
            <a:ext cx="495055" cy="675075"/>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4" name="Rectangle 53"/>
          <p:cNvSpPr/>
          <p:nvPr userDrawn="1"/>
        </p:nvSpPr>
        <p:spPr>
          <a:xfrm>
            <a:off x="-1098676" y="-314679"/>
            <a:ext cx="495055" cy="67507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23" name="Rectangle 22"/>
          <p:cNvSpPr/>
          <p:nvPr userDrawn="1"/>
        </p:nvSpPr>
        <p:spPr>
          <a:xfrm>
            <a:off x="-2628793" y="2573338"/>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6" name="Rectangle 55"/>
          <p:cNvSpPr/>
          <p:nvPr userDrawn="1"/>
        </p:nvSpPr>
        <p:spPr>
          <a:xfrm>
            <a:off x="9612560" y="2502018"/>
            <a:ext cx="2160240"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57" name="Rectangle 56"/>
          <p:cNvSpPr/>
          <p:nvPr userDrawn="1"/>
        </p:nvSpPr>
        <p:spPr>
          <a:xfrm>
            <a:off x="-2628793" y="-382112"/>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048" name="TextBox 2047"/>
          <p:cNvSpPr txBox="1"/>
          <p:nvPr userDrawn="1"/>
        </p:nvSpPr>
        <p:spPr>
          <a:xfrm>
            <a:off x="-1743358" y="-314679"/>
            <a:ext cx="644728"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Heading</a:t>
            </a:r>
            <a:endParaRPr lang="sv-SE" sz="1000" dirty="0">
              <a:solidFill>
                <a:prstClr val="black"/>
              </a:solidFill>
              <a:latin typeface="AkzidenzGroteskNordea"/>
              <a:cs typeface="+mn-cs"/>
            </a:endParaRPr>
          </a:p>
        </p:txBody>
      </p:sp>
      <p:sp>
        <p:nvSpPr>
          <p:cNvPr id="59" name="TextBox 58"/>
          <p:cNvSpPr txBox="1"/>
          <p:nvPr userDrawn="1"/>
        </p:nvSpPr>
        <p:spPr>
          <a:xfrm>
            <a:off x="-2592751" y="2663915"/>
            <a:ext cx="896399" cy="400110"/>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Primary</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chart</a:t>
            </a:r>
            <a:endParaRPr lang="sv-SE" sz="1000" dirty="0" smtClean="0">
              <a:solidFill>
                <a:prstClr val="black"/>
              </a:solidFill>
              <a:latin typeface="AkzidenzGroteskNordea"/>
              <a:cs typeface="+mn-cs"/>
            </a:endParaRP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a:solidFill>
                <a:prstClr val="black"/>
              </a:solidFill>
              <a:latin typeface="AkzidenzGroteskNordea"/>
              <a:cs typeface="+mn-cs"/>
            </a:endParaRPr>
          </a:p>
        </p:txBody>
      </p:sp>
      <p:sp>
        <p:nvSpPr>
          <p:cNvPr id="60" name="TextBox 59"/>
          <p:cNvSpPr txBox="1"/>
          <p:nvPr userDrawn="1"/>
        </p:nvSpPr>
        <p:spPr>
          <a:xfrm>
            <a:off x="10242634" y="2592336"/>
            <a:ext cx="716863"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Sub-head</a:t>
            </a:r>
            <a:endParaRPr lang="sv-SE" sz="1000" dirty="0">
              <a:solidFill>
                <a:prstClr val="black"/>
              </a:solidFill>
              <a:latin typeface="AkzidenzGroteskNordea"/>
              <a:cs typeface="+mn-cs"/>
            </a:endParaRPr>
          </a:p>
        </p:txBody>
      </p:sp>
      <p:sp>
        <p:nvSpPr>
          <p:cNvPr id="61" name="Rectangle 60"/>
          <p:cNvSpPr/>
          <p:nvPr userDrawn="1"/>
        </p:nvSpPr>
        <p:spPr>
          <a:xfrm>
            <a:off x="9731313" y="563850"/>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62" name="Rectangle 61"/>
          <p:cNvSpPr/>
          <p:nvPr userDrawn="1"/>
        </p:nvSpPr>
        <p:spPr>
          <a:xfrm>
            <a:off x="9612571" y="473550"/>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63" name="TextBox 62"/>
          <p:cNvSpPr txBox="1"/>
          <p:nvPr userDrawn="1"/>
        </p:nvSpPr>
        <p:spPr>
          <a:xfrm>
            <a:off x="10226380" y="563844"/>
            <a:ext cx="933269" cy="400110"/>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Content</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lines</a:t>
            </a:r>
            <a:endParaRPr lang="sv-SE" sz="1000" dirty="0" smtClean="0">
              <a:solidFill>
                <a:prstClr val="black"/>
              </a:solidFill>
              <a:latin typeface="AkzidenzGroteskNordea"/>
              <a:cs typeface="+mn-cs"/>
            </a:endParaRPr>
          </a:p>
          <a:p>
            <a:pPr fontAlgn="auto">
              <a:spcBef>
                <a:spcPts val="0"/>
              </a:spcBef>
              <a:spcAft>
                <a:spcPts val="0"/>
              </a:spcAft>
            </a:pPr>
            <a:r>
              <a:rPr lang="sv-SE" sz="1000" dirty="0" smtClean="0">
                <a:solidFill>
                  <a:prstClr val="black"/>
                </a:solidFill>
                <a:latin typeface="AkzidenzGroteskNordea"/>
                <a:cs typeface="+mn-cs"/>
              </a:rPr>
              <a:t>(Non-Nordea)</a:t>
            </a:r>
            <a:endParaRPr lang="sv-SE" sz="1000" dirty="0">
              <a:solidFill>
                <a:prstClr val="black"/>
              </a:solidFill>
              <a:latin typeface="AkzidenzGroteskNordea"/>
              <a:cs typeface="+mn-cs"/>
            </a:endParaRPr>
          </a:p>
        </p:txBody>
      </p:sp>
      <p:sp>
        <p:nvSpPr>
          <p:cNvPr id="64" name="Rectangle 63"/>
          <p:cNvSpPr/>
          <p:nvPr userDrawn="1"/>
        </p:nvSpPr>
        <p:spPr>
          <a:xfrm>
            <a:off x="135020" y="7164419"/>
            <a:ext cx="495055" cy="675075"/>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5" name="Rectangle 64"/>
          <p:cNvSpPr/>
          <p:nvPr userDrawn="1"/>
        </p:nvSpPr>
        <p:spPr>
          <a:xfrm>
            <a:off x="1084113" y="7164419"/>
            <a:ext cx="495055" cy="675075"/>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6" name="Rectangle 65"/>
          <p:cNvSpPr/>
          <p:nvPr userDrawn="1"/>
        </p:nvSpPr>
        <p:spPr>
          <a:xfrm>
            <a:off x="1994749" y="7164419"/>
            <a:ext cx="495055" cy="675075"/>
          </a:xfrm>
          <a:prstGeom prst="rect">
            <a:avLst/>
          </a:prstGeom>
          <a:solidFill>
            <a:srgbClr val="779A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7" name="Rectangle 66"/>
          <p:cNvSpPr/>
          <p:nvPr userDrawn="1"/>
        </p:nvSpPr>
        <p:spPr>
          <a:xfrm>
            <a:off x="2943849" y="7164419"/>
            <a:ext cx="495055" cy="675075"/>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8" name="Rectangle 67"/>
          <p:cNvSpPr/>
          <p:nvPr userDrawn="1"/>
        </p:nvSpPr>
        <p:spPr>
          <a:xfrm>
            <a:off x="3878408" y="7164419"/>
            <a:ext cx="495055" cy="675075"/>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69" name="Rectangle 68"/>
          <p:cNvSpPr/>
          <p:nvPr userDrawn="1"/>
        </p:nvSpPr>
        <p:spPr>
          <a:xfrm>
            <a:off x="4827503" y="7164419"/>
            <a:ext cx="495055" cy="675075"/>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0" name="Rectangle 69"/>
          <p:cNvSpPr/>
          <p:nvPr userDrawn="1"/>
        </p:nvSpPr>
        <p:spPr>
          <a:xfrm>
            <a:off x="5738145" y="7164419"/>
            <a:ext cx="495055" cy="675075"/>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1" name="Rectangle 70"/>
          <p:cNvSpPr/>
          <p:nvPr userDrawn="1"/>
        </p:nvSpPr>
        <p:spPr>
          <a:xfrm>
            <a:off x="6687237" y="7164419"/>
            <a:ext cx="495055" cy="6750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2" name="Rectangle 71"/>
          <p:cNvSpPr/>
          <p:nvPr userDrawn="1"/>
        </p:nvSpPr>
        <p:spPr>
          <a:xfrm>
            <a:off x="-1098628" y="5049951"/>
            <a:ext cx="495055" cy="675075"/>
          </a:xfrm>
          <a:prstGeom prst="rect">
            <a:avLst/>
          </a:prstGeom>
          <a:solidFill>
            <a:srgbClr val="EFF1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3" name="Rectangle 72"/>
          <p:cNvSpPr/>
          <p:nvPr userDrawn="1"/>
        </p:nvSpPr>
        <p:spPr>
          <a:xfrm>
            <a:off x="8622453" y="7164419"/>
            <a:ext cx="495055" cy="67507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black">
                  <a:lumMod val="75000"/>
                  <a:lumOff val="25000"/>
                </a:prstClr>
              </a:solidFill>
            </a:endParaRPr>
          </a:p>
        </p:txBody>
      </p:sp>
      <p:sp>
        <p:nvSpPr>
          <p:cNvPr id="75" name="TextBox 74"/>
          <p:cNvSpPr txBox="1"/>
          <p:nvPr userDrawn="1"/>
        </p:nvSpPr>
        <p:spPr>
          <a:xfrm>
            <a:off x="-1526965" y="3504723"/>
            <a:ext cx="1088760" cy="261610"/>
          </a:xfrm>
          <a:prstGeom prst="rect">
            <a:avLst/>
          </a:prstGeom>
          <a:noFill/>
        </p:spPr>
        <p:txBody>
          <a:bodyPr wrap="none" rtlCol="0">
            <a:spAutoFit/>
          </a:bodyPr>
          <a:lstStyle/>
          <a:p>
            <a:pPr fontAlgn="auto">
              <a:spcBef>
                <a:spcPts val="0"/>
              </a:spcBef>
              <a:spcAft>
                <a:spcPts val="0"/>
              </a:spcAft>
            </a:pPr>
            <a:r>
              <a:rPr lang="sv-SE" sz="1100" dirty="0" smtClean="0">
                <a:solidFill>
                  <a:prstClr val="black">
                    <a:lumMod val="95000"/>
                    <a:lumOff val="5000"/>
                  </a:prstClr>
                </a:solidFill>
                <a:latin typeface="AkzidenzGroteskNordea"/>
                <a:cs typeface="+mn-cs"/>
              </a:rPr>
              <a:t>Small </a:t>
            </a:r>
            <a:r>
              <a:rPr lang="sv-SE" sz="1100" dirty="0" err="1" smtClean="0">
                <a:solidFill>
                  <a:prstClr val="black">
                    <a:lumMod val="95000"/>
                    <a:lumOff val="5000"/>
                  </a:prstClr>
                </a:solidFill>
                <a:latin typeface="AkzidenzGroteskNordea"/>
                <a:cs typeface="+mn-cs"/>
              </a:rPr>
              <a:t>chart</a:t>
            </a:r>
            <a:r>
              <a:rPr lang="sv-SE" sz="1100" dirty="0" smtClean="0">
                <a:solidFill>
                  <a:prstClr val="black">
                    <a:lumMod val="95000"/>
                    <a:lumOff val="5000"/>
                  </a:prstClr>
                </a:solidFill>
                <a:latin typeface="AkzidenzGroteskNordea"/>
                <a:cs typeface="+mn-cs"/>
              </a:rPr>
              <a:t> </a:t>
            </a:r>
            <a:r>
              <a:rPr lang="sv-SE" sz="1100" dirty="0" err="1" smtClean="0">
                <a:solidFill>
                  <a:prstClr val="black">
                    <a:lumMod val="95000"/>
                    <a:lumOff val="5000"/>
                  </a:prstClr>
                </a:solidFill>
                <a:latin typeface="AkzidenzGroteskNordea"/>
                <a:cs typeface="+mn-cs"/>
              </a:rPr>
              <a:t>top</a:t>
            </a:r>
            <a:endParaRPr lang="sv-SE" sz="1100" dirty="0">
              <a:solidFill>
                <a:prstClr val="black">
                  <a:lumMod val="95000"/>
                  <a:lumOff val="5000"/>
                </a:prstClr>
              </a:solidFill>
              <a:latin typeface="AkzidenzGroteskNordea"/>
              <a:cs typeface="+mn-cs"/>
            </a:endParaRPr>
          </a:p>
        </p:txBody>
      </p:sp>
      <p:sp>
        <p:nvSpPr>
          <p:cNvPr id="76" name="Isosceles Triangle 75"/>
          <p:cNvSpPr/>
          <p:nvPr userDrawn="1"/>
        </p:nvSpPr>
        <p:spPr>
          <a:xfrm rot="5400000">
            <a:off x="-438989" y="3579454"/>
            <a:ext cx="156057" cy="12518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8" name="TextBox 7"/>
          <p:cNvSpPr txBox="1"/>
          <p:nvPr userDrawn="1"/>
        </p:nvSpPr>
        <p:spPr>
          <a:xfrm>
            <a:off x="-1056449" y="27244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76</a:t>
            </a:r>
          </a:p>
          <a:p>
            <a:pPr algn="ctr" fontAlgn="auto">
              <a:spcBef>
                <a:spcPts val="0"/>
              </a:spcBef>
              <a:spcAft>
                <a:spcPts val="0"/>
              </a:spcAft>
            </a:pPr>
            <a:r>
              <a:rPr lang="sv-SE" sz="1000" dirty="0" smtClean="0">
                <a:solidFill>
                  <a:prstClr val="white"/>
                </a:solidFill>
                <a:latin typeface="AkzidenzGroteskNordea"/>
                <a:cs typeface="+mn-cs"/>
              </a:rPr>
              <a:t>116</a:t>
            </a:r>
          </a:p>
          <a:p>
            <a:pPr algn="ctr" fontAlgn="auto">
              <a:spcBef>
                <a:spcPts val="0"/>
              </a:spcBef>
              <a:spcAft>
                <a:spcPts val="0"/>
              </a:spcAft>
            </a:pPr>
            <a:r>
              <a:rPr lang="sv-SE" sz="1000" dirty="0" smtClean="0">
                <a:solidFill>
                  <a:prstClr val="white"/>
                </a:solidFill>
                <a:latin typeface="AkzidenzGroteskNordea"/>
                <a:cs typeface="+mn-cs"/>
              </a:rPr>
              <a:t>154</a:t>
            </a:r>
            <a:endParaRPr lang="sv-SE" sz="1000" dirty="0">
              <a:solidFill>
                <a:prstClr val="white"/>
              </a:solidFill>
              <a:latin typeface="AkzidenzGroteskNordea"/>
              <a:cs typeface="+mn-cs"/>
            </a:endParaRPr>
          </a:p>
        </p:txBody>
      </p:sp>
      <p:sp>
        <p:nvSpPr>
          <p:cNvPr id="74" name="TextBox 73"/>
          <p:cNvSpPr txBox="1"/>
          <p:nvPr userDrawn="1"/>
        </p:nvSpPr>
        <p:spPr>
          <a:xfrm>
            <a:off x="-1654183" y="27244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endParaRPr lang="sv-SE" sz="1000" dirty="0">
              <a:solidFill>
                <a:prstClr val="white"/>
              </a:solidFill>
              <a:latin typeface="AkzidenzGroteskNordea"/>
              <a:cs typeface="+mn-cs"/>
            </a:endParaRPr>
          </a:p>
        </p:txBody>
      </p:sp>
      <p:sp>
        <p:nvSpPr>
          <p:cNvPr id="77" name="TextBox 76"/>
          <p:cNvSpPr txBox="1"/>
          <p:nvPr userDrawn="1"/>
        </p:nvSpPr>
        <p:spPr>
          <a:xfrm>
            <a:off x="-1018828" y="-254141"/>
            <a:ext cx="335349"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64</a:t>
            </a:r>
          </a:p>
          <a:p>
            <a:pPr algn="ctr" fontAlgn="auto">
              <a:spcBef>
                <a:spcPts val="0"/>
              </a:spcBef>
              <a:spcAft>
                <a:spcPts val="0"/>
              </a:spcAft>
            </a:pPr>
            <a:r>
              <a:rPr lang="sv-SE" sz="1000" dirty="0" smtClean="0">
                <a:solidFill>
                  <a:prstClr val="white"/>
                </a:solidFill>
                <a:latin typeface="AkzidenzGroteskNordea"/>
                <a:cs typeface="+mn-cs"/>
              </a:rPr>
              <a:t>64</a:t>
            </a:r>
          </a:p>
          <a:p>
            <a:pPr algn="ctr" fontAlgn="auto">
              <a:spcBef>
                <a:spcPts val="0"/>
              </a:spcBef>
              <a:spcAft>
                <a:spcPts val="0"/>
              </a:spcAft>
            </a:pPr>
            <a:r>
              <a:rPr lang="sv-SE" sz="1000" dirty="0" smtClean="0">
                <a:solidFill>
                  <a:prstClr val="white"/>
                </a:solidFill>
                <a:latin typeface="AkzidenzGroteskNordea"/>
                <a:cs typeface="+mn-cs"/>
              </a:rPr>
              <a:t>64</a:t>
            </a:r>
            <a:endParaRPr lang="sv-SE" sz="1000" dirty="0">
              <a:solidFill>
                <a:prstClr val="white"/>
              </a:solidFill>
              <a:latin typeface="AkzidenzGroteskNordea"/>
              <a:cs typeface="+mn-cs"/>
            </a:endParaRPr>
          </a:p>
        </p:txBody>
      </p:sp>
      <p:sp>
        <p:nvSpPr>
          <p:cNvPr id="79" name="TextBox 78"/>
          <p:cNvSpPr txBox="1"/>
          <p:nvPr userDrawn="1"/>
        </p:nvSpPr>
        <p:spPr>
          <a:xfrm>
            <a:off x="177197" y="722494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163</a:t>
            </a:r>
          </a:p>
          <a:p>
            <a:pPr algn="ctr" fontAlgn="auto">
              <a:spcBef>
                <a:spcPts val="0"/>
              </a:spcBef>
              <a:spcAft>
                <a:spcPts val="0"/>
              </a:spcAft>
            </a:pPr>
            <a:r>
              <a:rPr lang="sv-SE" sz="1000" dirty="0" smtClean="0">
                <a:solidFill>
                  <a:prstClr val="white"/>
                </a:solidFill>
                <a:latin typeface="AkzidenzGroteskNordea"/>
                <a:cs typeface="+mn-cs"/>
              </a:rPr>
              <a:t>82</a:t>
            </a:r>
          </a:p>
          <a:p>
            <a:pPr algn="ctr" fontAlgn="auto">
              <a:spcBef>
                <a:spcPts val="0"/>
              </a:spcBef>
              <a:spcAft>
                <a:spcPts val="0"/>
              </a:spcAft>
            </a:pPr>
            <a:r>
              <a:rPr lang="sv-SE" sz="1000" dirty="0" smtClean="0">
                <a:solidFill>
                  <a:prstClr val="white"/>
                </a:solidFill>
                <a:latin typeface="AkzidenzGroteskNordea"/>
                <a:cs typeface="+mn-cs"/>
              </a:rPr>
              <a:t>115</a:t>
            </a:r>
            <a:endParaRPr lang="sv-SE" sz="1000" dirty="0">
              <a:solidFill>
                <a:prstClr val="white"/>
              </a:solidFill>
              <a:latin typeface="AkzidenzGroteskNordea"/>
              <a:cs typeface="+mn-cs"/>
            </a:endParaRPr>
          </a:p>
        </p:txBody>
      </p:sp>
      <p:sp>
        <p:nvSpPr>
          <p:cNvPr id="80" name="TextBox 79"/>
          <p:cNvSpPr txBox="1"/>
          <p:nvPr userDrawn="1"/>
        </p:nvSpPr>
        <p:spPr>
          <a:xfrm>
            <a:off x="1126295" y="722494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239</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178</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137</a:t>
            </a:r>
            <a:endParaRPr lang="sv-SE" sz="1000" dirty="0">
              <a:solidFill>
                <a:prstClr val="black">
                  <a:lumMod val="75000"/>
                  <a:lumOff val="25000"/>
                </a:prstClr>
              </a:solidFill>
              <a:latin typeface="AkzidenzGroteskNordea"/>
              <a:cs typeface="+mn-cs"/>
            </a:endParaRPr>
          </a:p>
        </p:txBody>
      </p:sp>
      <p:sp>
        <p:nvSpPr>
          <p:cNvPr id="81" name="TextBox 80"/>
          <p:cNvSpPr txBox="1"/>
          <p:nvPr userDrawn="1"/>
        </p:nvSpPr>
        <p:spPr>
          <a:xfrm>
            <a:off x="2036930" y="72249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119</a:t>
            </a:r>
          </a:p>
          <a:p>
            <a:pPr algn="ctr" fontAlgn="auto">
              <a:spcBef>
                <a:spcPts val="0"/>
              </a:spcBef>
              <a:spcAft>
                <a:spcPts val="0"/>
              </a:spcAft>
            </a:pPr>
            <a:r>
              <a:rPr lang="sv-SE" sz="1000" dirty="0" smtClean="0">
                <a:solidFill>
                  <a:prstClr val="white"/>
                </a:solidFill>
                <a:latin typeface="AkzidenzGroteskNordea"/>
                <a:cs typeface="+mn-cs"/>
              </a:rPr>
              <a:t>154</a:t>
            </a:r>
          </a:p>
          <a:p>
            <a:pPr algn="ctr" fontAlgn="auto">
              <a:spcBef>
                <a:spcPts val="0"/>
              </a:spcBef>
              <a:spcAft>
                <a:spcPts val="0"/>
              </a:spcAft>
            </a:pPr>
            <a:r>
              <a:rPr lang="sv-SE" sz="1000" dirty="0" smtClean="0">
                <a:solidFill>
                  <a:prstClr val="white"/>
                </a:solidFill>
                <a:latin typeface="AkzidenzGroteskNordea"/>
                <a:cs typeface="+mn-cs"/>
              </a:rPr>
              <a:t>188</a:t>
            </a:r>
            <a:endParaRPr lang="sv-SE" sz="1000" dirty="0">
              <a:solidFill>
                <a:prstClr val="white"/>
              </a:solidFill>
              <a:latin typeface="AkzidenzGroteskNordea"/>
              <a:cs typeface="+mn-cs"/>
            </a:endParaRPr>
          </a:p>
        </p:txBody>
      </p:sp>
      <p:sp>
        <p:nvSpPr>
          <p:cNvPr id="82" name="TextBox 81"/>
          <p:cNvSpPr txBox="1"/>
          <p:nvPr userDrawn="1"/>
        </p:nvSpPr>
        <p:spPr>
          <a:xfrm>
            <a:off x="2986027" y="722494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175</a:t>
            </a:r>
          </a:p>
          <a:p>
            <a:pPr algn="ctr" fontAlgn="auto">
              <a:spcBef>
                <a:spcPts val="0"/>
              </a:spcBef>
              <a:spcAft>
                <a:spcPts val="0"/>
              </a:spcAft>
            </a:pPr>
            <a:r>
              <a:rPr lang="sv-SE" sz="1000" dirty="0" smtClean="0">
                <a:solidFill>
                  <a:prstClr val="white"/>
                </a:solidFill>
                <a:latin typeface="AkzidenzGroteskNordea"/>
                <a:cs typeface="+mn-cs"/>
              </a:rPr>
              <a:t>80</a:t>
            </a:r>
          </a:p>
          <a:p>
            <a:pPr algn="ctr" fontAlgn="auto">
              <a:spcBef>
                <a:spcPts val="0"/>
              </a:spcBef>
              <a:spcAft>
                <a:spcPts val="0"/>
              </a:spcAft>
            </a:pPr>
            <a:r>
              <a:rPr lang="sv-SE" sz="1000" dirty="0" smtClean="0">
                <a:solidFill>
                  <a:prstClr val="white"/>
                </a:solidFill>
                <a:latin typeface="AkzidenzGroteskNordea"/>
                <a:cs typeface="+mn-cs"/>
              </a:rPr>
              <a:t>70</a:t>
            </a:r>
            <a:endParaRPr lang="sv-SE" sz="1000" dirty="0">
              <a:solidFill>
                <a:prstClr val="white"/>
              </a:solidFill>
              <a:latin typeface="AkzidenzGroteskNordea"/>
              <a:cs typeface="+mn-cs"/>
            </a:endParaRPr>
          </a:p>
        </p:txBody>
      </p:sp>
      <p:sp>
        <p:nvSpPr>
          <p:cNvPr id="83" name="TextBox 82"/>
          <p:cNvSpPr txBox="1"/>
          <p:nvPr userDrawn="1"/>
        </p:nvSpPr>
        <p:spPr>
          <a:xfrm>
            <a:off x="3920587" y="722494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233</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170</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0</a:t>
            </a:r>
            <a:endParaRPr lang="sv-SE" sz="1000" dirty="0">
              <a:solidFill>
                <a:prstClr val="black">
                  <a:lumMod val="75000"/>
                  <a:lumOff val="25000"/>
                </a:prstClr>
              </a:solidFill>
              <a:latin typeface="AkzidenzGroteskNordea"/>
              <a:cs typeface="+mn-cs"/>
            </a:endParaRPr>
          </a:p>
        </p:txBody>
      </p:sp>
      <p:sp>
        <p:nvSpPr>
          <p:cNvPr id="84" name="TextBox 83"/>
          <p:cNvSpPr txBox="1"/>
          <p:nvPr userDrawn="1"/>
        </p:nvSpPr>
        <p:spPr>
          <a:xfrm>
            <a:off x="9773493" y="631721"/>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85" name="Rectangle 84"/>
          <p:cNvSpPr/>
          <p:nvPr userDrawn="1"/>
        </p:nvSpPr>
        <p:spPr>
          <a:xfrm>
            <a:off x="9407602" y="6002338"/>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86" name="TextBox 85"/>
          <p:cNvSpPr txBox="1"/>
          <p:nvPr userDrawn="1"/>
        </p:nvSpPr>
        <p:spPr>
          <a:xfrm>
            <a:off x="10021405" y="6092656"/>
            <a:ext cx="974947" cy="246221"/>
          </a:xfrm>
          <a:prstGeom prst="rect">
            <a:avLst/>
          </a:prstGeom>
          <a:noFill/>
        </p:spPr>
        <p:txBody>
          <a:bodyPr wrap="none" rtlCol="0">
            <a:spAutoFit/>
          </a:bodyPr>
          <a:lstStyle/>
          <a:p>
            <a:pPr fontAlgn="auto">
              <a:spcBef>
                <a:spcPts val="0"/>
              </a:spcBef>
              <a:spcAft>
                <a:spcPts val="0"/>
              </a:spcAft>
            </a:pPr>
            <a:r>
              <a:rPr lang="sv-SE" sz="1000" dirty="0" smtClean="0">
                <a:solidFill>
                  <a:prstClr val="black"/>
                </a:solidFill>
                <a:latin typeface="AkzidenzGroteskNordea"/>
                <a:cs typeface="+mn-cs"/>
              </a:rPr>
              <a:t>Page </a:t>
            </a:r>
            <a:r>
              <a:rPr lang="sv-SE" sz="1000" dirty="0" err="1" smtClean="0">
                <a:solidFill>
                  <a:prstClr val="black"/>
                </a:solidFill>
                <a:latin typeface="AkzidenzGroteskNordea"/>
                <a:cs typeface="+mn-cs"/>
              </a:rPr>
              <a:t>numbers</a:t>
            </a:r>
            <a:endParaRPr lang="sv-SE" sz="1000" dirty="0">
              <a:solidFill>
                <a:prstClr val="black"/>
              </a:solidFill>
              <a:latin typeface="AkzidenzGroteskNordea"/>
              <a:cs typeface="+mn-cs"/>
            </a:endParaRPr>
          </a:p>
        </p:txBody>
      </p:sp>
      <p:sp>
        <p:nvSpPr>
          <p:cNvPr id="87" name="TextBox 86"/>
          <p:cNvSpPr txBox="1"/>
          <p:nvPr userDrawn="1"/>
        </p:nvSpPr>
        <p:spPr>
          <a:xfrm>
            <a:off x="9545251" y="6160509"/>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166</a:t>
            </a:r>
            <a:endParaRPr lang="sv-SE" sz="1000" dirty="0">
              <a:solidFill>
                <a:prstClr val="black">
                  <a:lumMod val="75000"/>
                  <a:lumOff val="25000"/>
                </a:prstClr>
              </a:solidFill>
              <a:latin typeface="AkzidenzGroteskNordea"/>
              <a:cs typeface="+mn-cs"/>
            </a:endParaRPr>
          </a:p>
        </p:txBody>
      </p:sp>
      <p:sp>
        <p:nvSpPr>
          <p:cNvPr id="89" name="Rectangle 88"/>
          <p:cNvSpPr/>
          <p:nvPr userDrawn="1"/>
        </p:nvSpPr>
        <p:spPr>
          <a:xfrm>
            <a:off x="-1699180" y="5049950"/>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90" name="Rectangle 89"/>
          <p:cNvSpPr/>
          <p:nvPr userDrawn="1"/>
        </p:nvSpPr>
        <p:spPr>
          <a:xfrm>
            <a:off x="7645641" y="7164419"/>
            <a:ext cx="495055" cy="675075"/>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1" name="Rectangle 90"/>
          <p:cNvSpPr/>
          <p:nvPr userDrawn="1"/>
        </p:nvSpPr>
        <p:spPr>
          <a:xfrm>
            <a:off x="-2673805" y="4959350"/>
            <a:ext cx="2160241"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2" name="TextBox 91"/>
          <p:cNvSpPr txBox="1"/>
          <p:nvPr userDrawn="1"/>
        </p:nvSpPr>
        <p:spPr>
          <a:xfrm>
            <a:off x="-2637757" y="5049927"/>
            <a:ext cx="939681" cy="707886"/>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Secondary</a:t>
            </a:r>
            <a:r>
              <a:rPr lang="sv-SE" sz="1000" dirty="0" smtClean="0">
                <a:solidFill>
                  <a:prstClr val="black"/>
                </a:solidFill>
                <a:latin typeface="AkzidenzGroteskNordea"/>
                <a:cs typeface="+mn-cs"/>
              </a:rPr>
              <a:t> </a:t>
            </a:r>
          </a:p>
          <a:p>
            <a:pPr fontAlgn="auto">
              <a:spcBef>
                <a:spcPts val="0"/>
              </a:spcBef>
              <a:spcAft>
                <a:spcPts val="0"/>
              </a:spcAft>
            </a:pPr>
            <a:r>
              <a:rPr lang="sv-SE" sz="1000" dirty="0" err="1" smtClean="0">
                <a:solidFill>
                  <a:prstClr val="black"/>
                </a:solidFill>
                <a:latin typeface="AkzidenzGroteskNordea"/>
                <a:cs typeface="+mn-cs"/>
              </a:rPr>
              <a:t>chart</a:t>
            </a:r>
            <a:r>
              <a:rPr lang="sv-SE" sz="1000" dirty="0" smtClean="0">
                <a:solidFill>
                  <a:prstClr val="black"/>
                </a:solidFill>
                <a:latin typeface="AkzidenzGroteskNordea"/>
                <a:cs typeface="+mn-cs"/>
              </a:rPr>
              <a:t>/diagram</a:t>
            </a: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smtClean="0">
              <a:solidFill>
                <a:prstClr val="black"/>
              </a:solidFill>
              <a:latin typeface="AkzidenzGroteskNordea"/>
              <a:cs typeface="+mn-cs"/>
            </a:endParaRPr>
          </a:p>
          <a:p>
            <a:pPr fontAlgn="auto">
              <a:spcBef>
                <a:spcPts val="0"/>
              </a:spcBef>
              <a:spcAft>
                <a:spcPts val="0"/>
              </a:spcAft>
            </a:pPr>
            <a:r>
              <a:rPr lang="sv-SE" sz="1000" dirty="0" smtClean="0">
                <a:solidFill>
                  <a:prstClr val="black"/>
                </a:solidFill>
                <a:latin typeface="AkzidenzGroteskNordea"/>
                <a:cs typeface="+mn-cs"/>
              </a:rPr>
              <a:t>(Non-Nordea)</a:t>
            </a:r>
            <a:endParaRPr lang="sv-SE" sz="1000" dirty="0">
              <a:solidFill>
                <a:prstClr val="black"/>
              </a:solidFill>
              <a:latin typeface="AkzidenzGroteskNordea"/>
              <a:cs typeface="+mn-cs"/>
            </a:endParaRPr>
          </a:p>
        </p:txBody>
      </p:sp>
      <p:sp>
        <p:nvSpPr>
          <p:cNvPr id="93" name="TextBox 92"/>
          <p:cNvSpPr txBox="1"/>
          <p:nvPr userDrawn="1"/>
        </p:nvSpPr>
        <p:spPr>
          <a:xfrm>
            <a:off x="7687816" y="72249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185</a:t>
            </a:r>
          </a:p>
          <a:p>
            <a:pPr algn="ctr" fontAlgn="auto">
              <a:spcBef>
                <a:spcPts val="0"/>
              </a:spcBef>
              <a:spcAft>
                <a:spcPts val="0"/>
              </a:spcAft>
            </a:pPr>
            <a:r>
              <a:rPr lang="sv-SE" sz="1000" dirty="0" smtClean="0">
                <a:solidFill>
                  <a:prstClr val="white"/>
                </a:solidFill>
                <a:latin typeface="AkzidenzGroteskNordea"/>
                <a:cs typeface="+mn-cs"/>
              </a:rPr>
              <a:t>205</a:t>
            </a:r>
          </a:p>
          <a:p>
            <a:pPr algn="ctr" fontAlgn="auto">
              <a:spcBef>
                <a:spcPts val="0"/>
              </a:spcBef>
              <a:spcAft>
                <a:spcPts val="0"/>
              </a:spcAft>
            </a:pPr>
            <a:r>
              <a:rPr lang="sv-SE" sz="1000" dirty="0" smtClean="0">
                <a:solidFill>
                  <a:prstClr val="white"/>
                </a:solidFill>
                <a:latin typeface="AkzidenzGroteskNordea"/>
                <a:cs typeface="+mn-cs"/>
              </a:rPr>
              <a:t>229</a:t>
            </a:r>
            <a:endParaRPr lang="sv-SE" sz="1000" dirty="0">
              <a:solidFill>
                <a:prstClr val="white"/>
              </a:solidFill>
              <a:latin typeface="AkzidenzGroteskNordea"/>
              <a:cs typeface="+mn-cs"/>
            </a:endParaRPr>
          </a:p>
        </p:txBody>
      </p:sp>
      <p:sp>
        <p:nvSpPr>
          <p:cNvPr id="94" name="TextBox 93"/>
          <p:cNvSpPr txBox="1"/>
          <p:nvPr userDrawn="1"/>
        </p:nvSpPr>
        <p:spPr>
          <a:xfrm>
            <a:off x="-1659823" y="5110465"/>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95" name="Rectangle 94"/>
          <p:cNvSpPr/>
          <p:nvPr userDrawn="1"/>
        </p:nvSpPr>
        <p:spPr>
          <a:xfrm>
            <a:off x="-1033944" y="7074115"/>
            <a:ext cx="11186567"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96" name="TextBox 95"/>
          <p:cNvSpPr txBox="1"/>
          <p:nvPr userDrawn="1"/>
        </p:nvSpPr>
        <p:spPr>
          <a:xfrm>
            <a:off x="-997908" y="7164692"/>
            <a:ext cx="1075936" cy="553998"/>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Other</a:t>
            </a:r>
            <a:r>
              <a:rPr lang="sv-SE" sz="1000" dirty="0" smtClean="0">
                <a:solidFill>
                  <a:prstClr val="black"/>
                </a:solidFill>
                <a:latin typeface="AkzidenzGroteskNordea"/>
                <a:cs typeface="+mn-cs"/>
              </a:rPr>
              <a:t> </a:t>
            </a:r>
            <a:r>
              <a:rPr lang="sv-SE" sz="1000" dirty="0" err="1" smtClean="0">
                <a:solidFill>
                  <a:prstClr val="black"/>
                </a:solidFill>
                <a:latin typeface="AkzidenzGroteskNordea"/>
                <a:cs typeface="+mn-cs"/>
              </a:rPr>
              <a:t>chart</a:t>
            </a:r>
            <a:r>
              <a:rPr lang="sv-SE" sz="1000" dirty="0" smtClean="0">
                <a:solidFill>
                  <a:prstClr val="black"/>
                </a:solidFill>
                <a:latin typeface="AkzidenzGroteskNordea"/>
                <a:cs typeface="+mn-cs"/>
              </a:rPr>
              <a:t> and </a:t>
            </a:r>
          </a:p>
          <a:p>
            <a:pPr fontAlgn="auto">
              <a:spcBef>
                <a:spcPts val="0"/>
              </a:spcBef>
              <a:spcAft>
                <a:spcPts val="0"/>
              </a:spcAft>
            </a:pPr>
            <a:r>
              <a:rPr lang="sv-SE" sz="1000" dirty="0" smtClean="0">
                <a:solidFill>
                  <a:prstClr val="black"/>
                </a:solidFill>
                <a:latin typeface="AkzidenzGroteskNordea"/>
                <a:cs typeface="+mn-cs"/>
              </a:rPr>
              <a:t>ornamental </a:t>
            </a:r>
          </a:p>
          <a:p>
            <a:pPr fontAlgn="auto">
              <a:spcBef>
                <a:spcPts val="0"/>
              </a:spcBef>
              <a:spcAft>
                <a:spcPts val="0"/>
              </a:spcAft>
            </a:pPr>
            <a:r>
              <a:rPr lang="sv-SE" sz="1000" dirty="0" err="1" smtClean="0">
                <a:solidFill>
                  <a:prstClr val="black"/>
                </a:solidFill>
                <a:latin typeface="AkzidenzGroteskNordea"/>
                <a:cs typeface="+mn-cs"/>
              </a:rPr>
              <a:t>colours</a:t>
            </a:r>
            <a:endParaRPr lang="sv-SE" sz="1000" dirty="0" smtClean="0">
              <a:solidFill>
                <a:prstClr val="black"/>
              </a:solidFill>
              <a:latin typeface="AkzidenzGroteskNordea"/>
              <a:cs typeface="+mn-cs"/>
            </a:endParaRPr>
          </a:p>
        </p:txBody>
      </p:sp>
      <p:sp>
        <p:nvSpPr>
          <p:cNvPr id="97" name="TextBox 96"/>
          <p:cNvSpPr txBox="1"/>
          <p:nvPr userDrawn="1"/>
        </p:nvSpPr>
        <p:spPr>
          <a:xfrm>
            <a:off x="-1059270" y="5110465"/>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239</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241</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204</a:t>
            </a:r>
            <a:endParaRPr lang="sv-SE" sz="1000" dirty="0">
              <a:solidFill>
                <a:prstClr val="black">
                  <a:lumMod val="75000"/>
                  <a:lumOff val="25000"/>
                </a:prstClr>
              </a:solidFill>
              <a:latin typeface="AkzidenzGroteskNordea"/>
              <a:cs typeface="+mn-cs"/>
            </a:endParaRPr>
          </a:p>
        </p:txBody>
      </p:sp>
      <p:sp>
        <p:nvSpPr>
          <p:cNvPr id="98" name="TextBox 97"/>
          <p:cNvSpPr txBox="1"/>
          <p:nvPr userDrawn="1"/>
        </p:nvSpPr>
        <p:spPr>
          <a:xfrm>
            <a:off x="4869685" y="722494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211</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157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155</a:t>
            </a:r>
            <a:endParaRPr lang="sv-SE" sz="1000" dirty="0">
              <a:solidFill>
                <a:prstClr val="black">
                  <a:lumMod val="75000"/>
                  <a:lumOff val="25000"/>
                </a:prstClr>
              </a:solidFill>
              <a:latin typeface="AkzidenzGroteskNordea"/>
              <a:cs typeface="+mn-cs"/>
            </a:endParaRPr>
          </a:p>
        </p:txBody>
      </p:sp>
      <p:sp>
        <p:nvSpPr>
          <p:cNvPr id="99" name="TextBox 98"/>
          <p:cNvSpPr txBox="1"/>
          <p:nvPr userDrawn="1"/>
        </p:nvSpPr>
        <p:spPr>
          <a:xfrm>
            <a:off x="5780321" y="7224953"/>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204</a:t>
            </a:r>
          </a:p>
          <a:p>
            <a:pPr algn="ctr" fontAlgn="auto">
              <a:spcBef>
                <a:spcPts val="0"/>
              </a:spcBef>
              <a:spcAft>
                <a:spcPts val="0"/>
              </a:spcAft>
            </a:pPr>
            <a:r>
              <a:rPr lang="sv-SE" sz="1000" dirty="0" smtClean="0">
                <a:solidFill>
                  <a:prstClr val="white"/>
                </a:solidFill>
                <a:latin typeface="AkzidenzGroteskNordea"/>
                <a:cs typeface="+mn-cs"/>
              </a:rPr>
              <a:t>102</a:t>
            </a:r>
          </a:p>
          <a:p>
            <a:pPr algn="ctr" fontAlgn="auto">
              <a:spcBef>
                <a:spcPts val="0"/>
              </a:spcBef>
              <a:spcAft>
                <a:spcPts val="0"/>
              </a:spcAft>
            </a:pPr>
            <a:r>
              <a:rPr lang="sv-SE" sz="1000" dirty="0" smtClean="0">
                <a:solidFill>
                  <a:prstClr val="white"/>
                </a:solidFill>
                <a:latin typeface="AkzidenzGroteskNordea"/>
                <a:cs typeface="+mn-cs"/>
              </a:rPr>
              <a:t>0</a:t>
            </a:r>
            <a:endParaRPr lang="sv-SE" sz="1000" dirty="0">
              <a:solidFill>
                <a:prstClr val="white"/>
              </a:solidFill>
              <a:latin typeface="AkzidenzGroteskNordea"/>
              <a:cs typeface="+mn-cs"/>
            </a:endParaRPr>
          </a:p>
        </p:txBody>
      </p:sp>
      <p:sp>
        <p:nvSpPr>
          <p:cNvPr id="100" name="TextBox 99"/>
          <p:cNvSpPr txBox="1"/>
          <p:nvPr userDrawn="1"/>
        </p:nvSpPr>
        <p:spPr>
          <a:xfrm>
            <a:off x="6729419" y="7205458"/>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127</a:t>
            </a:r>
          </a:p>
          <a:p>
            <a:pPr algn="ctr" fontAlgn="auto">
              <a:spcBef>
                <a:spcPts val="0"/>
              </a:spcBef>
              <a:spcAft>
                <a:spcPts val="0"/>
              </a:spcAft>
            </a:pPr>
            <a:r>
              <a:rPr lang="sv-SE" sz="1000" dirty="0" smtClean="0">
                <a:solidFill>
                  <a:prstClr val="white"/>
                </a:solidFill>
                <a:latin typeface="AkzidenzGroteskNordea"/>
                <a:cs typeface="+mn-cs"/>
              </a:rPr>
              <a:t>127</a:t>
            </a:r>
          </a:p>
          <a:p>
            <a:pPr algn="ctr" fontAlgn="auto">
              <a:spcBef>
                <a:spcPts val="0"/>
              </a:spcBef>
              <a:spcAft>
                <a:spcPts val="0"/>
              </a:spcAft>
            </a:pPr>
            <a:r>
              <a:rPr lang="sv-SE" sz="1000" dirty="0" smtClean="0">
                <a:solidFill>
                  <a:prstClr val="white"/>
                </a:solidFill>
                <a:latin typeface="AkzidenzGroteskNordea"/>
                <a:cs typeface="+mn-cs"/>
              </a:rPr>
              <a:t>127</a:t>
            </a:r>
            <a:endParaRPr lang="sv-SE" sz="1000" dirty="0">
              <a:solidFill>
                <a:prstClr val="white"/>
              </a:solidFill>
              <a:latin typeface="AkzidenzGroteskNordea"/>
              <a:cs typeface="+mn-cs"/>
            </a:endParaRPr>
          </a:p>
        </p:txBody>
      </p:sp>
      <p:sp>
        <p:nvSpPr>
          <p:cNvPr id="101" name="TextBox 100"/>
          <p:cNvSpPr txBox="1"/>
          <p:nvPr userDrawn="1"/>
        </p:nvSpPr>
        <p:spPr>
          <a:xfrm>
            <a:off x="8699099" y="7220754"/>
            <a:ext cx="34176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82	</a:t>
            </a:r>
          </a:p>
          <a:p>
            <a:pPr algn="ctr" fontAlgn="auto">
              <a:spcBef>
                <a:spcPts val="0"/>
              </a:spcBef>
              <a:spcAft>
                <a:spcPts val="0"/>
              </a:spcAft>
            </a:pPr>
            <a:r>
              <a:rPr lang="sv-SE" sz="1000" dirty="0" smtClean="0">
                <a:solidFill>
                  <a:prstClr val="white"/>
                </a:solidFill>
                <a:latin typeface="AkzidenzGroteskNordea"/>
                <a:cs typeface="+mn-cs"/>
              </a:rPr>
              <a:t>82</a:t>
            </a:r>
          </a:p>
          <a:p>
            <a:pPr algn="ctr" fontAlgn="auto">
              <a:spcBef>
                <a:spcPts val="0"/>
              </a:spcBef>
              <a:spcAft>
                <a:spcPts val="0"/>
              </a:spcAft>
            </a:pPr>
            <a:r>
              <a:rPr lang="sv-SE" sz="1000" dirty="0" smtClean="0">
                <a:solidFill>
                  <a:prstClr val="white"/>
                </a:solidFill>
                <a:latin typeface="AkzidenzGroteskNordea"/>
                <a:cs typeface="+mn-cs"/>
              </a:rPr>
              <a:t>82</a:t>
            </a:r>
            <a:endParaRPr lang="sv-SE" sz="1000" dirty="0">
              <a:solidFill>
                <a:prstClr val="white"/>
              </a:solidFill>
              <a:latin typeface="AkzidenzGroteskNordea"/>
              <a:cs typeface="+mn-cs"/>
            </a:endParaRPr>
          </a:p>
        </p:txBody>
      </p:sp>
      <p:sp>
        <p:nvSpPr>
          <p:cNvPr id="102" name="Rectangle 101"/>
          <p:cNvSpPr/>
          <p:nvPr userDrawn="1"/>
        </p:nvSpPr>
        <p:spPr>
          <a:xfrm>
            <a:off x="9484449" y="7164419"/>
            <a:ext cx="495055" cy="67507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dirty="0">
              <a:solidFill>
                <a:prstClr val="white"/>
              </a:solidFill>
            </a:endParaRPr>
          </a:p>
        </p:txBody>
      </p:sp>
      <p:sp>
        <p:nvSpPr>
          <p:cNvPr id="103" name="TextBox 102"/>
          <p:cNvSpPr txBox="1"/>
          <p:nvPr userDrawn="1"/>
        </p:nvSpPr>
        <p:spPr>
          <a:xfrm>
            <a:off x="9526628" y="7224954"/>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p>
          <a:p>
            <a:pPr algn="ctr" fontAlgn="auto">
              <a:spcBef>
                <a:spcPts val="0"/>
              </a:spcBef>
              <a:spcAft>
                <a:spcPts val="0"/>
              </a:spcAft>
            </a:pPr>
            <a:r>
              <a:rPr lang="sv-SE" sz="1000" dirty="0" smtClean="0">
                <a:solidFill>
                  <a:prstClr val="black">
                    <a:lumMod val="75000"/>
                    <a:lumOff val="25000"/>
                  </a:prstClr>
                </a:solidFill>
                <a:latin typeface="AkzidenzGroteskNordea"/>
                <a:cs typeface="+mn-cs"/>
              </a:rPr>
              <a:t>217</a:t>
            </a:r>
            <a:endParaRPr lang="sv-SE" sz="1000" dirty="0">
              <a:solidFill>
                <a:prstClr val="black">
                  <a:lumMod val="75000"/>
                  <a:lumOff val="25000"/>
                </a:prstClr>
              </a:solidFill>
              <a:latin typeface="AkzidenzGroteskNordea"/>
              <a:cs typeface="+mn-cs"/>
            </a:endParaRPr>
          </a:p>
        </p:txBody>
      </p:sp>
      <p:sp>
        <p:nvSpPr>
          <p:cNvPr id="104" name="Rectangle 103"/>
          <p:cNvSpPr/>
          <p:nvPr userDrawn="1"/>
        </p:nvSpPr>
        <p:spPr>
          <a:xfrm>
            <a:off x="9731313" y="3563738"/>
            <a:ext cx="495055" cy="675075"/>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5" name="Rectangle 104"/>
          <p:cNvSpPr/>
          <p:nvPr userDrawn="1"/>
        </p:nvSpPr>
        <p:spPr>
          <a:xfrm>
            <a:off x="9612559" y="3473438"/>
            <a:ext cx="2160240" cy="855662"/>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6" name="TextBox 105"/>
          <p:cNvSpPr txBox="1"/>
          <p:nvPr userDrawn="1"/>
        </p:nvSpPr>
        <p:spPr>
          <a:xfrm>
            <a:off x="10242642" y="3563735"/>
            <a:ext cx="780983" cy="246221"/>
          </a:xfrm>
          <a:prstGeom prst="rect">
            <a:avLst/>
          </a:prstGeom>
          <a:noFill/>
        </p:spPr>
        <p:txBody>
          <a:bodyPr wrap="none" rtlCol="0">
            <a:spAutoFit/>
          </a:bodyPr>
          <a:lstStyle/>
          <a:p>
            <a:pPr fontAlgn="auto">
              <a:spcBef>
                <a:spcPts val="0"/>
              </a:spcBef>
              <a:spcAft>
                <a:spcPts val="0"/>
              </a:spcAft>
            </a:pPr>
            <a:r>
              <a:rPr lang="sv-SE" sz="1000" dirty="0" err="1" smtClean="0">
                <a:solidFill>
                  <a:prstClr val="black"/>
                </a:solidFill>
                <a:latin typeface="AkzidenzGroteskNordea"/>
                <a:cs typeface="+mn-cs"/>
              </a:rPr>
              <a:t>Comments</a:t>
            </a:r>
            <a:endParaRPr lang="sv-SE" sz="1000" dirty="0">
              <a:solidFill>
                <a:prstClr val="black"/>
              </a:solidFill>
              <a:latin typeface="AkzidenzGroteskNordea"/>
              <a:cs typeface="+mn-cs"/>
            </a:endParaRPr>
          </a:p>
        </p:txBody>
      </p:sp>
      <p:sp>
        <p:nvSpPr>
          <p:cNvPr id="107" name="TextBox 106"/>
          <p:cNvSpPr txBox="1"/>
          <p:nvPr userDrawn="1"/>
        </p:nvSpPr>
        <p:spPr>
          <a:xfrm>
            <a:off x="9773492" y="3624270"/>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76</a:t>
            </a:r>
          </a:p>
          <a:p>
            <a:pPr algn="ctr" fontAlgn="auto">
              <a:spcBef>
                <a:spcPts val="0"/>
              </a:spcBef>
              <a:spcAft>
                <a:spcPts val="0"/>
              </a:spcAft>
            </a:pPr>
            <a:r>
              <a:rPr lang="sv-SE" sz="1000" dirty="0" smtClean="0">
                <a:solidFill>
                  <a:prstClr val="white"/>
                </a:solidFill>
                <a:latin typeface="AkzidenzGroteskNordea"/>
                <a:cs typeface="+mn-cs"/>
              </a:rPr>
              <a:t>116</a:t>
            </a:r>
          </a:p>
          <a:p>
            <a:pPr algn="ctr" fontAlgn="auto">
              <a:spcBef>
                <a:spcPts val="0"/>
              </a:spcBef>
              <a:spcAft>
                <a:spcPts val="0"/>
              </a:spcAft>
            </a:pPr>
            <a:r>
              <a:rPr lang="sv-SE" sz="1000" dirty="0" smtClean="0">
                <a:solidFill>
                  <a:prstClr val="white"/>
                </a:solidFill>
                <a:latin typeface="AkzidenzGroteskNordea"/>
                <a:cs typeface="+mn-cs"/>
              </a:rPr>
              <a:t>154</a:t>
            </a:r>
            <a:endParaRPr lang="sv-SE" sz="1000" dirty="0">
              <a:solidFill>
                <a:prstClr val="white"/>
              </a:solidFill>
              <a:latin typeface="AkzidenzGroteskNordea"/>
              <a:cs typeface="+mn-cs"/>
            </a:endParaRPr>
          </a:p>
        </p:txBody>
      </p:sp>
      <p:sp>
        <p:nvSpPr>
          <p:cNvPr id="108" name="Rectangle 107"/>
          <p:cNvSpPr/>
          <p:nvPr userDrawn="1"/>
        </p:nvSpPr>
        <p:spPr>
          <a:xfrm>
            <a:off x="9718065" y="2592052"/>
            <a:ext cx="495055" cy="675075"/>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109" name="TextBox 108"/>
          <p:cNvSpPr txBox="1"/>
          <p:nvPr userDrawn="1"/>
        </p:nvSpPr>
        <p:spPr>
          <a:xfrm>
            <a:off x="9750596" y="2652567"/>
            <a:ext cx="410690" cy="553998"/>
          </a:xfrm>
          <a:prstGeom prst="rect">
            <a:avLst/>
          </a:prstGeom>
          <a:noFill/>
        </p:spPr>
        <p:txBody>
          <a:bodyPr wrap="none" rtlCol="0">
            <a:spAutoFit/>
          </a:bodyPr>
          <a:lstStyle/>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p>
          <a:p>
            <a:pPr algn="ctr" fontAlgn="auto">
              <a:spcBef>
                <a:spcPts val="0"/>
              </a:spcBef>
              <a:spcAft>
                <a:spcPts val="0"/>
              </a:spcAft>
            </a:pPr>
            <a:r>
              <a:rPr lang="sv-SE" sz="1000" dirty="0" smtClean="0">
                <a:solidFill>
                  <a:prstClr val="white"/>
                </a:solidFill>
                <a:latin typeface="AkzidenzGroteskNordea"/>
                <a:cs typeface="+mn-cs"/>
              </a:rPr>
              <a:t>166</a:t>
            </a:r>
            <a:endParaRPr lang="sv-SE" sz="1000" dirty="0">
              <a:solidFill>
                <a:prstClr val="white"/>
              </a:solidFill>
              <a:latin typeface="AkzidenzGroteskNordea"/>
              <a:cs typeface="+mn-cs"/>
            </a:endParaRPr>
          </a:p>
        </p:txBody>
      </p:sp>
      <p:grpSp>
        <p:nvGrpSpPr>
          <p:cNvPr id="110" name="Group 14"/>
          <p:cNvGrpSpPr>
            <a:grpSpLocks/>
          </p:cNvGrpSpPr>
          <p:nvPr userDrawn="1"/>
        </p:nvGrpSpPr>
        <p:grpSpPr bwMode="auto">
          <a:xfrm>
            <a:off x="-17463" y="6375400"/>
            <a:ext cx="6799263" cy="482600"/>
            <a:chOff x="-18000" y="6375400"/>
            <a:chExt cx="6799263" cy="482600"/>
          </a:xfrm>
        </p:grpSpPr>
        <p:grpSp>
          <p:nvGrpSpPr>
            <p:cNvPr id="111" name="Grupp 11"/>
            <p:cNvGrpSpPr>
              <a:grpSpLocks/>
            </p:cNvGrpSpPr>
            <p:nvPr/>
          </p:nvGrpSpPr>
          <p:grpSpPr bwMode="auto">
            <a:xfrm>
              <a:off x="-18000" y="6375400"/>
              <a:ext cx="6799263" cy="482600"/>
              <a:chOff x="-9524" y="6381328"/>
              <a:chExt cx="6799700" cy="483713"/>
            </a:xfrm>
          </p:grpSpPr>
          <p:sp>
            <p:nvSpPr>
              <p:cNvPr id="113"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sp>
            <p:nvSpPr>
              <p:cNvPr id="114"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fontAlgn="auto">
                  <a:spcBef>
                    <a:spcPts val="0"/>
                  </a:spcBef>
                  <a:spcAft>
                    <a:spcPts val="0"/>
                  </a:spcAft>
                </a:pPr>
                <a:endParaRPr lang="sv-SE">
                  <a:solidFill>
                    <a:srgbClr val="FFFFFF"/>
                  </a:solidFill>
                </a:endParaRPr>
              </a:p>
            </p:txBody>
          </p:sp>
        </p:grpSp>
        <p:pic>
          <p:nvPicPr>
            <p:cNvPr id="112"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970770582"/>
      </p:ext>
    </p:extLst>
  </p:cSld>
  <p:clrMapOvr>
    <a:masterClrMapping/>
  </p:clrMapOvr>
  <p:timing>
    <p:tnLst>
      <p:par>
        <p:cTn id="1" dur="indefinite" restart="never" nodeType="tmRoot"/>
      </p:par>
    </p:tnLst>
  </p:timing>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188987880"/>
      </p:ext>
    </p:extLst>
  </p:cSld>
  <p:clrMapOvr>
    <a:masterClrMapping/>
  </p:clrMapOvr>
  <p:timing>
    <p:tnLst>
      <p:par>
        <p:cTn id="1" dur="indefinite" restart="never" nodeType="tmRoot"/>
      </p:par>
    </p:tnLst>
  </p:timing>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4"/>
            <a:ext cx="7772400" cy="1362075"/>
          </a:xfrm>
        </p:spPr>
        <p:txBody>
          <a:bodyPr anchor="t"/>
          <a:lstStyle>
            <a:lvl1pPr algn="l">
              <a:defRPr sz="4000" b="1" cap="all"/>
            </a:lvl1pPr>
          </a:lstStyle>
          <a:p>
            <a:r>
              <a:rPr lang="en-US" smtClean="0"/>
              <a:t>Click to edit Master title style</a:t>
            </a:r>
            <a:endParaRPr lang="sv-SE"/>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220408080"/>
      </p:ext>
    </p:extLst>
  </p:cSld>
  <p:clrMapOvr>
    <a:masterClrMapping/>
  </p:clrMapOvr>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Content Placeholder 2"/>
          <p:cNvSpPr>
            <a:spLocks noGrp="1"/>
          </p:cNvSpPr>
          <p:nvPr>
            <p:ph sz="half" idx="1"/>
          </p:nvPr>
        </p:nvSpPr>
        <p:spPr>
          <a:xfrm>
            <a:off x="457200" y="1600204"/>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Content Placeholder 3"/>
          <p:cNvSpPr>
            <a:spLocks noGrp="1"/>
          </p:cNvSpPr>
          <p:nvPr>
            <p:ph sz="half" idx="2"/>
          </p:nvPr>
        </p:nvSpPr>
        <p:spPr>
          <a:xfrm>
            <a:off x="4648200" y="1600204"/>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232140247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sv-SE"/>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7" name="Date Placeholder 6"/>
          <p:cNvSpPr>
            <a:spLocks noGrp="1"/>
          </p:cNvSpPr>
          <p:nvPr>
            <p:ph type="dt" sz="half" idx="10"/>
          </p:nvPr>
        </p:nvSpPr>
        <p:spPr/>
        <p:txBody>
          <a:bodyPr/>
          <a:lstStyle/>
          <a:p>
            <a:endParaRPr lang="sv-SE">
              <a:solidFill>
                <a:prstClr val="black">
                  <a:tint val="75000"/>
                </a:prstClr>
              </a:solidFill>
            </a:endParaRPr>
          </a:p>
        </p:txBody>
      </p:sp>
      <p:sp>
        <p:nvSpPr>
          <p:cNvPr id="8" name="Footer Placeholder 7"/>
          <p:cNvSpPr>
            <a:spLocks noGrp="1"/>
          </p:cNvSpPr>
          <p:nvPr>
            <p:ph type="ftr" sz="quarter" idx="11"/>
          </p:nvPr>
        </p:nvSpPr>
        <p:spPr/>
        <p:txBody>
          <a:bodyPr/>
          <a:lstStyle/>
          <a:p>
            <a:endParaRPr lang="sv-SE">
              <a:solidFill>
                <a:prstClr val="black">
                  <a:tint val="75000"/>
                </a:prstClr>
              </a:solidFill>
            </a:endParaRPr>
          </a:p>
        </p:txBody>
      </p:sp>
      <p:sp>
        <p:nvSpPr>
          <p:cNvPr id="9" name="Slide Number Placeholder 8"/>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10" name="Rectangle 9"/>
          <p:cNvSpPr/>
          <p:nvPr userDrawn="1"/>
        </p:nvSpPr>
        <p:spPr>
          <a:xfrm>
            <a:off x="0" y="24"/>
            <a:ext cx="9144000" cy="45719"/>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Tree>
    <p:extLst>
      <p:ext uri="{BB962C8B-B14F-4D97-AF65-F5344CB8AC3E}">
        <p14:creationId xmlns:p14="http://schemas.microsoft.com/office/powerpoint/2010/main" val="86774025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50"/>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100583308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Date Placeholder 2"/>
          <p:cNvSpPr>
            <a:spLocks noGrp="1"/>
          </p:cNvSpPr>
          <p:nvPr>
            <p:ph type="dt" sz="half" idx="10"/>
          </p:nvPr>
        </p:nvSpPr>
        <p:spPr/>
        <p:txBody>
          <a:bodyPr/>
          <a:lstStyle/>
          <a:p>
            <a:endParaRPr lang="sv-SE">
              <a:solidFill>
                <a:prstClr val="black">
                  <a:tint val="75000"/>
                </a:prstClr>
              </a:solidFill>
            </a:endParaRPr>
          </a:p>
        </p:txBody>
      </p:sp>
      <p:sp>
        <p:nvSpPr>
          <p:cNvPr id="4" name="Footer Placeholder 3"/>
          <p:cNvSpPr>
            <a:spLocks noGrp="1"/>
          </p:cNvSpPr>
          <p:nvPr>
            <p:ph type="ftr" sz="quarter" idx="11"/>
          </p:nvPr>
        </p:nvSpPr>
        <p:spPr/>
        <p:txBody>
          <a:bodyPr/>
          <a:lstStyle/>
          <a:p>
            <a:endParaRPr lang="sv-SE">
              <a:solidFill>
                <a:prstClr val="black">
                  <a:tint val="75000"/>
                </a:prstClr>
              </a:solidFill>
            </a:endParaRPr>
          </a:p>
        </p:txBody>
      </p:sp>
      <p:sp>
        <p:nvSpPr>
          <p:cNvPr id="5" name="Slide Number Placeholder 4"/>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397120489"/>
      </p:ext>
    </p:extLst>
  </p:cSld>
  <p:clrMapOvr>
    <a:masterClrMapping/>
  </p:clrMapOvr>
  <p:timing>
    <p:tnLst>
      <p:par>
        <p:cT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sv-SE">
              <a:solidFill>
                <a:prstClr val="black">
                  <a:tint val="75000"/>
                </a:prstClr>
              </a:solidFill>
            </a:endParaRPr>
          </a:p>
        </p:txBody>
      </p:sp>
      <p:sp>
        <p:nvSpPr>
          <p:cNvPr id="3" name="Footer Placeholder 2"/>
          <p:cNvSpPr>
            <a:spLocks noGrp="1"/>
          </p:cNvSpPr>
          <p:nvPr>
            <p:ph type="ftr" sz="quarter" idx="11"/>
          </p:nvPr>
        </p:nvSpPr>
        <p:spPr/>
        <p:txBody>
          <a:bodyPr/>
          <a:lstStyle/>
          <a:p>
            <a:endParaRPr lang="sv-SE">
              <a:solidFill>
                <a:prstClr val="black">
                  <a:tint val="75000"/>
                </a:prstClr>
              </a:solidFill>
            </a:endParaRPr>
          </a:p>
        </p:txBody>
      </p:sp>
      <p:sp>
        <p:nvSpPr>
          <p:cNvPr id="4" name="Slide Number Placeholder 3"/>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151892891"/>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sv-SE"/>
          </a:p>
        </p:txBody>
      </p:sp>
      <p:sp>
        <p:nvSpPr>
          <p:cNvPr id="3" name="Content Placeholder 2"/>
          <p:cNvSpPr>
            <a:spLocks noGrp="1"/>
          </p:cNvSpPr>
          <p:nvPr>
            <p:ph idx="1"/>
          </p:nvPr>
        </p:nvSpPr>
        <p:spPr>
          <a:xfrm>
            <a:off x="3575051"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Text Placeholder 3"/>
          <p:cNvSpPr>
            <a:spLocks noGrp="1"/>
          </p:cNvSpPr>
          <p:nvPr>
            <p:ph type="body" sz="half" idx="2"/>
          </p:nvPr>
        </p:nvSpPr>
        <p:spPr>
          <a:xfrm>
            <a:off x="457200"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276857272"/>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sv-SE"/>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sv-SE"/>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sv-SE">
              <a:solidFill>
                <a:prstClr val="black">
                  <a:tint val="75000"/>
                </a:prstClr>
              </a:solidFill>
            </a:endParaRPr>
          </a:p>
        </p:txBody>
      </p:sp>
      <p:sp>
        <p:nvSpPr>
          <p:cNvPr id="6" name="Footer Placeholder 5"/>
          <p:cNvSpPr>
            <a:spLocks noGrp="1"/>
          </p:cNvSpPr>
          <p:nvPr>
            <p:ph type="ftr" sz="quarter" idx="11"/>
          </p:nvPr>
        </p:nvSpPr>
        <p:spPr/>
        <p:txBody>
          <a:bodyPr/>
          <a:lstStyle/>
          <a:p>
            <a:endParaRPr lang="sv-SE">
              <a:solidFill>
                <a:prstClr val="black">
                  <a:tint val="75000"/>
                </a:prstClr>
              </a:solidFill>
            </a:endParaRPr>
          </a:p>
        </p:txBody>
      </p:sp>
      <p:sp>
        <p:nvSpPr>
          <p:cNvPr id="7" name="Slide Number Placeholder 6"/>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
        <p:nvSpPr>
          <p:cNvPr id="8" name="Rectangle 7"/>
          <p:cNvSpPr/>
          <p:nvPr userDrawn="1"/>
        </p:nvSpPr>
        <p:spPr>
          <a:xfrm>
            <a:off x="0" y="24"/>
            <a:ext cx="9144000" cy="45719"/>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Tree>
    <p:extLst>
      <p:ext uri="{BB962C8B-B14F-4D97-AF65-F5344CB8AC3E}">
        <p14:creationId xmlns:p14="http://schemas.microsoft.com/office/powerpoint/2010/main" val="2273255812"/>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sv-SE"/>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1562513391"/>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sv-SE"/>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a:p>
        </p:txBody>
      </p:sp>
      <p:sp>
        <p:nvSpPr>
          <p:cNvPr id="4" name="Date Placeholder 3"/>
          <p:cNvSpPr>
            <a:spLocks noGrp="1"/>
          </p:cNvSpPr>
          <p:nvPr>
            <p:ph type="dt" sz="half" idx="10"/>
          </p:nvPr>
        </p:nvSpPr>
        <p:spPr/>
        <p:txBody>
          <a:bodyPr/>
          <a:lstStyle/>
          <a:p>
            <a:endParaRPr lang="sv-SE">
              <a:solidFill>
                <a:prstClr val="black">
                  <a:tint val="75000"/>
                </a:prstClr>
              </a:solidFill>
            </a:endParaRPr>
          </a:p>
        </p:txBody>
      </p:sp>
      <p:sp>
        <p:nvSpPr>
          <p:cNvPr id="5" name="Footer Placeholder 4"/>
          <p:cNvSpPr>
            <a:spLocks noGrp="1"/>
          </p:cNvSpPr>
          <p:nvPr>
            <p:ph type="ftr" sz="quarter" idx="11"/>
          </p:nvPr>
        </p:nvSpPr>
        <p:spPr/>
        <p:txBody>
          <a:bodyPr/>
          <a:lstStyle/>
          <a:p>
            <a:endParaRPr lang="sv-SE">
              <a:solidFill>
                <a:prstClr val="black">
                  <a:tint val="75000"/>
                </a:prstClr>
              </a:solidFill>
            </a:endParaRPr>
          </a:p>
        </p:txBody>
      </p:sp>
      <p:sp>
        <p:nvSpPr>
          <p:cNvPr id="6" name="Slide Number Placeholder 5"/>
          <p:cNvSpPr>
            <a:spLocks noGrp="1"/>
          </p:cNvSpPr>
          <p:nvPr>
            <p:ph type="sldNum" sz="quarter" idx="12"/>
          </p:nvPr>
        </p:nvSpPr>
        <p:spPr/>
        <p:txBody>
          <a:bodyPr/>
          <a:lstStyle/>
          <a:p>
            <a:fld id="{38140DDF-2D7F-4BC5-BA64-58D2F3181084}" type="slidenum">
              <a:rPr lang="sv-SE" smtClean="0">
                <a:solidFill>
                  <a:prstClr val="black">
                    <a:tint val="75000"/>
                  </a:prstClr>
                </a:solidFill>
              </a:rPr>
              <a:pPr/>
              <a:t>‹#›</a:t>
            </a:fld>
            <a:endParaRPr lang="sv-SE">
              <a:solidFill>
                <a:prstClr val="black">
                  <a:tint val="75000"/>
                </a:prstClr>
              </a:solidFill>
            </a:endParaRPr>
          </a:p>
        </p:txBody>
      </p:sp>
    </p:spTree>
    <p:extLst>
      <p:ext uri="{BB962C8B-B14F-4D97-AF65-F5344CB8AC3E}">
        <p14:creationId xmlns:p14="http://schemas.microsoft.com/office/powerpoint/2010/main" val="3534469402"/>
      </p:ext>
    </p:extLst>
  </p:cSld>
  <p:clrMapOvr>
    <a:masterClrMapping/>
  </p:clrMapOvr>
  <p:timing>
    <p:tnLst>
      <p:par>
        <p:cTn id="1" dur="indefinite" restart="never" nodeType="tmRoot"/>
      </p:par>
    </p:tnLst>
  </p:timing>
</p:sldLayout>
</file>

<file path=ppt/slideLayouts/slideLayout996.xml><?xml version="1.0" encoding="utf-8"?>
<p:sldLayout xmlns:a="http://schemas.openxmlformats.org/drawingml/2006/main" xmlns:r="http://schemas.openxmlformats.org/officeDocument/2006/relationships" xmlns:p="http://schemas.openxmlformats.org/presentationml/2006/main">
  <p:cSld name="One column, bullets">
    <p:spTree>
      <p:nvGrpSpPr>
        <p:cNvPr id="1" name=""/>
        <p:cNvGrpSpPr/>
        <p:nvPr/>
      </p:nvGrpSpPr>
      <p:grpSpPr>
        <a:xfrm>
          <a:off x="0" y="0"/>
          <a:ext cx="0" cy="0"/>
          <a:chOff x="0" y="0"/>
          <a:chExt cx="0" cy="0"/>
        </a:xfrm>
      </p:grpSpPr>
      <p:sp>
        <p:nvSpPr>
          <p:cNvPr id="8" name="Title Placeholder 1"/>
          <p:cNvSpPr>
            <a:spLocks noGrp="1"/>
          </p:cNvSpPr>
          <p:nvPr>
            <p:ph type="title"/>
          </p:nvPr>
        </p:nvSpPr>
        <p:spPr>
          <a:xfrm>
            <a:off x="360000" y="233645"/>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11" name="Text Placeholder 2"/>
          <p:cNvSpPr>
            <a:spLocks noGrp="1"/>
          </p:cNvSpPr>
          <p:nvPr>
            <p:ph type="body" idx="1"/>
          </p:nvPr>
        </p:nvSpPr>
        <p:spPr>
          <a:xfrm>
            <a:off x="360000" y="1043999"/>
            <a:ext cx="8461376" cy="4617025"/>
          </a:xfrm>
          <a:prstGeom prst="rect">
            <a:avLst/>
          </a:prstGeom>
        </p:spPr>
        <p:txBody>
          <a:bodyPr vert="horz" lIns="0" tIns="0" rIns="0" bIns="0"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Date Placeholder 2"/>
          <p:cNvSpPr>
            <a:spLocks noGrp="1"/>
          </p:cNvSpPr>
          <p:nvPr>
            <p:ph type="dt" sz="half" idx="10"/>
          </p:nvPr>
        </p:nvSpPr>
        <p:spPr>
          <a:xfrm>
            <a:off x="6863417" y="6609955"/>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fld id="{25ABECA9-FD27-47E9-97F2-4A78605F5F6D}" type="datetime1">
              <a:rPr lang="en-GB" smtClean="0">
                <a:solidFill>
                  <a:srgbClr val="191919"/>
                </a:solidFill>
              </a:rPr>
              <a:pPr/>
              <a:t>18/08/2015</a:t>
            </a:fld>
            <a:endParaRPr lang="en-GB">
              <a:solidFill>
                <a:srgbClr val="191919"/>
              </a:solidFill>
            </a:endParaRPr>
          </a:p>
        </p:txBody>
      </p:sp>
      <p:sp>
        <p:nvSpPr>
          <p:cNvPr id="13" name="Slide Number Placeholder 4"/>
          <p:cNvSpPr>
            <a:spLocks noGrp="1"/>
          </p:cNvSpPr>
          <p:nvPr>
            <p:ph type="sldNum" sz="quarter" idx="12"/>
          </p:nvPr>
        </p:nvSpPr>
        <p:spPr>
          <a:xfrm>
            <a:off x="6443845" y="6455030"/>
            <a:ext cx="198385" cy="122400"/>
          </a:xfrm>
          <a:prstGeom prst="rect">
            <a:avLst/>
          </a:prstGeom>
        </p:spPr>
        <p:txBody>
          <a:bodyPr lIns="0" tIns="0" rIns="0" bIns="0" anchor="t" anchorCtr="0">
            <a:spAutoFit/>
          </a:bodyPr>
          <a:lstStyle>
            <a:lvl1pPr algn="r">
              <a:defRPr sz="800"/>
            </a:lvl1pPr>
          </a:lstStyle>
          <a:p>
            <a:fld id="{912ABC6D-DE35-416A-AE78-5BC3DC3B6FC5}" type="slidenum">
              <a:rPr lang="en-GB" smtClean="0">
                <a:solidFill>
                  <a:srgbClr val="191919"/>
                </a:solidFill>
              </a:rPr>
              <a:pPr/>
              <a:t>‹#›</a:t>
            </a:fld>
            <a:endParaRPr lang="en-GB">
              <a:solidFill>
                <a:srgbClr val="191919"/>
              </a:solidFill>
            </a:endParaRPr>
          </a:p>
        </p:txBody>
      </p:sp>
      <p:sp>
        <p:nvSpPr>
          <p:cNvPr id="14" name="Footer Placeholder 3"/>
          <p:cNvSpPr>
            <a:spLocks noGrp="1"/>
          </p:cNvSpPr>
          <p:nvPr>
            <p:ph type="ftr" sz="quarter" idx="3"/>
          </p:nvPr>
        </p:nvSpPr>
        <p:spPr>
          <a:xfrm>
            <a:off x="6642000" y="6456239"/>
            <a:ext cx="2160000" cy="123111"/>
          </a:xfrm>
          <a:prstGeom prst="rect">
            <a:avLst/>
          </a:prstGeom>
        </p:spPr>
        <p:txBody>
          <a:bodyPr wrap="none" lIns="0" tIns="0" rIns="0" bIns="0" anchor="t" anchorCtr="0">
            <a:spAutoFit/>
          </a:bodyPr>
          <a:lstStyle>
            <a:lvl1pPr algn="r">
              <a:defRPr sz="800">
                <a:latin typeface="+mn-lt"/>
                <a:cs typeface="Arial" pitchFamily="34" charset="0"/>
              </a:defRPr>
            </a:lvl1pPr>
          </a:lstStyle>
          <a:p>
            <a:endParaRPr lang="en-GB">
              <a:solidFill>
                <a:srgbClr val="191919"/>
              </a:solidFill>
            </a:endParaRPr>
          </a:p>
        </p:txBody>
      </p:sp>
    </p:spTree>
    <p:extLst>
      <p:ext uri="{BB962C8B-B14F-4D97-AF65-F5344CB8AC3E}">
        <p14:creationId xmlns:p14="http://schemas.microsoft.com/office/powerpoint/2010/main" val="493999768"/>
      </p:ext>
    </p:extLst>
  </p:cSld>
  <p:clrMapOvr>
    <a:masterClrMapping/>
  </p:clrMapOvr>
  <p:timing>
    <p:tnLst>
      <p:par>
        <p:cTn id="1" dur="indefinite" restart="never" nodeType="tmRoot"/>
      </p:par>
    </p:tnLst>
  </p:timing>
</p:sldLayout>
</file>

<file path=ppt/slideLayouts/slideLayout99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6"/>
          <p:cNvSpPr>
            <a:spLocks noGrp="1"/>
          </p:cNvSpPr>
          <p:nvPr>
            <p:ph sz="quarter" idx="10" hasCustomPrompt="1"/>
          </p:nvPr>
        </p:nvSpPr>
        <p:spPr>
          <a:xfrm>
            <a:off x="4719638" y="6257171"/>
            <a:ext cx="4121150" cy="164267"/>
          </a:xfrm>
          <a:noFill/>
          <a:ln>
            <a:noFill/>
          </a:ln>
        </p:spPr>
        <p:txBody>
          <a:bodyPr wrap="square" tIns="36000" bIns="36000" anchor="b" anchorCtr="0">
            <a:spAutoFit/>
          </a:bodyPr>
          <a:lstStyle>
            <a:lvl1pPr marL="0" indent="1588" algn="l"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1pPr>
            <a:lvl2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2pPr>
            <a:lvl3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3pPr>
            <a:lvl4pPr algn="r" defTabSz="1282700" rtl="0" eaLnBrk="0" fontAlgn="base" hangingPunct="0">
              <a:lnSpc>
                <a:spcPct val="85000"/>
              </a:lnSpc>
              <a:spcBef>
                <a:spcPct val="5000"/>
              </a:spcBef>
              <a:spcAft>
                <a:spcPct val="0"/>
              </a:spcAft>
              <a:buClr>
                <a:srgbClr val="000000"/>
              </a:buClr>
              <a:buSzPct val="100000"/>
              <a:buFontTx/>
              <a:buNone/>
              <a:defRPr lang="en-US" sz="700" b="0" kern="1200" baseline="0" dirty="0" smtClean="0">
                <a:solidFill>
                  <a:srgbClr val="191919">
                    <a:lumMod val="50000"/>
                    <a:lumOff val="50000"/>
                  </a:srgbClr>
                </a:solidFill>
                <a:latin typeface="Arial" charset="0"/>
                <a:ea typeface="+mn-ea"/>
                <a:cs typeface="Arial"/>
              </a:defRPr>
            </a:lvl4pPr>
            <a:lvl5pPr algn="r" defTabSz="1282700" rtl="0" eaLnBrk="0" fontAlgn="base" hangingPunct="0">
              <a:lnSpc>
                <a:spcPct val="85000"/>
              </a:lnSpc>
              <a:spcBef>
                <a:spcPct val="5000"/>
              </a:spcBef>
              <a:spcAft>
                <a:spcPct val="0"/>
              </a:spcAft>
              <a:buClr>
                <a:srgbClr val="000000"/>
              </a:buClr>
              <a:buSzPct val="100000"/>
              <a:buFontTx/>
              <a:buNone/>
              <a:defRPr lang="en-GB" sz="700" b="0" kern="1200" baseline="0" dirty="0" smtClean="0">
                <a:solidFill>
                  <a:srgbClr val="191919">
                    <a:lumMod val="50000"/>
                    <a:lumOff val="50000"/>
                  </a:srgbClr>
                </a:solidFill>
                <a:latin typeface="Arial" charset="0"/>
                <a:ea typeface="+mn-ea"/>
                <a:cs typeface="Arial"/>
              </a:defRPr>
            </a:lvl5pPr>
          </a:lstStyle>
          <a:p>
            <a:pPr lvl="0"/>
            <a:r>
              <a:rPr lang="en-US" dirty="0" smtClean="0"/>
              <a:t>Source:</a:t>
            </a:r>
            <a:endParaRPr lang="en-GB" dirty="0"/>
          </a:p>
        </p:txBody>
      </p:sp>
    </p:spTree>
    <p:extLst>
      <p:ext uri="{BB962C8B-B14F-4D97-AF65-F5344CB8AC3E}">
        <p14:creationId xmlns:p14="http://schemas.microsoft.com/office/powerpoint/2010/main" val="1147866898"/>
      </p:ext>
    </p:extLst>
  </p:cSld>
  <p:clrMapOvr>
    <a:masterClrMapping/>
  </p:clrMapOvr>
  <p:hf hdr="0" ftr="0" dt="0"/>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Front Page">
    <p:spTree>
      <p:nvGrpSpPr>
        <p:cNvPr id="1" name=""/>
        <p:cNvGrpSpPr/>
        <p:nvPr/>
      </p:nvGrpSpPr>
      <p:grpSpPr>
        <a:xfrm>
          <a:off x="0" y="0"/>
          <a:ext cx="0" cy="0"/>
          <a:chOff x="0" y="0"/>
          <a:chExt cx="0" cy="0"/>
        </a:xfrm>
      </p:grpSpPr>
      <p:grpSp>
        <p:nvGrpSpPr>
          <p:cNvPr id="4" name="Grupp 11"/>
          <p:cNvGrpSpPr>
            <a:grpSpLocks/>
          </p:cNvGrpSpPr>
          <p:nvPr/>
        </p:nvGrpSpPr>
        <p:grpSpPr bwMode="auto">
          <a:xfrm>
            <a:off x="-17463" y="6375400"/>
            <a:ext cx="6799263" cy="482600"/>
            <a:chOff x="-9524" y="6381328"/>
            <a:chExt cx="6799700" cy="483713"/>
          </a:xfrm>
        </p:grpSpPr>
        <p:sp>
          <p:nvSpPr>
            <p:cNvPr id="5"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6"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black">
          <a:xfrm>
            <a:off x="539784" y="755650"/>
            <a:ext cx="3330575"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NORDEALOGO" descr="LOGO"/>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black">
          <a:xfrm>
            <a:off x="6965953" y="6318250"/>
            <a:ext cx="1746250" cy="32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40001" y="2663915"/>
            <a:ext cx="7663018" cy="1243068"/>
          </a:xfrm>
        </p:spPr>
        <p:txBody>
          <a:bodyPr>
            <a:noAutofit/>
          </a:bodyPr>
          <a:lstStyle>
            <a:lvl1pPr algn="l">
              <a:defRPr sz="4200" b="0">
                <a:solidFill>
                  <a:srgbClr val="005284"/>
                </a:solidFill>
                <a:latin typeface="+mj-lt"/>
                <a:cs typeface="Arial" pitchFamily="34" charset="0"/>
              </a:defRPr>
            </a:lvl1pPr>
          </a:lstStyle>
          <a:p>
            <a:r>
              <a:rPr lang="en-US" smtClean="0"/>
              <a:t>Click to edit Master title style</a:t>
            </a:r>
            <a:endParaRPr/>
          </a:p>
        </p:txBody>
      </p:sp>
      <p:sp>
        <p:nvSpPr>
          <p:cNvPr id="3" name="Subtitle 2"/>
          <p:cNvSpPr>
            <a:spLocks noGrp="1"/>
          </p:cNvSpPr>
          <p:nvPr>
            <p:ph type="subTitle" idx="1"/>
          </p:nvPr>
        </p:nvSpPr>
        <p:spPr>
          <a:xfrm>
            <a:off x="540000" y="4426402"/>
            <a:ext cx="7660940" cy="307885"/>
          </a:xfrm>
        </p:spPr>
        <p:txBody>
          <a:bodyPr>
            <a:noAutofit/>
          </a:bodyPr>
          <a:lstStyle>
            <a:lvl1pPr marL="0" indent="0" algn="l">
              <a:lnSpc>
                <a:spcPct val="100000"/>
              </a:lnSpc>
              <a:buNone/>
              <a:defRPr sz="1800">
                <a:solidFill>
                  <a:srgbClr val="191919"/>
                </a:solidFill>
                <a:latin typeface="+mj-lt"/>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a:p>
        </p:txBody>
      </p:sp>
    </p:spTree>
    <p:extLst>
      <p:ext uri="{BB962C8B-B14F-4D97-AF65-F5344CB8AC3E}">
        <p14:creationId xmlns:p14="http://schemas.microsoft.com/office/powerpoint/2010/main" val="2198076784"/>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p:cSld name="One column, bullets">
    <p:spTree>
      <p:nvGrpSpPr>
        <p:cNvPr id="1" name=""/>
        <p:cNvGrpSpPr/>
        <p:nvPr/>
      </p:nvGrpSpPr>
      <p:grpSpPr>
        <a:xfrm>
          <a:off x="0" y="0"/>
          <a:ext cx="0" cy="0"/>
          <a:chOff x="0" y="0"/>
          <a:chExt cx="0" cy="0"/>
        </a:xfrm>
      </p:grpSpPr>
      <p:grpSp>
        <p:nvGrpSpPr>
          <p:cNvPr id="4" name="Group 14"/>
          <p:cNvGrpSpPr>
            <a:grpSpLocks/>
          </p:cNvGrpSpPr>
          <p:nvPr/>
        </p:nvGrpSpPr>
        <p:grpSpPr bwMode="auto">
          <a:xfrm>
            <a:off x="-17463" y="6375400"/>
            <a:ext cx="6799263" cy="482600"/>
            <a:chOff x="-18000" y="6375400"/>
            <a:chExt cx="6799263" cy="482600"/>
          </a:xfrm>
        </p:grpSpPr>
        <p:grpSp>
          <p:nvGrpSpPr>
            <p:cNvPr id="5" name="Grupp 11"/>
            <p:cNvGrpSpPr>
              <a:grpSpLocks/>
            </p:cNvGrpSpPr>
            <p:nvPr/>
          </p:nvGrpSpPr>
          <p:grpSpPr bwMode="auto">
            <a:xfrm>
              <a:off x="-18000" y="6375400"/>
              <a:ext cx="6799263" cy="482600"/>
              <a:chOff x="-9524" y="6381328"/>
              <a:chExt cx="6799700" cy="483713"/>
            </a:xfrm>
          </p:grpSpPr>
          <p:sp>
            <p:nvSpPr>
              <p:cNvPr id="7"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9"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6" name="Picture 1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Title Placeholder 1"/>
          <p:cNvSpPr>
            <a:spLocks noGrp="1"/>
          </p:cNvSpPr>
          <p:nvPr>
            <p:ph type="title"/>
          </p:nvPr>
        </p:nvSpPr>
        <p:spPr>
          <a:xfrm>
            <a:off x="360002" y="233648"/>
            <a:ext cx="8461376" cy="585065"/>
          </a:xfrm>
          <a:prstGeom prst="rect">
            <a:avLst/>
          </a:prstGeom>
        </p:spPr>
        <p:txBody>
          <a:bodyPr rtlCol="0">
            <a:noAutofit/>
          </a:bodyPr>
          <a:lstStyle/>
          <a:p>
            <a:r>
              <a:rPr lang="en-US" dirty="0" smtClean="0"/>
              <a:t>Click to edit Master title style</a:t>
            </a:r>
            <a:endParaRPr dirty="0"/>
          </a:p>
        </p:txBody>
      </p:sp>
      <p:sp>
        <p:nvSpPr>
          <p:cNvPr id="11" name="Text Placeholder 2"/>
          <p:cNvSpPr>
            <a:spLocks noGrp="1"/>
          </p:cNvSpPr>
          <p:nvPr>
            <p:ph type="body" idx="1"/>
          </p:nvPr>
        </p:nvSpPr>
        <p:spPr>
          <a:xfrm>
            <a:off x="360002" y="1044001"/>
            <a:ext cx="8461376" cy="4617025"/>
          </a:xfrm>
          <a:prstGeom prst="rect">
            <a:avLst/>
          </a:prstGeom>
        </p:spPr>
        <p:txBody>
          <a:bodyPr spcCol="0" rtlCol="0">
            <a:noAutofit/>
          </a:bodyPr>
          <a:lstStyle>
            <a:lvl5pPr>
              <a:defRPr/>
            </a:lvl5pPr>
            <a:lvl6pPr>
              <a:defRPr/>
            </a:lvl6pPr>
            <a:lvl7pPr>
              <a:defRPr/>
            </a:lvl7pPr>
            <a:lvl8pPr>
              <a:defRPr/>
            </a:lvl8pPr>
            <a:lvl9pPr>
              <a:defRPr/>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12" name="Slide Number Placeholder 4"/>
          <p:cNvSpPr>
            <a:spLocks noGrp="1"/>
          </p:cNvSpPr>
          <p:nvPr>
            <p:ph type="sldNum" sz="quarter" idx="11"/>
          </p:nvPr>
        </p:nvSpPr>
        <p:spPr/>
        <p:txBody>
          <a:bodyPr/>
          <a:lstStyle>
            <a:lvl1pPr>
              <a:defRPr/>
            </a:lvl1pPr>
          </a:lstStyle>
          <a:p>
            <a:fld id="{8AE92C20-97A8-4F65-9554-08C41B75DE2A}" type="slidenum">
              <a:rPr lang="en-US">
                <a:solidFill>
                  <a:srgbClr val="191919"/>
                </a:solidFill>
              </a:rPr>
              <a:pPr/>
              <a:t>‹#›</a:t>
            </a:fld>
            <a:r>
              <a:rPr lang="en-US" dirty="0">
                <a:solidFill>
                  <a:srgbClr val="191919"/>
                </a:solidFill>
              </a:rPr>
              <a:t> </a:t>
            </a:r>
            <a:r>
              <a:rPr lang="en-US" dirty="0" smtClean="0">
                <a:solidFill>
                  <a:srgbClr val="191919"/>
                </a:solidFill>
              </a:rPr>
              <a:t> </a:t>
            </a:r>
            <a:endParaRPr lang="en-US" dirty="0">
              <a:solidFill>
                <a:srgbClr val="191919"/>
              </a:solidFill>
            </a:endParaRPr>
          </a:p>
        </p:txBody>
      </p:sp>
    </p:spTree>
    <p:extLst>
      <p:ext uri="{BB962C8B-B14F-4D97-AF65-F5344CB8AC3E}">
        <p14:creationId xmlns:p14="http://schemas.microsoft.com/office/powerpoint/2010/main" val="3264325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emf"/></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92.xml"/><Relationship Id="rId7" Type="http://schemas.openxmlformats.org/officeDocument/2006/relationships/image" Target="../media/image1.emf"/><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theme" Target="../theme/theme10.xml"/><Relationship Id="rId5" Type="http://schemas.openxmlformats.org/officeDocument/2006/relationships/slideLayout" Target="../slideLayouts/slideLayout94.xml"/><Relationship Id="rId4" Type="http://schemas.openxmlformats.org/officeDocument/2006/relationships/slideLayout" Target="../slideLayouts/slideLayout93.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97.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image" Target="../media/image1.emf"/><Relationship Id="rId5" Type="http://schemas.openxmlformats.org/officeDocument/2006/relationships/theme" Target="../theme/theme11.xml"/><Relationship Id="rId4" Type="http://schemas.openxmlformats.org/officeDocument/2006/relationships/slideLayout" Target="../slideLayouts/slideLayout9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3" Type="http://schemas.openxmlformats.org/officeDocument/2006/relationships/slideLayout" Target="../slideLayouts/slideLayout101.xml"/><Relationship Id="rId21" Type="http://schemas.openxmlformats.org/officeDocument/2006/relationships/slideLayout" Target="../slideLayouts/slideLayout119.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image" Target="../media/image1.emf"/><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122.xml"/><Relationship Id="rId7" Type="http://schemas.openxmlformats.org/officeDocument/2006/relationships/image" Target="../media/image1.emf"/><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theme" Target="../theme/theme13.xml"/><Relationship Id="rId5" Type="http://schemas.openxmlformats.org/officeDocument/2006/relationships/slideLayout" Target="../slideLayouts/slideLayout124.xml"/><Relationship Id="rId4" Type="http://schemas.openxmlformats.org/officeDocument/2006/relationships/slideLayout" Target="../slideLayouts/slideLayout12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image" Target="../media/image1.emf"/><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10" Type="http://schemas.openxmlformats.org/officeDocument/2006/relationships/slideLayout" Target="../slideLayouts/slideLayout134.xml"/><Relationship Id="rId19" Type="http://schemas.openxmlformats.org/officeDocument/2006/relationships/theme" Target="../theme/theme14.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3" Type="http://schemas.openxmlformats.org/officeDocument/2006/relationships/slideLayout" Target="../slideLayouts/slideLayout145.xml"/><Relationship Id="rId21" Type="http://schemas.openxmlformats.org/officeDocument/2006/relationships/slideLayout" Target="../slideLayouts/slideLayout163.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20" Type="http://schemas.openxmlformats.org/officeDocument/2006/relationships/slideLayout" Target="../slideLayouts/slideLayout162.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23" Type="http://schemas.openxmlformats.org/officeDocument/2006/relationships/image" Target="../media/image1.emf"/><Relationship Id="rId10" Type="http://schemas.openxmlformats.org/officeDocument/2006/relationships/slideLayout" Target="../slideLayouts/slideLayout152.xml"/><Relationship Id="rId19" Type="http://schemas.openxmlformats.org/officeDocument/2006/relationships/slideLayout" Target="../slideLayouts/slideLayout161.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 Id="rId22"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slideLayout" Target="../slideLayouts/slideLayout176.xml"/><Relationship Id="rId18" Type="http://schemas.openxmlformats.org/officeDocument/2006/relationships/slideLayout" Target="../slideLayouts/slideLayout181.xml"/><Relationship Id="rId3" Type="http://schemas.openxmlformats.org/officeDocument/2006/relationships/slideLayout" Target="../slideLayouts/slideLayout166.xml"/><Relationship Id="rId21" Type="http://schemas.openxmlformats.org/officeDocument/2006/relationships/theme" Target="../theme/theme1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slideLayout" Target="../slideLayouts/slideLayout180.xml"/><Relationship Id="rId2" Type="http://schemas.openxmlformats.org/officeDocument/2006/relationships/slideLayout" Target="../slideLayouts/slideLayout165.xml"/><Relationship Id="rId16" Type="http://schemas.openxmlformats.org/officeDocument/2006/relationships/slideLayout" Target="../slideLayouts/slideLayout179.xml"/><Relationship Id="rId20" Type="http://schemas.openxmlformats.org/officeDocument/2006/relationships/slideLayout" Target="../slideLayouts/slideLayout183.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slideLayout" Target="../slideLayouts/slideLayout178.xml"/><Relationship Id="rId10" Type="http://schemas.openxmlformats.org/officeDocument/2006/relationships/slideLayout" Target="../slideLayouts/slideLayout173.xml"/><Relationship Id="rId19" Type="http://schemas.openxmlformats.org/officeDocument/2006/relationships/slideLayout" Target="../slideLayouts/slideLayout182.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slideLayout" Target="../slideLayouts/slideLayout177.xml"/><Relationship Id="rId22" Type="http://schemas.openxmlformats.org/officeDocument/2006/relationships/image" Target="../media/image1.emf"/></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slideLayout" Target="../slideLayouts/slideLayout196.xml"/><Relationship Id="rId18" Type="http://schemas.openxmlformats.org/officeDocument/2006/relationships/slideLayout" Target="../slideLayouts/slideLayout201.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17" Type="http://schemas.openxmlformats.org/officeDocument/2006/relationships/slideLayout" Target="../slideLayouts/slideLayout200.xml"/><Relationship Id="rId2" Type="http://schemas.openxmlformats.org/officeDocument/2006/relationships/slideLayout" Target="../slideLayouts/slideLayout185.xml"/><Relationship Id="rId16" Type="http://schemas.openxmlformats.org/officeDocument/2006/relationships/slideLayout" Target="../slideLayouts/slideLayout199.xml"/><Relationship Id="rId20" Type="http://schemas.openxmlformats.org/officeDocument/2006/relationships/image" Target="../media/image1.emf"/><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5" Type="http://schemas.openxmlformats.org/officeDocument/2006/relationships/slideLayout" Target="../slideLayouts/slideLayout198.xml"/><Relationship Id="rId10" Type="http://schemas.openxmlformats.org/officeDocument/2006/relationships/slideLayout" Target="../slideLayouts/slideLayout193.xml"/><Relationship Id="rId19" Type="http://schemas.openxmlformats.org/officeDocument/2006/relationships/theme" Target="../theme/theme17.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slideLayout" Target="../slideLayouts/slideLayout19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0" Type="http://schemas.openxmlformats.org/officeDocument/2006/relationships/image" Target="../media/image1.emf"/><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slideLayout" Target="../slideLayouts/slideLayout216.xml"/><Relationship Id="rId10" Type="http://schemas.openxmlformats.org/officeDocument/2006/relationships/slideLayout" Target="../slideLayouts/slideLayout211.xml"/><Relationship Id="rId19" Type="http://schemas.openxmlformats.org/officeDocument/2006/relationships/theme" Target="../theme/theme18.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slideLayout" Target="../slideLayouts/slideLayout21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18" Type="http://schemas.openxmlformats.org/officeDocument/2006/relationships/slideLayout" Target="../slideLayouts/slideLayout237.xml"/><Relationship Id="rId3" Type="http://schemas.openxmlformats.org/officeDocument/2006/relationships/slideLayout" Target="../slideLayouts/slideLayout222.xml"/><Relationship Id="rId21" Type="http://schemas.openxmlformats.org/officeDocument/2006/relationships/slideLayout" Target="../slideLayouts/slideLayout240.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17" Type="http://schemas.openxmlformats.org/officeDocument/2006/relationships/slideLayout" Target="../slideLayouts/slideLayout236.xml"/><Relationship Id="rId2" Type="http://schemas.openxmlformats.org/officeDocument/2006/relationships/slideLayout" Target="../slideLayouts/slideLayout221.xml"/><Relationship Id="rId16" Type="http://schemas.openxmlformats.org/officeDocument/2006/relationships/slideLayout" Target="../slideLayouts/slideLayout235.xml"/><Relationship Id="rId20" Type="http://schemas.openxmlformats.org/officeDocument/2006/relationships/slideLayout" Target="../slideLayouts/slideLayout239.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5" Type="http://schemas.openxmlformats.org/officeDocument/2006/relationships/slideLayout" Target="../slideLayouts/slideLayout234.xml"/><Relationship Id="rId23" Type="http://schemas.openxmlformats.org/officeDocument/2006/relationships/image" Target="../media/image1.emf"/><Relationship Id="rId10" Type="http://schemas.openxmlformats.org/officeDocument/2006/relationships/slideLayout" Target="../slideLayouts/slideLayout229.xml"/><Relationship Id="rId19" Type="http://schemas.openxmlformats.org/officeDocument/2006/relationships/slideLayout" Target="../slideLayouts/slideLayout238.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slideLayout" Target="../slideLayouts/slideLayout233.xml"/><Relationship Id="rId22"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image" Target="../media/image1.emf"/><Relationship Id="rId5" Type="http://schemas.openxmlformats.org/officeDocument/2006/relationships/theme" Target="../theme/theme2.xml"/><Relationship Id="rId4" Type="http://schemas.openxmlformats.org/officeDocument/2006/relationships/slideLayout" Target="../slideLayouts/slideLayout2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slideLayout" Target="../slideLayouts/slideLayout258.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slideLayout" Target="../slideLayouts/slideLayout257.xml"/><Relationship Id="rId2" Type="http://schemas.openxmlformats.org/officeDocument/2006/relationships/slideLayout" Target="../slideLayouts/slideLayout242.xml"/><Relationship Id="rId16" Type="http://schemas.openxmlformats.org/officeDocument/2006/relationships/slideLayout" Target="../slideLayouts/slideLayout256.xml"/><Relationship Id="rId20" Type="http://schemas.openxmlformats.org/officeDocument/2006/relationships/image" Target="../media/image1.emf"/><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slideLayout" Target="../slideLayouts/slideLayout255.xml"/><Relationship Id="rId10" Type="http://schemas.openxmlformats.org/officeDocument/2006/relationships/slideLayout" Target="../slideLayouts/slideLayout250.xml"/><Relationship Id="rId19" Type="http://schemas.openxmlformats.org/officeDocument/2006/relationships/theme" Target="../theme/theme2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slideLayout" Target="../slideLayouts/slideLayout25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18" Type="http://schemas.openxmlformats.org/officeDocument/2006/relationships/slideLayout" Target="../slideLayouts/slideLayout276.xml"/><Relationship Id="rId3" Type="http://schemas.openxmlformats.org/officeDocument/2006/relationships/slideLayout" Target="../slideLayouts/slideLayout261.xml"/><Relationship Id="rId21" Type="http://schemas.openxmlformats.org/officeDocument/2006/relationships/slideLayout" Target="../slideLayouts/slideLayout279.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17" Type="http://schemas.openxmlformats.org/officeDocument/2006/relationships/slideLayout" Target="../slideLayouts/slideLayout275.xml"/><Relationship Id="rId2" Type="http://schemas.openxmlformats.org/officeDocument/2006/relationships/slideLayout" Target="../slideLayouts/slideLayout260.xml"/><Relationship Id="rId16" Type="http://schemas.openxmlformats.org/officeDocument/2006/relationships/slideLayout" Target="../slideLayouts/slideLayout274.xml"/><Relationship Id="rId20" Type="http://schemas.openxmlformats.org/officeDocument/2006/relationships/slideLayout" Target="../slideLayouts/slideLayout278.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23" Type="http://schemas.openxmlformats.org/officeDocument/2006/relationships/image" Target="../media/image1.emf"/><Relationship Id="rId10" Type="http://schemas.openxmlformats.org/officeDocument/2006/relationships/slideLayout" Target="../slideLayouts/slideLayout268.xml"/><Relationship Id="rId19" Type="http://schemas.openxmlformats.org/officeDocument/2006/relationships/slideLayout" Target="../slideLayouts/slideLayout277.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 Id="rId22"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slideLayout" Target="../slideLayouts/slideLayout292.xml"/><Relationship Id="rId18" Type="http://schemas.openxmlformats.org/officeDocument/2006/relationships/slideLayout" Target="../slideLayouts/slideLayout29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17" Type="http://schemas.openxmlformats.org/officeDocument/2006/relationships/slideLayout" Target="../slideLayouts/slideLayout296.xml"/><Relationship Id="rId2" Type="http://schemas.openxmlformats.org/officeDocument/2006/relationships/slideLayout" Target="../slideLayouts/slideLayout281.xml"/><Relationship Id="rId16" Type="http://schemas.openxmlformats.org/officeDocument/2006/relationships/slideLayout" Target="../slideLayouts/slideLayout295.xml"/><Relationship Id="rId20" Type="http://schemas.openxmlformats.org/officeDocument/2006/relationships/image" Target="../media/image1.emf"/><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5" Type="http://schemas.openxmlformats.org/officeDocument/2006/relationships/slideLayout" Target="../slideLayouts/slideLayout294.xml"/><Relationship Id="rId10" Type="http://schemas.openxmlformats.org/officeDocument/2006/relationships/slideLayout" Target="../slideLayouts/slideLayout289.xml"/><Relationship Id="rId19" Type="http://schemas.openxmlformats.org/officeDocument/2006/relationships/theme" Target="../theme/theme22.xml"/><Relationship Id="rId4" Type="http://schemas.openxmlformats.org/officeDocument/2006/relationships/slideLayout" Target="../slideLayouts/slideLayout283.xml"/><Relationship Id="rId9" Type="http://schemas.openxmlformats.org/officeDocument/2006/relationships/slideLayout" Target="../slideLayouts/slideLayout288.xml"/><Relationship Id="rId14" Type="http://schemas.openxmlformats.org/officeDocument/2006/relationships/slideLayout" Target="../slideLayouts/slideLayout293.xml"/></Relationships>
</file>

<file path=ppt/slideMasters/_rels/slideMaster23.xml.rels><?xml version="1.0" encoding="UTF-8" standalone="yes"?>
<Relationships xmlns="http://schemas.openxmlformats.org/package/2006/relationships"><Relationship Id="rId3" Type="http://schemas.openxmlformats.org/officeDocument/2006/relationships/slideLayout" Target="../slideLayouts/slideLayout300.xml"/><Relationship Id="rId7" Type="http://schemas.openxmlformats.org/officeDocument/2006/relationships/image" Target="../media/image1.emf"/><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theme" Target="../theme/theme23.xml"/><Relationship Id="rId5" Type="http://schemas.openxmlformats.org/officeDocument/2006/relationships/slideLayout" Target="../slideLayouts/slideLayout302.xml"/><Relationship Id="rId4" Type="http://schemas.openxmlformats.org/officeDocument/2006/relationships/slideLayout" Target="../slideLayouts/slideLayout301.xml"/></Relationships>
</file>

<file path=ppt/slideMasters/_rels/slideMaster24.xml.rels><?xml version="1.0" encoding="UTF-8" standalone="yes"?>
<Relationships xmlns="http://schemas.openxmlformats.org/package/2006/relationships"><Relationship Id="rId3" Type="http://schemas.openxmlformats.org/officeDocument/2006/relationships/slideLayout" Target="../slideLayouts/slideLayout305.xml"/><Relationship Id="rId7" Type="http://schemas.openxmlformats.org/officeDocument/2006/relationships/image" Target="../media/image1.emf"/><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theme" Target="../theme/theme24.xml"/><Relationship Id="rId5" Type="http://schemas.openxmlformats.org/officeDocument/2006/relationships/slideLayout" Target="../slideLayouts/slideLayout307.xml"/><Relationship Id="rId4" Type="http://schemas.openxmlformats.org/officeDocument/2006/relationships/slideLayout" Target="../slideLayouts/slideLayout30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5.xml"/><Relationship Id="rId13" Type="http://schemas.openxmlformats.org/officeDocument/2006/relationships/slideLayout" Target="../slideLayouts/slideLayout320.xml"/><Relationship Id="rId18" Type="http://schemas.openxmlformats.org/officeDocument/2006/relationships/slideLayout" Target="../slideLayouts/slideLayout325.xml"/><Relationship Id="rId3" Type="http://schemas.openxmlformats.org/officeDocument/2006/relationships/slideLayout" Target="../slideLayouts/slideLayout310.xml"/><Relationship Id="rId21" Type="http://schemas.openxmlformats.org/officeDocument/2006/relationships/slideLayout" Target="../slideLayouts/slideLayout328.xml"/><Relationship Id="rId7" Type="http://schemas.openxmlformats.org/officeDocument/2006/relationships/slideLayout" Target="../slideLayouts/slideLayout314.xml"/><Relationship Id="rId12" Type="http://schemas.openxmlformats.org/officeDocument/2006/relationships/slideLayout" Target="../slideLayouts/slideLayout319.xml"/><Relationship Id="rId17" Type="http://schemas.openxmlformats.org/officeDocument/2006/relationships/slideLayout" Target="../slideLayouts/slideLayout324.xml"/><Relationship Id="rId2" Type="http://schemas.openxmlformats.org/officeDocument/2006/relationships/slideLayout" Target="../slideLayouts/slideLayout309.xml"/><Relationship Id="rId16" Type="http://schemas.openxmlformats.org/officeDocument/2006/relationships/slideLayout" Target="../slideLayouts/slideLayout323.xml"/><Relationship Id="rId20" Type="http://schemas.openxmlformats.org/officeDocument/2006/relationships/slideLayout" Target="../slideLayouts/slideLayout327.xml"/><Relationship Id="rId1" Type="http://schemas.openxmlformats.org/officeDocument/2006/relationships/slideLayout" Target="../slideLayouts/slideLayout308.xml"/><Relationship Id="rId6" Type="http://schemas.openxmlformats.org/officeDocument/2006/relationships/slideLayout" Target="../slideLayouts/slideLayout313.xml"/><Relationship Id="rId11" Type="http://schemas.openxmlformats.org/officeDocument/2006/relationships/slideLayout" Target="../slideLayouts/slideLayout318.xml"/><Relationship Id="rId5" Type="http://schemas.openxmlformats.org/officeDocument/2006/relationships/slideLayout" Target="../slideLayouts/slideLayout312.xml"/><Relationship Id="rId15" Type="http://schemas.openxmlformats.org/officeDocument/2006/relationships/slideLayout" Target="../slideLayouts/slideLayout322.xml"/><Relationship Id="rId23" Type="http://schemas.openxmlformats.org/officeDocument/2006/relationships/image" Target="../media/image1.emf"/><Relationship Id="rId10" Type="http://schemas.openxmlformats.org/officeDocument/2006/relationships/slideLayout" Target="../slideLayouts/slideLayout317.xml"/><Relationship Id="rId19" Type="http://schemas.openxmlformats.org/officeDocument/2006/relationships/slideLayout" Target="../slideLayouts/slideLayout326.xml"/><Relationship Id="rId4" Type="http://schemas.openxmlformats.org/officeDocument/2006/relationships/slideLayout" Target="../slideLayouts/slideLayout311.xml"/><Relationship Id="rId9" Type="http://schemas.openxmlformats.org/officeDocument/2006/relationships/slideLayout" Target="../slideLayouts/slideLayout316.xml"/><Relationship Id="rId14" Type="http://schemas.openxmlformats.org/officeDocument/2006/relationships/slideLayout" Target="../slideLayouts/slideLayout321.xml"/><Relationship Id="rId22"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3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image" Target="../media/image1.emf"/><Relationship Id="rId5" Type="http://schemas.openxmlformats.org/officeDocument/2006/relationships/theme" Target="../theme/theme26.xml"/><Relationship Id="rId4" Type="http://schemas.openxmlformats.org/officeDocument/2006/relationships/slideLayout" Target="../slideLayouts/slideLayout332.xml"/></Relationships>
</file>

<file path=ppt/slideMasters/_rels/slideMaster27.xml.rels><?xml version="1.0" encoding="UTF-8" standalone="yes"?>
<Relationships xmlns="http://schemas.openxmlformats.org/package/2006/relationships"><Relationship Id="rId3" Type="http://schemas.openxmlformats.org/officeDocument/2006/relationships/slideLayout" Target="../slideLayouts/slideLayout335.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image" Target="../media/image1.emf"/><Relationship Id="rId5" Type="http://schemas.openxmlformats.org/officeDocument/2006/relationships/theme" Target="../theme/theme27.xml"/><Relationship Id="rId4" Type="http://schemas.openxmlformats.org/officeDocument/2006/relationships/slideLayout" Target="../slideLayouts/slideLayout33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slideLayout" Target="../slideLayouts/slideLayout349.xml"/><Relationship Id="rId18" Type="http://schemas.openxmlformats.org/officeDocument/2006/relationships/slideLayout" Target="../slideLayouts/slideLayout354.xml"/><Relationship Id="rId3" Type="http://schemas.openxmlformats.org/officeDocument/2006/relationships/slideLayout" Target="../slideLayouts/slideLayout339.xml"/><Relationship Id="rId21" Type="http://schemas.openxmlformats.org/officeDocument/2006/relationships/slideLayout" Target="../slideLayouts/slideLayout357.xml"/><Relationship Id="rId7" Type="http://schemas.openxmlformats.org/officeDocument/2006/relationships/slideLayout" Target="../slideLayouts/slideLayout343.xml"/><Relationship Id="rId12" Type="http://schemas.openxmlformats.org/officeDocument/2006/relationships/slideLayout" Target="../slideLayouts/slideLayout348.xml"/><Relationship Id="rId17" Type="http://schemas.openxmlformats.org/officeDocument/2006/relationships/slideLayout" Target="../slideLayouts/slideLayout353.xml"/><Relationship Id="rId2" Type="http://schemas.openxmlformats.org/officeDocument/2006/relationships/slideLayout" Target="../slideLayouts/slideLayout338.xml"/><Relationship Id="rId16" Type="http://schemas.openxmlformats.org/officeDocument/2006/relationships/slideLayout" Target="../slideLayouts/slideLayout352.xml"/><Relationship Id="rId20" Type="http://schemas.openxmlformats.org/officeDocument/2006/relationships/slideLayout" Target="../slideLayouts/slideLayout356.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5" Type="http://schemas.openxmlformats.org/officeDocument/2006/relationships/slideLayout" Target="../slideLayouts/slideLayout351.xml"/><Relationship Id="rId23" Type="http://schemas.openxmlformats.org/officeDocument/2006/relationships/image" Target="../media/image1.emf"/><Relationship Id="rId10" Type="http://schemas.openxmlformats.org/officeDocument/2006/relationships/slideLayout" Target="../slideLayouts/slideLayout346.xml"/><Relationship Id="rId19" Type="http://schemas.openxmlformats.org/officeDocument/2006/relationships/slideLayout" Target="../slideLayouts/slideLayout355.xml"/><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slideLayout" Target="../slideLayouts/slideLayout350.xml"/><Relationship Id="rId22"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slideLayout" Target="../slideLayouts/slideLayout370.xml"/><Relationship Id="rId18" Type="http://schemas.openxmlformats.org/officeDocument/2006/relationships/slideLayout" Target="../slideLayouts/slideLayout375.xml"/><Relationship Id="rId3" Type="http://schemas.openxmlformats.org/officeDocument/2006/relationships/slideLayout" Target="../slideLayouts/slideLayout360.xml"/><Relationship Id="rId21" Type="http://schemas.openxmlformats.org/officeDocument/2006/relationships/theme" Target="../theme/theme29.xml"/><Relationship Id="rId7" Type="http://schemas.openxmlformats.org/officeDocument/2006/relationships/slideLayout" Target="../slideLayouts/slideLayout364.xml"/><Relationship Id="rId12" Type="http://schemas.openxmlformats.org/officeDocument/2006/relationships/slideLayout" Target="../slideLayouts/slideLayout369.xml"/><Relationship Id="rId17" Type="http://schemas.openxmlformats.org/officeDocument/2006/relationships/slideLayout" Target="../slideLayouts/slideLayout374.xml"/><Relationship Id="rId2" Type="http://schemas.openxmlformats.org/officeDocument/2006/relationships/slideLayout" Target="../slideLayouts/slideLayout359.xml"/><Relationship Id="rId16" Type="http://schemas.openxmlformats.org/officeDocument/2006/relationships/slideLayout" Target="../slideLayouts/slideLayout373.xml"/><Relationship Id="rId20" Type="http://schemas.openxmlformats.org/officeDocument/2006/relationships/slideLayout" Target="../slideLayouts/slideLayout377.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5" Type="http://schemas.openxmlformats.org/officeDocument/2006/relationships/slideLayout" Target="../slideLayouts/slideLayout372.xml"/><Relationship Id="rId10" Type="http://schemas.openxmlformats.org/officeDocument/2006/relationships/slideLayout" Target="../slideLayouts/slideLayout367.xml"/><Relationship Id="rId19" Type="http://schemas.openxmlformats.org/officeDocument/2006/relationships/slideLayout" Target="../slideLayouts/slideLayout376.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slideLayout" Target="../slideLayouts/slideLayout371.xml"/><Relationship Id="rId22" Type="http://schemas.openxmlformats.org/officeDocument/2006/relationships/image" Target="../media/image1.emf"/></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image" Target="../media/image1.emf"/><Relationship Id="rId5" Type="http://schemas.openxmlformats.org/officeDocument/2006/relationships/theme" Target="../theme/theme3.xml"/><Relationship Id="rId4" Type="http://schemas.openxmlformats.org/officeDocument/2006/relationships/slideLayout" Target="../slideLayouts/slideLayout28.xml"/></Relationships>
</file>

<file path=ppt/slideMasters/_rels/slideMaster30.xml.rels><?xml version="1.0" encoding="UTF-8" standalone="yes"?>
<Relationships xmlns="http://schemas.openxmlformats.org/package/2006/relationships"><Relationship Id="rId3" Type="http://schemas.openxmlformats.org/officeDocument/2006/relationships/slideLayout" Target="../slideLayouts/slideLayout380.xml"/><Relationship Id="rId7" Type="http://schemas.openxmlformats.org/officeDocument/2006/relationships/image" Target="../media/image1.emf"/><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theme" Target="../theme/theme30.xml"/><Relationship Id="rId5" Type="http://schemas.openxmlformats.org/officeDocument/2006/relationships/slideLayout" Target="../slideLayouts/slideLayout382.xml"/><Relationship Id="rId4" Type="http://schemas.openxmlformats.org/officeDocument/2006/relationships/slideLayout" Target="../slideLayouts/slideLayout381.xml"/></Relationships>
</file>

<file path=ppt/slideMasters/_rels/slideMaster31.xml.rels><?xml version="1.0" encoding="UTF-8" standalone="yes"?>
<Relationships xmlns="http://schemas.openxmlformats.org/package/2006/relationships"><Relationship Id="rId3" Type="http://schemas.openxmlformats.org/officeDocument/2006/relationships/slideLayout" Target="../slideLayouts/slideLayout385.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image" Target="../media/image1.emf"/><Relationship Id="rId5" Type="http://schemas.openxmlformats.org/officeDocument/2006/relationships/theme" Target="../theme/theme31.xml"/><Relationship Id="rId4" Type="http://schemas.openxmlformats.org/officeDocument/2006/relationships/slideLayout" Target="../slideLayouts/slideLayout386.xml"/></Relationships>
</file>

<file path=ppt/slideMasters/_rels/slideMaster32.xml.rels><?xml version="1.0" encoding="UTF-8" standalone="yes"?>
<Relationships xmlns="http://schemas.openxmlformats.org/package/2006/relationships"><Relationship Id="rId3" Type="http://schemas.openxmlformats.org/officeDocument/2006/relationships/slideLayout" Target="../slideLayouts/slideLayout389.xml"/><Relationship Id="rId7" Type="http://schemas.openxmlformats.org/officeDocument/2006/relationships/image" Target="../media/image1.emf"/><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theme" Target="../theme/theme32.xml"/><Relationship Id="rId5" Type="http://schemas.openxmlformats.org/officeDocument/2006/relationships/slideLayout" Target="../slideLayouts/slideLayout391.xml"/><Relationship Id="rId4" Type="http://schemas.openxmlformats.org/officeDocument/2006/relationships/slideLayout" Target="../slideLayouts/slideLayout390.xml"/></Relationships>
</file>

<file path=ppt/slideMasters/_rels/slideMaster33.xml.rels><?xml version="1.0" encoding="UTF-8" standalone="yes"?>
<Relationships xmlns="http://schemas.openxmlformats.org/package/2006/relationships"><Relationship Id="rId3" Type="http://schemas.openxmlformats.org/officeDocument/2006/relationships/slideLayout" Target="../slideLayouts/slideLayout394.xml"/><Relationship Id="rId7" Type="http://schemas.openxmlformats.org/officeDocument/2006/relationships/image" Target="../media/image1.emf"/><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theme" Target="../theme/theme33.xml"/><Relationship Id="rId5" Type="http://schemas.openxmlformats.org/officeDocument/2006/relationships/slideLayout" Target="../slideLayouts/slideLayout396.xml"/><Relationship Id="rId4" Type="http://schemas.openxmlformats.org/officeDocument/2006/relationships/slideLayout" Target="../slideLayouts/slideLayout39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slideLayout" Target="../slideLayouts/slideLayout409.xml"/><Relationship Id="rId18" Type="http://schemas.openxmlformats.org/officeDocument/2006/relationships/slideLayout" Target="../slideLayouts/slideLayout414.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slideLayout" Target="../slideLayouts/slideLayout408.xml"/><Relationship Id="rId17" Type="http://schemas.openxmlformats.org/officeDocument/2006/relationships/slideLayout" Target="../slideLayouts/slideLayout413.xml"/><Relationship Id="rId2" Type="http://schemas.openxmlformats.org/officeDocument/2006/relationships/slideLayout" Target="../slideLayouts/slideLayout398.xml"/><Relationship Id="rId16" Type="http://schemas.openxmlformats.org/officeDocument/2006/relationships/slideLayout" Target="../slideLayouts/slideLayout412.xml"/><Relationship Id="rId20" Type="http://schemas.openxmlformats.org/officeDocument/2006/relationships/image" Target="../media/image1.emf"/><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5" Type="http://schemas.openxmlformats.org/officeDocument/2006/relationships/slideLayout" Target="../slideLayouts/slideLayout411.xml"/><Relationship Id="rId10" Type="http://schemas.openxmlformats.org/officeDocument/2006/relationships/slideLayout" Target="../slideLayouts/slideLayout406.xml"/><Relationship Id="rId19" Type="http://schemas.openxmlformats.org/officeDocument/2006/relationships/theme" Target="../theme/theme34.xml"/><Relationship Id="rId4" Type="http://schemas.openxmlformats.org/officeDocument/2006/relationships/slideLayout" Target="../slideLayouts/slideLayout400.xml"/><Relationship Id="rId9" Type="http://schemas.openxmlformats.org/officeDocument/2006/relationships/slideLayout" Target="../slideLayouts/slideLayout405.xml"/><Relationship Id="rId14" Type="http://schemas.openxmlformats.org/officeDocument/2006/relationships/slideLayout" Target="../slideLayouts/slideLayout41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18" Type="http://schemas.openxmlformats.org/officeDocument/2006/relationships/slideLayout" Target="../slideLayouts/slideLayout43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17" Type="http://schemas.openxmlformats.org/officeDocument/2006/relationships/slideLayout" Target="../slideLayouts/slideLayout431.xml"/><Relationship Id="rId2" Type="http://schemas.openxmlformats.org/officeDocument/2006/relationships/slideLayout" Target="../slideLayouts/slideLayout416.xml"/><Relationship Id="rId16" Type="http://schemas.openxmlformats.org/officeDocument/2006/relationships/slideLayout" Target="../slideLayouts/slideLayout430.xml"/><Relationship Id="rId20" Type="http://schemas.openxmlformats.org/officeDocument/2006/relationships/image" Target="../media/image1.emf"/><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5" Type="http://schemas.openxmlformats.org/officeDocument/2006/relationships/slideLayout" Target="../slideLayouts/slideLayout429.xml"/><Relationship Id="rId10" Type="http://schemas.openxmlformats.org/officeDocument/2006/relationships/slideLayout" Target="../slideLayouts/slideLayout424.xml"/><Relationship Id="rId19" Type="http://schemas.openxmlformats.org/officeDocument/2006/relationships/theme" Target="../theme/theme35.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slideLayout" Target="../slideLayouts/slideLayout4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slideLayout" Target="../slideLayouts/slideLayout445.xml"/><Relationship Id="rId18" Type="http://schemas.openxmlformats.org/officeDocument/2006/relationships/slideLayout" Target="../slideLayouts/slideLayout450.xml"/><Relationship Id="rId3" Type="http://schemas.openxmlformats.org/officeDocument/2006/relationships/slideLayout" Target="../slideLayouts/slideLayout435.xml"/><Relationship Id="rId21" Type="http://schemas.openxmlformats.org/officeDocument/2006/relationships/theme" Target="../theme/theme36.xml"/><Relationship Id="rId7" Type="http://schemas.openxmlformats.org/officeDocument/2006/relationships/slideLayout" Target="../slideLayouts/slideLayout439.xml"/><Relationship Id="rId12" Type="http://schemas.openxmlformats.org/officeDocument/2006/relationships/slideLayout" Target="../slideLayouts/slideLayout444.xml"/><Relationship Id="rId17" Type="http://schemas.openxmlformats.org/officeDocument/2006/relationships/slideLayout" Target="../slideLayouts/slideLayout449.xml"/><Relationship Id="rId2" Type="http://schemas.openxmlformats.org/officeDocument/2006/relationships/slideLayout" Target="../slideLayouts/slideLayout434.xml"/><Relationship Id="rId16" Type="http://schemas.openxmlformats.org/officeDocument/2006/relationships/slideLayout" Target="../slideLayouts/slideLayout448.xml"/><Relationship Id="rId20" Type="http://schemas.openxmlformats.org/officeDocument/2006/relationships/slideLayout" Target="../slideLayouts/slideLayout452.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5" Type="http://schemas.openxmlformats.org/officeDocument/2006/relationships/slideLayout" Target="../slideLayouts/slideLayout447.xml"/><Relationship Id="rId10" Type="http://schemas.openxmlformats.org/officeDocument/2006/relationships/slideLayout" Target="../slideLayouts/slideLayout442.xml"/><Relationship Id="rId19" Type="http://schemas.openxmlformats.org/officeDocument/2006/relationships/slideLayout" Target="../slideLayouts/slideLayout451.xml"/><Relationship Id="rId4" Type="http://schemas.openxmlformats.org/officeDocument/2006/relationships/slideLayout" Target="../slideLayouts/slideLayout436.xml"/><Relationship Id="rId9" Type="http://schemas.openxmlformats.org/officeDocument/2006/relationships/slideLayout" Target="../slideLayouts/slideLayout441.xml"/><Relationship Id="rId14" Type="http://schemas.openxmlformats.org/officeDocument/2006/relationships/slideLayout" Target="../slideLayouts/slideLayout446.xml"/><Relationship Id="rId22" Type="http://schemas.openxmlformats.org/officeDocument/2006/relationships/image" Target="../media/image1.emf"/></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slideLayout" Target="../slideLayouts/slideLayout465.xml"/><Relationship Id="rId18" Type="http://schemas.openxmlformats.org/officeDocument/2006/relationships/slideLayout" Target="../slideLayouts/slideLayout470.xml"/><Relationship Id="rId3" Type="http://schemas.openxmlformats.org/officeDocument/2006/relationships/slideLayout" Target="../slideLayouts/slideLayout455.xml"/><Relationship Id="rId21" Type="http://schemas.openxmlformats.org/officeDocument/2006/relationships/slideLayout" Target="../slideLayouts/slideLayout473.xml"/><Relationship Id="rId7" Type="http://schemas.openxmlformats.org/officeDocument/2006/relationships/slideLayout" Target="../slideLayouts/slideLayout459.xml"/><Relationship Id="rId12" Type="http://schemas.openxmlformats.org/officeDocument/2006/relationships/slideLayout" Target="../slideLayouts/slideLayout464.xml"/><Relationship Id="rId17" Type="http://schemas.openxmlformats.org/officeDocument/2006/relationships/slideLayout" Target="../slideLayouts/slideLayout469.xml"/><Relationship Id="rId2" Type="http://schemas.openxmlformats.org/officeDocument/2006/relationships/slideLayout" Target="../slideLayouts/slideLayout454.xml"/><Relationship Id="rId16" Type="http://schemas.openxmlformats.org/officeDocument/2006/relationships/slideLayout" Target="../slideLayouts/slideLayout468.xml"/><Relationship Id="rId20" Type="http://schemas.openxmlformats.org/officeDocument/2006/relationships/slideLayout" Target="../slideLayouts/slideLayout472.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5" Type="http://schemas.openxmlformats.org/officeDocument/2006/relationships/slideLayout" Target="../slideLayouts/slideLayout467.xml"/><Relationship Id="rId23" Type="http://schemas.openxmlformats.org/officeDocument/2006/relationships/image" Target="../media/image1.emf"/><Relationship Id="rId10" Type="http://schemas.openxmlformats.org/officeDocument/2006/relationships/slideLayout" Target="../slideLayouts/slideLayout462.xml"/><Relationship Id="rId19" Type="http://schemas.openxmlformats.org/officeDocument/2006/relationships/slideLayout" Target="../slideLayouts/slideLayout471.xml"/><Relationship Id="rId4" Type="http://schemas.openxmlformats.org/officeDocument/2006/relationships/slideLayout" Target="../slideLayouts/slideLayout456.xml"/><Relationship Id="rId9" Type="http://schemas.openxmlformats.org/officeDocument/2006/relationships/slideLayout" Target="../slideLayouts/slideLayout461.xml"/><Relationship Id="rId14" Type="http://schemas.openxmlformats.org/officeDocument/2006/relationships/slideLayout" Target="../slideLayouts/slideLayout466.xml"/><Relationship Id="rId22"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slideLayout" Target="../slideLayouts/slideLayout486.xml"/><Relationship Id="rId18" Type="http://schemas.openxmlformats.org/officeDocument/2006/relationships/slideLayout" Target="../slideLayouts/slideLayout491.xml"/><Relationship Id="rId3" Type="http://schemas.openxmlformats.org/officeDocument/2006/relationships/slideLayout" Target="../slideLayouts/slideLayout476.xml"/><Relationship Id="rId21" Type="http://schemas.openxmlformats.org/officeDocument/2006/relationships/slideLayout" Target="../slideLayouts/slideLayout494.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17" Type="http://schemas.openxmlformats.org/officeDocument/2006/relationships/slideLayout" Target="../slideLayouts/slideLayout490.xml"/><Relationship Id="rId2" Type="http://schemas.openxmlformats.org/officeDocument/2006/relationships/slideLayout" Target="../slideLayouts/slideLayout475.xml"/><Relationship Id="rId16" Type="http://schemas.openxmlformats.org/officeDocument/2006/relationships/slideLayout" Target="../slideLayouts/slideLayout489.xml"/><Relationship Id="rId20" Type="http://schemas.openxmlformats.org/officeDocument/2006/relationships/slideLayout" Target="../slideLayouts/slideLayout493.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5" Type="http://schemas.openxmlformats.org/officeDocument/2006/relationships/slideLayout" Target="../slideLayouts/slideLayout488.xml"/><Relationship Id="rId23" Type="http://schemas.openxmlformats.org/officeDocument/2006/relationships/image" Target="../media/image1.emf"/><Relationship Id="rId10" Type="http://schemas.openxmlformats.org/officeDocument/2006/relationships/slideLayout" Target="../slideLayouts/slideLayout483.xml"/><Relationship Id="rId19" Type="http://schemas.openxmlformats.org/officeDocument/2006/relationships/slideLayout" Target="../slideLayouts/slideLayout492.xml"/><Relationship Id="rId4" Type="http://schemas.openxmlformats.org/officeDocument/2006/relationships/slideLayout" Target="../slideLayouts/slideLayout477.xml"/><Relationship Id="rId9" Type="http://schemas.openxmlformats.org/officeDocument/2006/relationships/slideLayout" Target="../slideLayouts/slideLayout482.xml"/><Relationship Id="rId14" Type="http://schemas.openxmlformats.org/officeDocument/2006/relationships/slideLayout" Target="../slideLayouts/slideLayout487.xml"/><Relationship Id="rId22"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18" Type="http://schemas.openxmlformats.org/officeDocument/2006/relationships/slideLayout" Target="../slideLayouts/slideLayout512.xml"/><Relationship Id="rId3" Type="http://schemas.openxmlformats.org/officeDocument/2006/relationships/slideLayout" Target="../slideLayouts/slideLayout497.xml"/><Relationship Id="rId21" Type="http://schemas.openxmlformats.org/officeDocument/2006/relationships/theme" Target="../theme/theme39.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17" Type="http://schemas.openxmlformats.org/officeDocument/2006/relationships/slideLayout" Target="../slideLayouts/slideLayout511.xml"/><Relationship Id="rId2" Type="http://schemas.openxmlformats.org/officeDocument/2006/relationships/slideLayout" Target="../slideLayouts/slideLayout496.xml"/><Relationship Id="rId16" Type="http://schemas.openxmlformats.org/officeDocument/2006/relationships/slideLayout" Target="../slideLayouts/slideLayout510.xml"/><Relationship Id="rId20" Type="http://schemas.openxmlformats.org/officeDocument/2006/relationships/slideLayout" Target="../slideLayouts/slideLayout514.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slideLayout" Target="../slideLayouts/slideLayout509.xml"/><Relationship Id="rId10" Type="http://schemas.openxmlformats.org/officeDocument/2006/relationships/slideLayout" Target="../slideLayouts/slideLayout504.xml"/><Relationship Id="rId19" Type="http://schemas.openxmlformats.org/officeDocument/2006/relationships/slideLayout" Target="../slideLayouts/slideLayout513.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 Id="rId22" Type="http://schemas.openxmlformats.org/officeDocument/2006/relationships/image" Target="../media/image1.emf"/></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image" Target="../media/image1.emf"/><Relationship Id="rId5" Type="http://schemas.openxmlformats.org/officeDocument/2006/relationships/theme" Target="../theme/theme4.xml"/><Relationship Id="rId4"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emf"/><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slideLayout" Target="../slideLayouts/slideLayout540.xml"/><Relationship Id="rId18" Type="http://schemas.openxmlformats.org/officeDocument/2006/relationships/slideLayout" Target="../slideLayouts/slideLayout545.xml"/><Relationship Id="rId3" Type="http://schemas.openxmlformats.org/officeDocument/2006/relationships/slideLayout" Target="../slideLayouts/slideLayout530.xml"/><Relationship Id="rId21" Type="http://schemas.openxmlformats.org/officeDocument/2006/relationships/slideLayout" Target="../slideLayouts/slideLayout548.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17" Type="http://schemas.openxmlformats.org/officeDocument/2006/relationships/slideLayout" Target="../slideLayouts/slideLayout544.xml"/><Relationship Id="rId2" Type="http://schemas.openxmlformats.org/officeDocument/2006/relationships/slideLayout" Target="../slideLayouts/slideLayout529.xml"/><Relationship Id="rId16" Type="http://schemas.openxmlformats.org/officeDocument/2006/relationships/slideLayout" Target="../slideLayouts/slideLayout543.xml"/><Relationship Id="rId20" Type="http://schemas.openxmlformats.org/officeDocument/2006/relationships/slideLayout" Target="../slideLayouts/slideLayout547.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5" Type="http://schemas.openxmlformats.org/officeDocument/2006/relationships/slideLayout" Target="../slideLayouts/slideLayout542.xml"/><Relationship Id="rId23" Type="http://schemas.openxmlformats.org/officeDocument/2006/relationships/image" Target="../media/image1.emf"/><Relationship Id="rId10" Type="http://schemas.openxmlformats.org/officeDocument/2006/relationships/slideLayout" Target="../slideLayouts/slideLayout537.xml"/><Relationship Id="rId19" Type="http://schemas.openxmlformats.org/officeDocument/2006/relationships/slideLayout" Target="../slideLayouts/slideLayout546.xml"/><Relationship Id="rId4" Type="http://schemas.openxmlformats.org/officeDocument/2006/relationships/slideLayout" Target="../slideLayouts/slideLayout531.xml"/><Relationship Id="rId9" Type="http://schemas.openxmlformats.org/officeDocument/2006/relationships/slideLayout" Target="../slideLayouts/slideLayout536.xml"/><Relationship Id="rId14" Type="http://schemas.openxmlformats.org/officeDocument/2006/relationships/slideLayout" Target="../slideLayouts/slideLayout541.xml"/><Relationship Id="rId22"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18" Type="http://schemas.openxmlformats.org/officeDocument/2006/relationships/slideLayout" Target="../slideLayouts/slideLayout566.xml"/><Relationship Id="rId3" Type="http://schemas.openxmlformats.org/officeDocument/2006/relationships/slideLayout" Target="../slideLayouts/slideLayout551.xml"/><Relationship Id="rId21" Type="http://schemas.openxmlformats.org/officeDocument/2006/relationships/slideLayout" Target="../slideLayouts/slideLayout569.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17" Type="http://schemas.openxmlformats.org/officeDocument/2006/relationships/slideLayout" Target="../slideLayouts/slideLayout565.xml"/><Relationship Id="rId2" Type="http://schemas.openxmlformats.org/officeDocument/2006/relationships/slideLayout" Target="../slideLayouts/slideLayout550.xml"/><Relationship Id="rId16" Type="http://schemas.openxmlformats.org/officeDocument/2006/relationships/slideLayout" Target="../slideLayouts/slideLayout564.xml"/><Relationship Id="rId20" Type="http://schemas.openxmlformats.org/officeDocument/2006/relationships/slideLayout" Target="../slideLayouts/slideLayout568.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5" Type="http://schemas.openxmlformats.org/officeDocument/2006/relationships/slideLayout" Target="../slideLayouts/slideLayout563.xml"/><Relationship Id="rId23" Type="http://schemas.openxmlformats.org/officeDocument/2006/relationships/image" Target="../media/image1.emf"/><Relationship Id="rId10" Type="http://schemas.openxmlformats.org/officeDocument/2006/relationships/slideLayout" Target="../slideLayouts/slideLayout558.xml"/><Relationship Id="rId19" Type="http://schemas.openxmlformats.org/officeDocument/2006/relationships/slideLayout" Target="../slideLayouts/slideLayout567.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slideLayout" Target="../slideLayouts/slideLayout562.xml"/><Relationship Id="rId22"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theme" Target="../theme/theme43.xml"/><Relationship Id="rId3" Type="http://schemas.openxmlformats.org/officeDocument/2006/relationships/slideLayout" Target="../slideLayouts/slideLayout572.xml"/><Relationship Id="rId7" Type="http://schemas.openxmlformats.org/officeDocument/2006/relationships/slideLayout" Target="../slideLayouts/slideLayout576.xml"/><Relationship Id="rId2" Type="http://schemas.openxmlformats.org/officeDocument/2006/relationships/slideLayout" Target="../slideLayouts/slideLayout571.xml"/><Relationship Id="rId1" Type="http://schemas.openxmlformats.org/officeDocument/2006/relationships/slideLayout" Target="../slideLayouts/slideLayout570.xml"/><Relationship Id="rId6" Type="http://schemas.openxmlformats.org/officeDocument/2006/relationships/slideLayout" Target="../slideLayouts/slideLayout575.xml"/><Relationship Id="rId5" Type="http://schemas.openxmlformats.org/officeDocument/2006/relationships/slideLayout" Target="../slideLayouts/slideLayout574.xml"/><Relationship Id="rId4" Type="http://schemas.openxmlformats.org/officeDocument/2006/relationships/slideLayout" Target="../slideLayouts/slideLayout573.xml"/><Relationship Id="rId9" Type="http://schemas.openxmlformats.org/officeDocument/2006/relationships/image" Target="../media/image1.emf"/></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slideLayout" Target="../slideLayouts/slideLayout589.xml"/><Relationship Id="rId18" Type="http://schemas.openxmlformats.org/officeDocument/2006/relationships/slideLayout" Target="../slideLayouts/slideLayout594.xml"/><Relationship Id="rId3" Type="http://schemas.openxmlformats.org/officeDocument/2006/relationships/slideLayout" Target="../slideLayouts/slideLayout579.xml"/><Relationship Id="rId21" Type="http://schemas.openxmlformats.org/officeDocument/2006/relationships/theme" Target="../theme/theme44.xml"/><Relationship Id="rId7" Type="http://schemas.openxmlformats.org/officeDocument/2006/relationships/slideLayout" Target="../slideLayouts/slideLayout583.xml"/><Relationship Id="rId12" Type="http://schemas.openxmlformats.org/officeDocument/2006/relationships/slideLayout" Target="../slideLayouts/slideLayout588.xml"/><Relationship Id="rId17" Type="http://schemas.openxmlformats.org/officeDocument/2006/relationships/slideLayout" Target="../slideLayouts/slideLayout593.xml"/><Relationship Id="rId2" Type="http://schemas.openxmlformats.org/officeDocument/2006/relationships/slideLayout" Target="../slideLayouts/slideLayout578.xml"/><Relationship Id="rId16" Type="http://schemas.openxmlformats.org/officeDocument/2006/relationships/slideLayout" Target="../slideLayouts/slideLayout592.xml"/><Relationship Id="rId20" Type="http://schemas.openxmlformats.org/officeDocument/2006/relationships/slideLayout" Target="../slideLayouts/slideLayout596.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5" Type="http://schemas.openxmlformats.org/officeDocument/2006/relationships/slideLayout" Target="../slideLayouts/slideLayout591.xml"/><Relationship Id="rId10" Type="http://schemas.openxmlformats.org/officeDocument/2006/relationships/slideLayout" Target="../slideLayouts/slideLayout586.xml"/><Relationship Id="rId19" Type="http://schemas.openxmlformats.org/officeDocument/2006/relationships/slideLayout" Target="../slideLayouts/slideLayout595.xml"/><Relationship Id="rId4" Type="http://schemas.openxmlformats.org/officeDocument/2006/relationships/slideLayout" Target="../slideLayouts/slideLayout580.xml"/><Relationship Id="rId9" Type="http://schemas.openxmlformats.org/officeDocument/2006/relationships/slideLayout" Target="../slideLayouts/slideLayout585.xml"/><Relationship Id="rId14" Type="http://schemas.openxmlformats.org/officeDocument/2006/relationships/slideLayout" Target="../slideLayouts/slideLayout590.xml"/><Relationship Id="rId22" Type="http://schemas.openxmlformats.org/officeDocument/2006/relationships/image" Target="../media/image1.emf"/></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18" Type="http://schemas.openxmlformats.org/officeDocument/2006/relationships/slideLayout" Target="../slideLayouts/slideLayout614.xml"/><Relationship Id="rId3" Type="http://schemas.openxmlformats.org/officeDocument/2006/relationships/slideLayout" Target="../slideLayouts/slideLayout599.xml"/><Relationship Id="rId21" Type="http://schemas.openxmlformats.org/officeDocument/2006/relationships/theme" Target="../theme/theme45.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17" Type="http://schemas.openxmlformats.org/officeDocument/2006/relationships/slideLayout" Target="../slideLayouts/slideLayout613.xml"/><Relationship Id="rId2" Type="http://schemas.openxmlformats.org/officeDocument/2006/relationships/slideLayout" Target="../slideLayouts/slideLayout598.xml"/><Relationship Id="rId16" Type="http://schemas.openxmlformats.org/officeDocument/2006/relationships/slideLayout" Target="../slideLayouts/slideLayout612.xml"/><Relationship Id="rId20" Type="http://schemas.openxmlformats.org/officeDocument/2006/relationships/slideLayout" Target="../slideLayouts/slideLayout616.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10" Type="http://schemas.openxmlformats.org/officeDocument/2006/relationships/slideLayout" Target="../slideLayouts/slideLayout606.xml"/><Relationship Id="rId19" Type="http://schemas.openxmlformats.org/officeDocument/2006/relationships/slideLayout" Target="../slideLayouts/slideLayout615.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 Id="rId22" Type="http://schemas.openxmlformats.org/officeDocument/2006/relationships/image" Target="../media/image1.emf"/></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slideLayout" Target="../slideLayouts/slideLayout629.xml"/><Relationship Id="rId18" Type="http://schemas.openxmlformats.org/officeDocument/2006/relationships/slideLayout" Target="../slideLayouts/slideLayout634.xml"/><Relationship Id="rId3" Type="http://schemas.openxmlformats.org/officeDocument/2006/relationships/slideLayout" Target="../slideLayouts/slideLayout619.xml"/><Relationship Id="rId21" Type="http://schemas.openxmlformats.org/officeDocument/2006/relationships/slideLayout" Target="../slideLayouts/slideLayout637.xml"/><Relationship Id="rId7" Type="http://schemas.openxmlformats.org/officeDocument/2006/relationships/slideLayout" Target="../slideLayouts/slideLayout623.xml"/><Relationship Id="rId12" Type="http://schemas.openxmlformats.org/officeDocument/2006/relationships/slideLayout" Target="../slideLayouts/slideLayout628.xml"/><Relationship Id="rId17" Type="http://schemas.openxmlformats.org/officeDocument/2006/relationships/slideLayout" Target="../slideLayouts/slideLayout633.xml"/><Relationship Id="rId2" Type="http://schemas.openxmlformats.org/officeDocument/2006/relationships/slideLayout" Target="../slideLayouts/slideLayout618.xml"/><Relationship Id="rId16" Type="http://schemas.openxmlformats.org/officeDocument/2006/relationships/slideLayout" Target="../slideLayouts/slideLayout632.xml"/><Relationship Id="rId20" Type="http://schemas.openxmlformats.org/officeDocument/2006/relationships/slideLayout" Target="../slideLayouts/slideLayout636.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5" Type="http://schemas.openxmlformats.org/officeDocument/2006/relationships/slideLayout" Target="../slideLayouts/slideLayout631.xml"/><Relationship Id="rId23" Type="http://schemas.openxmlformats.org/officeDocument/2006/relationships/image" Target="../media/image1.emf"/><Relationship Id="rId10" Type="http://schemas.openxmlformats.org/officeDocument/2006/relationships/slideLayout" Target="../slideLayouts/slideLayout626.xml"/><Relationship Id="rId19" Type="http://schemas.openxmlformats.org/officeDocument/2006/relationships/slideLayout" Target="../slideLayouts/slideLayout635.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slideLayout" Target="../slideLayouts/slideLayout630.xml"/><Relationship Id="rId22"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slideLayout" Target="../slideLayouts/slideLayout650.xml"/><Relationship Id="rId18" Type="http://schemas.openxmlformats.org/officeDocument/2006/relationships/slideLayout" Target="../slideLayouts/slideLayout65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slideLayout" Target="../slideLayouts/slideLayout649.xml"/><Relationship Id="rId17" Type="http://schemas.openxmlformats.org/officeDocument/2006/relationships/slideLayout" Target="../slideLayouts/slideLayout654.xml"/><Relationship Id="rId2" Type="http://schemas.openxmlformats.org/officeDocument/2006/relationships/slideLayout" Target="../slideLayouts/slideLayout639.xml"/><Relationship Id="rId16" Type="http://schemas.openxmlformats.org/officeDocument/2006/relationships/slideLayout" Target="../slideLayouts/slideLayout653.xml"/><Relationship Id="rId20" Type="http://schemas.openxmlformats.org/officeDocument/2006/relationships/image" Target="../media/image1.emf"/><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5" Type="http://schemas.openxmlformats.org/officeDocument/2006/relationships/slideLayout" Target="../slideLayouts/slideLayout652.xml"/><Relationship Id="rId10" Type="http://schemas.openxmlformats.org/officeDocument/2006/relationships/slideLayout" Target="../slideLayouts/slideLayout647.xml"/><Relationship Id="rId19" Type="http://schemas.openxmlformats.org/officeDocument/2006/relationships/theme" Target="../theme/theme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slideLayout" Target="../slideLayouts/slideLayout65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slideLayout" Target="../slideLayouts/slideLayout668.xml"/><Relationship Id="rId18" Type="http://schemas.openxmlformats.org/officeDocument/2006/relationships/slideLayout" Target="../slideLayouts/slideLayout673.xml"/><Relationship Id="rId3" Type="http://schemas.openxmlformats.org/officeDocument/2006/relationships/slideLayout" Target="../slideLayouts/slideLayout658.xml"/><Relationship Id="rId21" Type="http://schemas.openxmlformats.org/officeDocument/2006/relationships/slideLayout" Target="../slideLayouts/slideLayout676.xml"/><Relationship Id="rId7" Type="http://schemas.openxmlformats.org/officeDocument/2006/relationships/slideLayout" Target="../slideLayouts/slideLayout662.xml"/><Relationship Id="rId12" Type="http://schemas.openxmlformats.org/officeDocument/2006/relationships/slideLayout" Target="../slideLayouts/slideLayout667.xml"/><Relationship Id="rId17" Type="http://schemas.openxmlformats.org/officeDocument/2006/relationships/slideLayout" Target="../slideLayouts/slideLayout672.xml"/><Relationship Id="rId2" Type="http://schemas.openxmlformats.org/officeDocument/2006/relationships/slideLayout" Target="../slideLayouts/slideLayout657.xml"/><Relationship Id="rId16" Type="http://schemas.openxmlformats.org/officeDocument/2006/relationships/slideLayout" Target="../slideLayouts/slideLayout671.xml"/><Relationship Id="rId20" Type="http://schemas.openxmlformats.org/officeDocument/2006/relationships/slideLayout" Target="../slideLayouts/slideLayout675.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5" Type="http://schemas.openxmlformats.org/officeDocument/2006/relationships/slideLayout" Target="../slideLayouts/slideLayout670.xml"/><Relationship Id="rId23" Type="http://schemas.openxmlformats.org/officeDocument/2006/relationships/image" Target="../media/image1.emf"/><Relationship Id="rId10" Type="http://schemas.openxmlformats.org/officeDocument/2006/relationships/slideLayout" Target="../slideLayouts/slideLayout665.xml"/><Relationship Id="rId19" Type="http://schemas.openxmlformats.org/officeDocument/2006/relationships/slideLayout" Target="../slideLayouts/slideLayout674.xml"/><Relationship Id="rId4" Type="http://schemas.openxmlformats.org/officeDocument/2006/relationships/slideLayout" Target="../slideLayouts/slideLayout659.xml"/><Relationship Id="rId9" Type="http://schemas.openxmlformats.org/officeDocument/2006/relationships/slideLayout" Target="../slideLayouts/slideLayout664.xml"/><Relationship Id="rId14" Type="http://schemas.openxmlformats.org/officeDocument/2006/relationships/slideLayout" Target="../slideLayouts/slideLayout669.xml"/><Relationship Id="rId2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3" Type="http://schemas.openxmlformats.org/officeDocument/2006/relationships/slideLayout" Target="../slideLayouts/slideLayout679.xml"/><Relationship Id="rId7" Type="http://schemas.openxmlformats.org/officeDocument/2006/relationships/image" Target="../media/image1.emf"/><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theme" Target="../theme/theme49.xml"/><Relationship Id="rId5" Type="http://schemas.openxmlformats.org/officeDocument/2006/relationships/slideLayout" Target="../slideLayouts/slideLayout681.xml"/><Relationship Id="rId4" Type="http://schemas.openxmlformats.org/officeDocument/2006/relationships/slideLayout" Target="../slideLayouts/slideLayout680.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35.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image" Target="../media/image1.emf"/><Relationship Id="rId5" Type="http://schemas.openxmlformats.org/officeDocument/2006/relationships/theme" Target="../theme/theme5.xml"/><Relationship Id="rId4" Type="http://schemas.openxmlformats.org/officeDocument/2006/relationships/slideLayout" Target="../slideLayouts/slideLayout36.xml"/></Relationships>
</file>

<file path=ppt/slideMasters/_rels/slideMaster50.xml.rels><?xml version="1.0" encoding="UTF-8" standalone="yes"?>
<Relationships xmlns="http://schemas.openxmlformats.org/package/2006/relationships"><Relationship Id="rId3" Type="http://schemas.openxmlformats.org/officeDocument/2006/relationships/slideLayout" Target="../slideLayouts/slideLayout684.xml"/><Relationship Id="rId7" Type="http://schemas.openxmlformats.org/officeDocument/2006/relationships/image" Target="../media/image1.emf"/><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theme" Target="../theme/theme50.xml"/><Relationship Id="rId5" Type="http://schemas.openxmlformats.org/officeDocument/2006/relationships/slideLayout" Target="../slideLayouts/slideLayout686.xml"/><Relationship Id="rId4" Type="http://schemas.openxmlformats.org/officeDocument/2006/relationships/slideLayout" Target="../slideLayouts/slideLayout685.xml"/></Relationships>
</file>

<file path=ppt/slideMasters/_rels/slideMaster51.xml.rels><?xml version="1.0" encoding="UTF-8" standalone="yes"?>
<Relationships xmlns="http://schemas.openxmlformats.org/package/2006/relationships"><Relationship Id="rId3" Type="http://schemas.openxmlformats.org/officeDocument/2006/relationships/slideLayout" Target="../slideLayouts/slideLayout689.xml"/><Relationship Id="rId7" Type="http://schemas.openxmlformats.org/officeDocument/2006/relationships/image" Target="../media/image1.emf"/><Relationship Id="rId2" Type="http://schemas.openxmlformats.org/officeDocument/2006/relationships/slideLayout" Target="../slideLayouts/slideLayout688.xml"/><Relationship Id="rId1" Type="http://schemas.openxmlformats.org/officeDocument/2006/relationships/slideLayout" Target="../slideLayouts/slideLayout687.xml"/><Relationship Id="rId6" Type="http://schemas.openxmlformats.org/officeDocument/2006/relationships/theme" Target="../theme/theme51.xml"/><Relationship Id="rId5" Type="http://schemas.openxmlformats.org/officeDocument/2006/relationships/slideLayout" Target="../slideLayouts/slideLayout691.xml"/><Relationship Id="rId4" Type="http://schemas.openxmlformats.org/officeDocument/2006/relationships/slideLayout" Target="../slideLayouts/slideLayout690.xml"/></Relationships>
</file>

<file path=ppt/slideMasters/_rels/slideMaster52.xml.rels><?xml version="1.0" encoding="UTF-8" standalone="yes"?>
<Relationships xmlns="http://schemas.openxmlformats.org/package/2006/relationships"><Relationship Id="rId3" Type="http://schemas.openxmlformats.org/officeDocument/2006/relationships/slideLayout" Target="../slideLayouts/slideLayout694.xml"/><Relationship Id="rId7" Type="http://schemas.openxmlformats.org/officeDocument/2006/relationships/image" Target="../media/image1.emf"/><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theme" Target="../theme/theme52.xml"/><Relationship Id="rId5" Type="http://schemas.openxmlformats.org/officeDocument/2006/relationships/slideLayout" Target="../slideLayouts/slideLayout696.xml"/><Relationship Id="rId4" Type="http://schemas.openxmlformats.org/officeDocument/2006/relationships/slideLayout" Target="../slideLayouts/slideLayout695.xml"/></Relationships>
</file>

<file path=ppt/slideMasters/_rels/slideMaster53.xml.rels><?xml version="1.0" encoding="UTF-8" standalone="yes"?>
<Relationships xmlns="http://schemas.openxmlformats.org/package/2006/relationships"><Relationship Id="rId3" Type="http://schemas.openxmlformats.org/officeDocument/2006/relationships/slideLayout" Target="../slideLayouts/slideLayout699.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image" Target="../media/image1.emf"/><Relationship Id="rId5" Type="http://schemas.openxmlformats.org/officeDocument/2006/relationships/theme" Target="../theme/theme53.xml"/><Relationship Id="rId4" Type="http://schemas.openxmlformats.org/officeDocument/2006/relationships/slideLayout" Target="../slideLayouts/slideLayout700.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slideLayout" Target="../slideLayouts/slideLayout713.xml"/><Relationship Id="rId18" Type="http://schemas.openxmlformats.org/officeDocument/2006/relationships/slideLayout" Target="../slideLayouts/slideLayout718.xml"/><Relationship Id="rId3" Type="http://schemas.openxmlformats.org/officeDocument/2006/relationships/slideLayout" Target="../slideLayouts/slideLayout703.xml"/><Relationship Id="rId21" Type="http://schemas.openxmlformats.org/officeDocument/2006/relationships/theme" Target="../theme/theme54.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17" Type="http://schemas.openxmlformats.org/officeDocument/2006/relationships/slideLayout" Target="../slideLayouts/slideLayout717.xml"/><Relationship Id="rId2" Type="http://schemas.openxmlformats.org/officeDocument/2006/relationships/slideLayout" Target="../slideLayouts/slideLayout702.xml"/><Relationship Id="rId16" Type="http://schemas.openxmlformats.org/officeDocument/2006/relationships/slideLayout" Target="../slideLayouts/slideLayout716.xml"/><Relationship Id="rId20" Type="http://schemas.openxmlformats.org/officeDocument/2006/relationships/slideLayout" Target="../slideLayouts/slideLayout720.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5" Type="http://schemas.openxmlformats.org/officeDocument/2006/relationships/slideLayout" Target="../slideLayouts/slideLayout715.xml"/><Relationship Id="rId10" Type="http://schemas.openxmlformats.org/officeDocument/2006/relationships/slideLayout" Target="../slideLayouts/slideLayout710.xml"/><Relationship Id="rId19" Type="http://schemas.openxmlformats.org/officeDocument/2006/relationships/slideLayout" Target="../slideLayouts/slideLayout719.xml"/><Relationship Id="rId4" Type="http://schemas.openxmlformats.org/officeDocument/2006/relationships/slideLayout" Target="../slideLayouts/slideLayout704.xml"/><Relationship Id="rId9" Type="http://schemas.openxmlformats.org/officeDocument/2006/relationships/slideLayout" Target="../slideLayouts/slideLayout709.xml"/><Relationship Id="rId14" Type="http://schemas.openxmlformats.org/officeDocument/2006/relationships/slideLayout" Target="../slideLayouts/slideLayout714.xml"/><Relationship Id="rId22" Type="http://schemas.openxmlformats.org/officeDocument/2006/relationships/image" Target="../media/image1.emf"/></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18" Type="http://schemas.openxmlformats.org/officeDocument/2006/relationships/slideLayout" Target="../slideLayouts/slideLayout738.xml"/><Relationship Id="rId3" Type="http://schemas.openxmlformats.org/officeDocument/2006/relationships/slideLayout" Target="../slideLayouts/slideLayout723.xml"/><Relationship Id="rId21" Type="http://schemas.openxmlformats.org/officeDocument/2006/relationships/theme" Target="../theme/theme55.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17" Type="http://schemas.openxmlformats.org/officeDocument/2006/relationships/slideLayout" Target="../slideLayouts/slideLayout737.xml"/><Relationship Id="rId2" Type="http://schemas.openxmlformats.org/officeDocument/2006/relationships/slideLayout" Target="../slideLayouts/slideLayout722.xml"/><Relationship Id="rId16" Type="http://schemas.openxmlformats.org/officeDocument/2006/relationships/slideLayout" Target="../slideLayouts/slideLayout736.xml"/><Relationship Id="rId20" Type="http://schemas.openxmlformats.org/officeDocument/2006/relationships/slideLayout" Target="../slideLayouts/slideLayout740.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5" Type="http://schemas.openxmlformats.org/officeDocument/2006/relationships/slideLayout" Target="../slideLayouts/slideLayout735.xml"/><Relationship Id="rId10" Type="http://schemas.openxmlformats.org/officeDocument/2006/relationships/slideLayout" Target="../slideLayouts/slideLayout730.xml"/><Relationship Id="rId19" Type="http://schemas.openxmlformats.org/officeDocument/2006/relationships/slideLayout" Target="../slideLayouts/slideLayout739.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slideLayout" Target="../slideLayouts/slideLayout734.xml"/><Relationship Id="rId22" Type="http://schemas.openxmlformats.org/officeDocument/2006/relationships/image" Target="../media/image1.emf"/></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48.xml"/><Relationship Id="rId13" Type="http://schemas.openxmlformats.org/officeDocument/2006/relationships/slideLayout" Target="../slideLayouts/slideLayout753.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slideLayout" Target="../slideLayouts/slideLayout752.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5" Type="http://schemas.openxmlformats.org/officeDocument/2006/relationships/image" Target="../media/image1.emf"/><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61.xml"/><Relationship Id="rId13" Type="http://schemas.openxmlformats.org/officeDocument/2006/relationships/slideLayout" Target="../slideLayouts/slideLayout766.xml"/><Relationship Id="rId18" Type="http://schemas.openxmlformats.org/officeDocument/2006/relationships/slideLayout" Target="../slideLayouts/slideLayout771.xml"/><Relationship Id="rId3" Type="http://schemas.openxmlformats.org/officeDocument/2006/relationships/slideLayout" Target="../slideLayouts/slideLayout756.xml"/><Relationship Id="rId21" Type="http://schemas.openxmlformats.org/officeDocument/2006/relationships/slideLayout" Target="../slideLayouts/slideLayout774.xml"/><Relationship Id="rId7" Type="http://schemas.openxmlformats.org/officeDocument/2006/relationships/slideLayout" Target="../slideLayouts/slideLayout760.xml"/><Relationship Id="rId12" Type="http://schemas.openxmlformats.org/officeDocument/2006/relationships/slideLayout" Target="../slideLayouts/slideLayout765.xml"/><Relationship Id="rId17" Type="http://schemas.openxmlformats.org/officeDocument/2006/relationships/slideLayout" Target="../slideLayouts/slideLayout770.xml"/><Relationship Id="rId2" Type="http://schemas.openxmlformats.org/officeDocument/2006/relationships/slideLayout" Target="../slideLayouts/slideLayout755.xml"/><Relationship Id="rId16" Type="http://schemas.openxmlformats.org/officeDocument/2006/relationships/slideLayout" Target="../slideLayouts/slideLayout769.xml"/><Relationship Id="rId20" Type="http://schemas.openxmlformats.org/officeDocument/2006/relationships/slideLayout" Target="../slideLayouts/slideLayout773.xml"/><Relationship Id="rId1" Type="http://schemas.openxmlformats.org/officeDocument/2006/relationships/slideLayout" Target="../slideLayouts/slideLayout754.xml"/><Relationship Id="rId6" Type="http://schemas.openxmlformats.org/officeDocument/2006/relationships/slideLayout" Target="../slideLayouts/slideLayout759.xml"/><Relationship Id="rId11" Type="http://schemas.openxmlformats.org/officeDocument/2006/relationships/slideLayout" Target="../slideLayouts/slideLayout764.xml"/><Relationship Id="rId5" Type="http://schemas.openxmlformats.org/officeDocument/2006/relationships/slideLayout" Target="../slideLayouts/slideLayout758.xml"/><Relationship Id="rId15" Type="http://schemas.openxmlformats.org/officeDocument/2006/relationships/slideLayout" Target="../slideLayouts/slideLayout768.xml"/><Relationship Id="rId23" Type="http://schemas.openxmlformats.org/officeDocument/2006/relationships/image" Target="../media/image1.emf"/><Relationship Id="rId10" Type="http://schemas.openxmlformats.org/officeDocument/2006/relationships/slideLayout" Target="../slideLayouts/slideLayout763.xml"/><Relationship Id="rId19" Type="http://schemas.openxmlformats.org/officeDocument/2006/relationships/slideLayout" Target="../slideLayouts/slideLayout772.xml"/><Relationship Id="rId4" Type="http://schemas.openxmlformats.org/officeDocument/2006/relationships/slideLayout" Target="../slideLayouts/slideLayout757.xml"/><Relationship Id="rId9" Type="http://schemas.openxmlformats.org/officeDocument/2006/relationships/slideLayout" Target="../slideLayouts/slideLayout762.xml"/><Relationship Id="rId14" Type="http://schemas.openxmlformats.org/officeDocument/2006/relationships/slideLayout" Target="../slideLayouts/slideLayout767.xml"/><Relationship Id="rId22"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82.xml"/><Relationship Id="rId13" Type="http://schemas.openxmlformats.org/officeDocument/2006/relationships/slideLayout" Target="../slideLayouts/slideLayout787.xml"/><Relationship Id="rId3" Type="http://schemas.openxmlformats.org/officeDocument/2006/relationships/slideLayout" Target="../slideLayouts/slideLayout777.xml"/><Relationship Id="rId7" Type="http://schemas.openxmlformats.org/officeDocument/2006/relationships/slideLayout" Target="../slideLayouts/slideLayout781.xml"/><Relationship Id="rId12" Type="http://schemas.openxmlformats.org/officeDocument/2006/relationships/slideLayout" Target="../slideLayouts/slideLayout786.xml"/><Relationship Id="rId2" Type="http://schemas.openxmlformats.org/officeDocument/2006/relationships/slideLayout" Target="../slideLayouts/slideLayout776.xml"/><Relationship Id="rId1" Type="http://schemas.openxmlformats.org/officeDocument/2006/relationships/slideLayout" Target="../slideLayouts/slideLayout775.xml"/><Relationship Id="rId6" Type="http://schemas.openxmlformats.org/officeDocument/2006/relationships/slideLayout" Target="../slideLayouts/slideLayout780.xml"/><Relationship Id="rId11" Type="http://schemas.openxmlformats.org/officeDocument/2006/relationships/slideLayout" Target="../slideLayouts/slideLayout785.xml"/><Relationship Id="rId5" Type="http://schemas.openxmlformats.org/officeDocument/2006/relationships/slideLayout" Target="../slideLayouts/slideLayout779.xml"/><Relationship Id="rId15" Type="http://schemas.openxmlformats.org/officeDocument/2006/relationships/image" Target="../media/image1.emf"/><Relationship Id="rId10" Type="http://schemas.openxmlformats.org/officeDocument/2006/relationships/slideLayout" Target="../slideLayouts/slideLayout784.xml"/><Relationship Id="rId4" Type="http://schemas.openxmlformats.org/officeDocument/2006/relationships/slideLayout" Target="../slideLayouts/slideLayout778.xml"/><Relationship Id="rId9" Type="http://schemas.openxmlformats.org/officeDocument/2006/relationships/slideLayout" Target="../slideLayouts/slideLayout783.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95.xml"/><Relationship Id="rId13" Type="http://schemas.openxmlformats.org/officeDocument/2006/relationships/slideLayout" Target="../slideLayouts/slideLayout800.xml"/><Relationship Id="rId18" Type="http://schemas.openxmlformats.org/officeDocument/2006/relationships/slideLayout" Target="../slideLayouts/slideLayout805.xml"/><Relationship Id="rId3" Type="http://schemas.openxmlformats.org/officeDocument/2006/relationships/slideLayout" Target="../slideLayouts/slideLayout790.xml"/><Relationship Id="rId21" Type="http://schemas.openxmlformats.org/officeDocument/2006/relationships/slideLayout" Target="../slideLayouts/slideLayout808.xml"/><Relationship Id="rId7" Type="http://schemas.openxmlformats.org/officeDocument/2006/relationships/slideLayout" Target="../slideLayouts/slideLayout794.xml"/><Relationship Id="rId12" Type="http://schemas.openxmlformats.org/officeDocument/2006/relationships/slideLayout" Target="../slideLayouts/slideLayout799.xml"/><Relationship Id="rId17" Type="http://schemas.openxmlformats.org/officeDocument/2006/relationships/slideLayout" Target="../slideLayouts/slideLayout804.xml"/><Relationship Id="rId2" Type="http://schemas.openxmlformats.org/officeDocument/2006/relationships/slideLayout" Target="../slideLayouts/slideLayout789.xml"/><Relationship Id="rId16" Type="http://schemas.openxmlformats.org/officeDocument/2006/relationships/slideLayout" Target="../slideLayouts/slideLayout803.xml"/><Relationship Id="rId20" Type="http://schemas.openxmlformats.org/officeDocument/2006/relationships/slideLayout" Target="../slideLayouts/slideLayout807.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5" Type="http://schemas.openxmlformats.org/officeDocument/2006/relationships/slideLayout" Target="../slideLayouts/slideLayout802.xml"/><Relationship Id="rId23" Type="http://schemas.openxmlformats.org/officeDocument/2006/relationships/image" Target="../media/image1.emf"/><Relationship Id="rId10" Type="http://schemas.openxmlformats.org/officeDocument/2006/relationships/slideLayout" Target="../slideLayouts/slideLayout797.xml"/><Relationship Id="rId19" Type="http://schemas.openxmlformats.org/officeDocument/2006/relationships/slideLayout" Target="../slideLayouts/slideLayout806.xml"/><Relationship Id="rId4" Type="http://schemas.openxmlformats.org/officeDocument/2006/relationships/slideLayout" Target="../slideLayouts/slideLayout791.xml"/><Relationship Id="rId9" Type="http://schemas.openxmlformats.org/officeDocument/2006/relationships/slideLayout" Target="../slideLayouts/slideLayout796.xml"/><Relationship Id="rId14" Type="http://schemas.openxmlformats.org/officeDocument/2006/relationships/slideLayout" Target="../slideLayouts/slideLayout801.xml"/><Relationship Id="rId22"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image" Target="../media/image1.emf"/><Relationship Id="rId5" Type="http://schemas.openxmlformats.org/officeDocument/2006/relationships/theme" Target="../theme/theme6.xml"/><Relationship Id="rId4" Type="http://schemas.openxmlformats.org/officeDocument/2006/relationships/slideLayout" Target="../slideLayouts/slideLayout40.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816.xml"/><Relationship Id="rId13" Type="http://schemas.openxmlformats.org/officeDocument/2006/relationships/slideLayout" Target="../slideLayouts/slideLayout821.xml"/><Relationship Id="rId18" Type="http://schemas.openxmlformats.org/officeDocument/2006/relationships/slideLayout" Target="../slideLayouts/slideLayout826.xml"/><Relationship Id="rId3" Type="http://schemas.openxmlformats.org/officeDocument/2006/relationships/slideLayout" Target="../slideLayouts/slideLayout811.xml"/><Relationship Id="rId21" Type="http://schemas.openxmlformats.org/officeDocument/2006/relationships/theme" Target="../theme/theme60.xml"/><Relationship Id="rId7" Type="http://schemas.openxmlformats.org/officeDocument/2006/relationships/slideLayout" Target="../slideLayouts/slideLayout815.xml"/><Relationship Id="rId12" Type="http://schemas.openxmlformats.org/officeDocument/2006/relationships/slideLayout" Target="../slideLayouts/slideLayout820.xml"/><Relationship Id="rId17" Type="http://schemas.openxmlformats.org/officeDocument/2006/relationships/slideLayout" Target="../slideLayouts/slideLayout825.xml"/><Relationship Id="rId2" Type="http://schemas.openxmlformats.org/officeDocument/2006/relationships/slideLayout" Target="../slideLayouts/slideLayout810.xml"/><Relationship Id="rId16" Type="http://schemas.openxmlformats.org/officeDocument/2006/relationships/slideLayout" Target="../slideLayouts/slideLayout824.xml"/><Relationship Id="rId20" Type="http://schemas.openxmlformats.org/officeDocument/2006/relationships/slideLayout" Target="../slideLayouts/slideLayout828.xml"/><Relationship Id="rId1" Type="http://schemas.openxmlformats.org/officeDocument/2006/relationships/slideLayout" Target="../slideLayouts/slideLayout809.xml"/><Relationship Id="rId6" Type="http://schemas.openxmlformats.org/officeDocument/2006/relationships/slideLayout" Target="../slideLayouts/slideLayout814.xml"/><Relationship Id="rId11" Type="http://schemas.openxmlformats.org/officeDocument/2006/relationships/slideLayout" Target="../slideLayouts/slideLayout819.xml"/><Relationship Id="rId5" Type="http://schemas.openxmlformats.org/officeDocument/2006/relationships/slideLayout" Target="../slideLayouts/slideLayout813.xml"/><Relationship Id="rId15" Type="http://schemas.openxmlformats.org/officeDocument/2006/relationships/slideLayout" Target="../slideLayouts/slideLayout823.xml"/><Relationship Id="rId10" Type="http://schemas.openxmlformats.org/officeDocument/2006/relationships/slideLayout" Target="../slideLayouts/slideLayout818.xml"/><Relationship Id="rId19" Type="http://schemas.openxmlformats.org/officeDocument/2006/relationships/slideLayout" Target="../slideLayouts/slideLayout827.xml"/><Relationship Id="rId4" Type="http://schemas.openxmlformats.org/officeDocument/2006/relationships/slideLayout" Target="../slideLayouts/slideLayout812.xml"/><Relationship Id="rId9" Type="http://schemas.openxmlformats.org/officeDocument/2006/relationships/slideLayout" Target="../slideLayouts/slideLayout817.xml"/><Relationship Id="rId14" Type="http://schemas.openxmlformats.org/officeDocument/2006/relationships/slideLayout" Target="../slideLayouts/slideLayout822.xml"/><Relationship Id="rId22" Type="http://schemas.openxmlformats.org/officeDocument/2006/relationships/image" Target="../media/image1.emf"/></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831.xml"/><Relationship Id="rId2" Type="http://schemas.openxmlformats.org/officeDocument/2006/relationships/slideLayout" Target="../slideLayouts/slideLayout830.xml"/><Relationship Id="rId1" Type="http://schemas.openxmlformats.org/officeDocument/2006/relationships/slideLayout" Target="../slideLayouts/slideLayout829.xml"/><Relationship Id="rId6" Type="http://schemas.openxmlformats.org/officeDocument/2006/relationships/image" Target="../media/image1.emf"/><Relationship Id="rId5" Type="http://schemas.openxmlformats.org/officeDocument/2006/relationships/theme" Target="../theme/theme61.xml"/><Relationship Id="rId4" Type="http://schemas.openxmlformats.org/officeDocument/2006/relationships/slideLayout" Target="../slideLayouts/slideLayout832.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840.xml"/><Relationship Id="rId13" Type="http://schemas.openxmlformats.org/officeDocument/2006/relationships/slideLayout" Target="../slideLayouts/slideLayout845.xml"/><Relationship Id="rId18" Type="http://schemas.openxmlformats.org/officeDocument/2006/relationships/slideLayout" Target="../slideLayouts/slideLayout850.xml"/><Relationship Id="rId3" Type="http://schemas.openxmlformats.org/officeDocument/2006/relationships/slideLayout" Target="../slideLayouts/slideLayout835.xml"/><Relationship Id="rId21" Type="http://schemas.openxmlformats.org/officeDocument/2006/relationships/theme" Target="../theme/theme62.xml"/><Relationship Id="rId7" Type="http://schemas.openxmlformats.org/officeDocument/2006/relationships/slideLayout" Target="../slideLayouts/slideLayout839.xml"/><Relationship Id="rId12" Type="http://schemas.openxmlformats.org/officeDocument/2006/relationships/slideLayout" Target="../slideLayouts/slideLayout844.xml"/><Relationship Id="rId17" Type="http://schemas.openxmlformats.org/officeDocument/2006/relationships/slideLayout" Target="../slideLayouts/slideLayout849.xml"/><Relationship Id="rId2" Type="http://schemas.openxmlformats.org/officeDocument/2006/relationships/slideLayout" Target="../slideLayouts/slideLayout834.xml"/><Relationship Id="rId16" Type="http://schemas.openxmlformats.org/officeDocument/2006/relationships/slideLayout" Target="../slideLayouts/slideLayout848.xml"/><Relationship Id="rId20" Type="http://schemas.openxmlformats.org/officeDocument/2006/relationships/slideLayout" Target="../slideLayouts/slideLayout852.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5" Type="http://schemas.openxmlformats.org/officeDocument/2006/relationships/slideLayout" Target="../slideLayouts/slideLayout847.xml"/><Relationship Id="rId10" Type="http://schemas.openxmlformats.org/officeDocument/2006/relationships/slideLayout" Target="../slideLayouts/slideLayout842.xml"/><Relationship Id="rId19" Type="http://schemas.openxmlformats.org/officeDocument/2006/relationships/slideLayout" Target="../slideLayouts/slideLayout851.xml"/><Relationship Id="rId4" Type="http://schemas.openxmlformats.org/officeDocument/2006/relationships/slideLayout" Target="../slideLayouts/slideLayout836.xml"/><Relationship Id="rId9" Type="http://schemas.openxmlformats.org/officeDocument/2006/relationships/slideLayout" Target="../slideLayouts/slideLayout841.xml"/><Relationship Id="rId14" Type="http://schemas.openxmlformats.org/officeDocument/2006/relationships/slideLayout" Target="../slideLayouts/slideLayout846.xml"/><Relationship Id="rId22" Type="http://schemas.openxmlformats.org/officeDocument/2006/relationships/image" Target="../media/image1.emf"/></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860.xml"/><Relationship Id="rId13" Type="http://schemas.openxmlformats.org/officeDocument/2006/relationships/slideLayout" Target="../slideLayouts/slideLayout865.xml"/><Relationship Id="rId18" Type="http://schemas.openxmlformats.org/officeDocument/2006/relationships/slideLayout" Target="../slideLayouts/slideLayout870.xml"/><Relationship Id="rId3" Type="http://schemas.openxmlformats.org/officeDocument/2006/relationships/slideLayout" Target="../slideLayouts/slideLayout855.xml"/><Relationship Id="rId21" Type="http://schemas.openxmlformats.org/officeDocument/2006/relationships/theme" Target="../theme/theme63.xml"/><Relationship Id="rId7" Type="http://schemas.openxmlformats.org/officeDocument/2006/relationships/slideLayout" Target="../slideLayouts/slideLayout859.xml"/><Relationship Id="rId12" Type="http://schemas.openxmlformats.org/officeDocument/2006/relationships/slideLayout" Target="../slideLayouts/slideLayout864.xml"/><Relationship Id="rId17" Type="http://schemas.openxmlformats.org/officeDocument/2006/relationships/slideLayout" Target="../slideLayouts/slideLayout869.xml"/><Relationship Id="rId2" Type="http://schemas.openxmlformats.org/officeDocument/2006/relationships/slideLayout" Target="../slideLayouts/slideLayout854.xml"/><Relationship Id="rId16" Type="http://schemas.openxmlformats.org/officeDocument/2006/relationships/slideLayout" Target="../slideLayouts/slideLayout868.xml"/><Relationship Id="rId20" Type="http://schemas.openxmlformats.org/officeDocument/2006/relationships/slideLayout" Target="../slideLayouts/slideLayout872.xml"/><Relationship Id="rId1" Type="http://schemas.openxmlformats.org/officeDocument/2006/relationships/slideLayout" Target="../slideLayouts/slideLayout853.xml"/><Relationship Id="rId6" Type="http://schemas.openxmlformats.org/officeDocument/2006/relationships/slideLayout" Target="../slideLayouts/slideLayout858.xml"/><Relationship Id="rId11" Type="http://schemas.openxmlformats.org/officeDocument/2006/relationships/slideLayout" Target="../slideLayouts/slideLayout863.xml"/><Relationship Id="rId5" Type="http://schemas.openxmlformats.org/officeDocument/2006/relationships/slideLayout" Target="../slideLayouts/slideLayout857.xml"/><Relationship Id="rId15" Type="http://schemas.openxmlformats.org/officeDocument/2006/relationships/slideLayout" Target="../slideLayouts/slideLayout867.xml"/><Relationship Id="rId10" Type="http://schemas.openxmlformats.org/officeDocument/2006/relationships/slideLayout" Target="../slideLayouts/slideLayout862.xml"/><Relationship Id="rId19" Type="http://schemas.openxmlformats.org/officeDocument/2006/relationships/slideLayout" Target="../slideLayouts/slideLayout871.xml"/><Relationship Id="rId4" Type="http://schemas.openxmlformats.org/officeDocument/2006/relationships/slideLayout" Target="../slideLayouts/slideLayout856.xml"/><Relationship Id="rId9" Type="http://schemas.openxmlformats.org/officeDocument/2006/relationships/slideLayout" Target="../slideLayouts/slideLayout861.xml"/><Relationship Id="rId14" Type="http://schemas.openxmlformats.org/officeDocument/2006/relationships/slideLayout" Target="../slideLayouts/slideLayout866.xml"/><Relationship Id="rId22" Type="http://schemas.openxmlformats.org/officeDocument/2006/relationships/image" Target="../media/image1.emf"/></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880.xml"/><Relationship Id="rId13" Type="http://schemas.openxmlformats.org/officeDocument/2006/relationships/slideLayout" Target="../slideLayouts/slideLayout885.xml"/><Relationship Id="rId18" Type="http://schemas.openxmlformats.org/officeDocument/2006/relationships/slideLayout" Target="../slideLayouts/slideLayout890.xml"/><Relationship Id="rId3" Type="http://schemas.openxmlformats.org/officeDocument/2006/relationships/slideLayout" Target="../slideLayouts/slideLayout875.xml"/><Relationship Id="rId21" Type="http://schemas.openxmlformats.org/officeDocument/2006/relationships/slideLayout" Target="../slideLayouts/slideLayout893.xml"/><Relationship Id="rId7" Type="http://schemas.openxmlformats.org/officeDocument/2006/relationships/slideLayout" Target="../slideLayouts/slideLayout879.xml"/><Relationship Id="rId12" Type="http://schemas.openxmlformats.org/officeDocument/2006/relationships/slideLayout" Target="../slideLayouts/slideLayout884.xml"/><Relationship Id="rId17" Type="http://schemas.openxmlformats.org/officeDocument/2006/relationships/slideLayout" Target="../slideLayouts/slideLayout889.xml"/><Relationship Id="rId2" Type="http://schemas.openxmlformats.org/officeDocument/2006/relationships/slideLayout" Target="../slideLayouts/slideLayout874.xml"/><Relationship Id="rId16" Type="http://schemas.openxmlformats.org/officeDocument/2006/relationships/slideLayout" Target="../slideLayouts/slideLayout888.xml"/><Relationship Id="rId20" Type="http://schemas.openxmlformats.org/officeDocument/2006/relationships/slideLayout" Target="../slideLayouts/slideLayout892.xml"/><Relationship Id="rId1" Type="http://schemas.openxmlformats.org/officeDocument/2006/relationships/slideLayout" Target="../slideLayouts/slideLayout873.xml"/><Relationship Id="rId6" Type="http://schemas.openxmlformats.org/officeDocument/2006/relationships/slideLayout" Target="../slideLayouts/slideLayout878.xml"/><Relationship Id="rId11" Type="http://schemas.openxmlformats.org/officeDocument/2006/relationships/slideLayout" Target="../slideLayouts/slideLayout883.xml"/><Relationship Id="rId5" Type="http://schemas.openxmlformats.org/officeDocument/2006/relationships/slideLayout" Target="../slideLayouts/slideLayout877.xml"/><Relationship Id="rId15" Type="http://schemas.openxmlformats.org/officeDocument/2006/relationships/slideLayout" Target="../slideLayouts/slideLayout887.xml"/><Relationship Id="rId23" Type="http://schemas.openxmlformats.org/officeDocument/2006/relationships/image" Target="../media/image1.emf"/><Relationship Id="rId10" Type="http://schemas.openxmlformats.org/officeDocument/2006/relationships/slideLayout" Target="../slideLayouts/slideLayout882.xml"/><Relationship Id="rId19" Type="http://schemas.openxmlformats.org/officeDocument/2006/relationships/slideLayout" Target="../slideLayouts/slideLayout891.xml"/><Relationship Id="rId4" Type="http://schemas.openxmlformats.org/officeDocument/2006/relationships/slideLayout" Target="../slideLayouts/slideLayout876.xml"/><Relationship Id="rId9" Type="http://schemas.openxmlformats.org/officeDocument/2006/relationships/slideLayout" Target="../slideLayouts/slideLayout881.xml"/><Relationship Id="rId14" Type="http://schemas.openxmlformats.org/officeDocument/2006/relationships/slideLayout" Target="../slideLayouts/slideLayout886.xml"/><Relationship Id="rId22"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901.xml"/><Relationship Id="rId13" Type="http://schemas.openxmlformats.org/officeDocument/2006/relationships/slideLayout" Target="../slideLayouts/slideLayout906.xml"/><Relationship Id="rId18" Type="http://schemas.openxmlformats.org/officeDocument/2006/relationships/slideLayout" Target="../slideLayouts/slideLayout911.xml"/><Relationship Id="rId3" Type="http://schemas.openxmlformats.org/officeDocument/2006/relationships/slideLayout" Target="../slideLayouts/slideLayout896.xml"/><Relationship Id="rId21" Type="http://schemas.openxmlformats.org/officeDocument/2006/relationships/slideLayout" Target="../slideLayouts/slideLayout914.xml"/><Relationship Id="rId7" Type="http://schemas.openxmlformats.org/officeDocument/2006/relationships/slideLayout" Target="../slideLayouts/slideLayout900.xml"/><Relationship Id="rId12" Type="http://schemas.openxmlformats.org/officeDocument/2006/relationships/slideLayout" Target="../slideLayouts/slideLayout905.xml"/><Relationship Id="rId17" Type="http://schemas.openxmlformats.org/officeDocument/2006/relationships/slideLayout" Target="../slideLayouts/slideLayout910.xml"/><Relationship Id="rId2" Type="http://schemas.openxmlformats.org/officeDocument/2006/relationships/slideLayout" Target="../slideLayouts/slideLayout895.xml"/><Relationship Id="rId16" Type="http://schemas.openxmlformats.org/officeDocument/2006/relationships/slideLayout" Target="../slideLayouts/slideLayout909.xml"/><Relationship Id="rId20" Type="http://schemas.openxmlformats.org/officeDocument/2006/relationships/slideLayout" Target="../slideLayouts/slideLayout913.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5" Type="http://schemas.openxmlformats.org/officeDocument/2006/relationships/slideLayout" Target="../slideLayouts/slideLayout908.xml"/><Relationship Id="rId23" Type="http://schemas.openxmlformats.org/officeDocument/2006/relationships/image" Target="../media/image1.emf"/><Relationship Id="rId10" Type="http://schemas.openxmlformats.org/officeDocument/2006/relationships/slideLayout" Target="../slideLayouts/slideLayout903.xml"/><Relationship Id="rId19" Type="http://schemas.openxmlformats.org/officeDocument/2006/relationships/slideLayout" Target="../slideLayouts/slideLayout912.xml"/><Relationship Id="rId4" Type="http://schemas.openxmlformats.org/officeDocument/2006/relationships/slideLayout" Target="../slideLayouts/slideLayout897.xml"/><Relationship Id="rId9" Type="http://schemas.openxmlformats.org/officeDocument/2006/relationships/slideLayout" Target="../slideLayouts/slideLayout902.xml"/><Relationship Id="rId14" Type="http://schemas.openxmlformats.org/officeDocument/2006/relationships/slideLayout" Target="../slideLayouts/slideLayout907.xml"/><Relationship Id="rId22"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922.xml"/><Relationship Id="rId13" Type="http://schemas.openxmlformats.org/officeDocument/2006/relationships/slideLayout" Target="../slideLayouts/slideLayout927.xml"/><Relationship Id="rId18" Type="http://schemas.openxmlformats.org/officeDocument/2006/relationships/slideLayout" Target="../slideLayouts/slideLayout932.xml"/><Relationship Id="rId3" Type="http://schemas.openxmlformats.org/officeDocument/2006/relationships/slideLayout" Target="../slideLayouts/slideLayout917.xml"/><Relationship Id="rId21" Type="http://schemas.openxmlformats.org/officeDocument/2006/relationships/slideLayout" Target="../slideLayouts/slideLayout935.xml"/><Relationship Id="rId7" Type="http://schemas.openxmlformats.org/officeDocument/2006/relationships/slideLayout" Target="../slideLayouts/slideLayout921.xml"/><Relationship Id="rId12" Type="http://schemas.openxmlformats.org/officeDocument/2006/relationships/slideLayout" Target="../slideLayouts/slideLayout926.xml"/><Relationship Id="rId17" Type="http://schemas.openxmlformats.org/officeDocument/2006/relationships/slideLayout" Target="../slideLayouts/slideLayout931.xml"/><Relationship Id="rId2" Type="http://schemas.openxmlformats.org/officeDocument/2006/relationships/slideLayout" Target="../slideLayouts/slideLayout916.xml"/><Relationship Id="rId16" Type="http://schemas.openxmlformats.org/officeDocument/2006/relationships/slideLayout" Target="../slideLayouts/slideLayout930.xml"/><Relationship Id="rId20" Type="http://schemas.openxmlformats.org/officeDocument/2006/relationships/slideLayout" Target="../slideLayouts/slideLayout934.xml"/><Relationship Id="rId1" Type="http://schemas.openxmlformats.org/officeDocument/2006/relationships/slideLayout" Target="../slideLayouts/slideLayout915.xml"/><Relationship Id="rId6" Type="http://schemas.openxmlformats.org/officeDocument/2006/relationships/slideLayout" Target="../slideLayouts/slideLayout920.xml"/><Relationship Id="rId11" Type="http://schemas.openxmlformats.org/officeDocument/2006/relationships/slideLayout" Target="../slideLayouts/slideLayout925.xml"/><Relationship Id="rId5" Type="http://schemas.openxmlformats.org/officeDocument/2006/relationships/slideLayout" Target="../slideLayouts/slideLayout919.xml"/><Relationship Id="rId15" Type="http://schemas.openxmlformats.org/officeDocument/2006/relationships/slideLayout" Target="../slideLayouts/slideLayout929.xml"/><Relationship Id="rId23" Type="http://schemas.openxmlformats.org/officeDocument/2006/relationships/image" Target="../media/image1.emf"/><Relationship Id="rId10" Type="http://schemas.openxmlformats.org/officeDocument/2006/relationships/slideLayout" Target="../slideLayouts/slideLayout924.xml"/><Relationship Id="rId19" Type="http://schemas.openxmlformats.org/officeDocument/2006/relationships/slideLayout" Target="../slideLayouts/slideLayout933.xml"/><Relationship Id="rId4" Type="http://schemas.openxmlformats.org/officeDocument/2006/relationships/slideLayout" Target="../slideLayouts/slideLayout918.xml"/><Relationship Id="rId9" Type="http://schemas.openxmlformats.org/officeDocument/2006/relationships/slideLayout" Target="../slideLayouts/slideLayout923.xml"/><Relationship Id="rId14" Type="http://schemas.openxmlformats.org/officeDocument/2006/relationships/slideLayout" Target="../slideLayouts/slideLayout928.xml"/><Relationship Id="rId22"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theme" Target="../theme/theme67.xml"/><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slideLayout" Target="../slideLayouts/slideLayout947.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955.xml"/><Relationship Id="rId13" Type="http://schemas.openxmlformats.org/officeDocument/2006/relationships/slideLayout" Target="../slideLayouts/slideLayout960.xml"/><Relationship Id="rId18" Type="http://schemas.openxmlformats.org/officeDocument/2006/relationships/slideLayout" Target="../slideLayouts/slideLayout965.xml"/><Relationship Id="rId3" Type="http://schemas.openxmlformats.org/officeDocument/2006/relationships/slideLayout" Target="../slideLayouts/slideLayout950.xml"/><Relationship Id="rId21" Type="http://schemas.openxmlformats.org/officeDocument/2006/relationships/tags" Target="../tags/tag1.xml"/><Relationship Id="rId7" Type="http://schemas.openxmlformats.org/officeDocument/2006/relationships/slideLayout" Target="../slideLayouts/slideLayout954.xml"/><Relationship Id="rId12" Type="http://schemas.openxmlformats.org/officeDocument/2006/relationships/slideLayout" Target="../slideLayouts/slideLayout959.xml"/><Relationship Id="rId17" Type="http://schemas.openxmlformats.org/officeDocument/2006/relationships/slideLayout" Target="../slideLayouts/slideLayout964.xml"/><Relationship Id="rId2" Type="http://schemas.openxmlformats.org/officeDocument/2006/relationships/slideLayout" Target="../slideLayouts/slideLayout949.xml"/><Relationship Id="rId16" Type="http://schemas.openxmlformats.org/officeDocument/2006/relationships/slideLayout" Target="../slideLayouts/slideLayout963.xml"/><Relationship Id="rId20" Type="http://schemas.openxmlformats.org/officeDocument/2006/relationships/vmlDrawing" Target="../drawings/vmlDrawing1.vml"/><Relationship Id="rId1" Type="http://schemas.openxmlformats.org/officeDocument/2006/relationships/slideLayout" Target="../slideLayouts/slideLayout948.xml"/><Relationship Id="rId6" Type="http://schemas.openxmlformats.org/officeDocument/2006/relationships/slideLayout" Target="../slideLayouts/slideLayout953.xml"/><Relationship Id="rId11" Type="http://schemas.openxmlformats.org/officeDocument/2006/relationships/slideLayout" Target="../slideLayouts/slideLayout958.xml"/><Relationship Id="rId24" Type="http://schemas.openxmlformats.org/officeDocument/2006/relationships/image" Target="../media/image1.emf"/><Relationship Id="rId5" Type="http://schemas.openxmlformats.org/officeDocument/2006/relationships/slideLayout" Target="../slideLayouts/slideLayout952.xml"/><Relationship Id="rId15" Type="http://schemas.openxmlformats.org/officeDocument/2006/relationships/slideLayout" Target="../slideLayouts/slideLayout962.xml"/><Relationship Id="rId23" Type="http://schemas.openxmlformats.org/officeDocument/2006/relationships/image" Target="../media/image7.emf"/><Relationship Id="rId10" Type="http://schemas.openxmlformats.org/officeDocument/2006/relationships/slideLayout" Target="../slideLayouts/slideLayout957.xml"/><Relationship Id="rId19" Type="http://schemas.openxmlformats.org/officeDocument/2006/relationships/theme" Target="../theme/theme68.xml"/><Relationship Id="rId4" Type="http://schemas.openxmlformats.org/officeDocument/2006/relationships/slideLayout" Target="../slideLayouts/slideLayout951.xml"/><Relationship Id="rId9" Type="http://schemas.openxmlformats.org/officeDocument/2006/relationships/slideLayout" Target="../slideLayouts/slideLayout956.xml"/><Relationship Id="rId14" Type="http://schemas.openxmlformats.org/officeDocument/2006/relationships/slideLayout" Target="../slideLayouts/slideLayout961.xml"/><Relationship Id="rId22" Type="http://schemas.openxmlformats.org/officeDocument/2006/relationships/oleObject" Target="../embeddings/oleObject1.bin"/></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973.xml"/><Relationship Id="rId13" Type="http://schemas.openxmlformats.org/officeDocument/2006/relationships/slideLayout" Target="../slideLayouts/slideLayout978.xml"/><Relationship Id="rId18" Type="http://schemas.openxmlformats.org/officeDocument/2006/relationships/slideLayout" Target="../slideLayouts/slideLayout983.xml"/><Relationship Id="rId3" Type="http://schemas.openxmlformats.org/officeDocument/2006/relationships/slideLayout" Target="../slideLayouts/slideLayout968.xml"/><Relationship Id="rId21" Type="http://schemas.openxmlformats.org/officeDocument/2006/relationships/vmlDrawing" Target="../drawings/vmlDrawing2.vml"/><Relationship Id="rId7" Type="http://schemas.openxmlformats.org/officeDocument/2006/relationships/slideLayout" Target="../slideLayouts/slideLayout972.xml"/><Relationship Id="rId12" Type="http://schemas.openxmlformats.org/officeDocument/2006/relationships/slideLayout" Target="../slideLayouts/slideLayout977.xml"/><Relationship Id="rId17" Type="http://schemas.openxmlformats.org/officeDocument/2006/relationships/slideLayout" Target="../slideLayouts/slideLayout982.xml"/><Relationship Id="rId25" Type="http://schemas.openxmlformats.org/officeDocument/2006/relationships/image" Target="../media/image1.emf"/><Relationship Id="rId2" Type="http://schemas.openxmlformats.org/officeDocument/2006/relationships/slideLayout" Target="../slideLayouts/slideLayout967.xml"/><Relationship Id="rId16" Type="http://schemas.openxmlformats.org/officeDocument/2006/relationships/slideLayout" Target="../slideLayouts/slideLayout981.xml"/><Relationship Id="rId20" Type="http://schemas.openxmlformats.org/officeDocument/2006/relationships/theme" Target="../theme/theme69.xml"/><Relationship Id="rId1" Type="http://schemas.openxmlformats.org/officeDocument/2006/relationships/slideLayout" Target="../slideLayouts/slideLayout966.xml"/><Relationship Id="rId6" Type="http://schemas.openxmlformats.org/officeDocument/2006/relationships/slideLayout" Target="../slideLayouts/slideLayout971.xml"/><Relationship Id="rId11" Type="http://schemas.openxmlformats.org/officeDocument/2006/relationships/slideLayout" Target="../slideLayouts/slideLayout976.xml"/><Relationship Id="rId24" Type="http://schemas.openxmlformats.org/officeDocument/2006/relationships/image" Target="../media/image7.emf"/><Relationship Id="rId5" Type="http://schemas.openxmlformats.org/officeDocument/2006/relationships/slideLayout" Target="../slideLayouts/slideLayout970.xml"/><Relationship Id="rId15" Type="http://schemas.openxmlformats.org/officeDocument/2006/relationships/slideLayout" Target="../slideLayouts/slideLayout980.xml"/><Relationship Id="rId23" Type="http://schemas.openxmlformats.org/officeDocument/2006/relationships/oleObject" Target="../embeddings/oleObject2.bin"/><Relationship Id="rId10" Type="http://schemas.openxmlformats.org/officeDocument/2006/relationships/slideLayout" Target="../slideLayouts/slideLayout975.xml"/><Relationship Id="rId19" Type="http://schemas.openxmlformats.org/officeDocument/2006/relationships/slideLayout" Target="../slideLayouts/slideLayout984.xml"/><Relationship Id="rId4" Type="http://schemas.openxmlformats.org/officeDocument/2006/relationships/slideLayout" Target="../slideLayouts/slideLayout969.xml"/><Relationship Id="rId9" Type="http://schemas.openxmlformats.org/officeDocument/2006/relationships/slideLayout" Target="../slideLayouts/slideLayout974.xml"/><Relationship Id="rId14" Type="http://schemas.openxmlformats.org/officeDocument/2006/relationships/slideLayout" Target="../slideLayouts/slideLayout979.xml"/><Relationship Id="rId22" Type="http://schemas.openxmlformats.org/officeDocument/2006/relationships/tags" Target="../tags/tag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theme" Target="../theme/theme7.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image" Target="../media/image1.emf"/></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slideLayout" Target="../slideLayouts/slideLayout997.xml"/><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slideLayout" Target="../slideLayouts/slideLayout996.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slideLayout" Target="../slideLayouts/slideLayout1010.xml"/><Relationship Id="rId18" Type="http://schemas.openxmlformats.org/officeDocument/2006/relationships/slideLayout" Target="../slideLayouts/slideLayout1015.xml"/><Relationship Id="rId3" Type="http://schemas.openxmlformats.org/officeDocument/2006/relationships/slideLayout" Target="../slideLayouts/slideLayout1000.xml"/><Relationship Id="rId21" Type="http://schemas.openxmlformats.org/officeDocument/2006/relationships/slideLayout" Target="../slideLayouts/slideLayout1018.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17" Type="http://schemas.openxmlformats.org/officeDocument/2006/relationships/slideLayout" Target="../slideLayouts/slideLayout1014.xml"/><Relationship Id="rId2" Type="http://schemas.openxmlformats.org/officeDocument/2006/relationships/slideLayout" Target="../slideLayouts/slideLayout999.xml"/><Relationship Id="rId16" Type="http://schemas.openxmlformats.org/officeDocument/2006/relationships/slideLayout" Target="../slideLayouts/slideLayout1013.xml"/><Relationship Id="rId20" Type="http://schemas.openxmlformats.org/officeDocument/2006/relationships/slideLayout" Target="../slideLayouts/slideLayout1017.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5" Type="http://schemas.openxmlformats.org/officeDocument/2006/relationships/slideLayout" Target="../slideLayouts/slideLayout1012.xml"/><Relationship Id="rId23" Type="http://schemas.openxmlformats.org/officeDocument/2006/relationships/image" Target="../media/image1.emf"/><Relationship Id="rId10" Type="http://schemas.openxmlformats.org/officeDocument/2006/relationships/slideLayout" Target="../slideLayouts/slideLayout1007.xml"/><Relationship Id="rId19" Type="http://schemas.openxmlformats.org/officeDocument/2006/relationships/slideLayout" Target="../slideLayouts/slideLayout1016.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slideLayout" Target="../slideLayouts/slideLayout1011.xml"/><Relationship Id="rId22" Type="http://schemas.openxmlformats.org/officeDocument/2006/relationships/theme" Target="../theme/theme7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26" Type="http://schemas.openxmlformats.org/officeDocument/2006/relationships/image" Target="../media/image1.emf"/><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theme" Target="../theme/theme8.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slideLayout" Target="../slideLayouts/slideLayout84.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slideLayout" Target="../slideLayouts/slideLayout83.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7.xml"/><Relationship Id="rId7" Type="http://schemas.openxmlformats.org/officeDocument/2006/relationships/image" Target="../media/image1.emf"/><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theme" Target="../theme/theme9.xml"/><Relationship Id="rId5" Type="http://schemas.openxmlformats.org/officeDocument/2006/relationships/slideLayout" Target="../slideLayouts/slideLayout89.xml"/><Relationship Id="rId4"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pPr/>
              <a:t>‹#›</a:t>
            </a:fld>
            <a:r>
              <a:rPr lang="en-US" dirty="0" smtClean="0"/>
              <a:t> </a:t>
            </a:r>
            <a:endParaRPr lang="en-US" dirty="0"/>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0</a:t>
            </a:r>
          </a:p>
          <a:p>
            <a:pPr algn="ctr"/>
            <a:r>
              <a:rPr lang="en-GB" sz="900" b="1" dirty="0" smtClean="0"/>
              <a:t>96</a:t>
            </a:r>
          </a:p>
          <a:p>
            <a:pPr algn="ctr"/>
            <a:r>
              <a:rPr lang="en-GB" sz="900" b="1" dirty="0" smtClean="0"/>
              <a:t>161</a:t>
            </a:r>
            <a:endParaRPr lang="en-GB" sz="900" b="1" dirty="0"/>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225</a:t>
            </a:r>
          </a:p>
          <a:p>
            <a:pPr algn="ctr"/>
            <a:r>
              <a:rPr lang="en-GB" sz="900" b="1" dirty="0" smtClean="0"/>
              <a:t>106</a:t>
            </a:r>
          </a:p>
          <a:p>
            <a:pPr algn="ctr"/>
            <a:r>
              <a:rPr lang="en-GB" sz="900" b="1" dirty="0" smtClean="0"/>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pPr algn="l"/>
            <a:r>
              <a:rPr lang="en-GB" sz="800" b="0" smtClean="0">
                <a:effectLst/>
                <a:latin typeface="Arial"/>
              </a:rPr>
              <a:t>HOOK2012\Presentations\2013-01-30 Q4 Results and Strategic Plan Presentation\2013-01-29 Nordea Q4 Results and Strategic Plan v43.pptx</a:t>
            </a:r>
            <a:endParaRPr lang="en-GB" sz="800" b="0">
              <a:effectLst/>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a:t>
            </a:r>
          </a:p>
          <a:p>
            <a:pPr algn="ctr"/>
            <a:r>
              <a:rPr lang="en-GB" sz="900" b="1" dirty="0" smtClean="0"/>
              <a:t>144</a:t>
            </a:r>
          </a:p>
          <a:p>
            <a:pPr algn="ctr"/>
            <a:r>
              <a:rPr lang="en-GB" sz="900" b="1" dirty="0" smtClean="0"/>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163</a:t>
            </a:r>
          </a:p>
          <a:p>
            <a:pPr algn="ctr"/>
            <a:r>
              <a:rPr lang="en-GB" sz="900" b="1" dirty="0" smtClean="0"/>
              <a:t>153</a:t>
            </a:r>
          </a:p>
          <a:p>
            <a:pPr algn="ctr"/>
            <a:r>
              <a:rPr lang="en-GB" sz="900" b="1" dirty="0" smtClean="0"/>
              <a:t>111</a:t>
            </a:r>
            <a:endParaRPr lang="en-GB" sz="900" b="1" dirty="0"/>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175</a:t>
            </a:r>
          </a:p>
          <a:p>
            <a:pPr algn="ctr"/>
            <a:r>
              <a:rPr lang="en-GB" sz="900" b="1" dirty="0" smtClean="0"/>
              <a:t>80</a:t>
            </a:r>
          </a:p>
          <a:p>
            <a:pPr algn="ctr"/>
            <a:r>
              <a:rPr lang="en-GB" sz="900" b="1" dirty="0" smtClean="0"/>
              <a:t>70</a:t>
            </a:r>
            <a:endParaRPr lang="en-GB" sz="900" b="1" dirty="0"/>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127</a:t>
            </a:r>
          </a:p>
          <a:p>
            <a:pPr algn="ctr"/>
            <a:r>
              <a:rPr lang="en-GB" sz="900" b="1" dirty="0" smtClean="0"/>
              <a:t>127</a:t>
            </a:r>
          </a:p>
          <a:p>
            <a:pPr algn="ctr"/>
            <a:r>
              <a:rPr lang="en-GB" sz="900" b="1" dirty="0" smtClean="0"/>
              <a:t>127</a:t>
            </a:r>
            <a:endParaRPr lang="en-GB" sz="900" b="1" dirty="0"/>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233</a:t>
            </a:r>
          </a:p>
          <a:p>
            <a:pPr algn="ctr"/>
            <a:r>
              <a:rPr lang="en-GB" sz="900" b="1" dirty="0" smtClean="0"/>
              <a:t>170</a:t>
            </a:r>
          </a:p>
          <a:p>
            <a:pPr algn="ctr"/>
            <a:r>
              <a:rPr lang="en-GB" sz="900" b="1" dirty="0" smtClean="0"/>
              <a:t>0</a:t>
            </a:r>
            <a:endParaRPr lang="en-GB" sz="900" b="1" dirty="0"/>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163</a:t>
            </a:r>
          </a:p>
          <a:p>
            <a:pPr algn="ctr"/>
            <a:r>
              <a:rPr lang="en-GB" sz="900" b="1" dirty="0" smtClean="0"/>
              <a:t>82</a:t>
            </a:r>
          </a:p>
          <a:p>
            <a:pPr algn="ctr"/>
            <a:r>
              <a:rPr lang="en-GB" sz="900" b="1" dirty="0" smtClean="0"/>
              <a:t>115</a:t>
            </a:r>
            <a:endParaRPr lang="en-GB" sz="900" b="1" dirty="0"/>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103</a:t>
            </a:r>
          </a:p>
          <a:p>
            <a:pPr algn="ctr"/>
            <a:r>
              <a:rPr lang="en-GB" sz="900" b="1" dirty="0" smtClean="0"/>
              <a:t>172</a:t>
            </a:r>
          </a:p>
          <a:p>
            <a:pPr algn="ctr"/>
            <a:r>
              <a:rPr lang="en-GB" sz="900" b="1" dirty="0" smtClean="0"/>
              <a:t>206</a:t>
            </a:r>
            <a:endParaRPr lang="en-GB" sz="900" b="1" dirty="0"/>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239</a:t>
            </a:r>
          </a:p>
          <a:p>
            <a:pPr algn="ctr"/>
            <a:r>
              <a:rPr lang="en-GB" sz="900" b="1" dirty="0" smtClean="0"/>
              <a:t>178</a:t>
            </a:r>
          </a:p>
          <a:p>
            <a:pPr algn="ctr"/>
            <a:r>
              <a:rPr lang="en-GB" sz="900" b="1" dirty="0" smtClean="0"/>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117</a:t>
            </a:r>
          </a:p>
          <a:p>
            <a:pPr algn="ctr"/>
            <a:r>
              <a:rPr lang="en-GB" sz="900" b="1" dirty="0" smtClean="0"/>
              <a:t>204</a:t>
            </a:r>
          </a:p>
          <a:p>
            <a:pPr algn="ctr"/>
            <a:r>
              <a:rPr lang="en-GB" sz="900" b="1" dirty="0" smtClean="0"/>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204</a:t>
            </a:r>
          </a:p>
          <a:p>
            <a:pPr algn="ctr"/>
            <a:r>
              <a:rPr lang="en-GB" sz="900" b="1" dirty="0" smtClean="0"/>
              <a:t>199</a:t>
            </a:r>
          </a:p>
          <a:p>
            <a:pPr algn="ctr"/>
            <a:r>
              <a:rPr lang="en-GB" sz="900" b="1" dirty="0" smtClean="0"/>
              <a:t>178</a:t>
            </a:r>
            <a:endParaRPr lang="en-GB" sz="900" b="1" dirty="0"/>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211</a:t>
            </a:r>
          </a:p>
          <a:p>
            <a:pPr algn="ctr"/>
            <a:r>
              <a:rPr lang="en-GB" sz="900" b="1" dirty="0" smtClean="0"/>
              <a:t>157</a:t>
            </a:r>
          </a:p>
          <a:p>
            <a:pPr algn="ctr"/>
            <a:r>
              <a:rPr lang="en-GB" sz="900" b="1" dirty="0" smtClean="0"/>
              <a:t>155</a:t>
            </a:r>
            <a:endParaRPr lang="en-GB" sz="900" b="1" dirty="0"/>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182</a:t>
            </a:r>
          </a:p>
          <a:p>
            <a:pPr algn="ctr"/>
            <a:r>
              <a:rPr lang="en-GB" sz="900" b="1" dirty="0" smtClean="0"/>
              <a:t>185</a:t>
            </a:r>
          </a:p>
          <a:p>
            <a:pPr algn="ctr"/>
            <a:r>
              <a:rPr lang="en-GB" sz="900" b="1" dirty="0" smtClean="0"/>
              <a:t>186</a:t>
            </a:r>
            <a:endParaRPr lang="en-GB" sz="900" b="1" dirty="0"/>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242</a:t>
            </a:r>
          </a:p>
          <a:p>
            <a:pPr algn="ctr"/>
            <a:r>
              <a:rPr lang="en-GB" sz="900" b="1" dirty="0" smtClean="0"/>
              <a:t>206</a:t>
            </a:r>
          </a:p>
          <a:p>
            <a:pPr algn="ctr"/>
            <a:r>
              <a:rPr lang="en-GB" sz="900" b="1" dirty="0" smtClean="0"/>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206</a:t>
            </a:r>
          </a:p>
          <a:p>
            <a:pPr algn="ctr"/>
            <a:r>
              <a:rPr lang="en-GB" sz="900" b="1" dirty="0" smtClean="0"/>
              <a:t>159</a:t>
            </a:r>
          </a:p>
          <a:p>
            <a:pPr algn="ctr"/>
            <a:r>
              <a:rPr lang="en-GB" sz="900" b="1" dirty="0" smtClean="0"/>
              <a:t>182</a:t>
            </a:r>
            <a:endParaRPr lang="en-GB" sz="900" b="1" dirty="0"/>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t>Primary Colours</a:t>
            </a:r>
            <a:endParaRPr lang="en-GB" dirty="0"/>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t>Extra Colours</a:t>
            </a:r>
            <a:endParaRPr lang="en-GB" dirty="0"/>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76</a:t>
            </a:r>
          </a:p>
          <a:p>
            <a:pPr algn="ctr"/>
            <a:r>
              <a:rPr lang="en-GB" sz="900" b="1" dirty="0" smtClean="0"/>
              <a:t>116</a:t>
            </a:r>
          </a:p>
          <a:p>
            <a:pPr algn="ctr"/>
            <a:r>
              <a:rPr lang="en-GB" sz="900" b="1" dirty="0" smtClean="0"/>
              <a:t>154</a:t>
            </a:r>
            <a:endParaRPr lang="en-GB" sz="900" b="1" dirty="0"/>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t>Chart Colours</a:t>
            </a:r>
            <a:endParaRPr lang="en-GB" dirty="0"/>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119</a:t>
            </a:r>
          </a:p>
          <a:p>
            <a:pPr algn="ctr"/>
            <a:r>
              <a:rPr lang="en-GB" sz="900" b="1" dirty="0" smtClean="0"/>
              <a:t>154</a:t>
            </a:r>
          </a:p>
          <a:p>
            <a:pPr algn="ctr"/>
            <a:r>
              <a:rPr lang="en-GB" sz="900" b="1" dirty="0" smtClean="0"/>
              <a:t>188</a:t>
            </a:r>
            <a:endParaRPr lang="en-GB" sz="900" b="1" dirty="0"/>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166</a:t>
            </a:r>
          </a:p>
          <a:p>
            <a:pPr algn="ctr"/>
            <a:r>
              <a:rPr lang="en-GB" sz="900" b="1" dirty="0" smtClean="0"/>
              <a:t>166</a:t>
            </a:r>
          </a:p>
          <a:p>
            <a:pPr algn="ctr"/>
            <a:r>
              <a:rPr lang="en-GB" sz="900" b="1" dirty="0" smtClean="0"/>
              <a:t>166</a:t>
            </a:r>
            <a:endParaRPr lang="en-GB" sz="900" b="1" dirty="0"/>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191</a:t>
            </a:r>
          </a:p>
          <a:p>
            <a:pPr algn="ctr"/>
            <a:r>
              <a:rPr lang="en-GB" sz="900" b="1" dirty="0" smtClean="0"/>
              <a:t>191</a:t>
            </a:r>
          </a:p>
          <a:p>
            <a:pPr algn="ctr"/>
            <a:r>
              <a:rPr lang="en-GB" sz="900" b="1" dirty="0" smtClean="0"/>
              <a:t>191</a:t>
            </a:r>
            <a:endParaRPr lang="en-GB" sz="900" b="1" dirty="0"/>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127</a:t>
            </a:r>
          </a:p>
          <a:p>
            <a:pPr algn="ctr"/>
            <a:r>
              <a:rPr lang="en-GB" sz="900" b="1" dirty="0" smtClean="0"/>
              <a:t>127</a:t>
            </a:r>
          </a:p>
          <a:p>
            <a:pPr algn="ctr"/>
            <a:r>
              <a:rPr lang="en-GB" sz="900" b="1" dirty="0" smtClean="0"/>
              <a:t>127</a:t>
            </a:r>
            <a:endParaRPr lang="en-GB" sz="900" b="1" dirty="0"/>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204</a:t>
            </a:r>
          </a:p>
          <a:p>
            <a:pPr algn="ctr"/>
            <a:r>
              <a:rPr lang="en-GB" sz="900" b="1" dirty="0" smtClean="0"/>
              <a:t>102</a:t>
            </a:r>
          </a:p>
          <a:p>
            <a:pPr algn="ctr"/>
            <a:r>
              <a:rPr lang="en-GB" sz="900" b="1" dirty="0" smtClean="0"/>
              <a:t>0</a:t>
            </a:r>
            <a:endParaRPr lang="en-GB" sz="900" b="1" dirty="0"/>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t>0</a:t>
            </a:r>
          </a:p>
          <a:p>
            <a:pPr algn="ctr"/>
            <a:r>
              <a:rPr lang="en-GB" sz="900" b="1" dirty="0" smtClean="0"/>
              <a:t>96</a:t>
            </a:r>
          </a:p>
          <a:p>
            <a:pPr algn="ctr"/>
            <a:r>
              <a:rPr lang="en-GB" sz="900" b="1" dirty="0" smtClean="0"/>
              <a:t>161</a:t>
            </a:r>
            <a:endParaRPr lang="en-GB" sz="900" b="1" dirty="0"/>
          </a:p>
        </p:txBody>
      </p:sp>
    </p:spTree>
  </p:cSld>
  <p:clrMap bg1="lt1" tx1="dk1" bg2="lt2" tx2="dk2" accent1="accent1" accent2="accent2" accent3="accent3" accent4="accent4" accent5="accent5" accent6="accent6" hlink="hlink" folHlink="folHlink"/>
  <p:sldLayoutIdLst>
    <p:sldLayoutId id="2147488709" r:id="rId1"/>
    <p:sldLayoutId id="2147488710" r:id="rId2"/>
    <p:sldLayoutId id="2147488794" r:id="rId3"/>
    <p:sldLayoutId id="2147488711" r:id="rId4"/>
    <p:sldLayoutId id="2147488598" r:id="rId5"/>
    <p:sldLayoutId id="2147488599" r:id="rId6"/>
    <p:sldLayoutId id="2147488600" r:id="rId7"/>
    <p:sldLayoutId id="2147488601" r:id="rId8"/>
    <p:sldLayoutId id="2147488795" r:id="rId9"/>
    <p:sldLayoutId id="2147488796" r:id="rId10"/>
    <p:sldLayoutId id="2147488797" r:id="rId11"/>
    <p:sldLayoutId id="2147488604" r:id="rId12"/>
    <p:sldLayoutId id="2147488605" r:id="rId13"/>
    <p:sldLayoutId id="2147488606" r:id="rId14"/>
    <p:sldLayoutId id="2147488607" r:id="rId15"/>
    <p:sldLayoutId id="2147488712" r:id="rId16"/>
    <p:sldLayoutId id="2147488713" r:id="rId17"/>
    <p:sldLayoutId id="2147488608" r:id="rId18"/>
    <p:sldLayoutId id="2147488609" r:id="rId19"/>
    <p:sldLayoutId id="2147488714"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6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9"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0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1623189436"/>
      </p:ext>
    </p:extLst>
  </p:cSld>
  <p:clrMap bg1="lt1" tx1="dk1" bg2="lt2" tx2="dk2" accent1="accent1" accent2="accent2" accent3="accent3" accent4="accent4" accent5="accent5" accent6="accent6" hlink="hlink" folHlink="folHlink"/>
  <p:sldLayoutIdLst>
    <p:sldLayoutId id="2147488885" r:id="rId1"/>
    <p:sldLayoutId id="2147488886" r:id="rId2"/>
    <p:sldLayoutId id="2147488887" r:id="rId3"/>
    <p:sldLayoutId id="2147488888" r:id="rId4"/>
    <p:sldLayoutId id="2147488889"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6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23"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9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744892046"/>
      </p:ext>
    </p:extLst>
  </p:cSld>
  <p:clrMap bg1="lt1" tx1="dk1" bg2="lt2" tx2="dk2" accent1="accent1" accent2="accent2" accent3="accent3" accent4="accent4" accent5="accent5" accent6="accent6" hlink="hlink" folHlink="folHlink"/>
  <p:sldLayoutIdLst>
    <p:sldLayoutId id="2147488891" r:id="rId1"/>
    <p:sldLayoutId id="2147488892" r:id="rId2"/>
    <p:sldLayoutId id="2147488893" r:id="rId3"/>
    <p:sldLayoutId id="2147488894"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70"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24"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1931434832"/>
      </p:ext>
    </p:extLst>
  </p:cSld>
  <p:clrMap bg1="lt1" tx1="dk1" bg2="lt2" tx2="dk2" accent1="accent1" accent2="accent2" accent3="accent3" accent4="accent4" accent5="accent5" accent6="accent6" hlink="hlink" folHlink="folHlink"/>
  <p:sldLayoutIdLst>
    <p:sldLayoutId id="2147488898" r:id="rId1"/>
    <p:sldLayoutId id="2147488899" r:id="rId2"/>
    <p:sldLayoutId id="2147488900" r:id="rId3"/>
    <p:sldLayoutId id="2147488901" r:id="rId4"/>
    <p:sldLayoutId id="2147488902" r:id="rId5"/>
    <p:sldLayoutId id="2147488903" r:id="rId6"/>
    <p:sldLayoutId id="2147488904" r:id="rId7"/>
    <p:sldLayoutId id="2147488905" r:id="rId8"/>
    <p:sldLayoutId id="2147488906" r:id="rId9"/>
    <p:sldLayoutId id="2147488907" r:id="rId10"/>
    <p:sldLayoutId id="2147488908" r:id="rId11"/>
    <p:sldLayoutId id="2147488909" r:id="rId12"/>
    <p:sldLayoutId id="2147488910" r:id="rId13"/>
    <p:sldLayoutId id="2147488911" r:id="rId14"/>
    <p:sldLayoutId id="2147488912" r:id="rId15"/>
    <p:sldLayoutId id="2147488913" r:id="rId16"/>
    <p:sldLayoutId id="2147488914" r:id="rId17"/>
    <p:sldLayoutId id="2147488915" r:id="rId18"/>
    <p:sldLayoutId id="2147488916" r:id="rId19"/>
    <p:sldLayoutId id="2147488917" r:id="rId20"/>
    <p:sldLayoutId id="2147488918"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6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3"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1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424337201"/>
      </p:ext>
    </p:extLst>
  </p:cSld>
  <p:clrMap bg1="lt1" tx1="dk1" bg2="lt2" tx2="dk2" accent1="accent1" accent2="accent2" accent3="accent3" accent4="accent4" accent5="accent5" accent6="accent6" hlink="hlink" folHlink="folHlink"/>
  <p:sldLayoutIdLst>
    <p:sldLayoutId id="2147488920" r:id="rId1"/>
    <p:sldLayoutId id="2147488921" r:id="rId2"/>
    <p:sldLayoutId id="2147488922" r:id="rId3"/>
    <p:sldLayoutId id="2147488923" r:id="rId4"/>
    <p:sldLayoutId id="2147488924"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1"/>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defTabSz="914303"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863417" y="6609956"/>
            <a:ext cx="1939636" cy="125612"/>
          </a:xfrm>
          <a:prstGeom prst="rect">
            <a:avLst/>
          </a:prstGeom>
        </p:spPr>
        <p:txBody>
          <a:bodyPr lIns="0" tIns="0" rIns="0" bIns="0" anchor="t" anchorCtr="0">
            <a:spAutoFit/>
          </a:bodyPr>
          <a:lstStyle>
            <a:lvl1pPr algn="r">
              <a:defRPr sz="800" i="1">
                <a:latin typeface="+mn-lt"/>
                <a:cs typeface="Arial" pitchFamily="34" charset="0"/>
              </a:defRPr>
            </a:lvl1pPr>
          </a:lstStyle>
          <a:p>
            <a:pPr defTabSz="914303" fontAlgn="auto">
              <a:spcBef>
                <a:spcPts val="0"/>
              </a:spcBef>
              <a:spcAft>
                <a:spcPts val="0"/>
              </a:spcAft>
            </a:pPr>
            <a:endParaRPr lang="en-GB">
              <a:solidFill>
                <a:srgbClr val="191919"/>
              </a:solidFill>
            </a:endParaRPr>
          </a:p>
        </p:txBody>
      </p:sp>
      <p:sp>
        <p:nvSpPr>
          <p:cNvPr id="9" name="Slide Number Placeholder 4"/>
          <p:cNvSpPr>
            <a:spLocks noGrp="1"/>
          </p:cNvSpPr>
          <p:nvPr>
            <p:ph type="sldNum" sz="quarter" idx="12"/>
          </p:nvPr>
        </p:nvSpPr>
        <p:spPr>
          <a:xfrm>
            <a:off x="6443941" y="6455030"/>
            <a:ext cx="198385" cy="125612"/>
          </a:xfrm>
          <a:prstGeom prst="rect">
            <a:avLst/>
          </a:prstGeom>
        </p:spPr>
        <p:txBody>
          <a:bodyPr lIns="0" tIns="0" rIns="0" bIns="0" anchor="t" anchorCtr="0">
            <a:spAutoFit/>
          </a:bodyPr>
          <a:lstStyle>
            <a:lvl1pPr algn="r">
              <a:defRPr sz="800"/>
            </a:lvl1pPr>
          </a:lstStyle>
          <a:p>
            <a:pPr defTabSz="914303" fontAlgn="auto">
              <a:spcBef>
                <a:spcPts val="0"/>
              </a:spcBef>
              <a:spcAft>
                <a:spcPts val="0"/>
              </a:spcAft>
            </a:pPr>
            <a:fld id="{928D6DD9-DDAB-451A-A9D5-35497B3A5DE0}" type="slidenum">
              <a:rPr lang="en-GB" smtClean="0">
                <a:solidFill>
                  <a:srgbClr val="191919"/>
                </a:solidFill>
                <a:latin typeface="Arial"/>
                <a:cs typeface="Arial"/>
              </a:rPr>
              <a:pPr defTabSz="914303"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0" name="Footer Placeholder 3"/>
          <p:cNvSpPr>
            <a:spLocks noGrp="1"/>
          </p:cNvSpPr>
          <p:nvPr>
            <p:ph type="ftr" sz="quarter" idx="3"/>
          </p:nvPr>
        </p:nvSpPr>
        <p:spPr>
          <a:xfrm>
            <a:off x="8801935" y="6456429"/>
            <a:ext cx="65"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defTabSz="914303" fontAlgn="auto">
              <a:spcBef>
                <a:spcPts val="0"/>
              </a:spcBef>
              <a:spcAft>
                <a:spcPts val="0"/>
              </a:spcAft>
            </a:pPr>
            <a:endParaRPr lang="en-GB">
              <a:solidFill>
                <a:srgbClr val="191919"/>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960999567"/>
      </p:ext>
    </p:extLst>
  </p:cSld>
  <p:clrMap bg1="lt1" tx1="dk1" bg2="lt2" tx2="dk2" accent1="accent1" accent2="accent2" accent3="accent3" accent4="accent4" accent5="accent5" accent6="accent6" hlink="hlink" folHlink="folHlink"/>
  <p:sldLayoutIdLst>
    <p:sldLayoutId id="2147488927" r:id="rId1"/>
    <p:sldLayoutId id="2147488928" r:id="rId2"/>
    <p:sldLayoutId id="2147488929" r:id="rId3"/>
    <p:sldLayoutId id="2147488930" r:id="rId4"/>
    <p:sldLayoutId id="2147488931" r:id="rId5"/>
    <p:sldLayoutId id="2147488932" r:id="rId6"/>
    <p:sldLayoutId id="2147488933" r:id="rId7"/>
    <p:sldLayoutId id="2147488934" r:id="rId8"/>
    <p:sldLayoutId id="2147488935" r:id="rId9"/>
    <p:sldLayoutId id="2147488936" r:id="rId10"/>
    <p:sldLayoutId id="2147488937" r:id="rId11"/>
    <p:sldLayoutId id="2147488938" r:id="rId12"/>
    <p:sldLayoutId id="2147488939" r:id="rId13"/>
    <p:sldLayoutId id="2147488940" r:id="rId14"/>
    <p:sldLayoutId id="2147488941" r:id="rId15"/>
    <p:sldLayoutId id="2147488942" r:id="rId16"/>
    <p:sldLayoutId id="2147488943" r:id="rId17"/>
    <p:sldLayoutId id="2147488944" r:id="rId18"/>
  </p:sldLayoutIdLst>
  <p:timing>
    <p:tnLst>
      <p:par>
        <p:cTn id="1" dur="indefinite" restart="never" nodeType="tmRoot"/>
      </p:par>
    </p:tnLst>
  </p:timing>
  <p:hf sldNum="0" hdr="0" ftr="0" dt="0"/>
  <p:txStyles>
    <p:titleStyle>
      <a:lvl1pPr algn="l" defTabSz="914303"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20" marR="0" indent="-284370" algn="l" defTabSz="914303"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332"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294"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255"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217"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179"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141"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103"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065" marR="0" indent="-284370" algn="l" defTabSz="914303"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303" rtl="0" eaLnBrk="1" latinLnBrk="0" hangingPunct="1">
        <a:defRPr sz="1800" kern="1200">
          <a:solidFill>
            <a:schemeClr val="tx1"/>
          </a:solidFill>
          <a:latin typeface="+mn-lt"/>
          <a:ea typeface="+mn-ea"/>
          <a:cs typeface="+mn-cs"/>
        </a:defRPr>
      </a:lvl1pPr>
      <a:lvl2pPr marL="457152" algn="l" defTabSz="914303" rtl="0" eaLnBrk="1" latinLnBrk="0" hangingPunct="1">
        <a:defRPr sz="1800" kern="1200">
          <a:solidFill>
            <a:schemeClr val="tx1"/>
          </a:solidFill>
          <a:latin typeface="+mn-lt"/>
          <a:ea typeface="+mn-ea"/>
          <a:cs typeface="+mn-cs"/>
        </a:defRPr>
      </a:lvl2pPr>
      <a:lvl3pPr marL="914303" algn="l" defTabSz="914303" rtl="0" eaLnBrk="1" latinLnBrk="0" hangingPunct="1">
        <a:defRPr sz="1800" kern="1200">
          <a:solidFill>
            <a:schemeClr val="tx1"/>
          </a:solidFill>
          <a:latin typeface="+mn-lt"/>
          <a:ea typeface="+mn-ea"/>
          <a:cs typeface="+mn-cs"/>
        </a:defRPr>
      </a:lvl3pPr>
      <a:lvl4pPr marL="1371455" algn="l" defTabSz="914303" rtl="0" eaLnBrk="1" latinLnBrk="0" hangingPunct="1">
        <a:defRPr sz="1800" kern="1200">
          <a:solidFill>
            <a:schemeClr val="tx1"/>
          </a:solidFill>
          <a:latin typeface="+mn-lt"/>
          <a:ea typeface="+mn-ea"/>
          <a:cs typeface="+mn-cs"/>
        </a:defRPr>
      </a:lvl4pPr>
      <a:lvl5pPr marL="1828606" algn="l" defTabSz="914303" rtl="0" eaLnBrk="1" latinLnBrk="0" hangingPunct="1">
        <a:defRPr sz="1800" kern="1200">
          <a:solidFill>
            <a:schemeClr val="tx1"/>
          </a:solidFill>
          <a:latin typeface="+mn-lt"/>
          <a:ea typeface="+mn-ea"/>
          <a:cs typeface="+mn-cs"/>
        </a:defRPr>
      </a:lvl5pPr>
      <a:lvl6pPr marL="2285758" algn="l" defTabSz="914303" rtl="0" eaLnBrk="1" latinLnBrk="0" hangingPunct="1">
        <a:defRPr sz="1800" kern="1200">
          <a:solidFill>
            <a:schemeClr val="tx1"/>
          </a:solidFill>
          <a:latin typeface="+mn-lt"/>
          <a:ea typeface="+mn-ea"/>
          <a:cs typeface="+mn-cs"/>
        </a:defRPr>
      </a:lvl6pPr>
      <a:lvl7pPr marL="2742909" algn="l" defTabSz="914303" rtl="0" eaLnBrk="1" latinLnBrk="0" hangingPunct="1">
        <a:defRPr sz="1800" kern="1200">
          <a:solidFill>
            <a:schemeClr val="tx1"/>
          </a:solidFill>
          <a:latin typeface="+mn-lt"/>
          <a:ea typeface="+mn-ea"/>
          <a:cs typeface="+mn-cs"/>
        </a:defRPr>
      </a:lvl7pPr>
      <a:lvl8pPr marL="3200061" algn="l" defTabSz="914303" rtl="0" eaLnBrk="1" latinLnBrk="0" hangingPunct="1">
        <a:defRPr sz="1800" kern="1200">
          <a:solidFill>
            <a:schemeClr val="tx1"/>
          </a:solidFill>
          <a:latin typeface="+mn-lt"/>
          <a:ea typeface="+mn-ea"/>
          <a:cs typeface="+mn-cs"/>
        </a:defRPr>
      </a:lvl8pPr>
      <a:lvl9pPr marL="3657212" algn="l" defTabSz="914303"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3464892950"/>
      </p:ext>
    </p:extLst>
  </p:cSld>
  <p:clrMap bg1="lt1" tx1="dk1" bg2="lt2" tx2="dk2" accent1="accent1" accent2="accent2" accent3="accent3" accent4="accent4" accent5="accent5" accent6="accent6" hlink="hlink" folHlink="folHlink"/>
  <p:sldLayoutIdLst>
    <p:sldLayoutId id="2147488946" r:id="rId1"/>
    <p:sldLayoutId id="2147488947" r:id="rId2"/>
    <p:sldLayoutId id="2147488948" r:id="rId3"/>
    <p:sldLayoutId id="2147488949" r:id="rId4"/>
    <p:sldLayoutId id="2147488950" r:id="rId5"/>
    <p:sldLayoutId id="2147488951" r:id="rId6"/>
    <p:sldLayoutId id="2147488952" r:id="rId7"/>
    <p:sldLayoutId id="2147488953" r:id="rId8"/>
    <p:sldLayoutId id="2147488954" r:id="rId9"/>
    <p:sldLayoutId id="2147488955" r:id="rId10"/>
    <p:sldLayoutId id="2147488956" r:id="rId11"/>
    <p:sldLayoutId id="2147488957" r:id="rId12"/>
    <p:sldLayoutId id="2147488958" r:id="rId13"/>
    <p:sldLayoutId id="2147488959" r:id="rId14"/>
    <p:sldLayoutId id="2147488960" r:id="rId15"/>
    <p:sldLayoutId id="2147488961" r:id="rId16"/>
    <p:sldLayoutId id="2147488962" r:id="rId17"/>
    <p:sldLayoutId id="2147488963" r:id="rId18"/>
    <p:sldLayoutId id="2147488964" r:id="rId19"/>
    <p:sldLayoutId id="2147488965" r:id="rId20"/>
    <p:sldLayoutId id="2147488966"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2">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3003752518"/>
      </p:ext>
    </p:extLst>
  </p:cSld>
  <p:clrMap bg1="lt1" tx1="dk1" bg2="lt2" tx2="dk2" accent1="accent1" accent2="accent2" accent3="accent3" accent4="accent4" accent5="accent5" accent6="accent6" hlink="hlink" folHlink="folHlink"/>
  <p:sldLayoutIdLst>
    <p:sldLayoutId id="2147488980" r:id="rId1"/>
    <p:sldLayoutId id="2147488981" r:id="rId2"/>
    <p:sldLayoutId id="2147488982" r:id="rId3"/>
    <p:sldLayoutId id="2147488983" r:id="rId4"/>
    <p:sldLayoutId id="2147488984" r:id="rId5"/>
    <p:sldLayoutId id="2147488985" r:id="rId6"/>
    <p:sldLayoutId id="2147488986" r:id="rId7"/>
    <p:sldLayoutId id="2147488987" r:id="rId8"/>
    <p:sldLayoutId id="2147488988" r:id="rId9"/>
    <p:sldLayoutId id="2147488989" r:id="rId10"/>
    <p:sldLayoutId id="2147488990" r:id="rId11"/>
    <p:sldLayoutId id="2147488991" r:id="rId12"/>
    <p:sldLayoutId id="2147488992" r:id="rId13"/>
    <p:sldLayoutId id="2147488993" r:id="rId14"/>
    <p:sldLayoutId id="2147488994" r:id="rId15"/>
    <p:sldLayoutId id="2147488995" r:id="rId16"/>
    <p:sldLayoutId id="2147488996" r:id="rId17"/>
    <p:sldLayoutId id="2147488997" r:id="rId18"/>
    <p:sldLayoutId id="2147488998" r:id="rId19"/>
    <p:sldLayoutId id="2147488999" r:id="rId20"/>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2836357462"/>
      </p:ext>
    </p:extLst>
  </p:cSld>
  <p:clrMap bg1="lt1" tx1="dk1" bg2="lt2" tx2="dk2" accent1="accent1" accent2="accent2" accent3="accent3" accent4="accent4" accent5="accent5" accent6="accent6" hlink="hlink" folHlink="folHlink"/>
  <p:sldLayoutIdLst>
    <p:sldLayoutId id="2147489001" r:id="rId1"/>
    <p:sldLayoutId id="2147489002" r:id="rId2"/>
    <p:sldLayoutId id="2147489003" r:id="rId3"/>
    <p:sldLayoutId id="2147489004" r:id="rId4"/>
    <p:sldLayoutId id="2147489005" r:id="rId5"/>
    <p:sldLayoutId id="2147489006" r:id="rId6"/>
    <p:sldLayoutId id="2147489007" r:id="rId7"/>
    <p:sldLayoutId id="2147489008" r:id="rId8"/>
    <p:sldLayoutId id="2147489009" r:id="rId9"/>
    <p:sldLayoutId id="2147489010" r:id="rId10"/>
    <p:sldLayoutId id="2147489011" r:id="rId11"/>
    <p:sldLayoutId id="2147489012" r:id="rId12"/>
    <p:sldLayoutId id="2147489013" r:id="rId13"/>
    <p:sldLayoutId id="2147489014" r:id="rId14"/>
    <p:sldLayoutId id="2147489015" r:id="rId15"/>
    <p:sldLayoutId id="2147489016" r:id="rId16"/>
    <p:sldLayoutId id="2147489017" r:id="rId17"/>
    <p:sldLayoutId id="2147489018"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392801673"/>
      </p:ext>
    </p:extLst>
  </p:cSld>
  <p:clrMap bg1="lt1" tx1="dk1" bg2="lt2" tx2="dk2" accent1="accent1" accent2="accent2" accent3="accent3" accent4="accent4" accent5="accent5" accent6="accent6" hlink="hlink" folHlink="folHlink"/>
  <p:sldLayoutIdLst>
    <p:sldLayoutId id="2147489020" r:id="rId1"/>
    <p:sldLayoutId id="2147489021" r:id="rId2"/>
    <p:sldLayoutId id="2147489022" r:id="rId3"/>
    <p:sldLayoutId id="2147489023" r:id="rId4"/>
    <p:sldLayoutId id="2147489024" r:id="rId5"/>
    <p:sldLayoutId id="2147489025" r:id="rId6"/>
    <p:sldLayoutId id="2147489026" r:id="rId7"/>
    <p:sldLayoutId id="2147489027" r:id="rId8"/>
    <p:sldLayoutId id="2147489028" r:id="rId9"/>
    <p:sldLayoutId id="2147489029" r:id="rId10"/>
    <p:sldLayoutId id="2147489030" r:id="rId11"/>
    <p:sldLayoutId id="2147489031" r:id="rId12"/>
    <p:sldLayoutId id="2147489032" r:id="rId13"/>
    <p:sldLayoutId id="2147489033" r:id="rId14"/>
    <p:sldLayoutId id="2147489034" r:id="rId15"/>
    <p:sldLayoutId id="2147489035" r:id="rId16"/>
    <p:sldLayoutId id="2147489036" r:id="rId17"/>
    <p:sldLayoutId id="2147489037"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826178470"/>
      </p:ext>
    </p:extLst>
  </p:cSld>
  <p:clrMap bg1="lt1" tx1="dk1" bg2="lt2" tx2="dk2" accent1="accent1" accent2="accent2" accent3="accent3" accent4="accent4" accent5="accent5" accent6="accent6" hlink="hlink" folHlink="folHlink"/>
  <p:sldLayoutIdLst>
    <p:sldLayoutId id="2147489041" r:id="rId1"/>
    <p:sldLayoutId id="2147489042" r:id="rId2"/>
    <p:sldLayoutId id="2147489043" r:id="rId3"/>
    <p:sldLayoutId id="2147489044" r:id="rId4"/>
    <p:sldLayoutId id="2147489045" r:id="rId5"/>
    <p:sldLayoutId id="2147489046" r:id="rId6"/>
    <p:sldLayoutId id="2147489047" r:id="rId7"/>
    <p:sldLayoutId id="2147489048" r:id="rId8"/>
    <p:sldLayoutId id="2147489049" r:id="rId9"/>
    <p:sldLayoutId id="2147489050" r:id="rId10"/>
    <p:sldLayoutId id="2147489051" r:id="rId11"/>
    <p:sldLayoutId id="2147489052" r:id="rId12"/>
    <p:sldLayoutId id="2147489053" r:id="rId13"/>
    <p:sldLayoutId id="2147489054" r:id="rId14"/>
    <p:sldLayoutId id="2147489055" r:id="rId15"/>
    <p:sldLayoutId id="2147489056" r:id="rId16"/>
    <p:sldLayoutId id="2147489057" r:id="rId17"/>
    <p:sldLayoutId id="2147489058" r:id="rId18"/>
    <p:sldLayoutId id="2147489059" r:id="rId19"/>
    <p:sldLayoutId id="2147489060" r:id="rId20"/>
    <p:sldLayoutId id="2147489061"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5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08"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2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2103793829"/>
      </p:ext>
    </p:extLst>
  </p:cSld>
  <p:clrMap bg1="lt1" tx1="dk1" bg2="lt2" tx2="dk2" accent1="accent1" accent2="accent2" accent3="accent3" accent4="accent4" accent5="accent5" accent6="accent6" hlink="hlink" folHlink="folHlink"/>
  <p:sldLayoutIdLst>
    <p:sldLayoutId id="2147488800" r:id="rId1"/>
    <p:sldLayoutId id="2147488801" r:id="rId2"/>
    <p:sldLayoutId id="2147488802" r:id="rId3"/>
    <p:sldLayoutId id="2147488803"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429"/>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3663363281"/>
      </p:ext>
    </p:extLst>
  </p:cSld>
  <p:clrMap bg1="lt1" tx1="dk1" bg2="lt2" tx2="dk2" accent1="accent1" accent2="accent2" accent3="accent3" accent4="accent4" accent5="accent5" accent6="accent6" hlink="hlink" folHlink="folHlink"/>
  <p:sldLayoutIdLst>
    <p:sldLayoutId id="2147489063" r:id="rId1"/>
    <p:sldLayoutId id="2147489064" r:id="rId2"/>
    <p:sldLayoutId id="2147489065" r:id="rId3"/>
    <p:sldLayoutId id="2147489066" r:id="rId4"/>
    <p:sldLayoutId id="2147489067" r:id="rId5"/>
    <p:sldLayoutId id="2147489068" r:id="rId6"/>
    <p:sldLayoutId id="2147489069" r:id="rId7"/>
    <p:sldLayoutId id="2147489070" r:id="rId8"/>
    <p:sldLayoutId id="2147489071" r:id="rId9"/>
    <p:sldLayoutId id="2147489072" r:id="rId10"/>
    <p:sldLayoutId id="2147489073" r:id="rId11"/>
    <p:sldLayoutId id="2147489074" r:id="rId12"/>
    <p:sldLayoutId id="2147489075" r:id="rId13"/>
    <p:sldLayoutId id="2147489076" r:id="rId14"/>
    <p:sldLayoutId id="2147489077" r:id="rId15"/>
    <p:sldLayoutId id="2147489078" r:id="rId16"/>
    <p:sldLayoutId id="2147489079" r:id="rId17"/>
    <p:sldLayoutId id="2147489080"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146606110"/>
      </p:ext>
    </p:extLst>
  </p:cSld>
  <p:clrMap bg1="lt1" tx1="dk1" bg2="lt2" tx2="dk2" accent1="accent1" accent2="accent2" accent3="accent3" accent4="accent4" accent5="accent5" accent6="accent6" hlink="hlink" folHlink="folHlink"/>
  <p:sldLayoutIdLst>
    <p:sldLayoutId id="2147489084" r:id="rId1"/>
    <p:sldLayoutId id="2147489085" r:id="rId2"/>
    <p:sldLayoutId id="2147489086" r:id="rId3"/>
    <p:sldLayoutId id="2147489087" r:id="rId4"/>
    <p:sldLayoutId id="2147489088" r:id="rId5"/>
    <p:sldLayoutId id="2147489089" r:id="rId6"/>
    <p:sldLayoutId id="2147489090" r:id="rId7"/>
    <p:sldLayoutId id="2147489091" r:id="rId8"/>
    <p:sldLayoutId id="2147489092" r:id="rId9"/>
    <p:sldLayoutId id="2147489093" r:id="rId10"/>
    <p:sldLayoutId id="2147489094" r:id="rId11"/>
    <p:sldLayoutId id="2147489095" r:id="rId12"/>
    <p:sldLayoutId id="2147489096" r:id="rId13"/>
    <p:sldLayoutId id="2147489097" r:id="rId14"/>
    <p:sldLayoutId id="2147489098" r:id="rId15"/>
    <p:sldLayoutId id="2147489099" r:id="rId16"/>
    <p:sldLayoutId id="2147489100" r:id="rId17"/>
    <p:sldLayoutId id="2147489101" r:id="rId18"/>
    <p:sldLayoutId id="2147489102" r:id="rId19"/>
    <p:sldLayoutId id="2147489103" r:id="rId20"/>
    <p:sldLayoutId id="2147489104"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026" name="Grupp 8"/>
          <p:cNvGrpSpPr>
            <a:grpSpLocks/>
          </p:cNvGrpSpPr>
          <p:nvPr/>
        </p:nvGrpSpPr>
        <p:grpSpPr bwMode="auto">
          <a:xfrm>
            <a:off x="5" y="638175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20"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027"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smtClean="0"/>
              <a:t>Click to edit Master title style</a:t>
            </a:r>
            <a:endParaRPr lang="sv-SE" smtClean="0"/>
          </a:p>
        </p:txBody>
      </p:sp>
      <p:sp>
        <p:nvSpPr>
          <p:cNvPr id="1028"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smtClean="0"/>
          </a:p>
        </p:txBody>
      </p:sp>
      <p:sp>
        <p:nvSpPr>
          <p:cNvPr id="7" name="Date Placeholder 2"/>
          <p:cNvSpPr>
            <a:spLocks noGrp="1"/>
          </p:cNvSpPr>
          <p:nvPr>
            <p:ph type="dt" sz="half" idx="10"/>
          </p:nvPr>
        </p:nvSpPr>
        <p:spPr>
          <a:xfrm>
            <a:off x="6642100" y="6604000"/>
            <a:ext cx="2159000" cy="122238"/>
          </a:xfrm>
          <a:prstGeom prst="rect">
            <a:avLst/>
          </a:prstGeom>
        </p:spPr>
        <p:txBody>
          <a:bodyPr lIns="0" tIns="0" rIns="0" bIns="0" anchor="t" anchorCtr="0">
            <a:spAutoFit/>
          </a:bodyPr>
          <a:lstStyle>
            <a:lvl1pPr algn="r" fontAlgn="auto">
              <a:spcBef>
                <a:spcPts val="0"/>
              </a:spcBef>
              <a:spcAft>
                <a:spcPts val="0"/>
              </a:spcAft>
              <a:defRPr sz="800" i="1" smtClean="0">
                <a:latin typeface="+mn-lt"/>
                <a:cs typeface="Arial" pitchFamily="34" charset="0"/>
              </a:defRPr>
            </a:lvl1pPr>
          </a:lstStyle>
          <a:p>
            <a:pPr>
              <a:defRPr/>
            </a:pPr>
            <a:endParaRPr lang="en-GB">
              <a:solidFill>
                <a:prstClr val="black"/>
              </a:solidFill>
            </a:endParaRP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A8FE0FF5-1A03-46C6-9972-22481E9D5D3F}" type="slidenum">
              <a:rPr lang="en-GB" smtClean="0">
                <a:solidFill>
                  <a:prstClr val="black"/>
                </a:solidFill>
                <a:latin typeface="Arial" pitchFamily="34" charset="0"/>
                <a:cs typeface="Arial" pitchFamily="34" charset="0"/>
              </a:rPr>
              <a:pPr/>
              <a:t>‹#›</a:t>
            </a:fld>
            <a:r>
              <a:rPr lang="en-GB" smtClean="0">
                <a:solidFill>
                  <a:prstClr val="black"/>
                </a:solidFill>
                <a:latin typeface="Arial" pitchFamily="34" charset="0"/>
                <a:cs typeface="Arial" pitchFamily="34" charset="0"/>
              </a:rPr>
              <a:t> • </a:t>
            </a:r>
          </a:p>
        </p:txBody>
      </p:sp>
      <p:sp>
        <p:nvSpPr>
          <p:cNvPr id="10" name="Footer Placeholder 3"/>
          <p:cNvSpPr>
            <a:spLocks noGrp="1"/>
          </p:cNvSpPr>
          <p:nvPr>
            <p:ph type="ftr" sz="quarter" idx="3"/>
          </p:nvPr>
        </p:nvSpPr>
        <p:spPr>
          <a:xfrm>
            <a:off x="8773833" y="6456553"/>
            <a:ext cx="28854" cy="123111"/>
          </a:xfrm>
          <a:prstGeom prst="rect">
            <a:avLst/>
          </a:prstGeom>
        </p:spPr>
        <p:txBody>
          <a:bodyPr wrap="none" lIns="0" tIns="0" rIns="0" bIns="0" anchor="t" anchorCtr="0">
            <a:spAutoFit/>
          </a:bodyPr>
          <a:lstStyle>
            <a:lvl1pPr algn="r" fontAlgn="auto">
              <a:spcBef>
                <a:spcPts val="0"/>
              </a:spcBef>
              <a:spcAft>
                <a:spcPts val="0"/>
              </a:spcAft>
              <a:defRPr sz="800" smtClean="0">
                <a:latin typeface="+mn-lt"/>
                <a:cs typeface="Arial" pitchFamily="34" charset="0"/>
              </a:defRPr>
            </a:lvl1pPr>
          </a:lstStyle>
          <a:p>
            <a:pPr>
              <a:defRPr/>
            </a:pPr>
            <a:endParaRPr lang="en-GB">
              <a:solidFill>
                <a:prstClr val="black"/>
              </a:solidFill>
            </a:endParaRPr>
          </a:p>
        </p:txBody>
      </p:sp>
      <p:pic>
        <p:nvPicPr>
          <p:cNvPr id="1032" name="Picture 10"/>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white">
          <a:xfrm>
            <a:off x="368302" y="6556565"/>
            <a:ext cx="82867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17486841"/>
      </p:ext>
    </p:extLst>
  </p:cSld>
  <p:clrMap bg1="lt1" tx1="dk1" bg2="lt2" tx2="dk2" accent1="accent1" accent2="accent2" accent3="accent3" accent4="accent4" accent5="accent5" accent6="accent6" hlink="hlink" folHlink="folHlink"/>
  <p:sldLayoutIdLst>
    <p:sldLayoutId id="2147489106" r:id="rId1"/>
    <p:sldLayoutId id="2147489107" r:id="rId2"/>
    <p:sldLayoutId id="2147489108" r:id="rId3"/>
    <p:sldLayoutId id="2147489109" r:id="rId4"/>
    <p:sldLayoutId id="2147489110" r:id="rId5"/>
    <p:sldLayoutId id="2147489111" r:id="rId6"/>
    <p:sldLayoutId id="2147489112" r:id="rId7"/>
    <p:sldLayoutId id="2147489113" r:id="rId8"/>
    <p:sldLayoutId id="2147489114" r:id="rId9"/>
    <p:sldLayoutId id="2147489115" r:id="rId10"/>
    <p:sldLayoutId id="2147489116" r:id="rId11"/>
    <p:sldLayoutId id="2147489117" r:id="rId12"/>
    <p:sldLayoutId id="2147489118" r:id="rId13"/>
    <p:sldLayoutId id="2147489119" r:id="rId14"/>
    <p:sldLayoutId id="2147489120" r:id="rId15"/>
    <p:sldLayoutId id="2147489121" r:id="rId16"/>
    <p:sldLayoutId id="2147489122" r:id="rId17"/>
    <p:sldLayoutId id="2147489123" r:id="rId18"/>
  </p:sldLayoutIdLst>
  <p:timing>
    <p:tnLst>
      <p:par>
        <p:cTn id="1" dur="indefinite" restart="never" nodeType="tmRoot"/>
      </p:par>
    </p:tnLst>
  </p:timing>
  <p:hf sldNum="0" hdr="0" ftr="0" dt="0"/>
  <p:txStyles>
    <p:titleStyle>
      <a:lvl1pPr algn="l" rtl="0" fontAlgn="base">
        <a:spcBef>
          <a:spcPct val="0"/>
        </a:spcBef>
        <a:spcAft>
          <a:spcPct val="0"/>
        </a:spcAft>
        <a:defRPr sz="2200" b="1" kern="1200">
          <a:solidFill>
            <a:srgbClr val="191919"/>
          </a:solidFill>
          <a:latin typeface="+mj-lt"/>
          <a:ea typeface="+mj-ea"/>
          <a:cs typeface="Arial" pitchFamily="34" charset="0"/>
        </a:defRPr>
      </a:lvl1pPr>
      <a:lvl2pPr algn="l" rtl="0" fontAlgn="base">
        <a:spcBef>
          <a:spcPct val="0"/>
        </a:spcBef>
        <a:spcAft>
          <a:spcPct val="0"/>
        </a:spcAft>
        <a:defRPr sz="2200" b="1">
          <a:solidFill>
            <a:srgbClr val="191919"/>
          </a:solidFill>
          <a:latin typeface="Arial" pitchFamily="34" charset="0"/>
          <a:cs typeface="Arial" pitchFamily="34" charset="0"/>
        </a:defRPr>
      </a:lvl2pPr>
      <a:lvl3pPr algn="l" rtl="0" fontAlgn="base">
        <a:spcBef>
          <a:spcPct val="0"/>
        </a:spcBef>
        <a:spcAft>
          <a:spcPct val="0"/>
        </a:spcAft>
        <a:defRPr sz="2200" b="1">
          <a:solidFill>
            <a:srgbClr val="191919"/>
          </a:solidFill>
          <a:latin typeface="Arial" pitchFamily="34" charset="0"/>
          <a:cs typeface="Arial" pitchFamily="34" charset="0"/>
        </a:defRPr>
      </a:lvl3pPr>
      <a:lvl4pPr algn="l" rtl="0" fontAlgn="base">
        <a:spcBef>
          <a:spcPct val="0"/>
        </a:spcBef>
        <a:spcAft>
          <a:spcPct val="0"/>
        </a:spcAft>
        <a:defRPr sz="2200" b="1">
          <a:solidFill>
            <a:srgbClr val="191919"/>
          </a:solidFill>
          <a:latin typeface="Arial" pitchFamily="34" charset="0"/>
          <a:cs typeface="Arial" pitchFamily="34" charset="0"/>
        </a:defRPr>
      </a:lvl4pPr>
      <a:lvl5pPr algn="l" rtl="0" fontAlgn="base">
        <a:spcBef>
          <a:spcPct val="0"/>
        </a:spcBef>
        <a:spcAft>
          <a:spcPct val="0"/>
        </a:spcAft>
        <a:defRPr sz="2200" b="1">
          <a:solidFill>
            <a:srgbClr val="191919"/>
          </a:solidFill>
          <a:latin typeface="Arial" pitchFamily="34" charset="0"/>
          <a:cs typeface="Arial" pitchFamily="34" charset="0"/>
        </a:defRPr>
      </a:lvl5pPr>
      <a:lvl6pPr marL="457200" algn="l" rtl="0" fontAlgn="base">
        <a:spcBef>
          <a:spcPct val="0"/>
        </a:spcBef>
        <a:spcAft>
          <a:spcPct val="0"/>
        </a:spcAft>
        <a:defRPr sz="2200" b="1">
          <a:solidFill>
            <a:srgbClr val="191919"/>
          </a:solidFill>
          <a:latin typeface="Arial" pitchFamily="34" charset="0"/>
          <a:cs typeface="Arial" pitchFamily="34" charset="0"/>
        </a:defRPr>
      </a:lvl6pPr>
      <a:lvl7pPr marL="914400" algn="l" rtl="0" fontAlgn="base">
        <a:spcBef>
          <a:spcPct val="0"/>
        </a:spcBef>
        <a:spcAft>
          <a:spcPct val="0"/>
        </a:spcAft>
        <a:defRPr sz="2200" b="1">
          <a:solidFill>
            <a:srgbClr val="191919"/>
          </a:solidFill>
          <a:latin typeface="Arial" pitchFamily="34" charset="0"/>
          <a:cs typeface="Arial" pitchFamily="34" charset="0"/>
        </a:defRPr>
      </a:lvl7pPr>
      <a:lvl8pPr marL="1371600" algn="l" rtl="0" fontAlgn="base">
        <a:spcBef>
          <a:spcPct val="0"/>
        </a:spcBef>
        <a:spcAft>
          <a:spcPct val="0"/>
        </a:spcAft>
        <a:defRPr sz="2200" b="1">
          <a:solidFill>
            <a:srgbClr val="191919"/>
          </a:solidFill>
          <a:latin typeface="Arial" pitchFamily="34" charset="0"/>
          <a:cs typeface="Arial" pitchFamily="34" charset="0"/>
        </a:defRPr>
      </a:lvl8pPr>
      <a:lvl9pPr marL="1828800" algn="l" rtl="0" fontAlgn="base">
        <a:spcBef>
          <a:spcPct val="0"/>
        </a:spcBef>
        <a:spcAft>
          <a:spcPct val="0"/>
        </a:spcAft>
        <a:defRPr sz="2200" b="1">
          <a:solidFill>
            <a:srgbClr val="191919"/>
          </a:solidFill>
          <a:latin typeface="Arial" pitchFamily="34" charset="0"/>
          <a:cs typeface="Arial" pitchFamily="34" charset="0"/>
        </a:defRPr>
      </a:lvl9pPr>
    </p:titleStyle>
    <p:bodyStyle>
      <a:lvl1pPr marL="285750" indent="-284163" algn="l" rtl="0" fontAlgn="base">
        <a:spcBef>
          <a:spcPts val="1200"/>
        </a:spcBef>
        <a:spcAft>
          <a:spcPts val="600"/>
        </a:spcAft>
        <a:buSzPct val="100000"/>
        <a:buFont typeface="Arial" pitchFamily="34" charset="0"/>
        <a:buChar char="•"/>
        <a:defRPr kern="1200">
          <a:solidFill>
            <a:srgbClr val="191919"/>
          </a:solidFill>
          <a:latin typeface="+mn-lt"/>
          <a:ea typeface="+mn-ea"/>
          <a:cs typeface="+mn-cs"/>
        </a:defRPr>
      </a:lvl1pPr>
      <a:lvl2pPr marL="642938"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3pPr>
      <a:lvl4pPr marL="1363663"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4pPr>
      <a:lvl5pPr marL="1724025"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74"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74"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29"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8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1790326486"/>
      </p:ext>
    </p:extLst>
  </p:cSld>
  <p:clrMap bg1="lt1" tx1="dk1" bg2="lt2" tx2="dk2" accent1="accent1" accent2="accent2" accent3="accent3" accent4="accent4" accent5="accent5" accent6="accent6" hlink="hlink" folHlink="folHlink"/>
  <p:sldLayoutIdLst>
    <p:sldLayoutId id="2147489127" r:id="rId1"/>
    <p:sldLayoutId id="2147489128" r:id="rId2"/>
    <p:sldLayoutId id="2147489129" r:id="rId3"/>
    <p:sldLayoutId id="2147489130" r:id="rId4"/>
    <p:sldLayoutId id="2147489132"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7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7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34"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7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4203276541"/>
      </p:ext>
    </p:extLst>
  </p:cSld>
  <p:clrMap bg1="lt1" tx1="dk1" bg2="lt2" tx2="dk2" accent1="accent1" accent2="accent2" accent3="accent3" accent4="accent4" accent5="accent5" accent6="accent6" hlink="hlink" folHlink="folHlink"/>
  <p:sldLayoutIdLst>
    <p:sldLayoutId id="2147489134" r:id="rId1"/>
    <p:sldLayoutId id="2147489135" r:id="rId2"/>
    <p:sldLayoutId id="2147489136" r:id="rId3"/>
    <p:sldLayoutId id="2147489137" r:id="rId4"/>
    <p:sldLayoutId id="2147489138"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66"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20"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2622035005"/>
      </p:ext>
    </p:extLst>
  </p:cSld>
  <p:clrMap bg1="lt1" tx1="dk1" bg2="lt2" tx2="dk2" accent1="accent1" accent2="accent2" accent3="accent3" accent4="accent4" accent5="accent5" accent6="accent6" hlink="hlink" folHlink="folHlink"/>
  <p:sldLayoutIdLst>
    <p:sldLayoutId id="2147489141" r:id="rId1"/>
    <p:sldLayoutId id="2147489142" r:id="rId2"/>
    <p:sldLayoutId id="2147489143" r:id="rId3"/>
    <p:sldLayoutId id="2147489144" r:id="rId4"/>
    <p:sldLayoutId id="2147489145" r:id="rId5"/>
    <p:sldLayoutId id="2147489146" r:id="rId6"/>
    <p:sldLayoutId id="2147489147" r:id="rId7"/>
    <p:sldLayoutId id="2147489148" r:id="rId8"/>
    <p:sldLayoutId id="2147489149" r:id="rId9"/>
    <p:sldLayoutId id="2147489150" r:id="rId10"/>
    <p:sldLayoutId id="2147489151" r:id="rId11"/>
    <p:sldLayoutId id="2147489152" r:id="rId12"/>
    <p:sldLayoutId id="2147489153" r:id="rId13"/>
    <p:sldLayoutId id="2147489154" r:id="rId14"/>
    <p:sldLayoutId id="2147489155" r:id="rId15"/>
    <p:sldLayoutId id="2147489156" r:id="rId16"/>
    <p:sldLayoutId id="2147489157" r:id="rId17"/>
    <p:sldLayoutId id="2147489158" r:id="rId18"/>
    <p:sldLayoutId id="2147489159" r:id="rId19"/>
    <p:sldLayoutId id="2147489160" r:id="rId20"/>
    <p:sldLayoutId id="2147489161"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70"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42" name="TextBox 41"/>
          <p:cNvSpPr txBox="1"/>
          <p:nvPr/>
        </p:nvSpPr>
        <p:spPr>
          <a:xfrm>
            <a:off x="-1838870"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44" name="TextBox 43"/>
          <p:cNvSpPr txBox="1"/>
          <p:nvPr/>
        </p:nvSpPr>
        <p:spPr>
          <a:xfrm>
            <a:off x="-1856324" y="5984698"/>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61" name="TextBox 60"/>
          <p:cNvSpPr txBox="1"/>
          <p:nvPr/>
        </p:nvSpPr>
        <p:spPr>
          <a:xfrm>
            <a:off x="8456295" y="6451390"/>
            <a:ext cx="292100" cy="123111"/>
          </a:xfrm>
          <a:prstGeom prst="rect">
            <a:avLst/>
          </a:prstGeom>
          <a:noFill/>
        </p:spPr>
        <p:txBody>
          <a:bodyPr wrap="square" lIns="0" tIns="0" rIns="0" bIns="0" rtlCol="0">
            <a:spAutoFit/>
          </a:bodyPr>
          <a:lstStyle/>
          <a:p>
            <a:pPr algn="r"/>
            <a:fld id="{3F96E720-DFF6-4F66-82A9-1D954C345FA4}" type="slidenum">
              <a:rPr lang="en-US" sz="800">
                <a:solidFill>
                  <a:srgbClr val="191919"/>
                </a:solidFill>
                <a:latin typeface="Arial"/>
                <a:cs typeface="Arial"/>
              </a:rPr>
              <a:pPr algn="r"/>
              <a:t>‹#›</a:t>
            </a:fld>
            <a:r>
              <a:rPr lang="en-US" sz="800" dirty="0">
                <a:solidFill>
                  <a:srgbClr val="191919"/>
                </a:solidFill>
                <a:latin typeface="Arial"/>
                <a:cs typeface="Arial"/>
              </a:rPr>
              <a:t> </a:t>
            </a:r>
            <a:r>
              <a:rPr lang="en-US" sz="800" dirty="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1070208526"/>
      </p:ext>
    </p:extLst>
  </p:cSld>
  <p:clrMap bg1="lt1" tx1="dk1" bg2="lt2" tx2="dk2" accent1="accent1" accent2="accent2" accent3="accent3" accent4="accent4" accent5="accent5" accent6="accent6" hlink="hlink" folHlink="folHlink"/>
  <p:sldLayoutIdLst>
    <p:sldLayoutId id="2147489163" r:id="rId1"/>
    <p:sldLayoutId id="2147489164" r:id="rId2"/>
    <p:sldLayoutId id="2147489165" r:id="rId3"/>
    <p:sldLayoutId id="2147489166"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8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8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41"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6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0235504"/>
      </p:ext>
    </p:extLst>
  </p:cSld>
  <p:clrMap bg1="lt1" tx1="dk1" bg2="lt2" tx2="dk2" accent1="accent1" accent2="accent2" accent3="accent3" accent4="accent4" accent5="accent5" accent6="accent6" hlink="hlink" folHlink="folHlink"/>
  <p:sldLayoutIdLst>
    <p:sldLayoutId id="2147489169" r:id="rId1"/>
    <p:sldLayoutId id="2147489170" r:id="rId2"/>
    <p:sldLayoutId id="2147489171" r:id="rId3"/>
    <p:sldLayoutId id="2147489172"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000429068"/>
      </p:ext>
    </p:extLst>
  </p:cSld>
  <p:clrMap bg1="lt1" tx1="dk1" bg2="lt2" tx2="dk2" accent1="accent1" accent2="accent2" accent3="accent3" accent4="accent4" accent5="accent5" accent6="accent6" hlink="hlink" folHlink="folHlink"/>
  <p:sldLayoutIdLst>
    <p:sldLayoutId id="2147489175" r:id="rId1"/>
    <p:sldLayoutId id="2147489176" r:id="rId2"/>
    <p:sldLayoutId id="2147489177" r:id="rId3"/>
    <p:sldLayoutId id="2147489178" r:id="rId4"/>
    <p:sldLayoutId id="2147489179" r:id="rId5"/>
    <p:sldLayoutId id="2147489180" r:id="rId6"/>
    <p:sldLayoutId id="2147489181" r:id="rId7"/>
    <p:sldLayoutId id="2147489182" r:id="rId8"/>
    <p:sldLayoutId id="2147489183" r:id="rId9"/>
    <p:sldLayoutId id="2147489184" r:id="rId10"/>
    <p:sldLayoutId id="2147489185" r:id="rId11"/>
    <p:sldLayoutId id="2147489186" r:id="rId12"/>
    <p:sldLayoutId id="2147489187" r:id="rId13"/>
    <p:sldLayoutId id="2147489188" r:id="rId14"/>
    <p:sldLayoutId id="2147489189" r:id="rId15"/>
    <p:sldLayoutId id="2147489190" r:id="rId16"/>
    <p:sldLayoutId id="2147489191" r:id="rId17"/>
    <p:sldLayoutId id="2147489192" r:id="rId18"/>
    <p:sldLayoutId id="2147489193" r:id="rId19"/>
    <p:sldLayoutId id="2147489194" r:id="rId20"/>
    <p:sldLayoutId id="2147489195"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932695535"/>
      </p:ext>
    </p:extLst>
  </p:cSld>
  <p:clrMap bg1="lt1" tx1="dk1" bg2="lt2" tx2="dk2" accent1="accent1" accent2="accent2" accent3="accent3" accent4="accent4" accent5="accent5" accent6="accent6" hlink="hlink" folHlink="folHlink"/>
  <p:sldLayoutIdLst>
    <p:sldLayoutId id="2147489197" r:id="rId1"/>
    <p:sldLayoutId id="2147489198" r:id="rId2"/>
    <p:sldLayoutId id="2147489199" r:id="rId3"/>
    <p:sldLayoutId id="2147489200" r:id="rId4"/>
    <p:sldLayoutId id="2147489201" r:id="rId5"/>
    <p:sldLayoutId id="2147489202" r:id="rId6"/>
    <p:sldLayoutId id="2147489203" r:id="rId7"/>
    <p:sldLayoutId id="2147489204" r:id="rId8"/>
    <p:sldLayoutId id="2147489205" r:id="rId9"/>
    <p:sldLayoutId id="2147489206" r:id="rId10"/>
    <p:sldLayoutId id="2147489207" r:id="rId11"/>
    <p:sldLayoutId id="2147489208" r:id="rId12"/>
    <p:sldLayoutId id="2147489209" r:id="rId13"/>
    <p:sldLayoutId id="2147489210" r:id="rId14"/>
    <p:sldLayoutId id="2147489211" r:id="rId15"/>
    <p:sldLayoutId id="2147489212" r:id="rId16"/>
    <p:sldLayoutId id="2147489213" r:id="rId17"/>
    <p:sldLayoutId id="2147489214" r:id="rId18"/>
    <p:sldLayoutId id="2147489215" r:id="rId19"/>
    <p:sldLayoutId id="2147489216"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09"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18"/>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555953701"/>
      </p:ext>
    </p:extLst>
  </p:cSld>
  <p:clrMap bg1="lt1" tx1="dk1" bg2="lt2" tx2="dk2" accent1="accent1" accent2="accent2" accent3="accent3" accent4="accent4" accent5="accent5" accent6="accent6" hlink="hlink" folHlink="folHlink"/>
  <p:sldLayoutIdLst>
    <p:sldLayoutId id="2147488807" r:id="rId1"/>
    <p:sldLayoutId id="2147488808" r:id="rId2"/>
    <p:sldLayoutId id="2147488809" r:id="rId3"/>
    <p:sldLayoutId id="2147488810"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92"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92"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48"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46"/>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276458036"/>
      </p:ext>
    </p:extLst>
  </p:cSld>
  <p:clrMap bg1="lt1" tx1="dk1" bg2="lt2" tx2="dk2" accent1="accent1" accent2="accent2" accent3="accent3" accent4="accent4" accent5="accent5" accent6="accent6" hlink="hlink" folHlink="folHlink"/>
  <p:sldLayoutIdLst>
    <p:sldLayoutId id="2147489218" r:id="rId1"/>
    <p:sldLayoutId id="2147489219" r:id="rId2"/>
    <p:sldLayoutId id="2147489220" r:id="rId3"/>
    <p:sldLayoutId id="2147489221" r:id="rId4"/>
    <p:sldLayoutId id="2147489223"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9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9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56"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3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4006738374"/>
      </p:ext>
    </p:extLst>
  </p:cSld>
  <p:clrMap bg1="lt1" tx1="dk1" bg2="lt2" tx2="dk2" accent1="accent1" accent2="accent2" accent3="accent3" accent4="accent4" accent5="accent5" accent6="accent6" hlink="hlink" folHlink="folHlink"/>
  <p:sldLayoutIdLst>
    <p:sldLayoutId id="2147489225" r:id="rId1"/>
    <p:sldLayoutId id="2147489226" r:id="rId2"/>
    <p:sldLayoutId id="2147489227" r:id="rId3"/>
    <p:sldLayoutId id="2147489228"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07"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07"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65"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316"/>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257919135"/>
      </p:ext>
    </p:extLst>
  </p:cSld>
  <p:clrMap bg1="lt1" tx1="dk1" bg2="lt2" tx2="dk2" accent1="accent1" accent2="accent2" accent3="accent3" accent4="accent4" accent5="accent5" accent6="accent6" hlink="hlink" folHlink="folHlink"/>
  <p:sldLayoutIdLst>
    <p:sldLayoutId id="2147489232" r:id="rId1"/>
    <p:sldLayoutId id="2147489233" r:id="rId2"/>
    <p:sldLayoutId id="2147489234" r:id="rId3"/>
    <p:sldLayoutId id="2147489235" r:id="rId4"/>
    <p:sldLayoutId id="2147489237"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17"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17"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76"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96"/>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83143260"/>
      </p:ext>
    </p:extLst>
  </p:cSld>
  <p:clrMap bg1="lt1" tx1="dk1" bg2="lt2" tx2="dk2" accent1="accent1" accent2="accent2" accent3="accent3" accent4="accent4" accent5="accent5" accent6="accent6" hlink="hlink" folHlink="folHlink"/>
  <p:sldLayoutIdLst>
    <p:sldLayoutId id="2147489239" r:id="rId1"/>
    <p:sldLayoutId id="2147489240" r:id="rId2"/>
    <p:sldLayoutId id="2147489241" r:id="rId3"/>
    <p:sldLayoutId id="2147489242" r:id="rId4"/>
    <p:sldLayoutId id="2147489243"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1456107750"/>
      </p:ext>
    </p:extLst>
  </p:cSld>
  <p:clrMap bg1="lt1" tx1="dk1" bg2="lt2" tx2="dk2" accent1="accent1" accent2="accent2" accent3="accent3" accent4="accent4" accent5="accent5" accent6="accent6" hlink="hlink" folHlink="folHlink"/>
  <p:sldLayoutIdLst>
    <p:sldLayoutId id="2147489246" r:id="rId1"/>
    <p:sldLayoutId id="2147489247" r:id="rId2"/>
    <p:sldLayoutId id="2147489248" r:id="rId3"/>
    <p:sldLayoutId id="2147489249" r:id="rId4"/>
    <p:sldLayoutId id="2147489250" r:id="rId5"/>
    <p:sldLayoutId id="2147489251" r:id="rId6"/>
    <p:sldLayoutId id="2147489252" r:id="rId7"/>
    <p:sldLayoutId id="2147489253" r:id="rId8"/>
    <p:sldLayoutId id="2147489254" r:id="rId9"/>
    <p:sldLayoutId id="2147489255" r:id="rId10"/>
    <p:sldLayoutId id="2147489256" r:id="rId11"/>
    <p:sldLayoutId id="2147489257" r:id="rId12"/>
    <p:sldLayoutId id="2147489258" r:id="rId13"/>
    <p:sldLayoutId id="2147489259" r:id="rId14"/>
    <p:sldLayoutId id="2147489260" r:id="rId15"/>
    <p:sldLayoutId id="2147489261" r:id="rId16"/>
    <p:sldLayoutId id="2147489262" r:id="rId17"/>
    <p:sldLayoutId id="2147489263"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prstClr val="black"/>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6E833C6F-03A6-4544-8BF7-2AD5E810C2E1}" type="slidenum">
              <a:rPr lang="en-GB" smtClean="0">
                <a:solidFill>
                  <a:prstClr val="black"/>
                </a:solidFill>
                <a:latin typeface="Arial"/>
                <a:cs typeface="Arial"/>
              </a:rPr>
              <a:pPr fontAlgn="auto">
                <a:spcBef>
                  <a:spcPts val="0"/>
                </a:spcBef>
                <a:spcAft>
                  <a:spcPts val="0"/>
                </a:spcAft>
              </a:pPr>
              <a:t>‹#›</a:t>
            </a:fld>
            <a:r>
              <a:rPr lang="en-GB" smtClean="0">
                <a:solidFill>
                  <a:prstClr val="black"/>
                </a:solidFill>
                <a:latin typeface="Arial"/>
                <a:cs typeface="Arial"/>
              </a:rPr>
              <a:t> • </a:t>
            </a:r>
            <a:endParaRPr lang="en-GB">
              <a:solidFill>
                <a:prstClr val="black"/>
              </a:solidFill>
              <a:latin typeface="Arial"/>
              <a:cs typeface="Aria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prstClr val="black"/>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2630249044"/>
      </p:ext>
    </p:extLst>
  </p:cSld>
  <p:clrMap bg1="lt1" tx1="dk1" bg2="lt2" tx2="dk2" accent1="accent1" accent2="accent2" accent3="accent3" accent4="accent4" accent5="accent5" accent6="accent6" hlink="hlink" folHlink="folHlink"/>
  <p:sldLayoutIdLst>
    <p:sldLayoutId id="2147489265" r:id="rId1"/>
    <p:sldLayoutId id="2147489266" r:id="rId2"/>
    <p:sldLayoutId id="2147489267" r:id="rId3"/>
    <p:sldLayoutId id="2147489268" r:id="rId4"/>
    <p:sldLayoutId id="2147489269" r:id="rId5"/>
    <p:sldLayoutId id="2147489270" r:id="rId6"/>
    <p:sldLayoutId id="2147489271" r:id="rId7"/>
    <p:sldLayoutId id="2147489272" r:id="rId8"/>
    <p:sldLayoutId id="2147489273" r:id="rId9"/>
    <p:sldLayoutId id="2147489274" r:id="rId10"/>
    <p:sldLayoutId id="2147489275" r:id="rId11"/>
    <p:sldLayoutId id="2147489276" r:id="rId12"/>
    <p:sldLayoutId id="2147489277" r:id="rId13"/>
    <p:sldLayoutId id="2147489278" r:id="rId14"/>
    <p:sldLayoutId id="2147489279" r:id="rId15"/>
    <p:sldLayoutId id="2147489280" r:id="rId16"/>
    <p:sldLayoutId id="2147489281" r:id="rId17"/>
    <p:sldLayoutId id="2147489282"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026" name="Grupp 8"/>
          <p:cNvGrpSpPr>
            <a:grpSpLocks/>
          </p:cNvGrpSpPr>
          <p:nvPr/>
        </p:nvGrpSpPr>
        <p:grpSpPr bwMode="auto">
          <a:xfrm>
            <a:off x="5" y="638175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fontAlgn="base">
                <a:spcBef>
                  <a:spcPct val="0"/>
                </a:spcBef>
                <a:spcAft>
                  <a:spcPct val="0"/>
                </a:spcAft>
                <a:defRPr>
                  <a:solidFill>
                    <a:schemeClr val="tx1"/>
                  </a:solidFill>
                  <a:latin typeface="Arial" pitchFamily="34" charset="0"/>
                  <a:cs typeface="Arial" pitchFamily="34" charset="0"/>
                </a:defRPr>
              </a:lvl6pPr>
              <a:lvl7pPr marL="2971800" indent="-228600" fontAlgn="base">
                <a:spcBef>
                  <a:spcPct val="0"/>
                </a:spcBef>
                <a:spcAft>
                  <a:spcPct val="0"/>
                </a:spcAft>
                <a:defRPr>
                  <a:solidFill>
                    <a:schemeClr val="tx1"/>
                  </a:solidFill>
                  <a:latin typeface="Arial" pitchFamily="34" charset="0"/>
                  <a:cs typeface="Arial" pitchFamily="34" charset="0"/>
                </a:defRPr>
              </a:lvl7pPr>
              <a:lvl8pPr marL="3429000" indent="-228600" fontAlgn="base">
                <a:spcBef>
                  <a:spcPct val="0"/>
                </a:spcBef>
                <a:spcAft>
                  <a:spcPct val="0"/>
                </a:spcAft>
                <a:defRPr>
                  <a:solidFill>
                    <a:schemeClr val="tx1"/>
                  </a:solidFill>
                  <a:latin typeface="Arial" pitchFamily="34" charset="0"/>
                  <a:cs typeface="Arial" pitchFamily="34" charset="0"/>
                </a:defRPr>
              </a:lvl8pPr>
              <a:lvl9pPr marL="3886200" indent="-228600" fontAlgn="base">
                <a:spcBef>
                  <a:spcPct val="0"/>
                </a:spcBef>
                <a:spcAft>
                  <a:spcPct val="0"/>
                </a:spcAft>
                <a:defRPr>
                  <a:solidFill>
                    <a:schemeClr val="tx1"/>
                  </a:solidFill>
                  <a:latin typeface="Arial" pitchFamily="34" charset="0"/>
                  <a:cs typeface="Arial" pitchFamily="34" charset="0"/>
                </a:defRPr>
              </a:lvl9pPr>
            </a:lstStyle>
            <a:p>
              <a:pPr algn="ctr" eaLnBrk="0" hangingPunct="0"/>
              <a:endParaRPr lang="sv-SE" smtClean="0">
                <a:solidFill>
                  <a:srgbClr val="FFFFFF"/>
                </a:solidFill>
              </a:endParaRPr>
            </a:p>
          </p:txBody>
        </p:sp>
        <p:sp>
          <p:nvSpPr>
            <p:cNvPr id="20" name="Ellips 8"/>
            <p:cNvSpPr/>
            <p:nvPr/>
          </p:nvSpPr>
          <p:spPr bwMode="ltGray">
            <a:xfrm>
              <a:off x="-8963" y="6436165"/>
              <a:ext cx="6354763" cy="42386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1027"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smtClean="0"/>
              <a:t>Click to edit Master title style</a:t>
            </a:r>
            <a:endParaRPr lang="sv-SE" smtClean="0"/>
          </a:p>
        </p:txBody>
      </p:sp>
      <p:sp>
        <p:nvSpPr>
          <p:cNvPr id="1028"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sv-SE" smtClean="0"/>
          </a:p>
        </p:txBody>
      </p:sp>
      <p:sp>
        <p:nvSpPr>
          <p:cNvPr id="7" name="Date Placeholder 2"/>
          <p:cNvSpPr>
            <a:spLocks noGrp="1"/>
          </p:cNvSpPr>
          <p:nvPr>
            <p:ph type="dt" sz="half" idx="10"/>
          </p:nvPr>
        </p:nvSpPr>
        <p:spPr>
          <a:xfrm>
            <a:off x="6642100" y="6604000"/>
            <a:ext cx="2159000" cy="122238"/>
          </a:xfrm>
          <a:prstGeom prst="rect">
            <a:avLst/>
          </a:prstGeom>
        </p:spPr>
        <p:txBody>
          <a:bodyPr lIns="0" tIns="0" rIns="0" bIns="0" anchor="t" anchorCtr="0">
            <a:spAutoFit/>
          </a:bodyPr>
          <a:lstStyle>
            <a:lvl1pPr algn="r" fontAlgn="auto">
              <a:spcBef>
                <a:spcPts val="0"/>
              </a:spcBef>
              <a:spcAft>
                <a:spcPts val="0"/>
              </a:spcAft>
              <a:defRPr sz="800" i="1" smtClean="0">
                <a:latin typeface="+mn-lt"/>
                <a:cs typeface="Arial" pitchFamily="34" charset="0"/>
              </a:defRPr>
            </a:lvl1pPr>
          </a:lstStyle>
          <a:p>
            <a:pPr>
              <a:defRPr/>
            </a:pPr>
            <a:endParaRPr lang="en-GB">
              <a:solidFill>
                <a:prstClr val="black"/>
              </a:solidFill>
            </a:endParaRP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A8FE0FF5-1A03-46C6-9972-22481E9D5D3F}" type="slidenum">
              <a:rPr lang="en-GB" smtClean="0">
                <a:solidFill>
                  <a:prstClr val="black"/>
                </a:solidFill>
                <a:latin typeface="Arial"/>
                <a:cs typeface="Arial"/>
              </a:rPr>
              <a:pPr/>
              <a:t>‹#›</a:t>
            </a:fld>
            <a:r>
              <a:rPr lang="en-GB" smtClean="0">
                <a:solidFill>
                  <a:prstClr val="black"/>
                </a:solidFill>
                <a:latin typeface="Arial"/>
                <a:cs typeface="Arial"/>
              </a:rPr>
              <a:t> • </a:t>
            </a:r>
          </a:p>
        </p:txBody>
      </p:sp>
      <p:sp>
        <p:nvSpPr>
          <p:cNvPr id="10" name="Footer Placeholder 3"/>
          <p:cNvSpPr>
            <a:spLocks noGrp="1"/>
          </p:cNvSpPr>
          <p:nvPr>
            <p:ph type="ftr" sz="quarter" idx="3"/>
          </p:nvPr>
        </p:nvSpPr>
        <p:spPr>
          <a:xfrm>
            <a:off x="8773833" y="6456553"/>
            <a:ext cx="28854" cy="123111"/>
          </a:xfrm>
          <a:prstGeom prst="rect">
            <a:avLst/>
          </a:prstGeom>
        </p:spPr>
        <p:txBody>
          <a:bodyPr wrap="none" lIns="0" tIns="0" rIns="0" bIns="0" anchor="t" anchorCtr="0">
            <a:spAutoFit/>
          </a:bodyPr>
          <a:lstStyle>
            <a:lvl1pPr algn="r" fontAlgn="auto">
              <a:spcBef>
                <a:spcPts val="0"/>
              </a:spcBef>
              <a:spcAft>
                <a:spcPts val="0"/>
              </a:spcAft>
              <a:defRPr sz="800" smtClean="0">
                <a:latin typeface="+mn-lt"/>
                <a:cs typeface="Arial" pitchFamily="34" charset="0"/>
              </a:defRPr>
            </a:lvl1pPr>
          </a:lstStyle>
          <a:p>
            <a:pPr>
              <a:defRPr/>
            </a:pPr>
            <a:endParaRPr lang="en-GB">
              <a:solidFill>
                <a:prstClr val="black"/>
              </a:solidFill>
            </a:endParaRPr>
          </a:p>
        </p:txBody>
      </p:sp>
      <p:pic>
        <p:nvPicPr>
          <p:cNvPr id="1032" name="Picture 10"/>
          <p:cNvPicPr>
            <a:picLocks noChangeAspect="1"/>
          </p:cNvPicPr>
          <p:nvPr/>
        </p:nvPicPr>
        <p:blipFill>
          <a:blip r:embed="rId22">
            <a:extLst>
              <a:ext uri="{28A0092B-C50C-407E-A947-70E740481C1C}">
                <a14:useLocalDpi xmlns:a14="http://schemas.microsoft.com/office/drawing/2010/main" val="0"/>
              </a:ext>
            </a:extLst>
          </a:blip>
          <a:srcRect/>
          <a:stretch>
            <a:fillRect/>
          </a:stretch>
        </p:blipFill>
        <p:spPr bwMode="white">
          <a:xfrm>
            <a:off x="368302" y="6556565"/>
            <a:ext cx="82867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8938119"/>
      </p:ext>
    </p:extLst>
  </p:cSld>
  <p:clrMap bg1="lt1" tx1="dk1" bg2="lt2" tx2="dk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 id="2147489299" r:id="rId14"/>
    <p:sldLayoutId id="2147489300" r:id="rId15"/>
    <p:sldLayoutId id="2147489301" r:id="rId16"/>
    <p:sldLayoutId id="2147489302" r:id="rId17"/>
    <p:sldLayoutId id="2147489303" r:id="rId18"/>
    <p:sldLayoutId id="2147489304" r:id="rId19"/>
    <p:sldLayoutId id="2147489305" r:id="rId20"/>
  </p:sldLayoutIdLst>
  <p:timing>
    <p:tnLst>
      <p:par>
        <p:cTn id="1" dur="indefinite" restart="never" nodeType="tmRoot"/>
      </p:par>
    </p:tnLst>
  </p:timing>
  <p:hf sldNum="0" hdr="0" ftr="0" dt="0"/>
  <p:txStyles>
    <p:titleStyle>
      <a:lvl1pPr algn="l" rtl="0" fontAlgn="base">
        <a:spcBef>
          <a:spcPct val="0"/>
        </a:spcBef>
        <a:spcAft>
          <a:spcPct val="0"/>
        </a:spcAft>
        <a:defRPr sz="2200" b="1" kern="1200">
          <a:solidFill>
            <a:srgbClr val="191919"/>
          </a:solidFill>
          <a:latin typeface="+mj-lt"/>
          <a:ea typeface="+mj-ea"/>
          <a:cs typeface="Arial" pitchFamily="34" charset="0"/>
        </a:defRPr>
      </a:lvl1pPr>
      <a:lvl2pPr algn="l" rtl="0" fontAlgn="base">
        <a:spcBef>
          <a:spcPct val="0"/>
        </a:spcBef>
        <a:spcAft>
          <a:spcPct val="0"/>
        </a:spcAft>
        <a:defRPr sz="2200" b="1">
          <a:solidFill>
            <a:srgbClr val="191919"/>
          </a:solidFill>
          <a:latin typeface="Arial" pitchFamily="34" charset="0"/>
          <a:cs typeface="Arial" pitchFamily="34" charset="0"/>
        </a:defRPr>
      </a:lvl2pPr>
      <a:lvl3pPr algn="l" rtl="0" fontAlgn="base">
        <a:spcBef>
          <a:spcPct val="0"/>
        </a:spcBef>
        <a:spcAft>
          <a:spcPct val="0"/>
        </a:spcAft>
        <a:defRPr sz="2200" b="1">
          <a:solidFill>
            <a:srgbClr val="191919"/>
          </a:solidFill>
          <a:latin typeface="Arial" pitchFamily="34" charset="0"/>
          <a:cs typeface="Arial" pitchFamily="34" charset="0"/>
        </a:defRPr>
      </a:lvl3pPr>
      <a:lvl4pPr algn="l" rtl="0" fontAlgn="base">
        <a:spcBef>
          <a:spcPct val="0"/>
        </a:spcBef>
        <a:spcAft>
          <a:spcPct val="0"/>
        </a:spcAft>
        <a:defRPr sz="2200" b="1">
          <a:solidFill>
            <a:srgbClr val="191919"/>
          </a:solidFill>
          <a:latin typeface="Arial" pitchFamily="34" charset="0"/>
          <a:cs typeface="Arial" pitchFamily="34" charset="0"/>
        </a:defRPr>
      </a:lvl4pPr>
      <a:lvl5pPr algn="l" rtl="0" fontAlgn="base">
        <a:spcBef>
          <a:spcPct val="0"/>
        </a:spcBef>
        <a:spcAft>
          <a:spcPct val="0"/>
        </a:spcAft>
        <a:defRPr sz="2200" b="1">
          <a:solidFill>
            <a:srgbClr val="191919"/>
          </a:solidFill>
          <a:latin typeface="Arial" pitchFamily="34" charset="0"/>
          <a:cs typeface="Arial" pitchFamily="34" charset="0"/>
        </a:defRPr>
      </a:lvl5pPr>
      <a:lvl6pPr marL="457200" algn="l" rtl="0" fontAlgn="base">
        <a:spcBef>
          <a:spcPct val="0"/>
        </a:spcBef>
        <a:spcAft>
          <a:spcPct val="0"/>
        </a:spcAft>
        <a:defRPr sz="2200" b="1">
          <a:solidFill>
            <a:srgbClr val="191919"/>
          </a:solidFill>
          <a:latin typeface="Arial" pitchFamily="34" charset="0"/>
          <a:cs typeface="Arial" pitchFamily="34" charset="0"/>
        </a:defRPr>
      </a:lvl6pPr>
      <a:lvl7pPr marL="914400" algn="l" rtl="0" fontAlgn="base">
        <a:spcBef>
          <a:spcPct val="0"/>
        </a:spcBef>
        <a:spcAft>
          <a:spcPct val="0"/>
        </a:spcAft>
        <a:defRPr sz="2200" b="1">
          <a:solidFill>
            <a:srgbClr val="191919"/>
          </a:solidFill>
          <a:latin typeface="Arial" pitchFamily="34" charset="0"/>
          <a:cs typeface="Arial" pitchFamily="34" charset="0"/>
        </a:defRPr>
      </a:lvl7pPr>
      <a:lvl8pPr marL="1371600" algn="l" rtl="0" fontAlgn="base">
        <a:spcBef>
          <a:spcPct val="0"/>
        </a:spcBef>
        <a:spcAft>
          <a:spcPct val="0"/>
        </a:spcAft>
        <a:defRPr sz="2200" b="1">
          <a:solidFill>
            <a:srgbClr val="191919"/>
          </a:solidFill>
          <a:latin typeface="Arial" pitchFamily="34" charset="0"/>
          <a:cs typeface="Arial" pitchFamily="34" charset="0"/>
        </a:defRPr>
      </a:lvl8pPr>
      <a:lvl9pPr marL="1828800" algn="l" rtl="0" fontAlgn="base">
        <a:spcBef>
          <a:spcPct val="0"/>
        </a:spcBef>
        <a:spcAft>
          <a:spcPct val="0"/>
        </a:spcAft>
        <a:defRPr sz="2200" b="1">
          <a:solidFill>
            <a:srgbClr val="191919"/>
          </a:solidFill>
          <a:latin typeface="Arial" pitchFamily="34" charset="0"/>
          <a:cs typeface="Arial" pitchFamily="34" charset="0"/>
        </a:defRPr>
      </a:lvl9pPr>
    </p:titleStyle>
    <p:bodyStyle>
      <a:lvl1pPr marL="285750" indent="-284163" algn="l" rtl="0" fontAlgn="base">
        <a:spcBef>
          <a:spcPts val="1200"/>
        </a:spcBef>
        <a:spcAft>
          <a:spcPts val="600"/>
        </a:spcAft>
        <a:buSzPct val="100000"/>
        <a:buFont typeface="Arial" pitchFamily="34" charset="0"/>
        <a:buChar char="•"/>
        <a:defRPr kern="1200">
          <a:solidFill>
            <a:srgbClr val="191919"/>
          </a:solidFill>
          <a:latin typeface="+mn-lt"/>
          <a:ea typeface="+mn-ea"/>
          <a:cs typeface="+mn-cs"/>
        </a:defRPr>
      </a:lvl1pPr>
      <a:lvl2pPr marL="642938"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3pPr>
      <a:lvl4pPr marL="1363663"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4pPr>
      <a:lvl5pPr marL="1724025" indent="-284163" algn="l" rtl="0" fontAlgn="base">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695624254"/>
      </p:ext>
    </p:extLst>
  </p:cSld>
  <p:clrMap bg1="lt1" tx1="dk1" bg2="lt2" tx2="dk2" accent1="accent1" accent2="accent2" accent3="accent3" accent4="accent4" accent5="accent5" accent6="accent6" hlink="hlink" folHlink="folHlink"/>
  <p:sldLayoutIdLst>
    <p:sldLayoutId id="2147489308" r:id="rId1"/>
    <p:sldLayoutId id="2147489309" r:id="rId2"/>
    <p:sldLayoutId id="2147489310" r:id="rId3"/>
    <p:sldLayoutId id="2147489311" r:id="rId4"/>
    <p:sldLayoutId id="2147489312" r:id="rId5"/>
    <p:sldLayoutId id="2147489313" r:id="rId6"/>
    <p:sldLayoutId id="2147489314" r:id="rId7"/>
    <p:sldLayoutId id="2147489315" r:id="rId8"/>
    <p:sldLayoutId id="2147489316" r:id="rId9"/>
    <p:sldLayoutId id="2147489317" r:id="rId10"/>
    <p:sldLayoutId id="2147489318" r:id="rId11"/>
    <p:sldLayoutId id="2147489319" r:id="rId12"/>
    <p:sldLayoutId id="2147489320" r:id="rId13"/>
    <p:sldLayoutId id="2147489321" r:id="rId14"/>
    <p:sldLayoutId id="2147489322" r:id="rId15"/>
    <p:sldLayoutId id="2147489323" r:id="rId16"/>
    <p:sldLayoutId id="2147489324" r:id="rId17"/>
    <p:sldLayoutId id="2147489325" r:id="rId18"/>
    <p:sldLayoutId id="2147489326" r:id="rId19"/>
    <p:sldLayoutId id="2147489327" r:id="rId20"/>
    <p:sldLayoutId id="2147489328"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94"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50"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2838248012"/>
      </p:ext>
    </p:extLst>
  </p:cSld>
  <p:clrMap bg1="lt1" tx1="dk1" bg2="lt2" tx2="dk2" accent1="accent1" accent2="accent2" accent3="accent3" accent4="accent4" accent5="accent5" accent6="accent6" hlink="hlink" folHlink="folHlink"/>
  <p:sldLayoutIdLst>
    <p:sldLayoutId id="2147489330" r:id="rId1"/>
    <p:sldLayoutId id="2147489331" r:id="rId2"/>
    <p:sldLayoutId id="2147489332" r:id="rId3"/>
    <p:sldLayoutId id="2147489333" r:id="rId4"/>
    <p:sldLayoutId id="2147489334" r:id="rId5"/>
    <p:sldLayoutId id="2147489335" r:id="rId6"/>
    <p:sldLayoutId id="2147489336" r:id="rId7"/>
    <p:sldLayoutId id="2147489337" r:id="rId8"/>
    <p:sldLayoutId id="2147489338" r:id="rId9"/>
    <p:sldLayoutId id="2147489339" r:id="rId10"/>
    <p:sldLayoutId id="2147489340" r:id="rId11"/>
    <p:sldLayoutId id="2147489341" r:id="rId12"/>
    <p:sldLayoutId id="2147489342" r:id="rId13"/>
    <p:sldLayoutId id="2147489343" r:id="rId14"/>
    <p:sldLayoutId id="2147489344" r:id="rId15"/>
    <p:sldLayoutId id="2147489345" r:id="rId16"/>
    <p:sldLayoutId id="2147489346" r:id="rId17"/>
    <p:sldLayoutId id="2147489347" r:id="rId18"/>
    <p:sldLayoutId id="2147489348" r:id="rId19"/>
    <p:sldLayoutId id="2147489349" r:id="rId20"/>
    <p:sldLayoutId id="2147489350"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3676195898"/>
      </p:ext>
    </p:extLst>
  </p:cSld>
  <p:clrMap bg1="lt1" tx1="dk1" bg2="lt2" tx2="dk2" accent1="accent1" accent2="accent2" accent3="accent3" accent4="accent4" accent5="accent5" accent6="accent6" hlink="hlink" folHlink="folHlink"/>
  <p:sldLayoutIdLst>
    <p:sldLayoutId id="2147489352" r:id="rId1"/>
    <p:sldLayoutId id="2147489353" r:id="rId2"/>
    <p:sldLayoutId id="2147489354" r:id="rId3"/>
    <p:sldLayoutId id="2147489355" r:id="rId4"/>
    <p:sldLayoutId id="2147489356" r:id="rId5"/>
    <p:sldLayoutId id="2147489357" r:id="rId6"/>
    <p:sldLayoutId id="2147489358" r:id="rId7"/>
    <p:sldLayoutId id="2147489359" r:id="rId8"/>
    <p:sldLayoutId id="2147489360" r:id="rId9"/>
    <p:sldLayoutId id="2147489361" r:id="rId10"/>
    <p:sldLayoutId id="2147489362" r:id="rId11"/>
    <p:sldLayoutId id="2147489363" r:id="rId12"/>
    <p:sldLayoutId id="2147489364" r:id="rId13"/>
    <p:sldLayoutId id="2147489365" r:id="rId14"/>
    <p:sldLayoutId id="2147489366" r:id="rId15"/>
    <p:sldLayoutId id="2147489367" r:id="rId16"/>
    <p:sldLayoutId id="2147489368" r:id="rId17"/>
    <p:sldLayoutId id="2147489369" r:id="rId18"/>
    <p:sldLayoutId id="2147489370" r:id="rId19"/>
    <p:sldLayoutId id="2147489371"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8"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58"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1"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14"/>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408042678"/>
      </p:ext>
    </p:extLst>
  </p:cSld>
  <p:clrMap bg1="lt1" tx1="dk1" bg2="lt2" tx2="dk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15"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Tree>
    <p:extLst>
      <p:ext uri="{BB962C8B-B14F-4D97-AF65-F5344CB8AC3E}">
        <p14:creationId xmlns:p14="http://schemas.microsoft.com/office/powerpoint/2010/main" val="3244159554"/>
      </p:ext>
    </p:extLst>
  </p:cSld>
  <p:clrMap bg1="lt1" tx1="dk1" bg2="lt2" tx2="dk2" accent1="accent1" accent2="accent2" accent3="accent3" accent4="accent4" accent5="accent5" accent6="accent6" hlink="hlink" folHlink="folHlink"/>
  <p:sldLayoutIdLst>
    <p:sldLayoutId id="2147489374" r:id="rId1"/>
    <p:sldLayoutId id="2147489375" r:id="rId2"/>
    <p:sldLayoutId id="2147489376" r:id="rId3"/>
    <p:sldLayoutId id="2147489377" r:id="rId4"/>
    <p:sldLayoutId id="2147489378" r:id="rId5"/>
    <p:sldLayoutId id="2147489379" r:id="rId6"/>
    <p:sldLayoutId id="2147489380" r:id="rId7"/>
    <p:sldLayoutId id="2147489381" r:id="rId8"/>
    <p:sldLayoutId id="2147489382" r:id="rId9"/>
    <p:sldLayoutId id="2147489383" r:id="rId10"/>
    <p:sldLayoutId id="2147489384" r:id="rId11"/>
    <p:sldLayoutId id="2147489385" r:id="rId12"/>
    <p:sldLayoutId id="2147489386" r:id="rId13"/>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4177029705"/>
      </p:ext>
    </p:extLst>
  </p:cSld>
  <p:clrMap bg1="lt1" tx1="dk1" bg2="lt2" tx2="dk2" accent1="accent1" accent2="accent2" accent3="accent3" accent4="accent4" accent5="accent5" accent6="accent6" hlink="hlink" folHlink="folHlink"/>
  <p:sldLayoutIdLst>
    <p:sldLayoutId id="2147489388" r:id="rId1"/>
    <p:sldLayoutId id="2147489389" r:id="rId2"/>
    <p:sldLayoutId id="2147489390" r:id="rId3"/>
    <p:sldLayoutId id="2147489391" r:id="rId4"/>
    <p:sldLayoutId id="2147489392" r:id="rId5"/>
    <p:sldLayoutId id="2147489393" r:id="rId6"/>
    <p:sldLayoutId id="2147489394" r:id="rId7"/>
    <p:sldLayoutId id="2147489395" r:id="rId8"/>
    <p:sldLayoutId id="2147489396" r:id="rId9"/>
    <p:sldLayoutId id="2147489397" r:id="rId10"/>
    <p:sldLayoutId id="2147489398" r:id="rId11"/>
    <p:sldLayoutId id="2147489399" r:id="rId12"/>
    <p:sldLayoutId id="2147489400" r:id="rId13"/>
    <p:sldLayoutId id="2147489401" r:id="rId14"/>
    <p:sldLayoutId id="2147489402" r:id="rId15"/>
    <p:sldLayoutId id="2147489403" r:id="rId16"/>
    <p:sldLayoutId id="2147489404" r:id="rId17"/>
    <p:sldLayoutId id="2147489405" r:id="rId18"/>
    <p:sldLayoutId id="2147489406" r:id="rId19"/>
    <p:sldLayoutId id="2147489407" r:id="rId20"/>
    <p:sldLayoutId id="2147489408"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286878602"/>
      </p:ext>
    </p:extLst>
  </p:cSld>
  <p:clrMap bg1="lt1" tx1="dk1" bg2="lt2" tx2="dk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 id="2147489422" r:id="rId13"/>
    <p:sldLayoutId id="2147489423" r:id="rId14"/>
    <p:sldLayoutId id="2147489424" r:id="rId15"/>
    <p:sldLayoutId id="2147489425" r:id="rId16"/>
    <p:sldLayoutId id="2147489426" r:id="rId17"/>
    <p:sldLayoutId id="2147489427" r:id="rId18"/>
    <p:sldLayoutId id="2147489428" r:id="rId19"/>
    <p:sldLayoutId id="2147489429" r:id="rId20"/>
    <p:sldLayoutId id="2147489430"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1"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sv-SE" smtClean="0"/>
              <a:t>Klicka här för att ändra format</a:t>
            </a:r>
            <a:endParaRPr lang="en-US" smtClean="0"/>
          </a:p>
        </p:txBody>
      </p:sp>
      <p:sp>
        <p:nvSpPr>
          <p:cNvPr id="2052" name="Text Placeholder 2"/>
          <p:cNvSpPr>
            <a:spLocks noGrp="1"/>
          </p:cNvSpPr>
          <p:nvPr>
            <p:ph type="body" idx="1"/>
          </p:nvPr>
        </p:nvSpPr>
        <p:spPr bwMode="auto">
          <a:xfrm>
            <a:off x="360369" y="1044575"/>
            <a:ext cx="846137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sv-SE" smtClean="0"/>
              <a:t>Klicka här för att ändra format på bakgrundstexten</a:t>
            </a:r>
          </a:p>
          <a:p>
            <a:pPr lvl="1"/>
            <a:r>
              <a:rPr lang="sv-SE" smtClean="0"/>
              <a:t>Nivå två</a:t>
            </a:r>
          </a:p>
          <a:p>
            <a:pPr lvl="2"/>
            <a:r>
              <a:rPr lang="sv-SE" smtClean="0"/>
              <a:t>Nivå tre</a:t>
            </a:r>
          </a:p>
          <a:p>
            <a:pPr lvl="3"/>
            <a:r>
              <a:rPr lang="sv-SE" smtClean="0"/>
              <a:t>Nivå fyra</a:t>
            </a:r>
          </a:p>
          <a:p>
            <a:pPr lvl="4"/>
            <a:r>
              <a:rPr lang="sv-SE" smtClean="0"/>
              <a:t>Nivå fem</a:t>
            </a:r>
            <a:endParaRPr lang="en-US" smtClean="0"/>
          </a:p>
        </p:txBody>
      </p:sp>
      <p:sp>
        <p:nvSpPr>
          <p:cNvPr id="9" name="Slide Number Placeholder 4"/>
          <p:cNvSpPr>
            <a:spLocks noGrp="1"/>
          </p:cNvSpPr>
          <p:nvPr>
            <p:ph type="sldNum" sz="quarter" idx="12"/>
          </p:nvPr>
        </p:nvSpPr>
        <p:spPr>
          <a:xfrm>
            <a:off x="8604255" y="6610350"/>
            <a:ext cx="198438" cy="122238"/>
          </a:xfrm>
          <a:prstGeom prst="rect">
            <a:avLst/>
          </a:prstGeom>
        </p:spPr>
        <p:txBody>
          <a:bodyPr vert="horz" wrap="square" lIns="0" tIns="0" rIns="0" bIns="0" numCol="1" anchor="t" anchorCtr="0" compatLnSpc="1">
            <a:prstTxWarp prst="textNoShape">
              <a:avLst/>
            </a:prstTxWarp>
            <a:spAutoFit/>
          </a:bodyPr>
          <a:lstStyle>
            <a:lvl1pPr algn="r" eaLnBrk="1" hangingPunct="1">
              <a:lnSpc>
                <a:spcPct val="100000"/>
              </a:lnSpc>
              <a:spcBef>
                <a:spcPct val="0"/>
              </a:spcBef>
              <a:defRPr sz="800" b="0">
                <a:solidFill>
                  <a:srgbClr val="191919"/>
                </a:solidFill>
              </a:defRPr>
            </a:lvl1pPr>
          </a:lstStyle>
          <a:p>
            <a:fld id="{27FC57C1-ED81-4F5C-ACAF-7056835E6BBD}" type="slidenum">
              <a:rPr lang="en-US">
                <a:latin typeface="Arial"/>
                <a:cs typeface="Arial"/>
              </a:rPr>
              <a:pPr/>
              <a:t>‹#›</a:t>
            </a:fld>
            <a:r>
              <a:rPr lang="en-US">
                <a:latin typeface="Arial"/>
                <a:cs typeface="Arial"/>
              </a:rPr>
              <a:t> </a:t>
            </a:r>
            <a:r>
              <a:rPr lang="en-US">
                <a:solidFill>
                  <a:srgbClr val="646464"/>
                </a:solidFill>
                <a:latin typeface="Arial"/>
                <a:cs typeface="Arial"/>
              </a:rPr>
              <a:t>•</a:t>
            </a:r>
            <a:endParaRPr lang="en-US">
              <a:latin typeface="Arial"/>
              <a:cs typeface="Arial"/>
            </a:endParaRPr>
          </a:p>
        </p:txBody>
      </p:sp>
      <p:grpSp>
        <p:nvGrpSpPr>
          <p:cNvPr id="2055" name="Grupp 11"/>
          <p:cNvGrpSpPr>
            <a:grpSpLocks/>
          </p:cNvGrpSpPr>
          <p:nvPr/>
        </p:nvGrpSpPr>
        <p:grpSpPr bwMode="auto">
          <a:xfrm>
            <a:off x="5" y="6375400"/>
            <a:ext cx="6799263" cy="482600"/>
            <a:chOff x="-9524" y="6381328"/>
            <a:chExt cx="6799700" cy="483713"/>
          </a:xfrm>
        </p:grpSpPr>
        <p:sp>
          <p:nvSpPr>
            <p:cNvPr id="14" name="Ellips 8"/>
            <p:cNvSpPr/>
            <p:nvPr userDrawn="1"/>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sp>
          <p:nvSpPr>
            <p:cNvPr id="15" name="Ellips 8"/>
            <p:cNvSpPr/>
            <p:nvPr userDrawn="1"/>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1200" b="1">
                  <a:solidFill>
                    <a:schemeClr val="bg1"/>
                  </a:solidFill>
                  <a:latin typeface="Arial" pitchFamily="34" charset="0"/>
                </a:defRPr>
              </a:lvl1pPr>
              <a:lvl2pPr marL="742950" indent="-285750">
                <a:defRPr sz="1200" b="1">
                  <a:solidFill>
                    <a:schemeClr val="bg1"/>
                  </a:solidFill>
                  <a:latin typeface="Arial" pitchFamily="34" charset="0"/>
                </a:defRPr>
              </a:lvl2pPr>
              <a:lvl3pPr marL="1143000" indent="-228600">
                <a:defRPr sz="1200" b="1">
                  <a:solidFill>
                    <a:schemeClr val="bg1"/>
                  </a:solidFill>
                  <a:latin typeface="Arial" pitchFamily="34" charset="0"/>
                </a:defRPr>
              </a:lvl3pPr>
              <a:lvl4pPr marL="1600200" indent="-228600">
                <a:defRPr sz="1200" b="1">
                  <a:solidFill>
                    <a:schemeClr val="bg1"/>
                  </a:solidFill>
                  <a:latin typeface="Arial" pitchFamily="34" charset="0"/>
                </a:defRPr>
              </a:lvl4pPr>
              <a:lvl5pPr marL="2057400" indent="-228600">
                <a:defRPr sz="1200" b="1">
                  <a:solidFill>
                    <a:schemeClr val="bg1"/>
                  </a:solidFill>
                  <a:latin typeface="Arial" pitchFamily="34" charset="0"/>
                </a:defRPr>
              </a:lvl5pPr>
              <a:lvl6pPr marL="2514600" indent="-228600" eaLnBrk="0" fontAlgn="base" hangingPunct="0">
                <a:lnSpc>
                  <a:spcPct val="60000"/>
                </a:lnSpc>
                <a:spcBef>
                  <a:spcPct val="50000"/>
                </a:spcBef>
                <a:spcAft>
                  <a:spcPct val="0"/>
                </a:spcAft>
                <a:defRPr sz="1200" b="1">
                  <a:solidFill>
                    <a:schemeClr val="bg1"/>
                  </a:solidFill>
                  <a:latin typeface="Arial" pitchFamily="34" charset="0"/>
                </a:defRPr>
              </a:lvl6pPr>
              <a:lvl7pPr marL="2971800" indent="-228600" eaLnBrk="0" fontAlgn="base" hangingPunct="0">
                <a:lnSpc>
                  <a:spcPct val="60000"/>
                </a:lnSpc>
                <a:spcBef>
                  <a:spcPct val="50000"/>
                </a:spcBef>
                <a:spcAft>
                  <a:spcPct val="0"/>
                </a:spcAft>
                <a:defRPr sz="1200" b="1">
                  <a:solidFill>
                    <a:schemeClr val="bg1"/>
                  </a:solidFill>
                  <a:latin typeface="Arial" pitchFamily="34" charset="0"/>
                </a:defRPr>
              </a:lvl7pPr>
              <a:lvl8pPr marL="3429000" indent="-228600" eaLnBrk="0" fontAlgn="base" hangingPunct="0">
                <a:lnSpc>
                  <a:spcPct val="60000"/>
                </a:lnSpc>
                <a:spcBef>
                  <a:spcPct val="50000"/>
                </a:spcBef>
                <a:spcAft>
                  <a:spcPct val="0"/>
                </a:spcAft>
                <a:defRPr sz="1200" b="1">
                  <a:solidFill>
                    <a:schemeClr val="bg1"/>
                  </a:solidFill>
                  <a:latin typeface="Arial" pitchFamily="34" charset="0"/>
                </a:defRPr>
              </a:lvl8pPr>
              <a:lvl9pPr marL="3886200" indent="-228600" eaLnBrk="0" fontAlgn="base" hangingPunct="0">
                <a:lnSpc>
                  <a:spcPct val="60000"/>
                </a:lnSpc>
                <a:spcBef>
                  <a:spcPct val="50000"/>
                </a:spcBef>
                <a:spcAft>
                  <a:spcPct val="0"/>
                </a:spcAft>
                <a:defRPr sz="1200" b="1">
                  <a:solidFill>
                    <a:schemeClr val="bg1"/>
                  </a:solidFill>
                  <a:latin typeface="Arial" pitchFamily="34" charset="0"/>
                </a:defRPr>
              </a:lvl9pPr>
            </a:lstStyle>
            <a:p>
              <a:pPr algn="ctr" eaLnBrk="0" hangingPunct="0"/>
              <a:endParaRPr lang="sv-SE" sz="1800" b="0">
                <a:solidFill>
                  <a:srgbClr val="FFFFFF"/>
                </a:solidFill>
                <a:cs typeface="Arial"/>
              </a:endParaRPr>
            </a:p>
          </p:txBody>
        </p:sp>
      </p:grpSp>
      <p:pic>
        <p:nvPicPr>
          <p:cNvPr id="2056" name="Picture 10"/>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white">
          <a:xfrm>
            <a:off x="377866" y="6556469"/>
            <a:ext cx="828675" cy="18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50639184"/>
      </p:ext>
    </p:extLst>
  </p:cSld>
  <p:clrMap bg1="lt1" tx1="dk1" bg2="lt2" tx2="dk2" accent1="accent1" accent2="accent2" accent3="accent3" accent4="accent4" accent5="accent5" accent6="accent6" hlink="hlink" folHlink="folHlink"/>
  <p:sldLayoutIdLst>
    <p:sldLayoutId id="2147489432" r:id="rId1"/>
    <p:sldLayoutId id="2147489433" r:id="rId2"/>
    <p:sldLayoutId id="2147489434" r:id="rId3"/>
    <p:sldLayoutId id="2147489435" r:id="rId4"/>
    <p:sldLayoutId id="2147489436" r:id="rId5"/>
    <p:sldLayoutId id="2147489437" r:id="rId6"/>
    <p:sldLayoutId id="2147489438" r:id="rId7"/>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Arial" pitchFamily="34" charset="0"/>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5750" algn="l" rtl="0" eaLnBrk="0" fontAlgn="base" hangingPunct="0">
        <a:lnSpc>
          <a:spcPct val="150000"/>
        </a:lnSpc>
        <a:spcBef>
          <a:spcPct val="20000"/>
        </a:spcBef>
        <a:spcAft>
          <a:spcPct val="0"/>
        </a:spcAft>
        <a:buSzPct val="150000"/>
        <a:buFont typeface="Arial" pitchFamily="34" charset="0"/>
        <a:buChar char="•"/>
        <a:defRPr sz="2000" kern="1200">
          <a:solidFill>
            <a:srgbClr val="191919"/>
          </a:solidFill>
          <a:latin typeface="+mn-lt"/>
          <a:ea typeface="+mn-ea"/>
          <a:cs typeface="+mn-cs"/>
        </a:defRPr>
      </a:lvl1pPr>
      <a:lvl2pPr marL="742950" indent="-285750" algn="l" rtl="0" eaLnBrk="0" fontAlgn="base" hangingPunct="0">
        <a:lnSpc>
          <a:spcPct val="150000"/>
        </a:lnSpc>
        <a:spcBef>
          <a:spcPct val="20000"/>
        </a:spcBef>
        <a:spcAft>
          <a:spcPct val="0"/>
        </a:spcAft>
        <a:buSzPct val="150000"/>
        <a:buFont typeface="Arial" pitchFamily="34" charset="0"/>
        <a:buChar char="•"/>
        <a:defRPr kern="1200">
          <a:solidFill>
            <a:srgbClr val="191919"/>
          </a:solidFill>
          <a:latin typeface="Arial" pitchFamily="34" charset="0"/>
          <a:ea typeface="+mn-ea"/>
          <a:cs typeface="Arial" pitchFamily="34" charset="0"/>
        </a:defRPr>
      </a:lvl2pPr>
      <a:lvl3pPr marL="1200150" indent="-285750" algn="l" rtl="0" eaLnBrk="0" fontAlgn="base" hangingPunct="0">
        <a:lnSpc>
          <a:spcPct val="150000"/>
        </a:lnSpc>
        <a:spcBef>
          <a:spcPct val="20000"/>
        </a:spcBef>
        <a:spcAft>
          <a:spcPct val="0"/>
        </a:spcAft>
        <a:buSzPct val="150000"/>
        <a:buFont typeface="Arial" pitchFamily="34" charset="0"/>
        <a:buChar char="•"/>
        <a:defRPr kern="1200">
          <a:solidFill>
            <a:srgbClr val="191919"/>
          </a:solidFill>
          <a:latin typeface="Arial" pitchFamily="34" charset="0"/>
          <a:ea typeface="+mn-ea"/>
          <a:cs typeface="Arial" pitchFamily="34" charset="0"/>
        </a:defRPr>
      </a:lvl3pPr>
      <a:lvl4pPr marL="1657350" indent="-285750" algn="l" rtl="0" eaLnBrk="0" fontAlgn="base" hangingPunct="0">
        <a:lnSpc>
          <a:spcPct val="150000"/>
        </a:lnSpc>
        <a:spcBef>
          <a:spcPct val="20000"/>
        </a:spcBef>
        <a:spcAft>
          <a:spcPct val="0"/>
        </a:spcAft>
        <a:buSzPct val="150000"/>
        <a:buFont typeface="Arial" pitchFamily="34" charset="0"/>
        <a:buChar char="•"/>
        <a:defRPr kern="1200">
          <a:solidFill>
            <a:srgbClr val="191919"/>
          </a:solidFill>
          <a:latin typeface="Arial" pitchFamily="34" charset="0"/>
          <a:ea typeface="+mn-ea"/>
          <a:cs typeface="Arial" pitchFamily="34" charset="0"/>
        </a:defRPr>
      </a:lvl4pPr>
      <a:lvl5pPr marL="2114550" indent="-285750" algn="l" rtl="0" eaLnBrk="0" fontAlgn="base" hangingPunct="0">
        <a:lnSpc>
          <a:spcPct val="150000"/>
        </a:lnSpc>
        <a:spcBef>
          <a:spcPct val="20000"/>
        </a:spcBef>
        <a:spcAft>
          <a:spcPct val="0"/>
        </a:spcAft>
        <a:buSzPct val="150000"/>
        <a:buFont typeface="Arial" pitchFamily="34" charset="0"/>
        <a:buChar char="•"/>
        <a:defRPr kern="1200">
          <a:solidFill>
            <a:srgbClr val="191919"/>
          </a:solidFill>
          <a:latin typeface="Arial" pitchFamily="34" charset="0"/>
          <a:ea typeface="+mn-ea"/>
          <a:cs typeface="Arial" pitchFamily="34" charset="0"/>
        </a:defRPr>
      </a:lvl5pPr>
      <a:lvl6pPr marL="26289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sz="1800" kern="1200">
          <a:solidFill>
            <a:schemeClr val="tx1"/>
          </a:solidFill>
          <a:latin typeface="+mn-lt"/>
          <a:ea typeface="+mn-ea"/>
          <a:cs typeface="+mn-cs"/>
        </a:defRPr>
      </a:lvl6pPr>
      <a:lvl7pPr marL="30861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sz="1800" kern="1200">
          <a:solidFill>
            <a:schemeClr val="tx1"/>
          </a:solidFill>
          <a:latin typeface="+mn-lt"/>
          <a:ea typeface="+mn-ea"/>
          <a:cs typeface="+mn-cs"/>
        </a:defRPr>
      </a:lvl7pPr>
      <a:lvl8pPr marL="35433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sz="1800" kern="1200">
          <a:solidFill>
            <a:schemeClr val="tx1"/>
          </a:solidFill>
          <a:latin typeface="+mn-lt"/>
          <a:ea typeface="+mn-ea"/>
          <a:cs typeface="+mn-cs"/>
        </a:defRPr>
      </a:lvl8pPr>
      <a:lvl9pPr marL="4000500" marR="0" indent="-342900" algn="l" defTabSz="914400" rtl="0" eaLnBrk="1" fontAlgn="auto" latinLnBrk="0" hangingPunct="1">
        <a:lnSpc>
          <a:spcPct val="150000"/>
        </a:lnSpc>
        <a:spcBef>
          <a:spcPct val="20000"/>
        </a:spcBef>
        <a:spcAft>
          <a:spcPts val="0"/>
        </a:spcAft>
        <a:buClrTx/>
        <a:buSzPct val="150000"/>
        <a:buFont typeface="Arial" pitchFamily="34" charset="0"/>
        <a:buChar char="•"/>
        <a:tabLst/>
        <a:defRPr sz="18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863417" y="6610049"/>
            <a:ext cx="1939636" cy="123111"/>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93AA8508-A920-4793-BC88-A5DA15747F9C}" type="slidenum">
              <a:rPr lang="en-GB" smtClean="0">
                <a:solidFill>
                  <a:srgbClr val="191919"/>
                </a:solidFill>
                <a:latin typeface="Arial"/>
                <a:cs typeface="Arial"/>
              </a:rPr>
              <a:pPr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0" name="Footer Placeholder 3"/>
          <p:cNvSpPr>
            <a:spLocks noGrp="1"/>
          </p:cNvSpPr>
          <p:nvPr>
            <p:ph type="ftr" sz="quarter" idx="3"/>
          </p:nvPr>
        </p:nvSpPr>
        <p:spPr>
          <a:xfrm>
            <a:off x="8238981" y="6451600"/>
            <a:ext cx="545021" cy="121920"/>
          </a:xfrm>
          <a:prstGeom prst="rect">
            <a:avLst/>
          </a:prstGeom>
        </p:spPr>
        <p:txBody>
          <a:bodyPr wrap="none" lIns="0" tIns="0" rIns="0" bIns="0" anchor="t" anchorCtr="0">
            <a:noAutofit/>
          </a:bodyPr>
          <a:lstStyle>
            <a:lvl1pPr algn="r">
              <a:defRPr sz="800">
                <a:latin typeface="+mn-lt"/>
                <a:cs typeface="Arial" pitchFamily="34" charset="0"/>
              </a:defRPr>
            </a:lvl1pPr>
          </a:lstStyle>
          <a:p>
            <a:pPr fontAlgn="auto">
              <a:spcBef>
                <a:spcPts val="0"/>
              </a:spcBef>
              <a:spcAft>
                <a:spcPts val="0"/>
              </a:spcAft>
            </a:pPr>
            <a:endParaRPr lang="en-GB">
              <a:solidFill>
                <a:srgbClr val="191919"/>
              </a:solidFill>
            </a:endParaRPr>
          </a:p>
        </p:txBody>
      </p:sp>
      <p:grpSp>
        <p:nvGrpSpPr>
          <p:cNvPr id="4" name="Group 3"/>
          <p:cNvGrpSpPr/>
          <p:nvPr/>
        </p:nvGrpSpPr>
        <p:grpSpPr>
          <a:xfrm>
            <a:off x="-17996" y="6375400"/>
            <a:ext cx="6799263" cy="482600"/>
            <a:chOff x="-18000" y="6375400"/>
            <a:chExt cx="6799263" cy="482600"/>
          </a:xfrm>
        </p:grpSpPr>
        <p:grpSp>
          <p:nvGrpSpPr>
            <p:cNvPr id="12" name="Grupp 11"/>
            <p:cNvGrpSpPr>
              <a:grpSpLocks/>
            </p:cNvGrpSpPr>
            <p:nvPr/>
          </p:nvGrpSpPr>
          <p:grpSpPr bwMode="ltGray">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1" name="Picture 10"/>
            <p:cNvPicPr>
              <a:picLocks noChangeAspect="1"/>
            </p:cNvPicPr>
            <p:nvPr/>
          </p:nvPicPr>
          <p:blipFill>
            <a:blip r:embed="rId22">
              <a:extLst>
                <a:ext uri="{28A0092B-C50C-407E-A947-70E740481C1C}">
                  <a14:useLocalDpi xmlns:a14="http://schemas.microsoft.com/office/drawing/2010/main" val="0"/>
                </a:ext>
              </a:extLst>
            </a:blip>
            <a:stretch>
              <a:fillRect/>
            </a:stretch>
          </p:blipFill>
          <p:spPr bwMode="white">
            <a:xfrm>
              <a:off x="360000" y="6555600"/>
              <a:ext cx="828000" cy="188182"/>
            </a:xfrm>
            <a:prstGeom prst="rect">
              <a:avLst/>
            </a:prstGeom>
          </p:spPr>
        </p:pic>
      </p:grpSp>
    </p:spTree>
    <p:extLst>
      <p:ext uri="{BB962C8B-B14F-4D97-AF65-F5344CB8AC3E}">
        <p14:creationId xmlns:p14="http://schemas.microsoft.com/office/powerpoint/2010/main" val="4092187850"/>
      </p:ext>
    </p:extLst>
  </p:cSld>
  <p:clrMap bg1="lt1" tx1="dk1" bg2="lt2" tx2="dk2" accent1="accent1" accent2="accent2" accent3="accent3" accent4="accent4" accent5="accent5" accent6="accent6" hlink="hlink" folHlink="folHlink"/>
  <p:sldLayoutIdLst>
    <p:sldLayoutId id="2147489440" r:id="rId1"/>
    <p:sldLayoutId id="2147489441" r:id="rId2"/>
    <p:sldLayoutId id="2147489442" r:id="rId3"/>
    <p:sldLayoutId id="2147489443" r:id="rId4"/>
    <p:sldLayoutId id="2147489444" r:id="rId5"/>
    <p:sldLayoutId id="2147489445" r:id="rId6"/>
    <p:sldLayoutId id="2147489446" r:id="rId7"/>
    <p:sldLayoutId id="2147489447" r:id="rId8"/>
    <p:sldLayoutId id="2147489448" r:id="rId9"/>
    <p:sldLayoutId id="2147489449" r:id="rId10"/>
    <p:sldLayoutId id="2147489450" r:id="rId11"/>
    <p:sldLayoutId id="2147489451" r:id="rId12"/>
    <p:sldLayoutId id="2147489452" r:id="rId13"/>
    <p:sldLayoutId id="2147489453" r:id="rId14"/>
    <p:sldLayoutId id="2147489454" r:id="rId15"/>
    <p:sldLayoutId id="2147489455" r:id="rId16"/>
    <p:sldLayoutId id="2147489456" r:id="rId17"/>
    <p:sldLayoutId id="2147489457" r:id="rId18"/>
    <p:sldLayoutId id="2147489458" r:id="rId19"/>
    <p:sldLayoutId id="2147489459" r:id="rId20"/>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99"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56"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2425808210"/>
      </p:ext>
    </p:extLst>
  </p:cSld>
  <p:clrMap bg1="lt1" tx1="dk1" bg2="lt2" tx2="dk2" accent1="accent1" accent2="accent2" accent3="accent3" accent4="accent4" accent5="accent5" accent6="accent6" hlink="hlink" folHlink="folHlink"/>
  <p:sldLayoutIdLst>
    <p:sldLayoutId id="2147489461" r:id="rId1"/>
    <p:sldLayoutId id="2147489462" r:id="rId2"/>
    <p:sldLayoutId id="2147489463" r:id="rId3"/>
    <p:sldLayoutId id="2147489464" r:id="rId4"/>
    <p:sldLayoutId id="2147489465" r:id="rId5"/>
    <p:sldLayoutId id="2147489466" r:id="rId6"/>
    <p:sldLayoutId id="2147489467" r:id="rId7"/>
    <p:sldLayoutId id="2147489468" r:id="rId8"/>
    <p:sldLayoutId id="2147489469" r:id="rId9"/>
    <p:sldLayoutId id="2147489470" r:id="rId10"/>
    <p:sldLayoutId id="2147489471" r:id="rId11"/>
    <p:sldLayoutId id="2147489472" r:id="rId12"/>
    <p:sldLayoutId id="2147489473" r:id="rId13"/>
    <p:sldLayoutId id="2147489474" r:id="rId14"/>
    <p:sldLayoutId id="2147489475" r:id="rId15"/>
    <p:sldLayoutId id="2147489476" r:id="rId16"/>
    <p:sldLayoutId id="2147489477" r:id="rId17"/>
    <p:sldLayoutId id="2147489478" r:id="rId18"/>
    <p:sldLayoutId id="2147489479" r:id="rId19"/>
    <p:sldLayoutId id="2147489480"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906"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64"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1327002217"/>
      </p:ext>
    </p:extLst>
  </p:cSld>
  <p:clrMap bg1="lt1" tx1="dk1" bg2="lt2" tx2="dk2" accent1="accent1" accent2="accent2" accent3="accent3" accent4="accent4" accent5="accent5" accent6="accent6" hlink="hlink" folHlink="folHlink"/>
  <p:sldLayoutIdLst>
    <p:sldLayoutId id="2147489482" r:id="rId1"/>
    <p:sldLayoutId id="2147489483" r:id="rId2"/>
    <p:sldLayoutId id="2147489484" r:id="rId3"/>
    <p:sldLayoutId id="2147489485" r:id="rId4"/>
    <p:sldLayoutId id="2147489486" r:id="rId5"/>
    <p:sldLayoutId id="2147489487" r:id="rId6"/>
    <p:sldLayoutId id="2147489488" r:id="rId7"/>
    <p:sldLayoutId id="2147489489" r:id="rId8"/>
    <p:sldLayoutId id="2147489490" r:id="rId9"/>
    <p:sldLayoutId id="2147489491" r:id="rId10"/>
    <p:sldLayoutId id="2147489492" r:id="rId11"/>
    <p:sldLayoutId id="2147489493" r:id="rId12"/>
    <p:sldLayoutId id="2147489494" r:id="rId13"/>
    <p:sldLayoutId id="2147489495" r:id="rId14"/>
    <p:sldLayoutId id="2147489496" r:id="rId15"/>
    <p:sldLayoutId id="2147489497" r:id="rId16"/>
    <p:sldLayoutId id="2147489498" r:id="rId17"/>
    <p:sldLayoutId id="2147489499" r:id="rId18"/>
    <p:sldLayoutId id="2147489500" r:id="rId19"/>
    <p:sldLayoutId id="2147489501" r:id="rId20"/>
    <p:sldLayoutId id="2147489502"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8" name="Grupp 8"/>
          <p:cNvGrpSpPr/>
          <p:nvPr/>
        </p:nvGrpSpPr>
        <p:grpSpPr>
          <a:xfrm>
            <a:off x="5" y="6382190"/>
            <a:ext cx="6799263" cy="482600"/>
            <a:chOff x="-8963" y="6382190"/>
            <a:chExt cx="6799263" cy="482600"/>
          </a:xfrm>
        </p:grpSpPr>
        <p:sp>
          <p:nvSpPr>
            <p:cNvPr id="19" name="Ellips 8"/>
            <p:cNvSpPr/>
            <p:nvPr/>
          </p:nvSpPr>
          <p:spPr bwMode="ltGray">
            <a:xfrm>
              <a:off x="-8963" y="6382190"/>
              <a:ext cx="6799263" cy="482600"/>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20" name="Ellips 8"/>
            <p:cNvSpPr/>
            <p:nvPr/>
          </p:nvSpPr>
          <p:spPr bwMode="ltGray">
            <a:xfrm>
              <a:off x="-8963" y="6436666"/>
              <a:ext cx="6353999" cy="423153"/>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flip="none" rotWithShape="1">
              <a:gsLst>
                <a:gs pos="47000">
                  <a:srgbClr val="005284"/>
                </a:gs>
                <a:gs pos="100000">
                  <a:schemeClr val="bg1"/>
                </a:gs>
              </a:gsLst>
              <a:lin ang="0" scaled="0"/>
              <a:tileRect/>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sp>
        <p:nvSpPr>
          <p:cNvPr id="2" name="Title Placeholder 1"/>
          <p:cNvSpPr>
            <a:spLocks noGrp="1"/>
          </p:cNvSpPr>
          <p:nvPr>
            <p:ph type="title"/>
          </p:nvPr>
        </p:nvSpPr>
        <p:spPr>
          <a:xfrm>
            <a:off x="360002" y="233648"/>
            <a:ext cx="8461376" cy="585065"/>
          </a:xfrm>
          <a:prstGeom prst="rect">
            <a:avLst/>
          </a:prstGeom>
        </p:spPr>
        <p:txBody>
          <a:bodyPr vert="horz" lIns="0" tIns="0" rIns="0" bIns="0" rtlCol="0" anchor="b" anchorCtr="0">
            <a:noAutofit/>
          </a:bodyPr>
          <a:lstStyle/>
          <a:p>
            <a:r>
              <a:rPr lang="en-US" smtClean="0"/>
              <a:t>Click to edit Master title style</a:t>
            </a:r>
            <a:endParaRPr/>
          </a:p>
        </p:txBody>
      </p:sp>
      <p:sp>
        <p:nvSpPr>
          <p:cNvPr id="3" name="Text Placeholder 2"/>
          <p:cNvSpPr>
            <a:spLocks noGrp="1"/>
          </p:cNvSpPr>
          <p:nvPr>
            <p:ph type="body" idx="1"/>
          </p:nvPr>
        </p:nvSpPr>
        <p:spPr>
          <a:xfrm>
            <a:off x="360002" y="1044001"/>
            <a:ext cx="8461376" cy="4617025"/>
          </a:xfrm>
          <a:prstGeom prst="rect">
            <a:avLst/>
          </a:prstGeom>
        </p:spPr>
        <p:txBody>
          <a:bodyPr vert="horz" lIns="0" tIns="0" rIns="0" bIns="0" spcCol="0" rtlCol="0">
            <a:no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a:p>
        </p:txBody>
      </p:sp>
      <p:sp>
        <p:nvSpPr>
          <p:cNvPr id="7" name="Date Placeholder 2"/>
          <p:cNvSpPr>
            <a:spLocks noGrp="1"/>
          </p:cNvSpPr>
          <p:nvPr>
            <p:ph type="dt" sz="half" idx="10"/>
          </p:nvPr>
        </p:nvSpPr>
        <p:spPr>
          <a:xfrm>
            <a:off x="6642100" y="6604000"/>
            <a:ext cx="2159000" cy="121920"/>
          </a:xfrm>
          <a:prstGeom prst="rect">
            <a:avLst/>
          </a:prstGeom>
        </p:spPr>
        <p:txBody>
          <a:bodyPr lIns="0" tIns="0" rIns="0" bIns="0" anchor="t" anchorCtr="0">
            <a:spAutoFit/>
          </a:bodyPr>
          <a:lstStyle>
            <a:lvl1pPr algn="r">
              <a:defRPr sz="800" i="1">
                <a:latin typeface="+mn-lt"/>
                <a:cs typeface="Arial" pitchFamily="34" charset="0"/>
              </a:defRPr>
            </a:lvl1pPr>
          </a:lstStyle>
          <a:p>
            <a:pPr fontAlgn="auto">
              <a:spcBef>
                <a:spcPts val="0"/>
              </a:spcBef>
              <a:spcAft>
                <a:spcPts val="0"/>
              </a:spcAft>
            </a:pPr>
            <a:endParaRPr lang="en-GB">
              <a:solidFill>
                <a:srgbClr val="191919"/>
              </a:solidFill>
            </a:endParaRPr>
          </a:p>
        </p:txBody>
      </p:sp>
      <p:sp>
        <p:nvSpPr>
          <p:cNvPr id="9" name="Slide Number Placeholder 4"/>
          <p:cNvSpPr>
            <a:spLocks noGrp="1"/>
          </p:cNvSpPr>
          <p:nvPr>
            <p:ph type="sldNum" sz="quarter" idx="12"/>
          </p:nvPr>
        </p:nvSpPr>
        <p:spPr>
          <a:xfrm>
            <a:off x="8547735" y="6451600"/>
            <a:ext cx="198120" cy="121920"/>
          </a:xfrm>
          <a:prstGeom prst="rect">
            <a:avLst/>
          </a:prstGeom>
        </p:spPr>
        <p:txBody>
          <a:bodyPr lIns="0" tIns="0" rIns="0" bIns="0" anchor="t" anchorCtr="0">
            <a:spAutoFit/>
          </a:bodyPr>
          <a:lstStyle>
            <a:lvl1pPr algn="r">
              <a:defRPr sz="800"/>
            </a:lvl1pPr>
          </a:lstStyle>
          <a:p>
            <a:pPr fontAlgn="auto">
              <a:spcBef>
                <a:spcPts val="0"/>
              </a:spcBef>
              <a:spcAft>
                <a:spcPts val="0"/>
              </a:spcAft>
            </a:pPr>
            <a:fld id="{C6EEECC5-1FFD-4EE3-BC1A-67ABEBEA3947}" type="slidenum">
              <a:rPr lang="en-GB" smtClean="0">
                <a:solidFill>
                  <a:srgbClr val="191919"/>
                </a:solidFill>
                <a:latin typeface="Arial"/>
                <a:cs typeface="Arial"/>
              </a:rPr>
              <a:pPr fontAlgn="auto">
                <a:spcBef>
                  <a:spcPts val="0"/>
                </a:spcBef>
                <a:spcAft>
                  <a:spcPts val="0"/>
                </a:spcAft>
              </a:pPr>
              <a:t>‹#›</a:t>
            </a:fld>
            <a:r>
              <a:rPr lang="en-GB" smtClean="0">
                <a:solidFill>
                  <a:srgbClr val="191919"/>
                </a:solidFill>
                <a:latin typeface="Arial"/>
                <a:cs typeface="Arial"/>
              </a:rPr>
              <a:t> • </a:t>
            </a:r>
            <a:endParaRPr lang="en-GB">
              <a:solidFill>
                <a:srgbClr val="191919"/>
              </a:solidFill>
              <a:latin typeface="Arial"/>
              <a:cs typeface="Arial"/>
            </a:endParaRPr>
          </a:p>
        </p:txBody>
      </p:sp>
      <p:sp>
        <p:nvSpPr>
          <p:cNvPr id="10" name="Footer Placeholder 3"/>
          <p:cNvSpPr>
            <a:spLocks noGrp="1"/>
          </p:cNvSpPr>
          <p:nvPr>
            <p:ph type="ftr" sz="quarter" idx="3"/>
          </p:nvPr>
        </p:nvSpPr>
        <p:spPr>
          <a:xfrm>
            <a:off x="8773146" y="6456333"/>
            <a:ext cx="28854" cy="123111"/>
          </a:xfrm>
          <a:prstGeom prst="rect">
            <a:avLst/>
          </a:prstGeom>
        </p:spPr>
        <p:txBody>
          <a:bodyPr wrap="none" lIns="0" tIns="0" rIns="0" bIns="0" anchor="t" anchorCtr="0">
            <a:spAutoFit/>
          </a:bodyPr>
          <a:lstStyle>
            <a:lvl1pPr algn="r">
              <a:defRPr sz="800">
                <a:latin typeface="+mn-lt"/>
                <a:cs typeface="Arial" pitchFamily="34" charset="0"/>
              </a:defRPr>
            </a:lvl1pPr>
          </a:lstStyle>
          <a:p>
            <a:pPr fontAlgn="auto">
              <a:spcBef>
                <a:spcPts val="0"/>
              </a:spcBef>
              <a:spcAft>
                <a:spcPts val="0"/>
              </a:spcAft>
            </a:pPr>
            <a:endParaRPr lang="en-GB">
              <a:solidFill>
                <a:srgbClr val="191919"/>
              </a:solidFill>
            </a:endParaRPr>
          </a:p>
        </p:txBody>
      </p:sp>
      <p:pic>
        <p:nvPicPr>
          <p:cNvPr id="11" name="Picture 10"/>
          <p:cNvPicPr>
            <a:picLocks noChangeAspect="1"/>
          </p:cNvPicPr>
          <p:nvPr/>
        </p:nvPicPr>
        <p:blipFill>
          <a:blip r:embed="rId20">
            <a:extLst>
              <a:ext uri="{28A0092B-C50C-407E-A947-70E740481C1C}">
                <a14:useLocalDpi xmlns:a14="http://schemas.microsoft.com/office/drawing/2010/main" val="0"/>
              </a:ext>
            </a:extLst>
          </a:blip>
          <a:stretch>
            <a:fillRect/>
          </a:stretch>
        </p:blipFill>
        <p:spPr bwMode="white">
          <a:xfrm>
            <a:off x="368963" y="6556210"/>
            <a:ext cx="828000" cy="188182"/>
          </a:xfrm>
          <a:prstGeom prst="rect">
            <a:avLst/>
          </a:prstGeom>
        </p:spPr>
      </p:pic>
    </p:spTree>
    <p:extLst>
      <p:ext uri="{BB962C8B-B14F-4D97-AF65-F5344CB8AC3E}">
        <p14:creationId xmlns:p14="http://schemas.microsoft.com/office/powerpoint/2010/main" val="4290080417"/>
      </p:ext>
    </p:extLst>
  </p:cSld>
  <p:clrMap bg1="lt1" tx1="dk1" bg2="lt2" tx2="dk2" accent1="accent1" accent2="accent2" accent3="accent3" accent4="accent4" accent5="accent5" accent6="accent6" hlink="hlink" folHlink="folHlink"/>
  <p:sldLayoutIdLst>
    <p:sldLayoutId id="2147489504" r:id="rId1"/>
    <p:sldLayoutId id="2147489505" r:id="rId2"/>
    <p:sldLayoutId id="2147489506" r:id="rId3"/>
    <p:sldLayoutId id="2147489507" r:id="rId4"/>
    <p:sldLayoutId id="2147489508" r:id="rId5"/>
    <p:sldLayoutId id="2147489509" r:id="rId6"/>
    <p:sldLayoutId id="2147489510" r:id="rId7"/>
    <p:sldLayoutId id="2147489511" r:id="rId8"/>
    <p:sldLayoutId id="2147489512" r:id="rId9"/>
    <p:sldLayoutId id="2147489513" r:id="rId10"/>
    <p:sldLayoutId id="2147489514" r:id="rId11"/>
    <p:sldLayoutId id="2147489515" r:id="rId12"/>
    <p:sldLayoutId id="2147489516" r:id="rId13"/>
    <p:sldLayoutId id="2147489517" r:id="rId14"/>
    <p:sldLayoutId id="2147489518" r:id="rId15"/>
    <p:sldLayoutId id="2147489519" r:id="rId16"/>
    <p:sldLayoutId id="2147489520" r:id="rId17"/>
    <p:sldLayoutId id="2147489521" r:id="rId18"/>
  </p:sldLayoutIdLst>
  <p:timing>
    <p:tnLst>
      <p:par>
        <p:cTn id="1" dur="indefinite" restart="never" nodeType="tmRoot"/>
      </p:par>
    </p:tnLst>
  </p:timing>
  <p:hf sldNum="0" hdr="0" ftr="0" dt="0"/>
  <p:txStyles>
    <p:titleStyle>
      <a:lvl1pPr algn="l" defTabSz="914400" rtl="0" eaLnBrk="1" latinLnBrk="0" hangingPunct="1">
        <a:spcBef>
          <a:spcPct val="0"/>
        </a:spcBef>
        <a:buNone/>
        <a:defRPr sz="2200" b="1" kern="1200">
          <a:solidFill>
            <a:srgbClr val="191919"/>
          </a:solidFill>
          <a:latin typeface="+mj-lt"/>
          <a:ea typeface="+mj-ea"/>
          <a:cs typeface="Arial" pitchFamily="34" charset="0"/>
        </a:defRPr>
      </a:lvl1pPr>
    </p:titleStyle>
    <p:body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04"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61"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604510829"/>
      </p:ext>
    </p:extLst>
  </p:cSld>
  <p:clrMap bg1="lt1" tx1="dk1" bg2="lt2" tx2="dk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 id="2147489534" r:id="rId12"/>
    <p:sldLayoutId id="2147489535" r:id="rId13"/>
    <p:sldLayoutId id="2147489536" r:id="rId14"/>
    <p:sldLayoutId id="2147489537" r:id="rId15"/>
    <p:sldLayoutId id="2147489538" r:id="rId16"/>
    <p:sldLayoutId id="2147489539" r:id="rId17"/>
    <p:sldLayoutId id="2147489540" r:id="rId18"/>
    <p:sldLayoutId id="2147489541" r:id="rId19"/>
    <p:sldLayoutId id="2147489542" r:id="rId20"/>
    <p:sldLayoutId id="2147489543"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2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2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84"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8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369076917"/>
      </p:ext>
    </p:extLst>
  </p:cSld>
  <p:clrMap bg1="lt1" tx1="dk1" bg2="lt2" tx2="dk2" accent1="accent1" accent2="accent2" accent3="accent3" accent4="accent4" accent5="accent5" accent6="accent6" hlink="hlink" folHlink="folHlink"/>
  <p:sldLayoutIdLst>
    <p:sldLayoutId id="2147489545" r:id="rId1"/>
    <p:sldLayoutId id="2147489546" r:id="rId2"/>
    <p:sldLayoutId id="2147489547" r:id="rId3"/>
    <p:sldLayoutId id="2147489548" r:id="rId4"/>
    <p:sldLayoutId id="2147489550"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5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2"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1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631960497"/>
      </p:ext>
    </p:extLst>
  </p:cSld>
  <p:clrMap bg1="lt1" tx1="dk1" bg2="lt2" tx2="dk2" accent1="accent1" accent2="accent2" accent3="accent3" accent4="accent4" accent5="accent5" accent6="accent6" hlink="hlink" folHlink="folHlink"/>
  <p:sldLayoutIdLst>
    <p:sldLayoutId id="2147488821" r:id="rId1"/>
    <p:sldLayoutId id="2147488822" r:id="rId2"/>
    <p:sldLayoutId id="2147488823" r:id="rId3"/>
    <p:sldLayoutId id="2147488824"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33"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33"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93"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64"/>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161081475"/>
      </p:ext>
    </p:extLst>
  </p:cSld>
  <p:clrMap bg1="lt1" tx1="dk1" bg2="lt2" tx2="dk2" accent1="accent1" accent2="accent2" accent3="accent3" accent4="accent4" accent5="accent5" accent6="accent6" hlink="hlink" folHlink="folHlink"/>
  <p:sldLayoutIdLst>
    <p:sldLayoutId id="2147489552" r:id="rId1"/>
    <p:sldLayoutId id="2147489553" r:id="rId2"/>
    <p:sldLayoutId id="2147489554" r:id="rId3"/>
    <p:sldLayoutId id="2147489555" r:id="rId4"/>
    <p:sldLayoutId id="2147489557"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4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4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401"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5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634217759"/>
      </p:ext>
    </p:extLst>
  </p:cSld>
  <p:clrMap bg1="lt1" tx1="dk1" bg2="lt2" tx2="dk2" accent1="accent1" accent2="accent2" accent3="accent3" accent4="accent4" accent5="accent5" accent6="accent6" hlink="hlink" folHlink="folHlink"/>
  <p:sldLayoutIdLst>
    <p:sldLayoutId id="2147489559" r:id="rId1"/>
    <p:sldLayoutId id="2147489560" r:id="rId2"/>
    <p:sldLayoutId id="2147489561" r:id="rId3"/>
    <p:sldLayoutId id="2147489562" r:id="rId4"/>
    <p:sldLayoutId id="2147489564"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4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49"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410"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32"/>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444552813"/>
      </p:ext>
    </p:extLst>
  </p:cSld>
  <p:clrMap bg1="lt1" tx1="dk1" bg2="lt2" tx2="dk2" accent1="accent1" accent2="accent2" accent3="accent3" accent4="accent4" accent5="accent5" accent6="accent6" hlink="hlink" folHlink="folHlink"/>
  <p:sldLayoutIdLst>
    <p:sldLayoutId id="2147489566" r:id="rId1"/>
    <p:sldLayoutId id="2147489567" r:id="rId2"/>
    <p:sldLayoutId id="2147489568" r:id="rId3"/>
    <p:sldLayoutId id="2147489569" r:id="rId4"/>
    <p:sldLayoutId id="2147489571"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61"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61"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424"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08"/>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4125389034"/>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157012994"/>
      </p:ext>
    </p:extLst>
  </p:cSld>
  <p:clrMap bg1="lt1" tx1="dk1" bg2="lt2" tx2="dk2" accent1="accent1" accent2="accent2" accent3="accent3" accent4="accent4" accent5="accent5" accent6="accent6" hlink="hlink" folHlink="folHlink"/>
  <p:sldLayoutIdLst>
    <p:sldLayoutId id="2147489580" r:id="rId1"/>
    <p:sldLayoutId id="2147489581" r:id="rId2"/>
    <p:sldLayoutId id="2147489582" r:id="rId3"/>
    <p:sldLayoutId id="2147489583" r:id="rId4"/>
    <p:sldLayoutId id="2147489584" r:id="rId5"/>
    <p:sldLayoutId id="2147489585" r:id="rId6"/>
    <p:sldLayoutId id="2147489586" r:id="rId7"/>
    <p:sldLayoutId id="2147489587" r:id="rId8"/>
    <p:sldLayoutId id="2147489588" r:id="rId9"/>
    <p:sldLayoutId id="2147489589" r:id="rId10"/>
    <p:sldLayoutId id="2147489590" r:id="rId11"/>
    <p:sldLayoutId id="2147489591" r:id="rId12"/>
    <p:sldLayoutId id="2147489592" r:id="rId13"/>
    <p:sldLayoutId id="2147489593" r:id="rId14"/>
    <p:sldLayoutId id="2147489594" r:id="rId15"/>
    <p:sldLayoutId id="2147489595" r:id="rId16"/>
    <p:sldLayoutId id="2147489596" r:id="rId17"/>
    <p:sldLayoutId id="2147489597" r:id="rId18"/>
    <p:sldLayoutId id="2147489598" r:id="rId19"/>
    <p:sldLayoutId id="2147489599"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Tree>
    <p:extLst>
      <p:ext uri="{BB962C8B-B14F-4D97-AF65-F5344CB8AC3E}">
        <p14:creationId xmlns:p14="http://schemas.microsoft.com/office/powerpoint/2010/main" val="2395899064"/>
      </p:ext>
    </p:extLst>
  </p:cSld>
  <p:clrMap bg1="lt1" tx1="dk1" bg2="lt2" tx2="dk2" accent1="accent1" accent2="accent2" accent3="accent3" accent4="accent4" accent5="accent5" accent6="accent6" hlink="hlink" folHlink="folHlink"/>
  <p:sldLayoutIdLst>
    <p:sldLayoutId id="2147489601" r:id="rId1"/>
    <p:sldLayoutId id="2147489602" r:id="rId2"/>
    <p:sldLayoutId id="2147489603" r:id="rId3"/>
    <p:sldLayoutId id="2147489604" r:id="rId4"/>
    <p:sldLayoutId id="2147489605" r:id="rId5"/>
    <p:sldLayoutId id="2147489606" r:id="rId6"/>
    <p:sldLayoutId id="2147489607" r:id="rId7"/>
    <p:sldLayoutId id="2147489608" r:id="rId8"/>
    <p:sldLayoutId id="2147489609" r:id="rId9"/>
    <p:sldLayoutId id="2147489610" r:id="rId10"/>
    <p:sldLayoutId id="2147489611" r:id="rId11"/>
    <p:sldLayoutId id="2147489612" r:id="rId12"/>
    <p:sldLayoutId id="2147489613" r:id="rId13"/>
    <p:sldLayoutId id="2147489614" r:id="rId14"/>
    <p:sldLayoutId id="2147489615" r:id="rId15"/>
    <p:sldLayoutId id="2147489616" r:id="rId16"/>
    <p:sldLayoutId id="2147489617" r:id="rId17"/>
    <p:sldLayoutId id="2147489618" r:id="rId18"/>
    <p:sldLayoutId id="2147489619" r:id="rId19"/>
    <p:sldLayoutId id="2147489620"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360366"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sv-SE" smtClean="0"/>
              <a:t>Click to edit Master title style</a:t>
            </a:r>
          </a:p>
        </p:txBody>
      </p:sp>
      <p:sp>
        <p:nvSpPr>
          <p:cNvPr id="2051" name="Text Placeholder 2"/>
          <p:cNvSpPr>
            <a:spLocks noGrp="1"/>
          </p:cNvSpPr>
          <p:nvPr>
            <p:ph type="body" idx="1"/>
          </p:nvPr>
        </p:nvSpPr>
        <p:spPr bwMode="auto">
          <a:xfrm>
            <a:off x="360366"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sv-SE" smtClean="0"/>
              <a:t>Click to edit Master text styles</a:t>
            </a:r>
          </a:p>
          <a:p>
            <a:pPr lvl="1"/>
            <a:r>
              <a:rPr lang="en-US" altLang="sv-SE" smtClean="0"/>
              <a:t>Second level</a:t>
            </a:r>
          </a:p>
          <a:p>
            <a:pPr lvl="2"/>
            <a:r>
              <a:rPr lang="en-US" altLang="sv-SE" smtClean="0"/>
              <a:t>Third level</a:t>
            </a:r>
          </a:p>
          <a:p>
            <a:pPr lvl="3"/>
            <a:r>
              <a:rPr lang="en-US" altLang="sv-SE" smtClean="0"/>
              <a:t>Fourth level</a:t>
            </a:r>
          </a:p>
          <a:p>
            <a:pPr lvl="4"/>
            <a:r>
              <a:rPr lang="en-US" altLang="sv-SE"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eaLnBrk="1" hangingPunct="1">
              <a:defRPr sz="800" smtClean="0">
                <a:solidFill>
                  <a:srgbClr val="191919"/>
                </a:solidFill>
                <a:latin typeface="Arial"/>
              </a:defRPr>
            </a:lvl1pPr>
          </a:lstStyle>
          <a:p>
            <a:pPr>
              <a:defRPr/>
            </a:pPr>
            <a:fld id="{D5B63799-436C-4247-BF10-426329619D0C}" type="slidenum">
              <a:rPr lang="en-US">
                <a:cs typeface="Arial"/>
              </a:rPr>
              <a:pPr>
                <a:defRPr/>
              </a:pPr>
              <a:t>‹#›</a:t>
            </a:fld>
            <a:r>
              <a:rPr lang="en-US" dirty="0">
                <a:cs typeface="Arial"/>
              </a:rPr>
              <a:t> </a:t>
            </a:r>
          </a:p>
        </p:txBody>
      </p:sp>
      <p:grpSp>
        <p:nvGrpSpPr>
          <p:cNvPr id="2053" name="Group 3"/>
          <p:cNvGrpSpPr>
            <a:grpSpLocks/>
          </p:cNvGrpSpPr>
          <p:nvPr/>
        </p:nvGrpSpPr>
        <p:grpSpPr bwMode="auto">
          <a:xfrm>
            <a:off x="-17463" y="6375400"/>
            <a:ext cx="6799263" cy="482600"/>
            <a:chOff x="-18000" y="6375400"/>
            <a:chExt cx="6799263" cy="482600"/>
          </a:xfrm>
        </p:grpSpPr>
        <p:grpSp>
          <p:nvGrpSpPr>
            <p:cNvPr id="2055"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pPr algn="ctr" eaLnBrk="0" hangingPunct="0"/>
                <a:endParaRPr lang="sv-SE" altLang="sv-SE" sz="1800" smtClean="0">
                  <a:solidFill>
                    <a:srgbClr val="FFFFFF"/>
                  </a:solidFill>
                  <a:cs typeface="Arial"/>
                </a:endParaRPr>
              </a:p>
            </p:txBody>
          </p:sp>
        </p:grpSp>
        <p:pic>
          <p:nvPicPr>
            <p:cNvPr id="2056" name="Picture 10"/>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54" name="GS Doctop Placeholder" hidden="1"/>
          <p:cNvSpPr txBox="1">
            <a:spLocks noChangeArrowheads="1"/>
          </p:cNvSpPr>
          <p:nvPr/>
        </p:nvSpPr>
        <p:spPr bwMode="auto">
          <a:xfrm>
            <a:off x="546100" y="0"/>
            <a:ext cx="56515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itchFamily="34" charset="0"/>
              </a:defRPr>
            </a:lvl1pPr>
            <a:lvl2pPr marL="742950" indent="-285750">
              <a:defRPr sz="2000">
                <a:solidFill>
                  <a:schemeClr val="tx1"/>
                </a:solidFill>
                <a:latin typeface="Arial" pitchFamily="34" charset="0"/>
              </a:defRPr>
            </a:lvl2pPr>
            <a:lvl3pPr marL="1143000" indent="-228600">
              <a:defRPr sz="2000">
                <a:solidFill>
                  <a:schemeClr val="tx1"/>
                </a:solidFill>
                <a:latin typeface="Arial" pitchFamily="34" charset="0"/>
              </a:defRPr>
            </a:lvl3pPr>
            <a:lvl4pPr marL="1600200" indent="-228600">
              <a:defRPr sz="2000">
                <a:solidFill>
                  <a:schemeClr val="tx1"/>
                </a:solidFill>
                <a:latin typeface="Arial" pitchFamily="34" charset="0"/>
              </a:defRPr>
            </a:lvl4pPr>
            <a:lvl5pPr marL="2057400" indent="-228600">
              <a:defRPr sz="2000">
                <a:solidFill>
                  <a:schemeClr val="tx1"/>
                </a:solidFill>
                <a:latin typeface="Arial" pitchFamily="34" charset="0"/>
              </a:defRPr>
            </a:lvl5pPr>
            <a:lvl6pPr marL="2514600" indent="-228600" algn="r" eaLnBrk="0" fontAlgn="base" hangingPunct="0">
              <a:spcBef>
                <a:spcPct val="0"/>
              </a:spcBef>
              <a:spcAft>
                <a:spcPct val="0"/>
              </a:spcAft>
              <a:defRPr sz="2000">
                <a:solidFill>
                  <a:schemeClr val="tx1"/>
                </a:solidFill>
                <a:latin typeface="Arial" pitchFamily="34" charset="0"/>
              </a:defRPr>
            </a:lvl6pPr>
            <a:lvl7pPr marL="2971800" indent="-228600" algn="r" eaLnBrk="0" fontAlgn="base" hangingPunct="0">
              <a:spcBef>
                <a:spcPct val="0"/>
              </a:spcBef>
              <a:spcAft>
                <a:spcPct val="0"/>
              </a:spcAft>
              <a:defRPr sz="2000">
                <a:solidFill>
                  <a:schemeClr val="tx1"/>
                </a:solidFill>
                <a:latin typeface="Arial" pitchFamily="34" charset="0"/>
              </a:defRPr>
            </a:lvl7pPr>
            <a:lvl8pPr marL="3429000" indent="-228600" algn="r" eaLnBrk="0" fontAlgn="base" hangingPunct="0">
              <a:spcBef>
                <a:spcPct val="0"/>
              </a:spcBef>
              <a:spcAft>
                <a:spcPct val="0"/>
              </a:spcAft>
              <a:defRPr sz="2000">
                <a:solidFill>
                  <a:schemeClr val="tx1"/>
                </a:solidFill>
                <a:latin typeface="Arial" pitchFamily="34" charset="0"/>
              </a:defRPr>
            </a:lvl8pPr>
            <a:lvl9pPr marL="3886200" indent="-228600" algn="r" eaLnBrk="0" fontAlgn="base" hangingPunct="0">
              <a:spcBef>
                <a:spcPct val="0"/>
              </a:spcBef>
              <a:spcAft>
                <a:spcPct val="0"/>
              </a:spcAft>
              <a:defRPr sz="2000">
                <a:solidFill>
                  <a:schemeClr val="tx1"/>
                </a:solidFill>
                <a:latin typeface="Arial" pitchFamily="34" charset="0"/>
              </a:defRPr>
            </a:lvl9pPr>
          </a:lstStyle>
          <a:p>
            <a:r>
              <a:rPr lang="en-GB" altLang="sv-SE" sz="800" smtClean="0">
                <a:solidFill>
                  <a:srgbClr val="191919"/>
                </a:solidFill>
                <a:cs typeface="Arial"/>
              </a:rPr>
              <a:t>HOOK2012\Presentations\2013-01-30 Q4 Results and Strategic Plan Presentation\2013-01-29 Nordea Q4 Results and Strategic Plan v43.pptx</a:t>
            </a:r>
          </a:p>
        </p:txBody>
      </p:sp>
    </p:spTree>
    <p:extLst>
      <p:ext uri="{BB962C8B-B14F-4D97-AF65-F5344CB8AC3E}">
        <p14:creationId xmlns:p14="http://schemas.microsoft.com/office/powerpoint/2010/main" val="1494019627"/>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 id="2147489633" r:id="rId12"/>
    <p:sldLayoutId id="2147489634" r:id="rId13"/>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910"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68"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4132066471"/>
      </p:ext>
    </p:extLst>
  </p:cSld>
  <p:clrMap bg1="lt1" tx1="dk1" bg2="lt2" tx2="dk2" accent1="accent1" accent2="accent2" accent3="accent3" accent4="accent4" accent5="accent5" accent6="accent6" hlink="hlink" folHlink="folHlink"/>
  <p:sldLayoutIdLst>
    <p:sldLayoutId id="2147489636" r:id="rId1"/>
    <p:sldLayoutId id="2147489637" r:id="rId2"/>
    <p:sldLayoutId id="2147489638" r:id="rId3"/>
    <p:sldLayoutId id="2147489639" r:id="rId4"/>
    <p:sldLayoutId id="2147489640" r:id="rId5"/>
    <p:sldLayoutId id="2147489641" r:id="rId6"/>
    <p:sldLayoutId id="2147489642" r:id="rId7"/>
    <p:sldLayoutId id="2147489643" r:id="rId8"/>
    <p:sldLayoutId id="2147489644" r:id="rId9"/>
    <p:sldLayoutId id="2147489645" r:id="rId10"/>
    <p:sldLayoutId id="2147489646" r:id="rId11"/>
    <p:sldLayoutId id="2147489647" r:id="rId12"/>
    <p:sldLayoutId id="2147489648" r:id="rId13"/>
    <p:sldLayoutId id="2147489649" r:id="rId14"/>
    <p:sldLayoutId id="2147489650" r:id="rId15"/>
    <p:sldLayoutId id="2147489651" r:id="rId16"/>
    <p:sldLayoutId id="2147489652" r:id="rId17"/>
    <p:sldLayoutId id="2147489653" r:id="rId18"/>
    <p:sldLayoutId id="2147489654" r:id="rId19"/>
    <p:sldLayoutId id="2147489655" r:id="rId20"/>
    <p:sldLayoutId id="2147489656"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15"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Tree>
    <p:extLst>
      <p:ext uri="{BB962C8B-B14F-4D97-AF65-F5344CB8AC3E}">
        <p14:creationId xmlns:p14="http://schemas.microsoft.com/office/powerpoint/2010/main" val="1656249919"/>
      </p:ext>
    </p:extLst>
  </p:cSld>
  <p:clrMap bg1="lt1" tx1="dk1" bg2="lt2" tx2="dk2" accent1="accent1" accent2="accent2" accent3="accent3" accent4="accent4" accent5="accent5" accent6="accent6" hlink="hlink" folHlink="folHlink"/>
  <p:sldLayoutIdLst>
    <p:sldLayoutId id="2147489661" r:id="rId1"/>
    <p:sldLayoutId id="2147489662" r:id="rId2"/>
    <p:sldLayoutId id="2147489663" r:id="rId3"/>
    <p:sldLayoutId id="2147489664" r:id="rId4"/>
    <p:sldLayoutId id="2147489665" r:id="rId5"/>
    <p:sldLayoutId id="2147489666" r:id="rId6"/>
    <p:sldLayoutId id="2147489667" r:id="rId7"/>
    <p:sldLayoutId id="2147489668" r:id="rId8"/>
    <p:sldLayoutId id="2147489669" r:id="rId9"/>
    <p:sldLayoutId id="2147489670" r:id="rId10"/>
    <p:sldLayoutId id="2147489671" r:id="rId11"/>
    <p:sldLayoutId id="2147489672" r:id="rId12"/>
    <p:sldLayoutId id="2147489673" r:id="rId13"/>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83039769"/>
      </p:ext>
    </p:extLst>
  </p:cSld>
  <p:clrMap bg1="lt1" tx1="dk1" bg2="lt2" tx2="dk2" accent1="accent1" accent2="accent2" accent3="accent3" accent4="accent4" accent5="accent5" accent6="accent6" hlink="hlink" folHlink="folHlink"/>
  <p:sldLayoutIdLst>
    <p:sldLayoutId id="2147489687" r:id="rId1"/>
    <p:sldLayoutId id="2147489688" r:id="rId2"/>
    <p:sldLayoutId id="2147489689" r:id="rId3"/>
    <p:sldLayoutId id="2147489690" r:id="rId4"/>
    <p:sldLayoutId id="2147489691" r:id="rId5"/>
    <p:sldLayoutId id="2147489692" r:id="rId6"/>
    <p:sldLayoutId id="2147489693" r:id="rId7"/>
    <p:sldLayoutId id="2147489694" r:id="rId8"/>
    <p:sldLayoutId id="2147489695" r:id="rId9"/>
    <p:sldLayoutId id="2147489696" r:id="rId10"/>
    <p:sldLayoutId id="2147489697" r:id="rId11"/>
    <p:sldLayoutId id="2147489698" r:id="rId12"/>
    <p:sldLayoutId id="2147489699" r:id="rId13"/>
    <p:sldLayoutId id="2147489700" r:id="rId14"/>
    <p:sldLayoutId id="2147489701" r:id="rId15"/>
    <p:sldLayoutId id="2147489702" r:id="rId16"/>
    <p:sldLayoutId id="2147489703" r:id="rId17"/>
    <p:sldLayoutId id="2147489704" r:id="rId18"/>
    <p:sldLayoutId id="2147489705" r:id="rId19"/>
    <p:sldLayoutId id="2147489706" r:id="rId20"/>
    <p:sldLayoutId id="2147489707"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60"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3"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1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2413778466"/>
      </p:ext>
    </p:extLst>
  </p:cSld>
  <p:clrMap bg1="lt1" tx1="dk1" bg2="lt2" tx2="dk2" accent1="accent1" accent2="accent2" accent3="accent3" accent4="accent4" accent5="accent5" accent6="accent6" hlink="hlink" folHlink="folHlink"/>
  <p:sldLayoutIdLst>
    <p:sldLayoutId id="2147488828" r:id="rId1"/>
    <p:sldLayoutId id="2147488829" r:id="rId2"/>
    <p:sldLayoutId id="2147488830" r:id="rId3"/>
    <p:sldLayoutId id="2147488831"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51"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413"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544655022"/>
      </p:ext>
    </p:extLst>
  </p:cSld>
  <p:clrMap bg1="lt1" tx1="dk1" bg2="lt2" tx2="dk2" accent1="accent1" accent2="accent2" accent3="accent3" accent4="accent4" accent5="accent5" accent6="accent6" hlink="hlink" folHlink="folHlink"/>
  <p:sldLayoutIdLst>
    <p:sldLayoutId id="2147489710" r:id="rId1"/>
    <p:sldLayoutId id="2147489711" r:id="rId2"/>
    <p:sldLayoutId id="2147489712" r:id="rId3"/>
    <p:sldLayoutId id="2147489713" r:id="rId4"/>
    <p:sldLayoutId id="2147489714" r:id="rId5"/>
    <p:sldLayoutId id="2147489715" r:id="rId6"/>
    <p:sldLayoutId id="2147489716" r:id="rId7"/>
    <p:sldLayoutId id="2147489717" r:id="rId8"/>
    <p:sldLayoutId id="2147489718" r:id="rId9"/>
    <p:sldLayoutId id="2147489719" r:id="rId10"/>
    <p:sldLayoutId id="2147489720" r:id="rId11"/>
    <p:sldLayoutId id="2147489721" r:id="rId12"/>
    <p:sldLayoutId id="2147489722" r:id="rId13"/>
    <p:sldLayoutId id="2147489723" r:id="rId14"/>
    <p:sldLayoutId id="2147489724" r:id="rId15"/>
    <p:sldLayoutId id="2147489725" r:id="rId16"/>
    <p:sldLayoutId id="2147489726" r:id="rId17"/>
    <p:sldLayoutId id="2147489727" r:id="rId18"/>
    <p:sldLayoutId id="2147489728" r:id="rId19"/>
    <p:sldLayoutId id="2147489729"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95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955"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417"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220"/>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743721899"/>
      </p:ext>
    </p:extLst>
  </p:cSld>
  <p:clrMap bg1="lt1" tx1="dk1" bg2="lt2" tx2="dk2" accent1="accent1" accent2="accent2" accent3="accent3" accent4="accent4" accent5="accent5" accent6="accent6" hlink="hlink" folHlink="folHlink"/>
  <p:sldLayoutIdLst>
    <p:sldLayoutId id="2147489731" r:id="rId1"/>
    <p:sldLayoutId id="2147489732" r:id="rId2"/>
    <p:sldLayoutId id="2147489733" r:id="rId3"/>
    <p:sldLayoutId id="2147489734" r:id="rId4"/>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9"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12"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383674853"/>
      </p:ext>
    </p:extLst>
  </p:cSld>
  <p:clrMap bg1="lt1" tx1="dk1" bg2="lt2" tx2="dk2" accent1="accent1" accent2="accent2" accent3="accent3" accent4="accent4" accent5="accent5" accent6="accent6" hlink="hlink" folHlink="folHlink"/>
  <p:sldLayoutIdLst>
    <p:sldLayoutId id="2147489736" r:id="rId1"/>
    <p:sldLayoutId id="2147489737" r:id="rId2"/>
    <p:sldLayoutId id="2147489738" r:id="rId3"/>
    <p:sldLayoutId id="2147489739" r:id="rId4"/>
    <p:sldLayoutId id="2147489740" r:id="rId5"/>
    <p:sldLayoutId id="2147489741" r:id="rId6"/>
    <p:sldLayoutId id="2147489742" r:id="rId7"/>
    <p:sldLayoutId id="2147489743" r:id="rId8"/>
    <p:sldLayoutId id="2147489744" r:id="rId9"/>
    <p:sldLayoutId id="2147489745" r:id="rId10"/>
    <p:sldLayoutId id="2147489746" r:id="rId11"/>
    <p:sldLayoutId id="2147489747" r:id="rId12"/>
    <p:sldLayoutId id="2147489748" r:id="rId13"/>
    <p:sldLayoutId id="2147489749" r:id="rId14"/>
    <p:sldLayoutId id="2147489750" r:id="rId15"/>
    <p:sldLayoutId id="2147489751" r:id="rId16"/>
    <p:sldLayoutId id="2147489752" r:id="rId17"/>
    <p:sldLayoutId id="2147489753" r:id="rId18"/>
    <p:sldLayoutId id="2147489754" r:id="rId19"/>
    <p:sldLayoutId id="2147489755"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9"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12"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177584250"/>
      </p:ext>
    </p:extLst>
  </p:cSld>
  <p:clrMap bg1="lt1" tx1="dk1" bg2="lt2" tx2="dk2" accent1="accent1" accent2="accent2" accent3="accent3" accent4="accent4" accent5="accent5" accent6="accent6" hlink="hlink" folHlink="folHlink"/>
  <p:sldLayoutIdLst>
    <p:sldLayoutId id="2147489758" r:id="rId1"/>
    <p:sldLayoutId id="2147489759" r:id="rId2"/>
    <p:sldLayoutId id="2147489760" r:id="rId3"/>
    <p:sldLayoutId id="2147489761" r:id="rId4"/>
    <p:sldLayoutId id="2147489762" r:id="rId5"/>
    <p:sldLayoutId id="2147489763" r:id="rId6"/>
    <p:sldLayoutId id="2147489764" r:id="rId7"/>
    <p:sldLayoutId id="2147489765" r:id="rId8"/>
    <p:sldLayoutId id="2147489766" r:id="rId9"/>
    <p:sldLayoutId id="2147489767" r:id="rId10"/>
    <p:sldLayoutId id="2147489768" r:id="rId11"/>
    <p:sldLayoutId id="2147489769" r:id="rId12"/>
    <p:sldLayoutId id="2147489770" r:id="rId13"/>
    <p:sldLayoutId id="2147489771" r:id="rId14"/>
    <p:sldLayoutId id="2147489772" r:id="rId15"/>
    <p:sldLayoutId id="2147489773" r:id="rId16"/>
    <p:sldLayoutId id="2147489774" r:id="rId17"/>
    <p:sldLayoutId id="2147489775" r:id="rId18"/>
    <p:sldLayoutId id="2147489776" r:id="rId19"/>
    <p:sldLayoutId id="2147489777"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657686107"/>
      </p:ext>
    </p:extLst>
  </p:cSld>
  <p:clrMap bg1="lt1" tx1="dk1" bg2="lt2" tx2="dk2" accent1="accent1" accent2="accent2" accent3="accent3" accent4="accent4" accent5="accent5" accent6="accent6" hlink="hlink" folHlink="folHlink"/>
  <p:sldLayoutIdLst>
    <p:sldLayoutId id="2147489781" r:id="rId1"/>
    <p:sldLayoutId id="2147489782" r:id="rId2"/>
    <p:sldLayoutId id="2147489783" r:id="rId3"/>
    <p:sldLayoutId id="2147489784" r:id="rId4"/>
    <p:sldLayoutId id="2147489785" r:id="rId5"/>
    <p:sldLayoutId id="2147489786" r:id="rId6"/>
    <p:sldLayoutId id="2147489787" r:id="rId7"/>
    <p:sldLayoutId id="2147489788" r:id="rId8"/>
    <p:sldLayoutId id="2147489789" r:id="rId9"/>
    <p:sldLayoutId id="2147489790" r:id="rId10"/>
    <p:sldLayoutId id="2147489791" r:id="rId11"/>
    <p:sldLayoutId id="2147489792" r:id="rId12"/>
    <p:sldLayoutId id="2147489793" r:id="rId13"/>
    <p:sldLayoutId id="2147489794" r:id="rId14"/>
    <p:sldLayoutId id="2147489795" r:id="rId15"/>
    <p:sldLayoutId id="2147489796" r:id="rId16"/>
    <p:sldLayoutId id="2147489797" r:id="rId17"/>
    <p:sldLayoutId id="2147489798" r:id="rId18"/>
    <p:sldLayoutId id="2147489799" r:id="rId19"/>
    <p:sldLayoutId id="2147489800" r:id="rId20"/>
    <p:sldLayoutId id="2147489801"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9"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12"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215361888"/>
      </p:ext>
    </p:extLst>
  </p:cSld>
  <p:clrMap bg1="lt1" tx1="dk1" bg2="lt2" tx2="dk2" accent1="accent1" accent2="accent2" accent3="accent3" accent4="accent4" accent5="accent5" accent6="accent6" hlink="hlink" folHlink="folHlink"/>
  <p:sldLayoutIdLst>
    <p:sldLayoutId id="2147489803" r:id="rId1"/>
    <p:sldLayoutId id="2147489804" r:id="rId2"/>
    <p:sldLayoutId id="2147489805" r:id="rId3"/>
    <p:sldLayoutId id="2147489806" r:id="rId4"/>
    <p:sldLayoutId id="2147489807" r:id="rId5"/>
    <p:sldLayoutId id="2147489808" r:id="rId6"/>
    <p:sldLayoutId id="2147489809" r:id="rId7"/>
    <p:sldLayoutId id="2147489810" r:id="rId8"/>
    <p:sldLayoutId id="2147489811" r:id="rId9"/>
    <p:sldLayoutId id="2147489812" r:id="rId10"/>
    <p:sldLayoutId id="2147489813" r:id="rId11"/>
    <p:sldLayoutId id="2147489814" r:id="rId12"/>
    <p:sldLayoutId id="2147489815" r:id="rId13"/>
    <p:sldLayoutId id="2147489816" r:id="rId14"/>
    <p:sldLayoutId id="2147489817" r:id="rId15"/>
    <p:sldLayoutId id="2147489818" r:id="rId16"/>
    <p:sldLayoutId id="2147489819" r:id="rId17"/>
    <p:sldLayoutId id="2147489820" r:id="rId18"/>
    <p:sldLayoutId id="2147489821" r:id="rId19"/>
    <p:sldLayoutId id="2147489822" r:id="rId20"/>
    <p:sldLayoutId id="2147489823"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56"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09"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41236339"/>
      </p:ext>
    </p:extLst>
  </p:cSld>
  <p:clrMap bg1="lt1" tx1="dk1" bg2="lt2" tx2="dk2" accent1="accent1" accent2="accent2" accent3="accent3" accent4="accent4" accent5="accent5" accent6="accent6" hlink="hlink" folHlink="folHlink"/>
  <p:sldLayoutIdLst>
    <p:sldLayoutId id="2147489825" r:id="rId1"/>
    <p:sldLayoutId id="2147489826" r:id="rId2"/>
    <p:sldLayoutId id="2147489827" r:id="rId3"/>
    <p:sldLayoutId id="2147489828" r:id="rId4"/>
    <p:sldLayoutId id="2147489829" r:id="rId5"/>
    <p:sldLayoutId id="2147489830" r:id="rId6"/>
    <p:sldLayoutId id="2147489831" r:id="rId7"/>
    <p:sldLayoutId id="2147489832" r:id="rId8"/>
    <p:sldLayoutId id="2147489833" r:id="rId9"/>
    <p:sldLayoutId id="2147489834" r:id="rId10"/>
    <p:sldLayoutId id="2147489835" r:id="rId11"/>
    <p:sldLayoutId id="2147489836" r:id="rId12"/>
    <p:sldLayoutId id="2147489837" r:id="rId13"/>
    <p:sldLayoutId id="2147489838" r:id="rId14"/>
    <p:sldLayoutId id="2147489839" r:id="rId15"/>
    <p:sldLayoutId id="2147489840" r:id="rId16"/>
    <p:sldLayoutId id="2147489841" r:id="rId17"/>
    <p:sldLayoutId id="2147489842" r:id="rId18"/>
    <p:sldLayoutId id="2147489843" r:id="rId19"/>
    <p:sldLayoutId id="2147489844" r:id="rId20"/>
    <p:sldLayoutId id="2147489845"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sv-SE"/>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sv-SE"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endParaRPr lang="sv-SE">
              <a:solidFill>
                <a:prstClr val="black">
                  <a:tint val="75000"/>
                </a:prstClr>
              </a:solidFill>
              <a:latin typeface="AkzidenzGroteskNord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sv-SE">
              <a:solidFill>
                <a:prstClr val="black">
                  <a:tint val="75000"/>
                </a:prstClr>
              </a:solidFill>
              <a:latin typeface="AkzidenzGroteskNord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38140DDF-2D7F-4BC5-BA64-58D2F3181084}" type="slidenum">
              <a:rPr lang="sv-SE" smtClean="0">
                <a:solidFill>
                  <a:prstClr val="black">
                    <a:tint val="75000"/>
                  </a:prstClr>
                </a:solidFill>
                <a:latin typeface="AkzidenzGroteskNordea"/>
                <a:cs typeface="+mn-cs"/>
              </a:rPr>
              <a:pPr fontAlgn="auto">
                <a:spcBef>
                  <a:spcPts val="0"/>
                </a:spcBef>
                <a:spcAft>
                  <a:spcPts val="0"/>
                </a:spcAft>
              </a:pPr>
              <a:t>‹#›</a:t>
            </a:fld>
            <a:endParaRPr lang="sv-SE">
              <a:solidFill>
                <a:prstClr val="black">
                  <a:tint val="75000"/>
                </a:prstClr>
              </a:solidFill>
              <a:latin typeface="AkzidenzGroteskNordea"/>
              <a:cs typeface="+mn-cs"/>
            </a:endParaRPr>
          </a:p>
        </p:txBody>
      </p:sp>
    </p:spTree>
    <p:extLst>
      <p:ext uri="{BB962C8B-B14F-4D97-AF65-F5344CB8AC3E}">
        <p14:creationId xmlns:p14="http://schemas.microsoft.com/office/powerpoint/2010/main" val="1320188987"/>
      </p:ext>
    </p:extLst>
  </p:cSld>
  <p:clrMap bg1="lt1" tx1="dk1" bg2="lt2" tx2="dk2" accent1="accent1" accent2="accent2" accent3="accent3" accent4="accent4" accent5="accent5" accent6="accent6" hlink="hlink" folHlink="folHlink"/>
  <p:sldLayoutIdLst>
    <p:sldLayoutId id="2147489863" r:id="rId1"/>
    <p:sldLayoutId id="2147489864" r:id="rId2"/>
    <p:sldLayoutId id="2147489865" r:id="rId3"/>
    <p:sldLayoutId id="2147489866" r:id="rId4"/>
    <p:sldLayoutId id="2147489867" r:id="rId5"/>
    <p:sldLayoutId id="2147489868" r:id="rId6"/>
    <p:sldLayoutId id="2147489869" r:id="rId7"/>
    <p:sldLayoutId id="2147489870" r:id="rId8"/>
    <p:sldLayoutId id="2147489871" r:id="rId9"/>
    <p:sldLayoutId id="2147489872" r:id="rId10"/>
    <p:sldLayoutId id="2147489873" r:id="rId11"/>
    <p:sldLayoutId id="2147490021" r:id="rId12"/>
  </p:sldLayoutIdLst>
  <p:timing>
    <p:tnLst>
      <p:par>
        <p:cTn id="1" dur="indefinite" restart="never" nodeType="tmRoot"/>
      </p:par>
    </p:tnLst>
  </p:timing>
  <p:hf sldNum="0" hdr="0" ftr="0" dt="0"/>
  <p:txStyles>
    <p:titleStyle>
      <a:lvl1pPr algn="ctr" defTabSz="914400" rtl="0" eaLnBrk="1" latinLnBrk="0" hangingPunct="1">
        <a:spcBef>
          <a:spcPct val="0"/>
        </a:spcBef>
        <a:buNone/>
        <a:defRPr sz="4400" kern="1200">
          <a:solidFill>
            <a:schemeClr val="tx1"/>
          </a:solidFill>
          <a:latin typeface="AkzidenzGroteskNordea" panose="00000400000000000000" pitchFamily="2"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AkzidenzGroteskNordea" panose="00000400000000000000" pitchFamily="2"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AkzidenzGroteskNordea" panose="00000400000000000000" pitchFamily="2"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AkzidenzGroteskNordea" panose="00000400000000000000" pitchFamily="2"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AkzidenzGroteskNordea" panose="00000400000000000000" pitchFamily="2"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AkzidenzGroteskNordea" panose="00000400000000000000" pitchFamily="2"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1"/>
            </p:custDataLst>
            <p:extLst>
              <p:ext uri="{D42A27DB-BD31-4B8C-83A1-F6EECF244321}">
                <p14:modId xmlns:p14="http://schemas.microsoft.com/office/powerpoint/2010/main" val="233319916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8609" name="think-cell Slide" r:id="rId22" imgW="270" imgH="270" progId="TCLayout.ActiveDocument.1">
                  <p:embed/>
                </p:oleObj>
              </mc:Choice>
              <mc:Fallback>
                <p:oleObj name="think-cell Slide" r:id="rId22" imgW="270" imgH="270" progId="TCLayout.ActiveDocument.1">
                  <p:embed/>
                  <p:pic>
                    <p:nvPicPr>
                      <p:cNvPr id="0" name=""/>
                      <p:cNvPicPr/>
                      <p:nvPr/>
                    </p:nvPicPr>
                    <p:blipFill>
                      <a:blip r:embed="rId23"/>
                      <a:stretch>
                        <a:fillRect/>
                      </a:stretch>
                    </p:blipFill>
                    <p:spPr>
                      <a:xfrm>
                        <a:off x="1588" y="1588"/>
                        <a:ext cx="1587" cy="1587"/>
                      </a:xfrm>
                      <a:prstGeom prst="rect">
                        <a:avLst/>
                      </a:prstGeom>
                    </p:spPr>
                  </p:pic>
                </p:oleObj>
              </mc:Fallback>
            </mc:AlternateContent>
          </a:graphicData>
        </a:graphic>
      </p:graphicFrame>
      <p:sp>
        <p:nvSpPr>
          <p:cNvPr id="1026" name="Title Placeholder 1"/>
          <p:cNvSpPr>
            <a:spLocks noGrp="1"/>
          </p:cNvSpPr>
          <p:nvPr>
            <p:ph type="title"/>
          </p:nvPr>
        </p:nvSpPr>
        <p:spPr bwMode="auto">
          <a:xfrm>
            <a:off x="360363" y="233363"/>
            <a:ext cx="8461375" cy="585787"/>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360363" y="1044575"/>
            <a:ext cx="8461375" cy="461645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lIns="0" tIns="0" rIns="0" bIns="0" anchor="t" anchorCtr="0">
            <a:spAutoFit/>
          </a:bodyPr>
          <a:lstStyle>
            <a:lvl1pPr algn="r" fontAlgn="auto">
              <a:spcBef>
                <a:spcPts val="0"/>
              </a:spcBef>
              <a:spcAft>
                <a:spcPts val="0"/>
              </a:spcAft>
              <a:defRPr sz="800">
                <a:latin typeface="+mn-lt"/>
                <a:cs typeface="+mn-cs"/>
              </a:defRPr>
            </a:lvl1pPr>
          </a:lstStyle>
          <a:p>
            <a:pPr>
              <a:defRPr/>
            </a:pPr>
            <a:fld id="{DF91EAA6-F5F5-4A61-84E8-9953D15EF698}" type="slidenum">
              <a:rPr lang="en-GB">
                <a:solidFill>
                  <a:srgbClr val="191919"/>
                </a:solidFill>
              </a:rPr>
              <a:pPr>
                <a:defRPr/>
              </a:pPr>
              <a:t>‹#›</a:t>
            </a:fld>
            <a:r>
              <a:rPr lang="en-GB">
                <a:solidFill>
                  <a:srgbClr val="191919"/>
                </a:solidFill>
              </a:rPr>
              <a:t> • </a:t>
            </a:r>
          </a:p>
        </p:txBody>
      </p:sp>
      <p:sp>
        <p:nvSpPr>
          <p:cNvPr id="10" name="Footer Placeholder 3"/>
          <p:cNvSpPr>
            <a:spLocks noGrp="1"/>
          </p:cNvSpPr>
          <p:nvPr>
            <p:ph type="ftr" sz="quarter" idx="3"/>
          </p:nvPr>
        </p:nvSpPr>
        <p:spPr>
          <a:xfrm>
            <a:off x="6642100" y="6456363"/>
            <a:ext cx="2160588" cy="122237"/>
          </a:xfrm>
          <a:prstGeom prst="rect">
            <a:avLst/>
          </a:prstGeom>
        </p:spPr>
        <p:txBody>
          <a:bodyPr wrap="none" lIns="0" tIns="0" rIns="0" bIns="0" anchor="t" anchorCtr="0">
            <a:spAutoFit/>
          </a:bodyPr>
          <a:lstStyle>
            <a:lvl1pPr algn="r" fontAlgn="auto">
              <a:spcBef>
                <a:spcPts val="0"/>
              </a:spcBef>
              <a:spcAft>
                <a:spcPts val="0"/>
              </a:spcAft>
              <a:defRPr sz="800">
                <a:latin typeface="+mn-lt"/>
                <a:cs typeface="Arial" pitchFamily="34" charset="0"/>
              </a:defRPr>
            </a:lvl1pPr>
          </a:lstStyle>
          <a:p>
            <a:pPr>
              <a:defRPr/>
            </a:pPr>
            <a:endParaRPr lang="en-GB">
              <a:solidFill>
                <a:srgbClr val="191919"/>
              </a:solidFill>
            </a:endParaRPr>
          </a:p>
        </p:txBody>
      </p:sp>
      <p:grpSp>
        <p:nvGrpSpPr>
          <p:cNvPr id="1030" name="Group 3"/>
          <p:cNvGrpSpPr>
            <a:grpSpLocks/>
          </p:cNvGrpSpPr>
          <p:nvPr/>
        </p:nvGrpSpPr>
        <p:grpSpPr bwMode="auto">
          <a:xfrm>
            <a:off x="-17463" y="6375400"/>
            <a:ext cx="6799263" cy="482600"/>
            <a:chOff x="-18000" y="6375400"/>
            <a:chExt cx="6799263" cy="482600"/>
          </a:xfrm>
        </p:grpSpPr>
        <p:grpSp>
          <p:nvGrpSpPr>
            <p:cNvPr id="1031"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032" name="Picture 10"/>
            <p:cNvPicPr>
              <a:picLocks noChangeAspect="1"/>
            </p:cNvPicPr>
            <p:nvPr/>
          </p:nvPicPr>
          <p:blipFill>
            <a:blip r:embed="rId24"/>
            <a:srcRect/>
            <a:stretch>
              <a:fillRect/>
            </a:stretch>
          </p:blipFill>
          <p:spPr bwMode="white">
            <a:xfrm>
              <a:off x="360000" y="6555600"/>
              <a:ext cx="828000" cy="188182"/>
            </a:xfrm>
            <a:prstGeom prst="rect">
              <a:avLst/>
            </a:prstGeom>
            <a:noFill/>
            <a:ln w="9525">
              <a:noFill/>
              <a:miter lim="800000"/>
              <a:headEnd/>
              <a:tailEnd/>
            </a:ln>
          </p:spPr>
        </p:pic>
      </p:grpSp>
    </p:spTree>
    <p:extLst>
      <p:ext uri="{BB962C8B-B14F-4D97-AF65-F5344CB8AC3E}">
        <p14:creationId xmlns:p14="http://schemas.microsoft.com/office/powerpoint/2010/main" val="2179501517"/>
      </p:ext>
    </p:extLst>
  </p:cSld>
  <p:clrMap bg1="lt1" tx1="dk1" bg2="lt2" tx2="dk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 id="2147489919" r:id="rId13"/>
    <p:sldLayoutId id="2147489920" r:id="rId14"/>
    <p:sldLayoutId id="2147489921" r:id="rId15"/>
    <p:sldLayoutId id="2147489922" r:id="rId16"/>
    <p:sldLayoutId id="2147489923" r:id="rId17"/>
    <p:sldLayoutId id="2147489924" r:id="rId18"/>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22"/>
            </p:custDataLst>
            <p:extLst>
              <p:ext uri="{D42A27DB-BD31-4B8C-83A1-F6EECF244321}">
                <p14:modId xmlns:p14="http://schemas.microsoft.com/office/powerpoint/2010/main" val="50030499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9633" name="think-cell Slide" r:id="rId23" imgW="270" imgH="270" progId="TCLayout.ActiveDocument.1">
                  <p:embed/>
                </p:oleObj>
              </mc:Choice>
              <mc:Fallback>
                <p:oleObj name="think-cell Slide" r:id="rId23" imgW="270" imgH="270" progId="TCLayout.ActiveDocument.1">
                  <p:embed/>
                  <p:pic>
                    <p:nvPicPr>
                      <p:cNvPr id="0" name=""/>
                      <p:cNvPicPr/>
                      <p:nvPr/>
                    </p:nvPicPr>
                    <p:blipFill>
                      <a:blip r:embed="rId24"/>
                      <a:stretch>
                        <a:fillRect/>
                      </a:stretch>
                    </p:blipFill>
                    <p:spPr>
                      <a:xfrm>
                        <a:off x="1588" y="1588"/>
                        <a:ext cx="1587" cy="1587"/>
                      </a:xfrm>
                      <a:prstGeom prst="rect">
                        <a:avLst/>
                      </a:prstGeom>
                    </p:spPr>
                  </p:pic>
                </p:oleObj>
              </mc:Fallback>
            </mc:AlternateContent>
          </a:graphicData>
        </a:graphic>
      </p:graphicFrame>
      <p:sp>
        <p:nvSpPr>
          <p:cNvPr id="1026" name="Title Placeholder 1"/>
          <p:cNvSpPr>
            <a:spLocks noGrp="1"/>
          </p:cNvSpPr>
          <p:nvPr>
            <p:ph type="title"/>
          </p:nvPr>
        </p:nvSpPr>
        <p:spPr bwMode="auto">
          <a:xfrm>
            <a:off x="360363" y="233363"/>
            <a:ext cx="8461375" cy="585787"/>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360363" y="1044575"/>
            <a:ext cx="8461375" cy="461645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lIns="0" tIns="0" rIns="0" bIns="0" anchor="t" anchorCtr="0">
            <a:spAutoFit/>
          </a:bodyPr>
          <a:lstStyle>
            <a:lvl1pPr algn="r" fontAlgn="auto">
              <a:spcBef>
                <a:spcPts val="0"/>
              </a:spcBef>
              <a:spcAft>
                <a:spcPts val="0"/>
              </a:spcAft>
              <a:defRPr sz="800">
                <a:latin typeface="+mn-lt"/>
                <a:cs typeface="+mn-cs"/>
              </a:defRPr>
            </a:lvl1pPr>
          </a:lstStyle>
          <a:p>
            <a:pPr>
              <a:defRPr/>
            </a:pPr>
            <a:fld id="{DF91EAA6-F5F5-4A61-84E8-9953D15EF698}" type="slidenum">
              <a:rPr lang="en-GB">
                <a:solidFill>
                  <a:srgbClr val="191919"/>
                </a:solidFill>
              </a:rPr>
              <a:pPr>
                <a:defRPr/>
              </a:pPr>
              <a:t>‹#›</a:t>
            </a:fld>
            <a:r>
              <a:rPr lang="en-GB">
                <a:solidFill>
                  <a:srgbClr val="191919"/>
                </a:solidFill>
              </a:rPr>
              <a:t> • </a:t>
            </a:r>
          </a:p>
        </p:txBody>
      </p:sp>
      <p:sp>
        <p:nvSpPr>
          <p:cNvPr id="10" name="Footer Placeholder 3"/>
          <p:cNvSpPr>
            <a:spLocks noGrp="1"/>
          </p:cNvSpPr>
          <p:nvPr>
            <p:ph type="ftr" sz="quarter" idx="3"/>
          </p:nvPr>
        </p:nvSpPr>
        <p:spPr>
          <a:xfrm>
            <a:off x="6642100" y="6456363"/>
            <a:ext cx="2160588" cy="122237"/>
          </a:xfrm>
          <a:prstGeom prst="rect">
            <a:avLst/>
          </a:prstGeom>
        </p:spPr>
        <p:txBody>
          <a:bodyPr wrap="none" lIns="0" tIns="0" rIns="0" bIns="0" anchor="t" anchorCtr="0">
            <a:spAutoFit/>
          </a:bodyPr>
          <a:lstStyle>
            <a:lvl1pPr algn="r" fontAlgn="auto">
              <a:spcBef>
                <a:spcPts val="0"/>
              </a:spcBef>
              <a:spcAft>
                <a:spcPts val="0"/>
              </a:spcAft>
              <a:defRPr sz="800">
                <a:latin typeface="+mn-lt"/>
                <a:cs typeface="Arial" pitchFamily="34" charset="0"/>
              </a:defRPr>
            </a:lvl1pPr>
          </a:lstStyle>
          <a:p>
            <a:pPr>
              <a:defRPr/>
            </a:pPr>
            <a:endParaRPr lang="en-GB">
              <a:solidFill>
                <a:srgbClr val="191919"/>
              </a:solidFill>
            </a:endParaRPr>
          </a:p>
        </p:txBody>
      </p:sp>
      <p:grpSp>
        <p:nvGrpSpPr>
          <p:cNvPr id="1030" name="Group 3"/>
          <p:cNvGrpSpPr>
            <a:grpSpLocks/>
          </p:cNvGrpSpPr>
          <p:nvPr/>
        </p:nvGrpSpPr>
        <p:grpSpPr bwMode="auto">
          <a:xfrm>
            <a:off x="-17463" y="6375400"/>
            <a:ext cx="6799263" cy="482600"/>
            <a:chOff x="-18000" y="6375400"/>
            <a:chExt cx="6799263" cy="482600"/>
          </a:xfrm>
        </p:grpSpPr>
        <p:grpSp>
          <p:nvGrpSpPr>
            <p:cNvPr id="1031"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fontAlgn="auto" hangingPunct="0">
                  <a:spcBef>
                    <a:spcPts val="0"/>
                  </a:spcBef>
                  <a:spcAft>
                    <a:spcPts val="0"/>
                  </a:spcAft>
                  <a:defRPr/>
                </a:pPr>
                <a:endParaRPr kern="0">
                  <a:solidFill>
                    <a:srgbClr val="FFFFFF"/>
                  </a:solidFill>
                  <a:latin typeface="Arial"/>
                  <a:cs typeface="Arial"/>
                </a:endParaRPr>
              </a:p>
            </p:txBody>
          </p:sp>
        </p:grpSp>
        <p:pic>
          <p:nvPicPr>
            <p:cNvPr id="1032" name="Picture 10"/>
            <p:cNvPicPr>
              <a:picLocks noChangeAspect="1"/>
            </p:cNvPicPr>
            <p:nvPr/>
          </p:nvPicPr>
          <p:blipFill>
            <a:blip r:embed="rId25"/>
            <a:srcRect/>
            <a:stretch>
              <a:fillRect/>
            </a:stretch>
          </p:blipFill>
          <p:spPr bwMode="white">
            <a:xfrm>
              <a:off x="360000" y="6555600"/>
              <a:ext cx="828000" cy="188182"/>
            </a:xfrm>
            <a:prstGeom prst="rect">
              <a:avLst/>
            </a:prstGeom>
            <a:noFill/>
            <a:ln w="9525">
              <a:noFill/>
              <a:miter lim="800000"/>
              <a:headEnd/>
              <a:tailEnd/>
            </a:ln>
          </p:spPr>
        </p:pic>
      </p:grpSp>
    </p:spTree>
    <p:extLst>
      <p:ext uri="{BB962C8B-B14F-4D97-AF65-F5344CB8AC3E}">
        <p14:creationId xmlns:p14="http://schemas.microsoft.com/office/powerpoint/2010/main" val="2562626285"/>
      </p:ext>
    </p:extLst>
  </p:cSld>
  <p:clrMap bg1="lt1" tx1="dk1" bg2="lt2" tx2="dk2" accent1="accent1" accent2="accent2" accent3="accent3" accent4="accent4" accent5="accent5" accent6="accent6" hlink="hlink" folHlink="folHlink"/>
  <p:sldLayoutIdLst>
    <p:sldLayoutId id="2147489927" r:id="rId1"/>
    <p:sldLayoutId id="2147489928" r:id="rId2"/>
    <p:sldLayoutId id="2147489929" r:id="rId3"/>
    <p:sldLayoutId id="2147489930" r:id="rId4"/>
    <p:sldLayoutId id="2147489931" r:id="rId5"/>
    <p:sldLayoutId id="2147489932" r:id="rId6"/>
    <p:sldLayoutId id="2147489933" r:id="rId7"/>
    <p:sldLayoutId id="2147489934" r:id="rId8"/>
    <p:sldLayoutId id="2147489935" r:id="rId9"/>
    <p:sldLayoutId id="2147489936" r:id="rId10"/>
    <p:sldLayoutId id="2147489937" r:id="rId11"/>
    <p:sldLayoutId id="2147489938" r:id="rId12"/>
    <p:sldLayoutId id="2147489939" r:id="rId13"/>
    <p:sldLayoutId id="2147489940" r:id="rId14"/>
    <p:sldLayoutId id="2147489941" r:id="rId15"/>
    <p:sldLayoutId id="2147489942" r:id="rId16"/>
    <p:sldLayoutId id="2147489943" r:id="rId17"/>
    <p:sldLayoutId id="2147489944" r:id="rId18"/>
    <p:sldLayoutId id="2147489945" r:id="rId19"/>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2"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58"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11"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2582013154"/>
      </p:ext>
    </p:extLst>
  </p:cSld>
  <p:clrMap bg1="lt1" tx1="dk1" bg2="lt2" tx2="dk2" accent1="accent1" accent2="accent2" accent3="accent3" accent4="accent4" accent5="accent5" accent6="accent6" hlink="hlink" folHlink="folHlink"/>
  <p:sldLayoutIdLst>
    <p:sldLayoutId id="2147488835" r:id="rId1"/>
    <p:sldLayoutId id="2147488836" r:id="rId2"/>
    <p:sldLayoutId id="2147488837" r:id="rId3"/>
    <p:sldLayoutId id="2147488838" r:id="rId4"/>
    <p:sldLayoutId id="2147488839" r:id="rId5"/>
    <p:sldLayoutId id="2147488840" r:id="rId6"/>
    <p:sldLayoutId id="2147488841" r:id="rId7"/>
    <p:sldLayoutId id="2147488842" r:id="rId8"/>
    <p:sldLayoutId id="2147488843" r:id="rId9"/>
    <p:sldLayoutId id="2147488844" r:id="rId10"/>
    <p:sldLayoutId id="2147488845" r:id="rId11"/>
    <p:sldLayoutId id="2147488846" r:id="rId12"/>
    <p:sldLayoutId id="2147488847" r:id="rId13"/>
    <p:sldLayoutId id="2147488848" r:id="rId14"/>
    <p:sldLayoutId id="2147488849" r:id="rId15"/>
    <p:sldLayoutId id="2147488850" r:id="rId16"/>
    <p:sldLayoutId id="2147488851" r:id="rId17"/>
    <p:sldLayoutId id="2147488852" r:id="rId18"/>
    <p:sldLayoutId id="2147488853" r:id="rId19"/>
    <p:sldLayoutId id="2147488854" r:id="rId20"/>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sv-SE"/>
          </a:p>
        </p:txBody>
      </p:sp>
      <p:sp>
        <p:nvSpPr>
          <p:cNvPr id="3" name="Text Placeholder 2"/>
          <p:cNvSpPr>
            <a:spLocks noGrp="1"/>
          </p:cNvSpPr>
          <p:nvPr>
            <p:ph type="body" idx="1"/>
          </p:nvPr>
        </p:nvSpPr>
        <p:spPr>
          <a:xfrm>
            <a:off x="457200" y="1600204"/>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sv-SE" dirty="0"/>
          </a:p>
        </p:txBody>
      </p:sp>
      <p:sp>
        <p:nvSpPr>
          <p:cNvPr id="4" name="Date Placeholder 3"/>
          <p:cNvSpPr>
            <a:spLocks noGrp="1"/>
          </p:cNvSpPr>
          <p:nvPr>
            <p:ph type="dt" sz="half" idx="2"/>
          </p:nvPr>
        </p:nvSpPr>
        <p:spPr>
          <a:xfrm>
            <a:off x="457200" y="6356374"/>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endParaRPr lang="sv-SE">
              <a:solidFill>
                <a:prstClr val="black">
                  <a:tint val="75000"/>
                </a:prstClr>
              </a:solidFill>
              <a:latin typeface="AkzidenzGroteskNordea"/>
              <a:cs typeface="+mn-cs"/>
            </a:endParaRPr>
          </a:p>
        </p:txBody>
      </p:sp>
      <p:sp>
        <p:nvSpPr>
          <p:cNvPr id="5" name="Footer Placeholder 4"/>
          <p:cNvSpPr>
            <a:spLocks noGrp="1"/>
          </p:cNvSpPr>
          <p:nvPr>
            <p:ph type="ftr" sz="quarter" idx="3"/>
          </p:nvPr>
        </p:nvSpPr>
        <p:spPr>
          <a:xfrm>
            <a:off x="3124200" y="6356374"/>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sv-SE">
              <a:solidFill>
                <a:prstClr val="black">
                  <a:tint val="75000"/>
                </a:prstClr>
              </a:solidFill>
              <a:latin typeface="AkzidenzGroteskNordea"/>
              <a:cs typeface="+mn-cs"/>
            </a:endParaRPr>
          </a:p>
        </p:txBody>
      </p:sp>
      <p:sp>
        <p:nvSpPr>
          <p:cNvPr id="6" name="Slide Number Placeholder 5"/>
          <p:cNvSpPr>
            <a:spLocks noGrp="1"/>
          </p:cNvSpPr>
          <p:nvPr>
            <p:ph type="sldNum" sz="quarter" idx="4"/>
          </p:nvPr>
        </p:nvSpPr>
        <p:spPr>
          <a:xfrm>
            <a:off x="6553200" y="6356374"/>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38140DDF-2D7F-4BC5-BA64-58D2F3181084}" type="slidenum">
              <a:rPr lang="sv-SE" smtClean="0">
                <a:solidFill>
                  <a:prstClr val="black">
                    <a:tint val="75000"/>
                  </a:prstClr>
                </a:solidFill>
                <a:latin typeface="AkzidenzGroteskNordea"/>
                <a:cs typeface="+mn-cs"/>
              </a:rPr>
              <a:pPr fontAlgn="auto">
                <a:spcBef>
                  <a:spcPts val="0"/>
                </a:spcBef>
                <a:spcAft>
                  <a:spcPts val="0"/>
                </a:spcAft>
              </a:pPr>
              <a:t>‹#›</a:t>
            </a:fld>
            <a:endParaRPr lang="sv-SE">
              <a:solidFill>
                <a:prstClr val="black">
                  <a:tint val="75000"/>
                </a:prstClr>
              </a:solidFill>
              <a:latin typeface="AkzidenzGroteskNordea"/>
              <a:cs typeface="+mn-cs"/>
            </a:endParaRPr>
          </a:p>
        </p:txBody>
      </p:sp>
    </p:spTree>
    <p:extLst>
      <p:ext uri="{BB962C8B-B14F-4D97-AF65-F5344CB8AC3E}">
        <p14:creationId xmlns:p14="http://schemas.microsoft.com/office/powerpoint/2010/main" val="4238400719"/>
      </p:ext>
    </p:extLst>
  </p:cSld>
  <p:clrMap bg1="lt1" tx1="dk1" bg2="lt2" tx2="dk2" accent1="accent1" accent2="accent2" accent3="accent3" accent4="accent4" accent5="accent5" accent6="accent6" hlink="hlink" folHlink="folHlink"/>
  <p:sldLayoutIdLst>
    <p:sldLayoutId id="2147489952" r:id="rId1"/>
    <p:sldLayoutId id="2147489953" r:id="rId2"/>
    <p:sldLayoutId id="2147489954" r:id="rId3"/>
    <p:sldLayoutId id="2147489955" r:id="rId4"/>
    <p:sldLayoutId id="2147489956" r:id="rId5"/>
    <p:sldLayoutId id="2147489957" r:id="rId6"/>
    <p:sldLayoutId id="2147489958" r:id="rId7"/>
    <p:sldLayoutId id="2147489959" r:id="rId8"/>
    <p:sldLayoutId id="2147489960" r:id="rId9"/>
    <p:sldLayoutId id="2147489961" r:id="rId10"/>
    <p:sldLayoutId id="2147489962" r:id="rId11"/>
    <p:sldLayoutId id="2147490022" r:id="rId12"/>
    <p:sldLayoutId id="2147490023" r:id="rId13"/>
  </p:sldLayoutIdLst>
  <p:timing>
    <p:tnLst>
      <p:par>
        <p:cTn id="1" dur="indefinite" restart="never" nodeType="tmRoot"/>
      </p:par>
    </p:tnLst>
  </p:timing>
  <p:hf sldNum="0" hdr="0" ftr="0" dt="0"/>
  <p:txStyles>
    <p:titleStyle>
      <a:lvl1pPr algn="ctr" defTabSz="914400" rtl="0" eaLnBrk="1" latinLnBrk="0" hangingPunct="1">
        <a:spcBef>
          <a:spcPct val="0"/>
        </a:spcBef>
        <a:buNone/>
        <a:defRPr sz="4400" kern="1200">
          <a:solidFill>
            <a:schemeClr val="tx1"/>
          </a:solidFill>
          <a:latin typeface="AkzidenzGroteskNordea" panose="00000400000000000000" pitchFamily="2"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AkzidenzGroteskNordea" panose="00000400000000000000" pitchFamily="2"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AkzidenzGroteskNordea" panose="00000400000000000000" pitchFamily="2"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AkzidenzGroteskNordea" panose="00000400000000000000" pitchFamily="2"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AkzidenzGroteskNordea" panose="00000400000000000000" pitchFamily="2"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AkzidenzGroteskNordea" panose="00000400000000000000" pitchFamily="2"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latin typeface="Arial"/>
                <a:cs typeface="Arial"/>
              </a:rPr>
              <a:pPr/>
              <a:t>‹#›</a:t>
            </a:fld>
            <a:r>
              <a:rPr lang="en-US" dirty="0" smtClean="0">
                <a:solidFill>
                  <a:srgbClr val="191919"/>
                </a:solidFill>
                <a:latin typeface="Arial"/>
                <a:cs typeface="Arial"/>
              </a:rPr>
              <a:t> </a:t>
            </a:r>
            <a:endParaRPr lang="en-US" dirty="0">
              <a:solidFill>
                <a:srgbClr val="191919"/>
              </a:solidFill>
              <a:latin typeface="Arial"/>
              <a:cs typeface="Aria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3"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225</a:t>
            </a:r>
          </a:p>
          <a:p>
            <a:pPr algn="ctr"/>
            <a:r>
              <a:rPr lang="en-GB" sz="900" b="1" dirty="0">
                <a:solidFill>
                  <a:srgbClr val="FFFFFF"/>
                </a:solidFill>
              </a:rPr>
              <a:t>106</a:t>
            </a:r>
          </a:p>
          <a:p>
            <a:pPr algn="ctr"/>
            <a:r>
              <a:rPr lang="en-GB" sz="900" b="1" dirty="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a:solidFill>
                  <a:srgbClr val="191919"/>
                </a:solidFill>
                <a:latin typeface="Arial"/>
                <a:cs typeface="Arial"/>
              </a:rPr>
              <a:t>HOOK2012\Presentations\2013-01-30 Q4 Results and Strategic Plan Presentation\2013-01-29 Nordea Q4 Results and Strategic Plan v43.pptx</a:t>
            </a: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a:t>
            </a:r>
          </a:p>
          <a:p>
            <a:pPr algn="ctr"/>
            <a:r>
              <a:rPr lang="en-GB" sz="900" b="1" dirty="0">
                <a:solidFill>
                  <a:srgbClr val="FFFFFF"/>
                </a:solidFill>
              </a:rPr>
              <a:t>144</a:t>
            </a:r>
          </a:p>
          <a:p>
            <a:pPr algn="ctr"/>
            <a:r>
              <a:rPr lang="en-GB" sz="900" b="1" dirty="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153</a:t>
            </a:r>
          </a:p>
          <a:p>
            <a:pPr algn="ctr"/>
            <a:r>
              <a:rPr lang="en-GB" sz="900" b="1" dirty="0">
                <a:solidFill>
                  <a:srgbClr val="FFFFFF"/>
                </a:solidFill>
              </a:rPr>
              <a:t>111</a:t>
            </a: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175</a:t>
            </a:r>
          </a:p>
          <a:p>
            <a:pPr algn="ctr"/>
            <a:r>
              <a:rPr lang="en-GB" sz="900" b="1" dirty="0">
                <a:solidFill>
                  <a:srgbClr val="FFFFFF"/>
                </a:solidFill>
              </a:rPr>
              <a:t>80</a:t>
            </a:r>
          </a:p>
          <a:p>
            <a:pPr algn="ctr"/>
            <a:r>
              <a:rPr lang="en-GB" sz="900" b="1" dirty="0">
                <a:solidFill>
                  <a:srgbClr val="FFFFFF"/>
                </a:solidFill>
              </a:rPr>
              <a:t>70</a:t>
            </a: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233</a:t>
            </a:r>
          </a:p>
          <a:p>
            <a:pPr algn="ctr"/>
            <a:r>
              <a:rPr lang="en-GB" sz="900" b="1" dirty="0">
                <a:solidFill>
                  <a:srgbClr val="FFFFFF"/>
                </a:solidFill>
              </a:rPr>
              <a:t>170</a:t>
            </a:r>
          </a:p>
          <a:p>
            <a:pPr algn="ctr"/>
            <a:r>
              <a:rPr lang="en-GB" sz="900" b="1" dirty="0">
                <a:solidFill>
                  <a:srgbClr val="FFFFFF"/>
                </a:solidFill>
              </a:rPr>
              <a:t>0</a:t>
            </a: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163</a:t>
            </a:r>
          </a:p>
          <a:p>
            <a:pPr algn="ctr"/>
            <a:r>
              <a:rPr lang="en-GB" sz="900" b="1" dirty="0">
                <a:solidFill>
                  <a:srgbClr val="FFFFFF"/>
                </a:solidFill>
              </a:rPr>
              <a:t>82</a:t>
            </a:r>
          </a:p>
          <a:p>
            <a:pPr algn="ctr"/>
            <a:r>
              <a:rPr lang="en-GB" sz="900" b="1" dirty="0">
                <a:solidFill>
                  <a:srgbClr val="FFFFFF"/>
                </a:solidFill>
              </a:rPr>
              <a:t>115</a:t>
            </a: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103</a:t>
            </a:r>
          </a:p>
          <a:p>
            <a:pPr algn="ctr"/>
            <a:r>
              <a:rPr lang="en-GB" sz="900" b="1" dirty="0">
                <a:solidFill>
                  <a:srgbClr val="FFFFFF"/>
                </a:solidFill>
              </a:rPr>
              <a:t>172</a:t>
            </a:r>
          </a:p>
          <a:p>
            <a:pPr algn="ctr"/>
            <a:r>
              <a:rPr lang="en-GB" sz="900" b="1" dirty="0">
                <a:solidFill>
                  <a:srgbClr val="FFFFFF"/>
                </a:solidFill>
              </a:rPr>
              <a:t>206</a:t>
            </a: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239</a:t>
            </a:r>
          </a:p>
          <a:p>
            <a:pPr algn="ctr"/>
            <a:r>
              <a:rPr lang="en-GB" sz="900" b="1" dirty="0">
                <a:solidFill>
                  <a:srgbClr val="FFFFFF"/>
                </a:solidFill>
              </a:rPr>
              <a:t>178</a:t>
            </a:r>
          </a:p>
          <a:p>
            <a:pPr algn="ctr"/>
            <a:r>
              <a:rPr lang="en-GB" sz="900" b="1" dirty="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117</a:t>
            </a:r>
          </a:p>
          <a:p>
            <a:pPr algn="ctr"/>
            <a:r>
              <a:rPr lang="en-GB" sz="900" b="1" dirty="0">
                <a:solidFill>
                  <a:srgbClr val="FFFFFF"/>
                </a:solidFill>
              </a:rPr>
              <a:t>204</a:t>
            </a:r>
          </a:p>
          <a:p>
            <a:pPr algn="ctr"/>
            <a:r>
              <a:rPr lang="en-GB" sz="900" b="1" dirty="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199</a:t>
            </a:r>
          </a:p>
          <a:p>
            <a:pPr algn="ctr"/>
            <a:r>
              <a:rPr lang="en-GB" sz="900" b="1" dirty="0">
                <a:solidFill>
                  <a:srgbClr val="FFFFFF"/>
                </a:solidFill>
              </a:rPr>
              <a:t>178</a:t>
            </a: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211</a:t>
            </a:r>
          </a:p>
          <a:p>
            <a:pPr algn="ctr"/>
            <a:r>
              <a:rPr lang="en-GB" sz="900" b="1" dirty="0">
                <a:solidFill>
                  <a:srgbClr val="FFFFFF"/>
                </a:solidFill>
              </a:rPr>
              <a:t>157</a:t>
            </a:r>
          </a:p>
          <a:p>
            <a:pPr algn="ctr"/>
            <a:r>
              <a:rPr lang="en-GB" sz="900" b="1" dirty="0">
                <a:solidFill>
                  <a:srgbClr val="FFFFFF"/>
                </a:solidFill>
              </a:rPr>
              <a:t>155</a:t>
            </a: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182</a:t>
            </a:r>
          </a:p>
          <a:p>
            <a:pPr algn="ctr"/>
            <a:r>
              <a:rPr lang="en-GB" sz="900" b="1" dirty="0">
                <a:solidFill>
                  <a:srgbClr val="FFFFFF"/>
                </a:solidFill>
              </a:rPr>
              <a:t>185</a:t>
            </a:r>
          </a:p>
          <a:p>
            <a:pPr algn="ctr"/>
            <a:r>
              <a:rPr lang="en-GB" sz="900" b="1" dirty="0">
                <a:solidFill>
                  <a:srgbClr val="FFFFFF"/>
                </a:solidFill>
              </a:rPr>
              <a:t>186</a:t>
            </a: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242</a:t>
            </a:r>
          </a:p>
          <a:p>
            <a:pPr algn="ctr"/>
            <a:r>
              <a:rPr lang="en-GB" sz="900" b="1" dirty="0">
                <a:solidFill>
                  <a:srgbClr val="FFFFFF"/>
                </a:solidFill>
              </a:rPr>
              <a:t>206</a:t>
            </a:r>
          </a:p>
          <a:p>
            <a:pPr algn="ctr"/>
            <a:r>
              <a:rPr lang="en-GB" sz="900" b="1" dirty="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206</a:t>
            </a:r>
          </a:p>
          <a:p>
            <a:pPr algn="ctr"/>
            <a:r>
              <a:rPr lang="en-GB" sz="900" b="1" dirty="0">
                <a:solidFill>
                  <a:srgbClr val="FFFFFF"/>
                </a:solidFill>
              </a:rPr>
              <a:t>159</a:t>
            </a:r>
          </a:p>
          <a:p>
            <a:pPr algn="ctr"/>
            <a:r>
              <a:rPr lang="en-GB" sz="900" b="1" dirty="0">
                <a:solidFill>
                  <a:srgbClr val="FFFFFF"/>
                </a:solidFill>
              </a:rPr>
              <a:t>182</a:t>
            </a:r>
          </a:p>
        </p:txBody>
      </p:sp>
      <p:sp>
        <p:nvSpPr>
          <p:cNvPr id="31" name="TextBox 30"/>
          <p:cNvSpPr txBox="1"/>
          <p:nvPr/>
        </p:nvSpPr>
        <p:spPr>
          <a:xfrm>
            <a:off x="-1838894" y="-228600"/>
            <a:ext cx="1838965" cy="369332"/>
          </a:xfrm>
          <a:prstGeom prst="rect">
            <a:avLst/>
          </a:prstGeom>
          <a:noFill/>
        </p:spPr>
        <p:txBody>
          <a:bodyPr wrap="none" rtlCol="0">
            <a:spAutoFit/>
          </a:bodyPr>
          <a:lstStyle/>
          <a:p>
            <a:r>
              <a:rPr lang="en-GB" dirty="0">
                <a:solidFill>
                  <a:srgbClr val="191919"/>
                </a:solidFill>
                <a:latin typeface="Arial"/>
                <a:cs typeface="Arial"/>
              </a:rPr>
              <a:t>Primary Colours</a:t>
            </a: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a:solidFill>
                  <a:srgbClr val="191919"/>
                </a:solidFill>
                <a:latin typeface="Arial"/>
                <a:cs typeface="Arial"/>
              </a:rPr>
              <a:t>Extra Colours</a:t>
            </a: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76</a:t>
            </a:r>
          </a:p>
          <a:p>
            <a:pPr algn="ctr"/>
            <a:r>
              <a:rPr lang="en-GB" sz="900" b="1" dirty="0">
                <a:solidFill>
                  <a:srgbClr val="FFFFFF"/>
                </a:solidFill>
              </a:rPr>
              <a:t>116</a:t>
            </a:r>
          </a:p>
          <a:p>
            <a:pPr algn="ctr"/>
            <a:r>
              <a:rPr lang="en-GB" sz="900" b="1" dirty="0">
                <a:solidFill>
                  <a:srgbClr val="FFFFFF"/>
                </a:solidFill>
              </a:rPr>
              <a:t>154</a:t>
            </a:r>
          </a:p>
        </p:txBody>
      </p:sp>
      <p:sp>
        <p:nvSpPr>
          <p:cNvPr id="34" name="TextBox 33"/>
          <p:cNvSpPr txBox="1"/>
          <p:nvPr/>
        </p:nvSpPr>
        <p:spPr>
          <a:xfrm>
            <a:off x="-1856350" y="5930106"/>
            <a:ext cx="1608133" cy="369332"/>
          </a:xfrm>
          <a:prstGeom prst="rect">
            <a:avLst/>
          </a:prstGeom>
          <a:noFill/>
        </p:spPr>
        <p:txBody>
          <a:bodyPr wrap="none" rtlCol="0">
            <a:spAutoFit/>
          </a:bodyPr>
          <a:lstStyle/>
          <a:p>
            <a:r>
              <a:rPr lang="en-GB" dirty="0">
                <a:solidFill>
                  <a:srgbClr val="191919"/>
                </a:solidFill>
                <a:latin typeface="Arial"/>
                <a:cs typeface="Arial"/>
              </a:rPr>
              <a:t>Chart Colours</a:t>
            </a: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119</a:t>
            </a:r>
          </a:p>
          <a:p>
            <a:pPr algn="ctr"/>
            <a:r>
              <a:rPr lang="en-GB" sz="900" b="1" dirty="0">
                <a:solidFill>
                  <a:srgbClr val="FFFFFF"/>
                </a:solidFill>
              </a:rPr>
              <a:t>154</a:t>
            </a:r>
          </a:p>
          <a:p>
            <a:pPr algn="ctr"/>
            <a:r>
              <a:rPr lang="en-GB" sz="900" b="1" dirty="0">
                <a:solidFill>
                  <a:srgbClr val="FFFFFF"/>
                </a:solidFill>
              </a:rPr>
              <a:t>188</a:t>
            </a: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166</a:t>
            </a:r>
          </a:p>
          <a:p>
            <a:pPr algn="ctr"/>
            <a:r>
              <a:rPr lang="en-GB" sz="900" b="1" dirty="0">
                <a:solidFill>
                  <a:srgbClr val="FFFFFF"/>
                </a:solidFill>
              </a:rPr>
              <a:t>166</a:t>
            </a:r>
          </a:p>
          <a:p>
            <a:pPr algn="ctr"/>
            <a:r>
              <a:rPr lang="en-GB" sz="900" b="1" dirty="0">
                <a:solidFill>
                  <a:srgbClr val="FFFFFF"/>
                </a:solidFill>
              </a:rPr>
              <a:t>166</a:t>
            </a: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191</a:t>
            </a:r>
          </a:p>
          <a:p>
            <a:pPr algn="ctr"/>
            <a:r>
              <a:rPr lang="en-GB" sz="900" b="1" dirty="0">
                <a:solidFill>
                  <a:srgbClr val="FFFFFF"/>
                </a:solidFill>
              </a:rPr>
              <a:t>191</a:t>
            </a:r>
          </a:p>
          <a:p>
            <a:pPr algn="ctr"/>
            <a:r>
              <a:rPr lang="en-GB" sz="900" b="1" dirty="0">
                <a:solidFill>
                  <a:srgbClr val="FFFFFF"/>
                </a:solidFill>
              </a:rPr>
              <a:t>191</a:t>
            </a: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127</a:t>
            </a:r>
          </a:p>
          <a:p>
            <a:pPr algn="ctr"/>
            <a:r>
              <a:rPr lang="en-GB" sz="900" b="1" dirty="0">
                <a:solidFill>
                  <a:srgbClr val="FFFFFF"/>
                </a:solidFill>
              </a:rPr>
              <a:t>127</a:t>
            </a:r>
          </a:p>
          <a:p>
            <a:pPr algn="ctr"/>
            <a:r>
              <a:rPr lang="en-GB" sz="900" b="1" dirty="0">
                <a:solidFill>
                  <a:srgbClr val="FFFFFF"/>
                </a:solidFill>
              </a:rPr>
              <a:t>127</a:t>
            </a: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204</a:t>
            </a:r>
          </a:p>
          <a:p>
            <a:pPr algn="ctr"/>
            <a:r>
              <a:rPr lang="en-GB" sz="900" b="1" dirty="0">
                <a:solidFill>
                  <a:srgbClr val="FFFFFF"/>
                </a:solidFill>
              </a:rPr>
              <a:t>102</a:t>
            </a:r>
          </a:p>
          <a:p>
            <a:pPr algn="ctr"/>
            <a:r>
              <a:rPr lang="en-GB" sz="900" b="1" dirty="0">
                <a:solidFill>
                  <a:srgbClr val="FFFFFF"/>
                </a:solidFill>
              </a:rPr>
              <a:t>0</a:t>
            </a: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a:solidFill>
                  <a:srgbClr val="FFFFFF"/>
                </a:solidFill>
              </a:rPr>
              <a:t>0</a:t>
            </a:r>
          </a:p>
          <a:p>
            <a:pPr algn="ctr"/>
            <a:r>
              <a:rPr lang="en-GB" sz="900" b="1" dirty="0">
                <a:solidFill>
                  <a:srgbClr val="FFFFFF"/>
                </a:solidFill>
              </a:rPr>
              <a:t>96</a:t>
            </a:r>
          </a:p>
          <a:p>
            <a:pPr algn="ctr"/>
            <a:r>
              <a:rPr lang="en-GB" sz="900" b="1" dirty="0">
                <a:solidFill>
                  <a:srgbClr val="FFFFFF"/>
                </a:solidFill>
              </a:rPr>
              <a:t>161</a:t>
            </a:r>
          </a:p>
        </p:txBody>
      </p:sp>
    </p:spTree>
    <p:extLst>
      <p:ext uri="{BB962C8B-B14F-4D97-AF65-F5344CB8AC3E}">
        <p14:creationId xmlns:p14="http://schemas.microsoft.com/office/powerpoint/2010/main" val="325346981"/>
      </p:ext>
    </p:extLst>
  </p:cSld>
  <p:clrMap bg1="lt1" tx1="dk1" bg2="lt2" tx2="dk2" accent1="accent1" accent2="accent2" accent3="accent3" accent4="accent4" accent5="accent5" accent6="accent6" hlink="hlink" folHlink="folHlink"/>
  <p:sldLayoutIdLst>
    <p:sldLayoutId id="2147489988" r:id="rId1"/>
    <p:sldLayoutId id="2147489989" r:id="rId2"/>
    <p:sldLayoutId id="2147489990" r:id="rId3"/>
    <p:sldLayoutId id="2147489991" r:id="rId4"/>
    <p:sldLayoutId id="2147489992" r:id="rId5"/>
    <p:sldLayoutId id="2147489993" r:id="rId6"/>
    <p:sldLayoutId id="2147489994" r:id="rId7"/>
    <p:sldLayoutId id="2147489995" r:id="rId8"/>
    <p:sldLayoutId id="2147489996" r:id="rId9"/>
    <p:sldLayoutId id="2147489997" r:id="rId10"/>
    <p:sldLayoutId id="2147489998" r:id="rId11"/>
    <p:sldLayoutId id="2147489999" r:id="rId12"/>
    <p:sldLayoutId id="2147490000" r:id="rId13"/>
    <p:sldLayoutId id="2147490001" r:id="rId14"/>
    <p:sldLayoutId id="2147490002" r:id="rId15"/>
    <p:sldLayoutId id="2147490003" r:id="rId16"/>
    <p:sldLayoutId id="2147490004" r:id="rId17"/>
    <p:sldLayoutId id="2147490005" r:id="rId18"/>
    <p:sldLayoutId id="2147490006" r:id="rId19"/>
    <p:sldLayoutId id="2147490007" r:id="rId20"/>
    <p:sldLayoutId id="2147490008" r:id="rId21"/>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9" y="2333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9" y="1044575"/>
            <a:ext cx="8461375" cy="461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9" name="Slide Number Placeholder 4"/>
          <p:cNvSpPr>
            <a:spLocks noGrp="1"/>
          </p:cNvSpPr>
          <p:nvPr>
            <p:ph type="sldNum" sz="quarter" idx="12"/>
          </p:nvPr>
        </p:nvSpPr>
        <p:spPr>
          <a:xfrm>
            <a:off x="8547100" y="6451600"/>
            <a:ext cx="198438" cy="122238"/>
          </a:xfrm>
          <a:prstGeom prst="rect">
            <a:avLst/>
          </a:prstGeom>
        </p:spPr>
        <p:txBody>
          <a:bodyPr vert="horz" wrap="square" lIns="0" tIns="0" rIns="0" bIns="0" numCol="1" anchor="t" anchorCtr="0" compatLnSpc="1">
            <a:prstTxWarp prst="textNoShape">
              <a:avLst/>
            </a:prstTxWarp>
            <a:spAutoFit/>
          </a:bodyPr>
          <a:lstStyle>
            <a:lvl1pPr algn="r">
              <a:defRPr sz="800"/>
            </a:lvl1pPr>
          </a:lstStyle>
          <a:p>
            <a:fld id="{166F060A-8E85-4DAE-AE75-DF8AD2F0620A}" type="slidenum">
              <a:rPr lang="en-US" smtClean="0">
                <a:solidFill>
                  <a:srgbClr val="191919"/>
                </a:solidFill>
              </a:rPr>
              <a:pPr/>
              <a:t>‹#›</a:t>
            </a:fld>
            <a:r>
              <a:rPr lang="en-US" dirty="0" smtClean="0">
                <a:solidFill>
                  <a:srgbClr val="191919"/>
                </a:solidFill>
              </a:rPr>
              <a:t> </a:t>
            </a:r>
            <a:endParaRPr lang="en-US" dirty="0">
              <a:solidFill>
                <a:srgbClr val="191919"/>
              </a:solidFill>
            </a:endParaRPr>
          </a:p>
        </p:txBody>
      </p:sp>
      <p:grpSp>
        <p:nvGrpSpPr>
          <p:cNvPr id="1031" name="Group 3"/>
          <p:cNvGrpSpPr>
            <a:grpSpLocks/>
          </p:cNvGrpSpPr>
          <p:nvPr/>
        </p:nvGrpSpPr>
        <p:grpSpPr bwMode="auto">
          <a:xfrm>
            <a:off x="-17463" y="6375400"/>
            <a:ext cx="6799263" cy="482600"/>
            <a:chOff x="-18000" y="6375400"/>
            <a:chExt cx="6799263" cy="482600"/>
          </a:xfrm>
        </p:grpSpPr>
        <p:grpSp>
          <p:nvGrpSpPr>
            <p:cNvPr id="1032"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26"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338554"/>
          </a:xfrm>
          <a:prstGeom prst="rect">
            <a:avLst/>
          </a:prstGeom>
          <a:noFill/>
        </p:spPr>
        <p:txBody>
          <a:bodyPr vert="horz" rtlCol="0">
            <a:spAutoFit/>
          </a:bodyPr>
          <a:lstStyle/>
          <a:p>
            <a:r>
              <a:rPr lang="en-GB" sz="800" smtClean="0">
                <a:solidFill>
                  <a:srgbClr val="191919"/>
                </a:solidFill>
                <a:latin typeface="Arial"/>
              </a:rPr>
              <a:t>HOOK2012\Presentations\2013-01-30 Q4 Results and Strategic Plan Presentation\2013-01-29 Nordea Q4 Results and Strategic Plan v43.pptx</a:t>
            </a:r>
            <a:endParaRPr lang="en-GB" sz="800">
              <a:solidFill>
                <a:srgbClr val="191919"/>
              </a:solidFill>
              <a:latin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1" y="-228600"/>
            <a:ext cx="1838965" cy="369332"/>
          </a:xfrm>
          <a:prstGeom prst="rect">
            <a:avLst/>
          </a:prstGeom>
          <a:noFill/>
        </p:spPr>
        <p:txBody>
          <a:bodyPr wrap="none" rtlCol="0">
            <a:spAutoFit/>
          </a:bodyPr>
          <a:lstStyle/>
          <a:p>
            <a:r>
              <a:rPr lang="en-GB" dirty="0" smtClean="0">
                <a:solidFill>
                  <a:srgbClr val="191919"/>
                </a:solidFill>
              </a:rPr>
              <a:t>Primary Colours</a:t>
            </a:r>
            <a:endParaRPr lang="en-GB" dirty="0">
              <a:solidFill>
                <a:srgbClr val="191919"/>
              </a:solidFil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rPr>
              <a:t>Extra Colours</a:t>
            </a:r>
            <a:endParaRPr lang="en-GB" dirty="0">
              <a:solidFill>
                <a:srgbClr val="191919"/>
              </a:solidFill>
            </a:endParaRPr>
          </a:p>
        </p:txBody>
      </p:sp>
      <p:sp>
        <p:nvSpPr>
          <p:cNvPr id="33" name="Rectangle 32"/>
          <p:cNvSpPr/>
          <p:nvPr/>
        </p:nvSpPr>
        <p:spPr>
          <a:xfrm>
            <a:off x="-988713" y="6286519"/>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34" name="TextBox 33"/>
          <p:cNvSpPr txBox="1"/>
          <p:nvPr/>
        </p:nvSpPr>
        <p:spPr>
          <a:xfrm>
            <a:off x="-1856314" y="5930106"/>
            <a:ext cx="1608133" cy="369332"/>
          </a:xfrm>
          <a:prstGeom prst="rect">
            <a:avLst/>
          </a:prstGeom>
          <a:noFill/>
        </p:spPr>
        <p:txBody>
          <a:bodyPr wrap="none" rtlCol="0">
            <a:spAutoFit/>
          </a:bodyPr>
          <a:lstStyle/>
          <a:p>
            <a:r>
              <a:rPr lang="en-GB" dirty="0" smtClean="0">
                <a:solidFill>
                  <a:srgbClr val="191919"/>
                </a:solidFill>
              </a:rPr>
              <a:t>Chart Colours</a:t>
            </a:r>
            <a:endParaRPr lang="en-GB" dirty="0">
              <a:solidFill>
                <a:srgbClr val="191919"/>
              </a:solidFill>
            </a:endParaRPr>
          </a:p>
        </p:txBody>
      </p:sp>
      <p:sp>
        <p:nvSpPr>
          <p:cNvPr id="35" name="Rectangle 34"/>
          <p:cNvSpPr/>
          <p:nvPr/>
        </p:nvSpPr>
        <p:spPr>
          <a:xfrm>
            <a:off x="-546101" y="6286519"/>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36" name="Rectangle 35"/>
          <p:cNvSpPr/>
          <p:nvPr/>
        </p:nvSpPr>
        <p:spPr>
          <a:xfrm>
            <a:off x="-1908515" y="6286519"/>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37" name="Rectangle 36"/>
          <p:cNvSpPr/>
          <p:nvPr/>
        </p:nvSpPr>
        <p:spPr>
          <a:xfrm>
            <a:off x="-1458951" y="6286519"/>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38" name="Rectangle 37"/>
          <p:cNvSpPr/>
          <p:nvPr/>
        </p:nvSpPr>
        <p:spPr>
          <a:xfrm>
            <a:off x="-1916151" y="6824681"/>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5913" y="6824681"/>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39" name="Rectangle 38"/>
          <p:cNvSpPr/>
          <p:nvPr/>
        </p:nvSpPr>
        <p:spPr>
          <a:xfrm>
            <a:off x="-981075" y="6829425"/>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Tree>
    <p:extLst>
      <p:ext uri="{BB962C8B-B14F-4D97-AF65-F5344CB8AC3E}">
        <p14:creationId xmlns:p14="http://schemas.microsoft.com/office/powerpoint/2010/main" val="1515318017"/>
      </p:ext>
    </p:extLst>
  </p:cSld>
  <p:clrMap bg1="lt1" tx1="dk1" bg2="lt2" tx2="dk2" accent1="accent1" accent2="accent2" accent3="accent3" accent4="accent4" accent5="accent5" accent6="accent6" hlink="hlink" folHlink="folHlink"/>
  <p:sldLayoutIdLst>
    <p:sldLayoutId id="2147488857" r:id="rId1"/>
    <p:sldLayoutId id="2147488858" r:id="rId2"/>
    <p:sldLayoutId id="2147488859" r:id="rId3"/>
    <p:sldLayoutId id="2147488860" r:id="rId4"/>
    <p:sldLayoutId id="2147488861" r:id="rId5"/>
    <p:sldLayoutId id="2147488862" r:id="rId6"/>
    <p:sldLayoutId id="2147488863" r:id="rId7"/>
    <p:sldLayoutId id="2147488864" r:id="rId8"/>
    <p:sldLayoutId id="2147488865" r:id="rId9"/>
    <p:sldLayoutId id="2147488866" r:id="rId10"/>
    <p:sldLayoutId id="2147488867" r:id="rId11"/>
    <p:sldLayoutId id="2147488868" r:id="rId12"/>
    <p:sldLayoutId id="2147488869" r:id="rId13"/>
    <p:sldLayoutId id="2147488870" r:id="rId14"/>
    <p:sldLayoutId id="2147488871" r:id="rId15"/>
    <p:sldLayoutId id="2147488872" r:id="rId16"/>
    <p:sldLayoutId id="2147488873" r:id="rId17"/>
    <p:sldLayoutId id="2147488874" r:id="rId18"/>
    <p:sldLayoutId id="2147488875" r:id="rId19"/>
    <p:sldLayoutId id="2147488876" r:id="rId20"/>
    <p:sldLayoutId id="2147489858" r:id="rId21"/>
    <p:sldLayoutId id="2147489859" r:id="rId22"/>
    <p:sldLayoutId id="2147489860" r:id="rId23"/>
    <p:sldLayoutId id="2147489861" r:id="rId24"/>
  </p:sldLayoutIdLst>
  <p:timing>
    <p:tnLst>
      <p:par>
        <p:cTn id="1" dur="indefinite" restart="never" nodeType="tmRoot"/>
      </p:par>
    </p:tnLst>
  </p:timing>
  <p:hf sldNum="0" hdr="0" ftr="0" dt="0"/>
  <p:txStyles>
    <p:titleStyle>
      <a:lvl1pPr algn="l" rtl="0" eaLnBrk="0" fontAlgn="base" hangingPunct="0">
        <a:spcBef>
          <a:spcPct val="0"/>
        </a:spcBef>
        <a:spcAft>
          <a:spcPct val="0"/>
        </a:spcAft>
        <a:defRPr sz="2200" b="1" kern="1200">
          <a:solidFill>
            <a:srgbClr val="191919"/>
          </a:solidFill>
          <a:latin typeface="+mj-lt"/>
          <a:ea typeface="+mj-ea"/>
          <a:cs typeface="Arial" pitchFamily="34" charset="0"/>
        </a:defRPr>
      </a:lvl1pPr>
      <a:lvl2pPr algn="l" rtl="0" eaLnBrk="0" fontAlgn="base" hangingPunct="0">
        <a:spcBef>
          <a:spcPct val="0"/>
        </a:spcBef>
        <a:spcAft>
          <a:spcPct val="0"/>
        </a:spcAft>
        <a:defRPr sz="2200" b="1">
          <a:solidFill>
            <a:srgbClr val="191919"/>
          </a:solidFill>
          <a:latin typeface="Arial" charset="0"/>
          <a:cs typeface="Arial" charset="0"/>
        </a:defRPr>
      </a:lvl2pPr>
      <a:lvl3pPr algn="l" rtl="0" eaLnBrk="0" fontAlgn="base" hangingPunct="0">
        <a:spcBef>
          <a:spcPct val="0"/>
        </a:spcBef>
        <a:spcAft>
          <a:spcPct val="0"/>
        </a:spcAft>
        <a:defRPr sz="2200" b="1">
          <a:solidFill>
            <a:srgbClr val="191919"/>
          </a:solidFill>
          <a:latin typeface="Arial" charset="0"/>
          <a:cs typeface="Arial" charset="0"/>
        </a:defRPr>
      </a:lvl3pPr>
      <a:lvl4pPr algn="l" rtl="0" eaLnBrk="0" fontAlgn="base" hangingPunct="0">
        <a:spcBef>
          <a:spcPct val="0"/>
        </a:spcBef>
        <a:spcAft>
          <a:spcPct val="0"/>
        </a:spcAft>
        <a:defRPr sz="2200" b="1">
          <a:solidFill>
            <a:srgbClr val="191919"/>
          </a:solidFill>
          <a:latin typeface="Arial" charset="0"/>
          <a:cs typeface="Arial" charset="0"/>
        </a:defRPr>
      </a:lvl4pPr>
      <a:lvl5pPr algn="l" rtl="0" eaLnBrk="0" fontAlgn="base" hangingPunct="0">
        <a:spcBef>
          <a:spcPct val="0"/>
        </a:spcBef>
        <a:spcAft>
          <a:spcPct val="0"/>
        </a:spcAft>
        <a:defRPr sz="2200" b="1">
          <a:solidFill>
            <a:srgbClr val="191919"/>
          </a:solidFill>
          <a:latin typeface="Arial" charset="0"/>
          <a:cs typeface="Arial" charset="0"/>
        </a:defRPr>
      </a:lvl5pPr>
      <a:lvl6pPr marL="457200" algn="l" rtl="0" fontAlgn="base">
        <a:spcBef>
          <a:spcPct val="0"/>
        </a:spcBef>
        <a:spcAft>
          <a:spcPct val="0"/>
        </a:spcAft>
        <a:defRPr sz="2200" b="1">
          <a:solidFill>
            <a:srgbClr val="191919"/>
          </a:solidFill>
          <a:latin typeface="Arial" charset="0"/>
          <a:cs typeface="Arial" charset="0"/>
        </a:defRPr>
      </a:lvl6pPr>
      <a:lvl7pPr marL="914400" algn="l" rtl="0" fontAlgn="base">
        <a:spcBef>
          <a:spcPct val="0"/>
        </a:spcBef>
        <a:spcAft>
          <a:spcPct val="0"/>
        </a:spcAft>
        <a:defRPr sz="2200" b="1">
          <a:solidFill>
            <a:srgbClr val="191919"/>
          </a:solidFill>
          <a:latin typeface="Arial" charset="0"/>
          <a:cs typeface="Arial" charset="0"/>
        </a:defRPr>
      </a:lvl7pPr>
      <a:lvl8pPr marL="1371600" algn="l" rtl="0" fontAlgn="base">
        <a:spcBef>
          <a:spcPct val="0"/>
        </a:spcBef>
        <a:spcAft>
          <a:spcPct val="0"/>
        </a:spcAft>
        <a:defRPr sz="2200" b="1">
          <a:solidFill>
            <a:srgbClr val="191919"/>
          </a:solidFill>
          <a:latin typeface="Arial" charset="0"/>
          <a:cs typeface="Arial" charset="0"/>
        </a:defRPr>
      </a:lvl8pPr>
      <a:lvl9pPr marL="1828800" algn="l" rtl="0" fontAlgn="base">
        <a:spcBef>
          <a:spcPct val="0"/>
        </a:spcBef>
        <a:spcAft>
          <a:spcPct val="0"/>
        </a:spcAft>
        <a:defRPr sz="2200" b="1">
          <a:solidFill>
            <a:srgbClr val="191919"/>
          </a:solidFill>
          <a:latin typeface="Arial" charset="0"/>
          <a:cs typeface="Arial" charset="0"/>
        </a:defRPr>
      </a:lvl9pPr>
    </p:titleStyle>
    <p:bodyStyle>
      <a:lvl1pPr marL="285750" indent="-284163" algn="l" rtl="0" eaLnBrk="0" fontAlgn="base" hangingPunct="0">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60364" y="494950"/>
            <a:ext cx="8412162" cy="779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360364" y="1274762"/>
            <a:ext cx="8412162" cy="4802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grpSp>
        <p:nvGrpSpPr>
          <p:cNvPr id="2" name="Group 3"/>
          <p:cNvGrpSpPr>
            <a:grpSpLocks/>
          </p:cNvGrpSpPr>
          <p:nvPr/>
        </p:nvGrpSpPr>
        <p:grpSpPr bwMode="auto">
          <a:xfrm>
            <a:off x="-17463" y="6375400"/>
            <a:ext cx="6799263" cy="482600"/>
            <a:chOff x="-18000" y="6375400"/>
            <a:chExt cx="6799263" cy="482600"/>
          </a:xfrm>
        </p:grpSpPr>
        <p:grpSp>
          <p:nvGrpSpPr>
            <p:cNvPr id="3"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endParaRPr lang="sv-SE">
                  <a:solidFill>
                    <a:srgbClr val="FFFFFF"/>
                  </a:solidFill>
                </a:endParaRPr>
              </a:p>
            </p:txBody>
          </p:sp>
        </p:grpSp>
        <p:pic>
          <p:nvPicPr>
            <p:cNvPr id="1033" name="Picture 10"/>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white">
            <a:xfrm>
              <a:off x="360000" y="6555600"/>
              <a:ext cx="828000" cy="18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11"/>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13" name="Rectangle 12"/>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16"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17" name="Rectangle 16"/>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18" name="Rectangle 17"/>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19" name="Rectangle 18"/>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20" name="Rectangle 19"/>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21" name="Rectangle 20"/>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22" name="Rectangle 21"/>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23" name="Rectangle 22"/>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24" name="Rectangle 23"/>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25" name="Rectangle 24"/>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26" name="Rectangle 25"/>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27" name="Rectangle 26"/>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28" name="Rectangle 27"/>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29" name="Rectangle 28"/>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30" name="Rectangle 29"/>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31" name="TextBox 30"/>
          <p:cNvSpPr txBox="1"/>
          <p:nvPr/>
        </p:nvSpPr>
        <p:spPr>
          <a:xfrm>
            <a:off x="-1838862"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32" name="TextBox 31"/>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33" name="GS Doctop Placeholder" hidden="1"/>
          <p:cNvSpPr txBox="1"/>
          <p:nvPr/>
        </p:nvSpPr>
        <p:spPr>
          <a:xfrm>
            <a:off x="546100" y="0"/>
            <a:ext cx="5651500" cy="215444"/>
          </a:xfrm>
          <a:prstGeom prst="rect">
            <a:avLst/>
          </a:prstGeom>
          <a:noFill/>
        </p:spPr>
        <p:txBody>
          <a:bodyPr vert="horz" rtlCol="0">
            <a:spAutoFit/>
          </a:bodyPr>
          <a:lstStyle/>
          <a:p>
            <a:r>
              <a:rPr lang="en-GB" sz="800" smtClean="0">
                <a:solidFill>
                  <a:srgbClr val="191919"/>
                </a:solidFill>
                <a:latin typeface="Arial"/>
                <a:cs typeface="Arial"/>
              </a:rPr>
              <a:t>HOOK2012\Presentations\2013-03-06 CMD Presentation\130301 CMD Presentation_GEM_v7.pptx</a:t>
            </a:r>
            <a:endParaRPr lang="en-GB" sz="800" dirty="0">
              <a:solidFill>
                <a:srgbClr val="191919"/>
              </a:solidFill>
              <a:latin typeface="Arial"/>
              <a:cs typeface="Arial"/>
            </a:endParaRPr>
          </a:p>
        </p:txBody>
      </p:sp>
      <p:sp>
        <p:nvSpPr>
          <p:cNvPr id="34" name="Rectangle 33"/>
          <p:cNvSpPr/>
          <p:nvPr/>
        </p:nvSpPr>
        <p:spPr>
          <a:xfrm>
            <a:off x="-1447800" y="233363"/>
            <a:ext cx="9620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35" name="Rectangle 34"/>
          <p:cNvSpPr/>
          <p:nvPr/>
        </p:nvSpPr>
        <p:spPr>
          <a:xfrm>
            <a:off x="-1447800" y="970303"/>
            <a:ext cx="962025" cy="538162"/>
          </a:xfrm>
          <a:prstGeom prst="rect">
            <a:avLst/>
          </a:prstGeom>
          <a:solidFill>
            <a:srgbClr val="E16A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225</a:t>
            </a:r>
          </a:p>
          <a:p>
            <a:pPr algn="ctr"/>
            <a:r>
              <a:rPr lang="en-GB" sz="900" b="1" dirty="0" smtClean="0">
                <a:solidFill>
                  <a:srgbClr val="FFFFFF"/>
                </a:solidFill>
              </a:rPr>
              <a:t>106</a:t>
            </a:r>
          </a:p>
          <a:p>
            <a:pPr algn="ctr"/>
            <a:r>
              <a:rPr lang="en-GB" sz="900" b="1" dirty="0" smtClean="0">
                <a:solidFill>
                  <a:srgbClr val="FFFFFF"/>
                </a:solidFill>
              </a:rPr>
              <a:t>3</a:t>
            </a:r>
          </a:p>
        </p:txBody>
      </p:sp>
      <p:sp>
        <p:nvSpPr>
          <p:cNvPr id="36" name="Rectangle 35"/>
          <p:cNvSpPr/>
          <p:nvPr/>
        </p:nvSpPr>
        <p:spPr>
          <a:xfrm>
            <a:off x="-1447800" y="1707243"/>
            <a:ext cx="962025" cy="538162"/>
          </a:xfrm>
          <a:prstGeom prst="rect">
            <a:avLst/>
          </a:prstGeom>
          <a:solidFill>
            <a:srgbClr val="0190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a:t>
            </a:r>
          </a:p>
          <a:p>
            <a:pPr algn="ctr"/>
            <a:r>
              <a:rPr lang="en-GB" sz="900" b="1" dirty="0" smtClean="0">
                <a:solidFill>
                  <a:srgbClr val="FFFFFF"/>
                </a:solidFill>
              </a:rPr>
              <a:t>144</a:t>
            </a:r>
          </a:p>
          <a:p>
            <a:pPr algn="ctr"/>
            <a:r>
              <a:rPr lang="en-GB" sz="900" b="1" dirty="0" smtClean="0">
                <a:solidFill>
                  <a:srgbClr val="FFFFFF"/>
                </a:solidFill>
              </a:rPr>
              <a:t>163</a:t>
            </a:r>
          </a:p>
        </p:txBody>
      </p:sp>
      <p:sp>
        <p:nvSpPr>
          <p:cNvPr id="37" name="Rectangle 36"/>
          <p:cNvSpPr/>
          <p:nvPr/>
        </p:nvSpPr>
        <p:spPr>
          <a:xfrm>
            <a:off x="-1447800" y="2444183"/>
            <a:ext cx="962025" cy="538162"/>
          </a:xfrm>
          <a:prstGeom prst="rect">
            <a:avLst/>
          </a:prstGeom>
          <a:solidFill>
            <a:srgbClr val="A399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153</a:t>
            </a:r>
          </a:p>
          <a:p>
            <a:pPr algn="ctr"/>
            <a:r>
              <a:rPr lang="en-GB" sz="900" b="1" dirty="0" smtClean="0">
                <a:solidFill>
                  <a:srgbClr val="FFFFFF"/>
                </a:solidFill>
              </a:rPr>
              <a:t>111</a:t>
            </a:r>
            <a:endParaRPr lang="en-GB" sz="900" b="1" dirty="0">
              <a:solidFill>
                <a:srgbClr val="FFFFFF"/>
              </a:solidFill>
            </a:endParaRPr>
          </a:p>
        </p:txBody>
      </p:sp>
      <p:sp>
        <p:nvSpPr>
          <p:cNvPr id="38" name="Rectangle 37"/>
          <p:cNvSpPr/>
          <p:nvPr/>
        </p:nvSpPr>
        <p:spPr>
          <a:xfrm>
            <a:off x="-1447800" y="3181123"/>
            <a:ext cx="962025" cy="538162"/>
          </a:xfrm>
          <a:prstGeom prst="rect">
            <a:avLst/>
          </a:prstGeom>
          <a:solidFill>
            <a:srgbClr val="AF50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175</a:t>
            </a:r>
          </a:p>
          <a:p>
            <a:pPr algn="ctr"/>
            <a:r>
              <a:rPr lang="en-GB" sz="900" b="1" dirty="0" smtClean="0">
                <a:solidFill>
                  <a:srgbClr val="FFFFFF"/>
                </a:solidFill>
              </a:rPr>
              <a:t>80</a:t>
            </a:r>
          </a:p>
          <a:p>
            <a:pPr algn="ctr"/>
            <a:r>
              <a:rPr lang="en-GB" sz="900" b="1" dirty="0" smtClean="0">
                <a:solidFill>
                  <a:srgbClr val="FFFFFF"/>
                </a:solidFill>
              </a:rPr>
              <a:t>70</a:t>
            </a:r>
            <a:endParaRPr lang="en-GB" sz="900" b="1" dirty="0">
              <a:solidFill>
                <a:srgbClr val="FFFFFF"/>
              </a:solidFill>
            </a:endParaRPr>
          </a:p>
        </p:txBody>
      </p:sp>
      <p:sp>
        <p:nvSpPr>
          <p:cNvPr id="39" name="Rectangle 38"/>
          <p:cNvSpPr/>
          <p:nvPr/>
        </p:nvSpPr>
        <p:spPr>
          <a:xfrm>
            <a:off x="-1447800" y="3918063"/>
            <a:ext cx="962025"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0" name="Rectangle 39"/>
          <p:cNvSpPr/>
          <p:nvPr/>
        </p:nvSpPr>
        <p:spPr>
          <a:xfrm>
            <a:off x="-1447800" y="4655003"/>
            <a:ext cx="962025" cy="538162"/>
          </a:xfrm>
          <a:prstGeom prst="rect">
            <a:avLst/>
          </a:prstGeom>
          <a:solidFill>
            <a:srgbClr val="E9AA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233</a:t>
            </a:r>
          </a:p>
          <a:p>
            <a:pPr algn="ctr"/>
            <a:r>
              <a:rPr lang="en-GB" sz="900" b="1" dirty="0" smtClean="0">
                <a:solidFill>
                  <a:srgbClr val="FFFFFF"/>
                </a:solidFill>
              </a:rPr>
              <a:t>170</a:t>
            </a:r>
          </a:p>
          <a:p>
            <a:pPr algn="ctr"/>
            <a:r>
              <a:rPr lang="en-GB" sz="900" b="1" dirty="0" smtClean="0">
                <a:solidFill>
                  <a:srgbClr val="FFFFFF"/>
                </a:solidFill>
              </a:rPr>
              <a:t>0</a:t>
            </a:r>
            <a:endParaRPr lang="en-GB" sz="900" b="1" dirty="0">
              <a:solidFill>
                <a:srgbClr val="FFFFFF"/>
              </a:solidFill>
            </a:endParaRPr>
          </a:p>
        </p:txBody>
      </p:sp>
      <p:sp>
        <p:nvSpPr>
          <p:cNvPr id="41" name="Rectangle 40"/>
          <p:cNvSpPr/>
          <p:nvPr/>
        </p:nvSpPr>
        <p:spPr>
          <a:xfrm>
            <a:off x="-1447800" y="5391944"/>
            <a:ext cx="962025" cy="538162"/>
          </a:xfrm>
          <a:prstGeom prst="rect">
            <a:avLst/>
          </a:prstGeom>
          <a:solidFill>
            <a:srgbClr val="A352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163</a:t>
            </a:r>
          </a:p>
          <a:p>
            <a:pPr algn="ctr"/>
            <a:r>
              <a:rPr lang="en-GB" sz="900" b="1" dirty="0" smtClean="0">
                <a:solidFill>
                  <a:srgbClr val="FFFFFF"/>
                </a:solidFill>
              </a:rPr>
              <a:t>82</a:t>
            </a:r>
          </a:p>
          <a:p>
            <a:pPr algn="ctr"/>
            <a:r>
              <a:rPr lang="en-GB" sz="900" b="1" dirty="0" smtClean="0">
                <a:solidFill>
                  <a:srgbClr val="FFFFFF"/>
                </a:solidFill>
              </a:rPr>
              <a:t>115</a:t>
            </a:r>
            <a:endParaRPr lang="en-GB" sz="900" b="1" dirty="0">
              <a:solidFill>
                <a:srgbClr val="FFFFFF"/>
              </a:solidFill>
            </a:endParaRPr>
          </a:p>
        </p:txBody>
      </p:sp>
      <p:sp>
        <p:nvSpPr>
          <p:cNvPr id="42" name="TextBox 41"/>
          <p:cNvSpPr txBox="1"/>
          <p:nvPr/>
        </p:nvSpPr>
        <p:spPr>
          <a:xfrm>
            <a:off x="-1838862" y="-228600"/>
            <a:ext cx="1838965" cy="369332"/>
          </a:xfrm>
          <a:prstGeom prst="rect">
            <a:avLst/>
          </a:prstGeom>
          <a:noFill/>
        </p:spPr>
        <p:txBody>
          <a:bodyPr wrap="none" rtlCol="0">
            <a:spAutoFit/>
          </a:bodyPr>
          <a:lstStyle/>
          <a:p>
            <a:r>
              <a:rPr lang="en-GB" dirty="0" smtClean="0">
                <a:solidFill>
                  <a:srgbClr val="191919"/>
                </a:solidFill>
                <a:latin typeface="Arial"/>
                <a:cs typeface="Arial"/>
              </a:rPr>
              <a:t>Primary Colours</a:t>
            </a:r>
            <a:endParaRPr lang="en-GB" dirty="0">
              <a:solidFill>
                <a:srgbClr val="191919"/>
              </a:solidFill>
              <a:latin typeface="Arial"/>
              <a:cs typeface="Arial"/>
            </a:endParaRPr>
          </a:p>
        </p:txBody>
      </p:sp>
      <p:sp>
        <p:nvSpPr>
          <p:cNvPr id="43" name="Rectangle 42"/>
          <p:cNvSpPr/>
          <p:nvPr/>
        </p:nvSpPr>
        <p:spPr>
          <a:xfrm>
            <a:off x="-523875" y="6336330"/>
            <a:ext cx="457200" cy="538162"/>
          </a:xfrm>
          <a:prstGeom prst="rect">
            <a:avLst/>
          </a:prstGeom>
          <a:solidFill>
            <a:srgbClr val="4C74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76</a:t>
            </a:r>
          </a:p>
          <a:p>
            <a:pPr algn="ctr"/>
            <a:r>
              <a:rPr lang="en-GB" sz="900" b="1" dirty="0" smtClean="0">
                <a:solidFill>
                  <a:srgbClr val="FFFFFF"/>
                </a:solidFill>
              </a:rPr>
              <a:t>116</a:t>
            </a:r>
          </a:p>
          <a:p>
            <a:pPr algn="ctr"/>
            <a:r>
              <a:rPr lang="en-GB" sz="900" b="1" dirty="0" smtClean="0">
                <a:solidFill>
                  <a:srgbClr val="FFFFFF"/>
                </a:solidFill>
              </a:rPr>
              <a:t>154</a:t>
            </a:r>
            <a:endParaRPr lang="en-GB" sz="900" b="1" dirty="0">
              <a:solidFill>
                <a:srgbClr val="FFFFFF"/>
              </a:solidFill>
            </a:endParaRPr>
          </a:p>
        </p:txBody>
      </p:sp>
      <p:sp>
        <p:nvSpPr>
          <p:cNvPr id="44" name="TextBox 43"/>
          <p:cNvSpPr txBox="1"/>
          <p:nvPr/>
        </p:nvSpPr>
        <p:spPr>
          <a:xfrm>
            <a:off x="-1856316" y="5984698"/>
            <a:ext cx="1608133" cy="369332"/>
          </a:xfrm>
          <a:prstGeom prst="rect">
            <a:avLst/>
          </a:prstGeom>
          <a:noFill/>
        </p:spPr>
        <p:txBody>
          <a:bodyPr wrap="none" rtlCol="0">
            <a:spAutoFit/>
          </a:bodyPr>
          <a:lstStyle/>
          <a:p>
            <a:r>
              <a:rPr lang="en-GB" dirty="0" smtClean="0">
                <a:solidFill>
                  <a:srgbClr val="191919"/>
                </a:solidFill>
                <a:latin typeface="Arial"/>
                <a:cs typeface="Arial"/>
              </a:rPr>
              <a:t>Chart Colours</a:t>
            </a:r>
            <a:endParaRPr lang="en-GB" dirty="0">
              <a:solidFill>
                <a:srgbClr val="191919"/>
              </a:solidFill>
              <a:latin typeface="Arial"/>
              <a:cs typeface="Arial"/>
            </a:endParaRPr>
          </a:p>
        </p:txBody>
      </p:sp>
      <p:sp>
        <p:nvSpPr>
          <p:cNvPr id="45" name="Rectangle 44"/>
          <p:cNvSpPr/>
          <p:nvPr/>
        </p:nvSpPr>
        <p:spPr>
          <a:xfrm>
            <a:off x="-1908515" y="6336330"/>
            <a:ext cx="457200" cy="53816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166</a:t>
            </a:r>
          </a:p>
          <a:p>
            <a:pPr algn="ctr"/>
            <a:r>
              <a:rPr lang="en-GB" sz="900" b="1" dirty="0" smtClean="0">
                <a:solidFill>
                  <a:srgbClr val="FFFFFF"/>
                </a:solidFill>
              </a:rPr>
              <a:t>166</a:t>
            </a:r>
          </a:p>
          <a:p>
            <a:pPr algn="ctr"/>
            <a:r>
              <a:rPr lang="en-GB" sz="900" b="1" dirty="0" smtClean="0">
                <a:solidFill>
                  <a:srgbClr val="FFFFFF"/>
                </a:solidFill>
              </a:rPr>
              <a:t>166</a:t>
            </a:r>
            <a:endParaRPr lang="en-GB" sz="900" b="1" dirty="0">
              <a:solidFill>
                <a:srgbClr val="FFFFFF"/>
              </a:solidFill>
            </a:endParaRPr>
          </a:p>
        </p:txBody>
      </p:sp>
      <p:sp>
        <p:nvSpPr>
          <p:cNvPr id="46" name="Rectangle 45"/>
          <p:cNvSpPr/>
          <p:nvPr/>
        </p:nvSpPr>
        <p:spPr>
          <a:xfrm>
            <a:off x="-971550" y="6884017"/>
            <a:ext cx="457200" cy="53816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191</a:t>
            </a:r>
          </a:p>
          <a:p>
            <a:pPr algn="ctr"/>
            <a:r>
              <a:rPr lang="en-GB" sz="900" b="1" dirty="0" smtClean="0">
                <a:solidFill>
                  <a:srgbClr val="FFFFFF"/>
                </a:solidFill>
              </a:rPr>
              <a:t>191</a:t>
            </a:r>
          </a:p>
          <a:p>
            <a:pPr algn="ctr"/>
            <a:r>
              <a:rPr lang="en-GB" sz="900" b="1" dirty="0" smtClean="0">
                <a:solidFill>
                  <a:srgbClr val="FFFFFF"/>
                </a:solidFill>
              </a:rPr>
              <a:t>191</a:t>
            </a:r>
            <a:endParaRPr lang="en-GB" sz="900" b="1" dirty="0">
              <a:solidFill>
                <a:srgbClr val="FFFFFF"/>
              </a:solidFill>
            </a:endParaRPr>
          </a:p>
        </p:txBody>
      </p:sp>
      <p:sp>
        <p:nvSpPr>
          <p:cNvPr id="47" name="Rectangle 46"/>
          <p:cNvSpPr/>
          <p:nvPr/>
        </p:nvSpPr>
        <p:spPr>
          <a:xfrm>
            <a:off x="-985421" y="6336330"/>
            <a:ext cx="457200" cy="5381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127</a:t>
            </a:r>
          </a:p>
          <a:p>
            <a:pPr algn="ctr"/>
            <a:r>
              <a:rPr lang="en-GB" sz="900" b="1" dirty="0" smtClean="0">
                <a:solidFill>
                  <a:srgbClr val="FFFFFF"/>
                </a:solidFill>
              </a:rPr>
              <a:t>127</a:t>
            </a:r>
          </a:p>
          <a:p>
            <a:pPr algn="ctr"/>
            <a:r>
              <a:rPr lang="en-GB" sz="900" b="1" dirty="0" smtClean="0">
                <a:solidFill>
                  <a:srgbClr val="FFFFFF"/>
                </a:solidFill>
              </a:rPr>
              <a:t>127</a:t>
            </a:r>
            <a:endParaRPr lang="en-GB" sz="900" b="1" dirty="0">
              <a:solidFill>
                <a:srgbClr val="FFFFFF"/>
              </a:solidFill>
            </a:endParaRPr>
          </a:p>
        </p:txBody>
      </p:sp>
      <p:sp>
        <p:nvSpPr>
          <p:cNvPr id="48" name="Rectangle 47"/>
          <p:cNvSpPr/>
          <p:nvPr/>
        </p:nvSpPr>
        <p:spPr>
          <a:xfrm>
            <a:off x="-1903113" y="6884017"/>
            <a:ext cx="457200" cy="538162"/>
          </a:xfrm>
          <a:prstGeom prst="rect">
            <a:avLst/>
          </a:prstGeom>
          <a:solidFill>
            <a:srgbClr val="CC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102</a:t>
            </a:r>
          </a:p>
          <a:p>
            <a:pPr algn="ctr"/>
            <a:r>
              <a:rPr lang="en-GB" sz="900" b="1" dirty="0" smtClean="0">
                <a:solidFill>
                  <a:srgbClr val="FFFFFF"/>
                </a:solidFill>
              </a:rPr>
              <a:t>0</a:t>
            </a:r>
            <a:endParaRPr lang="en-GB" sz="900" b="1" dirty="0">
              <a:solidFill>
                <a:srgbClr val="FFFFFF"/>
              </a:solidFill>
            </a:endParaRPr>
          </a:p>
        </p:txBody>
      </p:sp>
      <p:sp>
        <p:nvSpPr>
          <p:cNvPr id="49" name="Rectangle 48"/>
          <p:cNvSpPr/>
          <p:nvPr/>
        </p:nvSpPr>
        <p:spPr>
          <a:xfrm>
            <a:off x="-1447800" y="6884017"/>
            <a:ext cx="428625" cy="538162"/>
          </a:xfrm>
          <a:prstGeom prst="rect">
            <a:avLst/>
          </a:prstGeom>
          <a:solidFill>
            <a:srgbClr val="0060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0</a:t>
            </a:r>
          </a:p>
          <a:p>
            <a:pPr algn="ctr"/>
            <a:r>
              <a:rPr lang="en-GB" sz="900" b="1" dirty="0" smtClean="0">
                <a:solidFill>
                  <a:srgbClr val="FFFFFF"/>
                </a:solidFill>
              </a:rPr>
              <a:t>96</a:t>
            </a:r>
          </a:p>
          <a:p>
            <a:pPr algn="ctr"/>
            <a:r>
              <a:rPr lang="en-GB" sz="900" b="1" dirty="0" smtClean="0">
                <a:solidFill>
                  <a:srgbClr val="FFFFFF"/>
                </a:solidFill>
              </a:rPr>
              <a:t>161</a:t>
            </a:r>
            <a:endParaRPr lang="en-GB" sz="900" b="1" dirty="0">
              <a:solidFill>
                <a:srgbClr val="FFFFFF"/>
              </a:solidFill>
            </a:endParaRPr>
          </a:p>
        </p:txBody>
      </p:sp>
      <p:sp>
        <p:nvSpPr>
          <p:cNvPr id="50" name="Rectangle 49"/>
          <p:cNvSpPr/>
          <p:nvPr/>
        </p:nvSpPr>
        <p:spPr>
          <a:xfrm>
            <a:off x="-1446968" y="6336330"/>
            <a:ext cx="457200" cy="5381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119</a:t>
            </a:r>
          </a:p>
          <a:p>
            <a:pPr algn="ctr"/>
            <a:r>
              <a:rPr lang="en-GB" sz="900" b="1" dirty="0" smtClean="0">
                <a:solidFill>
                  <a:srgbClr val="FFFFFF"/>
                </a:solidFill>
              </a:rPr>
              <a:t>154</a:t>
            </a:r>
          </a:p>
          <a:p>
            <a:pPr algn="ctr"/>
            <a:r>
              <a:rPr lang="en-GB" sz="900" b="1" dirty="0" smtClean="0">
                <a:solidFill>
                  <a:srgbClr val="FFFFFF"/>
                </a:solidFill>
              </a:rPr>
              <a:t>188</a:t>
            </a:r>
            <a:endParaRPr lang="en-GB" sz="900" b="1" dirty="0">
              <a:solidFill>
                <a:srgbClr val="FFFFFF"/>
              </a:solidFill>
            </a:endParaRPr>
          </a:p>
        </p:txBody>
      </p:sp>
      <p:sp>
        <p:nvSpPr>
          <p:cNvPr id="51" name="Rectangle 50"/>
          <p:cNvSpPr/>
          <p:nvPr/>
        </p:nvSpPr>
        <p:spPr>
          <a:xfrm>
            <a:off x="9715500" y="233363"/>
            <a:ext cx="962025" cy="538162"/>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103</a:t>
            </a:r>
          </a:p>
          <a:p>
            <a:pPr algn="ctr"/>
            <a:r>
              <a:rPr lang="en-GB" sz="900" b="1" dirty="0" smtClean="0">
                <a:solidFill>
                  <a:srgbClr val="FFFFFF"/>
                </a:solidFill>
              </a:rPr>
              <a:t>172</a:t>
            </a:r>
          </a:p>
          <a:p>
            <a:pPr algn="ctr"/>
            <a:r>
              <a:rPr lang="en-GB" sz="900" b="1" dirty="0" smtClean="0">
                <a:solidFill>
                  <a:srgbClr val="FFFFFF"/>
                </a:solidFill>
              </a:rPr>
              <a:t>206</a:t>
            </a:r>
            <a:endParaRPr lang="en-GB" sz="900" b="1" dirty="0">
              <a:solidFill>
                <a:srgbClr val="FFFFFF"/>
              </a:solidFill>
            </a:endParaRPr>
          </a:p>
        </p:txBody>
      </p:sp>
      <p:sp>
        <p:nvSpPr>
          <p:cNvPr id="52" name="Rectangle 51"/>
          <p:cNvSpPr/>
          <p:nvPr/>
        </p:nvSpPr>
        <p:spPr>
          <a:xfrm>
            <a:off x="9715500" y="970303"/>
            <a:ext cx="962025" cy="538162"/>
          </a:xfrm>
          <a:prstGeom prst="rect">
            <a:avLst/>
          </a:prstGeom>
          <a:solidFill>
            <a:srgbClr val="EFB2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239</a:t>
            </a:r>
          </a:p>
          <a:p>
            <a:pPr algn="ctr"/>
            <a:r>
              <a:rPr lang="en-GB" sz="900" b="1" dirty="0" smtClean="0">
                <a:solidFill>
                  <a:srgbClr val="FFFFFF"/>
                </a:solidFill>
              </a:rPr>
              <a:t>178</a:t>
            </a:r>
          </a:p>
          <a:p>
            <a:pPr algn="ctr"/>
            <a:r>
              <a:rPr lang="en-GB" sz="900" b="1" dirty="0" smtClean="0">
                <a:solidFill>
                  <a:srgbClr val="FFFFFF"/>
                </a:solidFill>
              </a:rPr>
              <a:t>137</a:t>
            </a:r>
          </a:p>
        </p:txBody>
      </p:sp>
      <p:sp>
        <p:nvSpPr>
          <p:cNvPr id="53" name="Rectangle 52"/>
          <p:cNvSpPr/>
          <p:nvPr/>
        </p:nvSpPr>
        <p:spPr>
          <a:xfrm>
            <a:off x="9715500" y="1707243"/>
            <a:ext cx="962025" cy="538162"/>
          </a:xfrm>
          <a:prstGeom prst="rect">
            <a:avLst/>
          </a:prstGeom>
          <a:solidFill>
            <a:srgbClr val="75CC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117</a:t>
            </a:r>
          </a:p>
          <a:p>
            <a:pPr algn="ctr"/>
            <a:r>
              <a:rPr lang="en-GB" sz="900" b="1" dirty="0" smtClean="0">
                <a:solidFill>
                  <a:srgbClr val="FFFFFF"/>
                </a:solidFill>
              </a:rPr>
              <a:t>204</a:t>
            </a:r>
          </a:p>
          <a:p>
            <a:pPr algn="ctr"/>
            <a:r>
              <a:rPr lang="en-GB" sz="900" b="1" dirty="0" smtClean="0">
                <a:solidFill>
                  <a:srgbClr val="FFFFFF"/>
                </a:solidFill>
              </a:rPr>
              <a:t>208</a:t>
            </a:r>
          </a:p>
        </p:txBody>
      </p:sp>
      <p:sp>
        <p:nvSpPr>
          <p:cNvPr id="54" name="Rectangle 53"/>
          <p:cNvSpPr/>
          <p:nvPr/>
        </p:nvSpPr>
        <p:spPr>
          <a:xfrm>
            <a:off x="9715500" y="2444183"/>
            <a:ext cx="962025" cy="538162"/>
          </a:xfrm>
          <a:prstGeom prst="rect">
            <a:avLst/>
          </a:prstGeom>
          <a:solidFill>
            <a:srgbClr val="CCC7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204</a:t>
            </a:r>
          </a:p>
          <a:p>
            <a:pPr algn="ctr"/>
            <a:r>
              <a:rPr lang="en-GB" sz="900" b="1" dirty="0" smtClean="0">
                <a:solidFill>
                  <a:srgbClr val="FFFFFF"/>
                </a:solidFill>
              </a:rPr>
              <a:t>199</a:t>
            </a:r>
          </a:p>
          <a:p>
            <a:pPr algn="ctr"/>
            <a:r>
              <a:rPr lang="en-GB" sz="900" b="1" dirty="0" smtClean="0">
                <a:solidFill>
                  <a:srgbClr val="FFFFFF"/>
                </a:solidFill>
              </a:rPr>
              <a:t>178</a:t>
            </a:r>
            <a:endParaRPr lang="en-GB" sz="900" b="1" dirty="0">
              <a:solidFill>
                <a:srgbClr val="FFFFFF"/>
              </a:solidFill>
            </a:endParaRPr>
          </a:p>
        </p:txBody>
      </p:sp>
      <p:sp>
        <p:nvSpPr>
          <p:cNvPr id="55" name="Rectangle 54"/>
          <p:cNvSpPr/>
          <p:nvPr/>
        </p:nvSpPr>
        <p:spPr>
          <a:xfrm>
            <a:off x="9715500" y="3181123"/>
            <a:ext cx="962025" cy="538162"/>
          </a:xfrm>
          <a:prstGeom prst="rect">
            <a:avLst/>
          </a:prstGeom>
          <a:solidFill>
            <a:srgbClr val="D39D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211</a:t>
            </a:r>
          </a:p>
          <a:p>
            <a:pPr algn="ctr"/>
            <a:r>
              <a:rPr lang="en-GB" sz="900" b="1" dirty="0" smtClean="0">
                <a:solidFill>
                  <a:srgbClr val="FFFFFF"/>
                </a:solidFill>
              </a:rPr>
              <a:t>157</a:t>
            </a:r>
          </a:p>
          <a:p>
            <a:pPr algn="ctr"/>
            <a:r>
              <a:rPr lang="en-GB" sz="900" b="1" dirty="0" smtClean="0">
                <a:solidFill>
                  <a:srgbClr val="FFFFFF"/>
                </a:solidFill>
              </a:rPr>
              <a:t>155</a:t>
            </a:r>
            <a:endParaRPr lang="en-GB" sz="900" b="1" dirty="0">
              <a:solidFill>
                <a:srgbClr val="FFFFFF"/>
              </a:solidFill>
            </a:endParaRPr>
          </a:p>
        </p:txBody>
      </p:sp>
      <p:sp>
        <p:nvSpPr>
          <p:cNvPr id="56" name="Rectangle 55"/>
          <p:cNvSpPr/>
          <p:nvPr/>
        </p:nvSpPr>
        <p:spPr>
          <a:xfrm>
            <a:off x="9715500" y="3918063"/>
            <a:ext cx="962025" cy="538162"/>
          </a:xfrm>
          <a:prstGeom prst="rect">
            <a:avLst/>
          </a:prstGeom>
          <a:solidFill>
            <a:srgbClr val="B6B9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182</a:t>
            </a:r>
          </a:p>
          <a:p>
            <a:pPr algn="ctr"/>
            <a:r>
              <a:rPr lang="en-GB" sz="900" b="1" dirty="0" smtClean="0">
                <a:solidFill>
                  <a:srgbClr val="FFFFFF"/>
                </a:solidFill>
              </a:rPr>
              <a:t>185</a:t>
            </a:r>
          </a:p>
          <a:p>
            <a:pPr algn="ctr"/>
            <a:r>
              <a:rPr lang="en-GB" sz="900" b="1" dirty="0" smtClean="0">
                <a:solidFill>
                  <a:srgbClr val="FFFFFF"/>
                </a:solidFill>
              </a:rPr>
              <a:t>186</a:t>
            </a:r>
            <a:endParaRPr lang="en-GB" sz="900" b="1" dirty="0">
              <a:solidFill>
                <a:srgbClr val="FFFFFF"/>
              </a:solidFill>
            </a:endParaRPr>
          </a:p>
        </p:txBody>
      </p:sp>
      <p:sp>
        <p:nvSpPr>
          <p:cNvPr id="57" name="Rectangle 56"/>
          <p:cNvSpPr/>
          <p:nvPr/>
        </p:nvSpPr>
        <p:spPr>
          <a:xfrm>
            <a:off x="9715500" y="4655003"/>
            <a:ext cx="962025" cy="538162"/>
          </a:xfrm>
          <a:prstGeom prst="rect">
            <a:avLst/>
          </a:prstGeom>
          <a:solidFill>
            <a:srgbClr val="F2C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242</a:t>
            </a:r>
          </a:p>
          <a:p>
            <a:pPr algn="ctr"/>
            <a:r>
              <a:rPr lang="en-GB" sz="900" b="1" dirty="0" smtClean="0">
                <a:solidFill>
                  <a:srgbClr val="FFFFFF"/>
                </a:solidFill>
              </a:rPr>
              <a:t>206</a:t>
            </a:r>
          </a:p>
          <a:p>
            <a:pPr algn="ctr"/>
            <a:r>
              <a:rPr lang="en-GB" sz="900" b="1" dirty="0" smtClean="0">
                <a:solidFill>
                  <a:srgbClr val="FFFFFF"/>
                </a:solidFill>
              </a:rPr>
              <a:t>134</a:t>
            </a:r>
          </a:p>
        </p:txBody>
      </p:sp>
      <p:sp>
        <p:nvSpPr>
          <p:cNvPr id="58" name="Rectangle 57"/>
          <p:cNvSpPr/>
          <p:nvPr/>
        </p:nvSpPr>
        <p:spPr>
          <a:xfrm>
            <a:off x="9715500" y="5391944"/>
            <a:ext cx="962025" cy="538162"/>
          </a:xfrm>
          <a:prstGeom prst="rect">
            <a:avLst/>
          </a:prstGeom>
          <a:solidFill>
            <a:srgbClr val="CE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900" b="1" dirty="0" smtClean="0">
                <a:solidFill>
                  <a:srgbClr val="FFFFFF"/>
                </a:solidFill>
              </a:rPr>
              <a:t>206</a:t>
            </a:r>
          </a:p>
          <a:p>
            <a:pPr algn="ctr"/>
            <a:r>
              <a:rPr lang="en-GB" sz="900" b="1" dirty="0" smtClean="0">
                <a:solidFill>
                  <a:srgbClr val="FFFFFF"/>
                </a:solidFill>
              </a:rPr>
              <a:t>159</a:t>
            </a:r>
          </a:p>
          <a:p>
            <a:pPr algn="ctr"/>
            <a:r>
              <a:rPr lang="en-GB" sz="900" b="1" dirty="0" smtClean="0">
                <a:solidFill>
                  <a:srgbClr val="FFFFFF"/>
                </a:solidFill>
              </a:rPr>
              <a:t>182</a:t>
            </a:r>
            <a:endParaRPr lang="en-GB" sz="900" b="1" dirty="0">
              <a:solidFill>
                <a:srgbClr val="FFFFFF"/>
              </a:solidFill>
            </a:endParaRPr>
          </a:p>
        </p:txBody>
      </p:sp>
      <p:sp>
        <p:nvSpPr>
          <p:cNvPr id="59" name="TextBox 58"/>
          <p:cNvSpPr txBox="1"/>
          <p:nvPr/>
        </p:nvSpPr>
        <p:spPr>
          <a:xfrm>
            <a:off x="9324335" y="-228600"/>
            <a:ext cx="1582484" cy="369332"/>
          </a:xfrm>
          <a:prstGeom prst="rect">
            <a:avLst/>
          </a:prstGeom>
          <a:noFill/>
        </p:spPr>
        <p:txBody>
          <a:bodyPr wrap="none" rtlCol="0">
            <a:spAutoFit/>
          </a:bodyPr>
          <a:lstStyle/>
          <a:p>
            <a:r>
              <a:rPr lang="en-GB" dirty="0" smtClean="0">
                <a:solidFill>
                  <a:srgbClr val="191919"/>
                </a:solidFill>
                <a:latin typeface="Arial"/>
                <a:cs typeface="Arial"/>
              </a:rPr>
              <a:t>Extra Colours</a:t>
            </a:r>
            <a:endParaRPr lang="en-GB" dirty="0">
              <a:solidFill>
                <a:srgbClr val="191919"/>
              </a:solidFill>
              <a:latin typeface="Arial"/>
              <a:cs typeface="Arial"/>
            </a:endParaRPr>
          </a:p>
        </p:txBody>
      </p:sp>
      <p:sp>
        <p:nvSpPr>
          <p:cNvPr id="61" name="TextBox 60"/>
          <p:cNvSpPr txBox="1"/>
          <p:nvPr/>
        </p:nvSpPr>
        <p:spPr>
          <a:xfrm>
            <a:off x="8456295" y="6451406"/>
            <a:ext cx="292100" cy="123111"/>
          </a:xfrm>
          <a:prstGeom prst="rect">
            <a:avLst/>
          </a:prstGeom>
          <a:noFill/>
        </p:spPr>
        <p:txBody>
          <a:bodyPr wrap="square" lIns="0" tIns="0" rIns="0" bIns="0" rtlCol="0">
            <a:spAutoFit/>
          </a:bodyPr>
          <a:lstStyle/>
          <a:p>
            <a:pPr algn="r"/>
            <a:fld id="{3F96E720-DFF6-4F66-82A9-1D954C345FA4}" type="slidenum">
              <a:rPr lang="en-US" sz="800" smtClean="0">
                <a:solidFill>
                  <a:srgbClr val="191919"/>
                </a:solidFill>
                <a:latin typeface="Arial"/>
                <a:cs typeface="Arial"/>
              </a:rPr>
              <a:pPr algn="r"/>
              <a:t>‹#›</a:t>
            </a:fld>
            <a:r>
              <a:rPr lang="en-US" sz="800" dirty="0" smtClean="0">
                <a:solidFill>
                  <a:srgbClr val="191919"/>
                </a:solidFill>
                <a:latin typeface="Arial"/>
                <a:cs typeface="Arial"/>
              </a:rPr>
              <a:t> </a:t>
            </a:r>
            <a:r>
              <a:rPr lang="en-US" sz="800" dirty="0" smtClean="0">
                <a:solidFill>
                  <a:srgbClr val="191919"/>
                </a:solidFill>
                <a:latin typeface="Arial"/>
                <a:cs typeface="Arial"/>
                <a:sym typeface="Wingdings"/>
              </a:rPr>
              <a:t></a:t>
            </a:r>
            <a:endParaRPr lang="en-US" sz="800" dirty="0">
              <a:solidFill>
                <a:srgbClr val="191919"/>
              </a:solidFill>
              <a:latin typeface="Arial"/>
              <a:cs typeface="Arial"/>
            </a:endParaRPr>
          </a:p>
        </p:txBody>
      </p:sp>
    </p:spTree>
    <p:extLst>
      <p:ext uri="{BB962C8B-B14F-4D97-AF65-F5344CB8AC3E}">
        <p14:creationId xmlns:p14="http://schemas.microsoft.com/office/powerpoint/2010/main" val="3171494318"/>
      </p:ext>
    </p:extLst>
  </p:cSld>
  <p:clrMap bg1="lt1" tx1="dk1" bg2="lt2" tx2="dk2" accent1="accent1" accent2="accent2" accent3="accent3" accent4="accent4" accent5="accent5" accent6="accent6" hlink="hlink" folHlink="folHlink"/>
  <p:sldLayoutIdLst>
    <p:sldLayoutId id="2147488878" r:id="rId1"/>
    <p:sldLayoutId id="2147488879" r:id="rId2"/>
    <p:sldLayoutId id="2147488880" r:id="rId3"/>
    <p:sldLayoutId id="2147488881" r:id="rId4"/>
    <p:sldLayoutId id="2147488883" r:id="rId5"/>
  </p:sldLayoutIdLst>
  <p:timing>
    <p:tnLst>
      <p:par>
        <p:cTn id="1" dur="indefinite" restart="never" nodeType="tmRoot"/>
      </p:par>
    </p:tnLst>
  </p:timing>
  <p:hf sldNum="0" hdr="0" ftr="0" dt="0"/>
  <p:txStyles>
    <p:titleStyle>
      <a:lvl1pPr algn="l" rtl="0" eaLnBrk="1" fontAlgn="base" hangingPunct="1">
        <a:spcBef>
          <a:spcPct val="0"/>
        </a:spcBef>
        <a:spcAft>
          <a:spcPct val="0"/>
        </a:spcAft>
        <a:defRPr sz="2200" b="1" kern="1200">
          <a:solidFill>
            <a:srgbClr val="191919"/>
          </a:solidFill>
          <a:latin typeface="+mj-lt"/>
          <a:ea typeface="+mj-ea"/>
          <a:cs typeface="Arial" pitchFamily="34" charset="0"/>
        </a:defRPr>
      </a:lvl1pPr>
      <a:lvl2pPr algn="l" rtl="0" eaLnBrk="1" fontAlgn="base" hangingPunct="1">
        <a:spcBef>
          <a:spcPct val="0"/>
        </a:spcBef>
        <a:spcAft>
          <a:spcPct val="0"/>
        </a:spcAft>
        <a:defRPr sz="2200" b="1">
          <a:solidFill>
            <a:srgbClr val="191919"/>
          </a:solidFill>
          <a:latin typeface="Arial" charset="0"/>
          <a:cs typeface="Arial" charset="0"/>
        </a:defRPr>
      </a:lvl2pPr>
      <a:lvl3pPr algn="l" rtl="0" eaLnBrk="1" fontAlgn="base" hangingPunct="1">
        <a:spcBef>
          <a:spcPct val="0"/>
        </a:spcBef>
        <a:spcAft>
          <a:spcPct val="0"/>
        </a:spcAft>
        <a:defRPr sz="2200" b="1">
          <a:solidFill>
            <a:srgbClr val="191919"/>
          </a:solidFill>
          <a:latin typeface="Arial" charset="0"/>
          <a:cs typeface="Arial" charset="0"/>
        </a:defRPr>
      </a:lvl3pPr>
      <a:lvl4pPr algn="l" rtl="0" eaLnBrk="1" fontAlgn="base" hangingPunct="1">
        <a:spcBef>
          <a:spcPct val="0"/>
        </a:spcBef>
        <a:spcAft>
          <a:spcPct val="0"/>
        </a:spcAft>
        <a:defRPr sz="2200" b="1">
          <a:solidFill>
            <a:srgbClr val="191919"/>
          </a:solidFill>
          <a:latin typeface="Arial" charset="0"/>
          <a:cs typeface="Arial" charset="0"/>
        </a:defRPr>
      </a:lvl4pPr>
      <a:lvl5pPr algn="l" rtl="0" eaLnBrk="1" fontAlgn="base" hangingPunct="1">
        <a:spcBef>
          <a:spcPct val="0"/>
        </a:spcBef>
        <a:spcAft>
          <a:spcPct val="0"/>
        </a:spcAft>
        <a:defRPr sz="2200" b="1">
          <a:solidFill>
            <a:srgbClr val="191919"/>
          </a:solidFill>
          <a:latin typeface="Arial" charset="0"/>
          <a:cs typeface="Arial" charset="0"/>
        </a:defRPr>
      </a:lvl5pPr>
      <a:lvl6pPr marL="457200" algn="l" rtl="0" eaLnBrk="1" fontAlgn="base" hangingPunct="1">
        <a:spcBef>
          <a:spcPct val="0"/>
        </a:spcBef>
        <a:spcAft>
          <a:spcPct val="0"/>
        </a:spcAft>
        <a:defRPr sz="2200" b="1">
          <a:solidFill>
            <a:srgbClr val="191919"/>
          </a:solidFill>
          <a:latin typeface="Arial" charset="0"/>
          <a:cs typeface="Arial" charset="0"/>
        </a:defRPr>
      </a:lvl6pPr>
      <a:lvl7pPr marL="914400" algn="l" rtl="0" eaLnBrk="1" fontAlgn="base" hangingPunct="1">
        <a:spcBef>
          <a:spcPct val="0"/>
        </a:spcBef>
        <a:spcAft>
          <a:spcPct val="0"/>
        </a:spcAft>
        <a:defRPr sz="2200" b="1">
          <a:solidFill>
            <a:srgbClr val="191919"/>
          </a:solidFill>
          <a:latin typeface="Arial" charset="0"/>
          <a:cs typeface="Arial" charset="0"/>
        </a:defRPr>
      </a:lvl7pPr>
      <a:lvl8pPr marL="1371600" algn="l" rtl="0" eaLnBrk="1" fontAlgn="base" hangingPunct="1">
        <a:spcBef>
          <a:spcPct val="0"/>
        </a:spcBef>
        <a:spcAft>
          <a:spcPct val="0"/>
        </a:spcAft>
        <a:defRPr sz="2200" b="1">
          <a:solidFill>
            <a:srgbClr val="191919"/>
          </a:solidFill>
          <a:latin typeface="Arial" charset="0"/>
          <a:cs typeface="Arial" charset="0"/>
        </a:defRPr>
      </a:lvl8pPr>
      <a:lvl9pPr marL="1828800" algn="l" rtl="0" eaLnBrk="1" fontAlgn="base" hangingPunct="1">
        <a:spcBef>
          <a:spcPct val="0"/>
        </a:spcBef>
        <a:spcAft>
          <a:spcPct val="0"/>
        </a:spcAft>
        <a:defRPr sz="2200" b="1">
          <a:solidFill>
            <a:srgbClr val="191919"/>
          </a:solidFill>
          <a:latin typeface="Arial" charset="0"/>
          <a:cs typeface="Arial" charset="0"/>
        </a:defRPr>
      </a:lvl9pPr>
    </p:titleStyle>
    <p:bodyStyle>
      <a:lvl1pPr marL="285750" indent="-284163" algn="l" rtl="0" eaLnBrk="1" fontAlgn="base" hangingPunct="1">
        <a:spcBef>
          <a:spcPts val="1200"/>
        </a:spcBef>
        <a:spcAft>
          <a:spcPts val="600"/>
        </a:spcAft>
        <a:buSzPct val="100000"/>
        <a:buFont typeface="Arial" charset="0"/>
        <a:buChar char="•"/>
        <a:defRPr kern="1200">
          <a:solidFill>
            <a:srgbClr val="191919"/>
          </a:solidFill>
          <a:latin typeface="+mn-lt"/>
          <a:ea typeface="+mn-ea"/>
          <a:cs typeface="+mn-cs"/>
        </a:defRPr>
      </a:lvl1pPr>
      <a:lvl2pPr marL="642938"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2pPr>
      <a:lvl3pPr marL="1003300"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3pPr>
      <a:lvl4pPr marL="1363663"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4pPr>
      <a:lvl5pPr marL="1724025" indent="-284163" algn="l" rtl="0" eaLnBrk="1" fontAlgn="base" hangingPunct="1">
        <a:spcBef>
          <a:spcPct val="0"/>
        </a:spcBef>
        <a:spcAft>
          <a:spcPts val="600"/>
        </a:spcAft>
        <a:buSzPct val="100000"/>
        <a:buFont typeface="Arial"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985.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985.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xml"/><Relationship Id="rId1" Type="http://schemas.openxmlformats.org/officeDocument/2006/relationships/slideLayout" Target="../slideLayouts/slideLayout985.xml"/></Relationships>
</file>

<file path=ppt/slides/_rels/slide12.xml.rels><?xml version="1.0" encoding="UTF-8" standalone="yes"?>
<Relationships xmlns="http://schemas.openxmlformats.org/package/2006/relationships"><Relationship Id="rId8" Type="http://schemas.openxmlformats.org/officeDocument/2006/relationships/chart" Target="../charts/chart7.xml"/><Relationship Id="rId3" Type="http://schemas.openxmlformats.org/officeDocument/2006/relationships/tags" Target="../tags/tag7.xml"/><Relationship Id="rId7" Type="http://schemas.openxmlformats.org/officeDocument/2006/relationships/slideLayout" Target="../slideLayouts/slideLayout996.xml"/><Relationship Id="rId2" Type="http://schemas.openxmlformats.org/officeDocument/2006/relationships/tags" Target="../tags/tag6.xml"/><Relationship Id="rId1" Type="http://schemas.openxmlformats.org/officeDocument/2006/relationships/vmlDrawing" Target="../drawings/vmlDrawing3.vml"/><Relationship Id="rId6" Type="http://schemas.openxmlformats.org/officeDocument/2006/relationships/tags" Target="../tags/tag10.xml"/><Relationship Id="rId11" Type="http://schemas.openxmlformats.org/officeDocument/2006/relationships/chart" Target="../charts/chart8.xml"/><Relationship Id="rId5" Type="http://schemas.openxmlformats.org/officeDocument/2006/relationships/tags" Target="../tags/tag9.xml"/><Relationship Id="rId10" Type="http://schemas.openxmlformats.org/officeDocument/2006/relationships/image" Target="../media/image9.emf"/><Relationship Id="rId4" Type="http://schemas.openxmlformats.org/officeDocument/2006/relationships/tags" Target="../tags/tag8.xml"/><Relationship Id="rId9" Type="http://schemas.openxmlformats.org/officeDocument/2006/relationships/oleObject" Target="../embeddings/oleObject3.bin"/></Relationships>
</file>

<file path=ppt/slides/_rels/slide13.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985.xml"/></Relationships>
</file>

<file path=ppt/slides/_rels/slide1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985.xml"/><Relationship Id="rId4" Type="http://schemas.openxmlformats.org/officeDocument/2006/relationships/chart" Target="../charts/chart12.xml"/></Relationships>
</file>

<file path=ppt/slides/_rels/slide1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985.xml"/></Relationships>
</file>

<file path=ppt/slides/_rels/slide1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985.xml"/></Relationships>
</file>

<file path=ppt/slides/_rels/slide17.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947.xml"/></Relationships>
</file>

<file path=ppt/slides/_rels/slide18.xml.rels><?xml version="1.0" encoding="UTF-8" standalone="yes"?>
<Relationships xmlns="http://schemas.openxmlformats.org/package/2006/relationships"><Relationship Id="rId8" Type="http://schemas.openxmlformats.org/officeDocument/2006/relationships/chart" Target="../charts/chart20.xml"/><Relationship Id="rId3" Type="http://schemas.openxmlformats.org/officeDocument/2006/relationships/slideLayout" Target="../slideLayouts/slideLayout985.xml"/><Relationship Id="rId7" Type="http://schemas.openxmlformats.org/officeDocument/2006/relationships/chart" Target="../charts/chart19.xml"/><Relationship Id="rId2" Type="http://schemas.openxmlformats.org/officeDocument/2006/relationships/tags" Target="../tags/tag11.xml"/><Relationship Id="rId1" Type="http://schemas.openxmlformats.org/officeDocument/2006/relationships/vmlDrawing" Target="../drawings/vmlDrawing4.vml"/><Relationship Id="rId6" Type="http://schemas.openxmlformats.org/officeDocument/2006/relationships/chart" Target="../charts/chart18.xml"/><Relationship Id="rId5" Type="http://schemas.openxmlformats.org/officeDocument/2006/relationships/image" Target="../media/image9.emf"/><Relationship Id="rId4" Type="http://schemas.openxmlformats.org/officeDocument/2006/relationships/oleObject" Target="../embeddings/oleObject4.bin"/><Relationship Id="rId9" Type="http://schemas.openxmlformats.org/officeDocument/2006/relationships/chart" Target="../charts/chart21.xml"/></Relationships>
</file>

<file path=ppt/slides/_rels/slide19.xml.rels><?xml version="1.0" encoding="UTF-8" standalone="yes"?>
<Relationships xmlns="http://schemas.openxmlformats.org/package/2006/relationships"><Relationship Id="rId8" Type="http://schemas.openxmlformats.org/officeDocument/2006/relationships/tags" Target="../tags/tag19.xml"/><Relationship Id="rId3" Type="http://schemas.openxmlformats.org/officeDocument/2006/relationships/tags" Target="../tags/tag14.xml"/><Relationship Id="rId7" Type="http://schemas.openxmlformats.org/officeDocument/2006/relationships/tags" Target="../tags/tag18.xml"/><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tags" Target="../tags/tag17.xml"/><Relationship Id="rId5" Type="http://schemas.openxmlformats.org/officeDocument/2006/relationships/tags" Target="../tags/tag16.xml"/><Relationship Id="rId4" Type="http://schemas.openxmlformats.org/officeDocument/2006/relationships/tags" Target="../tags/tag15.xml"/><Relationship Id="rId9" Type="http://schemas.openxmlformats.org/officeDocument/2006/relationships/slideLayout" Target="../slideLayouts/slideLayout99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36.xml"/></Relationships>
</file>

<file path=ppt/slides/_rels/slide20.xml.rels><?xml version="1.0" encoding="UTF-8" standalone="yes"?>
<Relationships xmlns="http://schemas.openxmlformats.org/package/2006/relationships"><Relationship Id="rId8" Type="http://schemas.openxmlformats.org/officeDocument/2006/relationships/notesSlide" Target="../notesSlides/notesSlide2.xml"/><Relationship Id="rId3" Type="http://schemas.openxmlformats.org/officeDocument/2006/relationships/tags" Target="../tags/tag22.xml"/><Relationship Id="rId7" Type="http://schemas.openxmlformats.org/officeDocument/2006/relationships/slideLayout" Target="../slideLayouts/slideLayout996.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5" Type="http://schemas.openxmlformats.org/officeDocument/2006/relationships/tags" Target="../tags/tag24.xml"/><Relationship Id="rId10" Type="http://schemas.openxmlformats.org/officeDocument/2006/relationships/chart" Target="../charts/chart23.xml"/><Relationship Id="rId4" Type="http://schemas.openxmlformats.org/officeDocument/2006/relationships/tags" Target="../tags/tag23.xml"/><Relationship Id="rId9" Type="http://schemas.openxmlformats.org/officeDocument/2006/relationships/chart" Target="../charts/char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86.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985.xml"/><Relationship Id="rId7" Type="http://schemas.openxmlformats.org/officeDocument/2006/relationships/chart" Target="../charts/chart25.xml"/><Relationship Id="rId2" Type="http://schemas.openxmlformats.org/officeDocument/2006/relationships/tags" Target="../tags/tag26.xml"/><Relationship Id="rId1" Type="http://schemas.openxmlformats.org/officeDocument/2006/relationships/vmlDrawing" Target="../drawings/vmlDrawing5.vml"/><Relationship Id="rId6" Type="http://schemas.openxmlformats.org/officeDocument/2006/relationships/chart" Target="../charts/chart24.xml"/><Relationship Id="rId5" Type="http://schemas.openxmlformats.org/officeDocument/2006/relationships/image" Target="../media/image10.emf"/><Relationship Id="rId4" Type="http://schemas.openxmlformats.org/officeDocument/2006/relationships/oleObject" Target="../embeddings/oleObject5.bin"/></Relationships>
</file>

<file path=ppt/slides/_rels/slide23.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985.xml"/></Relationships>
</file>

<file path=ppt/slides/_rels/slide24.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985.xml"/></Relationships>
</file>

<file path=ppt/slides/_rels/slide25.xml.rels><?xml version="1.0" encoding="UTF-8" standalone="yes"?>
<Relationships xmlns="http://schemas.openxmlformats.org/package/2006/relationships"><Relationship Id="rId8" Type="http://schemas.openxmlformats.org/officeDocument/2006/relationships/image" Target="../media/image9.emf"/><Relationship Id="rId3" Type="http://schemas.openxmlformats.org/officeDocument/2006/relationships/tags" Target="../tags/tag28.xml"/><Relationship Id="rId7" Type="http://schemas.openxmlformats.org/officeDocument/2006/relationships/oleObject" Target="../embeddings/oleObject6.bin"/><Relationship Id="rId2" Type="http://schemas.openxmlformats.org/officeDocument/2006/relationships/tags" Target="../tags/tag27.xml"/><Relationship Id="rId1" Type="http://schemas.openxmlformats.org/officeDocument/2006/relationships/vmlDrawing" Target="../drawings/vmlDrawing6.vml"/><Relationship Id="rId6" Type="http://schemas.openxmlformats.org/officeDocument/2006/relationships/chart" Target="../charts/chart28.xml"/><Relationship Id="rId5" Type="http://schemas.openxmlformats.org/officeDocument/2006/relationships/notesSlide" Target="../notesSlides/notesSlide3.xml"/><Relationship Id="rId4" Type="http://schemas.openxmlformats.org/officeDocument/2006/relationships/slideLayout" Target="../slideLayouts/slideLayout99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27.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2.emf"/><Relationship Id="rId2" Type="http://schemas.openxmlformats.org/officeDocument/2006/relationships/slideLayout" Target="../slideLayouts/slideLayout78.xml"/><Relationship Id="rId1" Type="http://schemas.openxmlformats.org/officeDocument/2006/relationships/vmlDrawing" Target="../drawings/vmlDrawing7.vml"/><Relationship Id="rId6" Type="http://schemas.openxmlformats.org/officeDocument/2006/relationships/oleObject" Target="../embeddings/oleObject8.bin"/><Relationship Id="rId5" Type="http://schemas.openxmlformats.org/officeDocument/2006/relationships/image" Target="../media/image11.emf"/><Relationship Id="rId4" Type="http://schemas.openxmlformats.org/officeDocument/2006/relationships/oleObject" Target="../embeddings/oleObject7.bin"/></Relationships>
</file>

<file path=ppt/slides/_rels/slide28.xml.rels><?xml version="1.0" encoding="UTF-8" standalone="yes"?>
<Relationships xmlns="http://schemas.openxmlformats.org/package/2006/relationships"><Relationship Id="rId8" Type="http://schemas.openxmlformats.org/officeDocument/2006/relationships/oleObject" Target="../embeddings/oleObject10.bin"/><Relationship Id="rId3" Type="http://schemas.openxmlformats.org/officeDocument/2006/relationships/tags" Target="../tags/tag30.xml"/><Relationship Id="rId7" Type="http://schemas.openxmlformats.org/officeDocument/2006/relationships/image" Target="../media/image14.emf"/><Relationship Id="rId2" Type="http://schemas.openxmlformats.org/officeDocument/2006/relationships/tags" Target="../tags/tag29.xml"/><Relationship Id="rId1" Type="http://schemas.openxmlformats.org/officeDocument/2006/relationships/vmlDrawing" Target="../drawings/vmlDrawing8.vml"/><Relationship Id="rId6" Type="http://schemas.openxmlformats.org/officeDocument/2006/relationships/oleObject" Target="../embeddings/oleObject9.bin"/><Relationship Id="rId11" Type="http://schemas.openxmlformats.org/officeDocument/2006/relationships/image" Target="../media/image16.emf"/><Relationship Id="rId5" Type="http://schemas.openxmlformats.org/officeDocument/2006/relationships/notesSlide" Target="../notesSlides/notesSlide4.xml"/><Relationship Id="rId10" Type="http://schemas.openxmlformats.org/officeDocument/2006/relationships/oleObject" Target="../embeddings/oleObject11.bin"/><Relationship Id="rId4" Type="http://schemas.openxmlformats.org/officeDocument/2006/relationships/slideLayout" Target="../slideLayouts/slideLayout79.xml"/><Relationship Id="rId9" Type="http://schemas.openxmlformats.org/officeDocument/2006/relationships/image" Target="../media/image15.emf"/></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37.xml"/></Relationships>
</file>

<file path=ppt/slides/_rels/slide30.xml.rels><?xml version="1.0" encoding="UTF-8" standalone="yes"?>
<Relationships xmlns="http://schemas.openxmlformats.org/package/2006/relationships"><Relationship Id="rId3" Type="http://schemas.openxmlformats.org/officeDocument/2006/relationships/tags" Target="../tags/tag33.xml"/><Relationship Id="rId7" Type="http://schemas.openxmlformats.org/officeDocument/2006/relationships/notesSlide" Target="../notesSlides/notesSlide5.xml"/><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slideLayout" Target="../slideLayouts/slideLayout62.xml"/><Relationship Id="rId5" Type="http://schemas.openxmlformats.org/officeDocument/2006/relationships/tags" Target="../tags/tag35.xml"/><Relationship Id="rId4" Type="http://schemas.openxmlformats.org/officeDocument/2006/relationships/tags" Target="../tags/tag34.xml"/></Relationships>
</file>

<file path=ppt/slides/_rels/slide31.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6.xml"/><Relationship Id="rId1" Type="http://schemas.openxmlformats.org/officeDocument/2006/relationships/slideLayout" Target="../slideLayouts/slideLayout68.xml"/><Relationship Id="rId5" Type="http://schemas.openxmlformats.org/officeDocument/2006/relationships/image" Target="../media/image17.png"/><Relationship Id="rId4" Type="http://schemas.openxmlformats.org/officeDocument/2006/relationships/chart" Target="../charts/chart30.xml"/></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chart" Target="../charts/chart34.xml"/><Relationship Id="rId2" Type="http://schemas.openxmlformats.org/officeDocument/2006/relationships/slideLayout" Target="../slideLayouts/slideLayout68.xml"/><Relationship Id="rId1" Type="http://schemas.openxmlformats.org/officeDocument/2006/relationships/tags" Target="../tags/tag36.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chart" Target="../charts/chart31.xml"/></Relationships>
</file>

<file path=ppt/slides/_rels/slide33.xml.rels><?xml version="1.0" encoding="UTF-8" standalone="yes"?>
<Relationships xmlns="http://schemas.openxmlformats.org/package/2006/relationships"><Relationship Id="rId8" Type="http://schemas.openxmlformats.org/officeDocument/2006/relationships/image" Target="../media/image20.emf"/><Relationship Id="rId13" Type="http://schemas.openxmlformats.org/officeDocument/2006/relationships/oleObject" Target="../embeddings/Microsoft_Excel_97-2003_Worksheet5.xls"/><Relationship Id="rId18" Type="http://schemas.openxmlformats.org/officeDocument/2006/relationships/image" Target="../media/image25.emf"/><Relationship Id="rId3" Type="http://schemas.openxmlformats.org/officeDocument/2006/relationships/notesSlide" Target="../notesSlides/notesSlide7.xml"/><Relationship Id="rId7" Type="http://schemas.openxmlformats.org/officeDocument/2006/relationships/oleObject" Target="../embeddings/Microsoft_Excel_97-2003_Worksheet2.xls"/><Relationship Id="rId12" Type="http://schemas.openxmlformats.org/officeDocument/2006/relationships/image" Target="../media/image22.emf"/><Relationship Id="rId17" Type="http://schemas.openxmlformats.org/officeDocument/2006/relationships/oleObject" Target="../embeddings/Microsoft_Excel_97-2003_Worksheet7.xls"/><Relationship Id="rId2" Type="http://schemas.openxmlformats.org/officeDocument/2006/relationships/slideLayout" Target="../slideLayouts/slideLayout79.xml"/><Relationship Id="rId16" Type="http://schemas.openxmlformats.org/officeDocument/2006/relationships/image" Target="../media/image24.emf"/><Relationship Id="rId20" Type="http://schemas.openxmlformats.org/officeDocument/2006/relationships/image" Target="../media/image26.emf"/><Relationship Id="rId1" Type="http://schemas.openxmlformats.org/officeDocument/2006/relationships/vmlDrawing" Target="../drawings/vmlDrawing9.vml"/><Relationship Id="rId6" Type="http://schemas.openxmlformats.org/officeDocument/2006/relationships/image" Target="../media/image19.emf"/><Relationship Id="rId11" Type="http://schemas.openxmlformats.org/officeDocument/2006/relationships/oleObject" Target="../embeddings/Microsoft_Excel_97-2003_Worksheet4.xls"/><Relationship Id="rId5" Type="http://schemas.openxmlformats.org/officeDocument/2006/relationships/oleObject" Target="../embeddings/Microsoft_Excel_97-2003_Worksheet1.xls"/><Relationship Id="rId15" Type="http://schemas.openxmlformats.org/officeDocument/2006/relationships/oleObject" Target="../embeddings/Microsoft_Excel_97-2003_Worksheet6.xls"/><Relationship Id="rId10" Type="http://schemas.openxmlformats.org/officeDocument/2006/relationships/image" Target="../media/image21.emf"/><Relationship Id="rId19" Type="http://schemas.openxmlformats.org/officeDocument/2006/relationships/oleObject" Target="../embeddings/Microsoft_Excel_97-2003_Worksheet8.xls"/><Relationship Id="rId4" Type="http://schemas.openxmlformats.org/officeDocument/2006/relationships/image" Target="../media/image27.png"/><Relationship Id="rId9" Type="http://schemas.openxmlformats.org/officeDocument/2006/relationships/oleObject" Target="../embeddings/Microsoft_Excel_97-2003_Worksheet3.xls"/><Relationship Id="rId14" Type="http://schemas.openxmlformats.org/officeDocument/2006/relationships/image" Target="../media/image23.emf"/></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84.xml"/><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slideLayout" Target="../slideLayouts/slideLayout81.xml"/><Relationship Id="rId1" Type="http://schemas.openxmlformats.org/officeDocument/2006/relationships/vmlDrawing" Target="../drawings/vmlDrawing10.vml"/><Relationship Id="rId5" Type="http://schemas.openxmlformats.org/officeDocument/2006/relationships/image" Target="../media/image31.emf"/><Relationship Id="rId4" Type="http://schemas.openxmlformats.org/officeDocument/2006/relationships/oleObject" Target="../embeddings/Microsoft_Excel_97-2003_Worksheet9.xls"/></Relationships>
</file>

<file path=ppt/slides/_rels/slide36.xml.rels><?xml version="1.0" encoding="UTF-8" standalone="yes"?>
<Relationships xmlns="http://schemas.openxmlformats.org/package/2006/relationships"><Relationship Id="rId8" Type="http://schemas.openxmlformats.org/officeDocument/2006/relationships/oleObject" Target="../embeddings/oleObject14.bin"/><Relationship Id="rId13" Type="http://schemas.openxmlformats.org/officeDocument/2006/relationships/image" Target="../media/image38.wmf"/><Relationship Id="rId3" Type="http://schemas.openxmlformats.org/officeDocument/2006/relationships/notesSlide" Target="../notesSlides/notesSlide8.xml"/><Relationship Id="rId7" Type="http://schemas.openxmlformats.org/officeDocument/2006/relationships/image" Target="../media/image32.emf"/><Relationship Id="rId12" Type="http://schemas.openxmlformats.org/officeDocument/2006/relationships/image" Target="../media/image37.wmf"/><Relationship Id="rId2" Type="http://schemas.openxmlformats.org/officeDocument/2006/relationships/slideLayout" Target="../slideLayouts/slideLayout79.xml"/><Relationship Id="rId1" Type="http://schemas.openxmlformats.org/officeDocument/2006/relationships/vmlDrawing" Target="../drawings/vmlDrawing11.vml"/><Relationship Id="rId6" Type="http://schemas.openxmlformats.org/officeDocument/2006/relationships/oleObject" Target="../embeddings/oleObject13.bin"/><Relationship Id="rId11" Type="http://schemas.openxmlformats.org/officeDocument/2006/relationships/image" Target="../media/image34.emf"/><Relationship Id="rId5" Type="http://schemas.openxmlformats.org/officeDocument/2006/relationships/image" Target="../media/image36.emf"/><Relationship Id="rId15" Type="http://schemas.openxmlformats.org/officeDocument/2006/relationships/image" Target="../media/image40.jpeg"/><Relationship Id="rId10" Type="http://schemas.openxmlformats.org/officeDocument/2006/relationships/oleObject" Target="../embeddings/oleObject15.bin"/><Relationship Id="rId4" Type="http://schemas.openxmlformats.org/officeDocument/2006/relationships/image" Target="../media/image35.png"/><Relationship Id="rId9" Type="http://schemas.openxmlformats.org/officeDocument/2006/relationships/image" Target="../media/image33.emf"/><Relationship Id="rId14" Type="http://schemas.openxmlformats.org/officeDocument/2006/relationships/image" Target="../media/image39.wmf"/></Relationships>
</file>

<file path=ppt/slides/_rels/slide37.xml.rels><?xml version="1.0" encoding="UTF-8" standalone="yes"?>
<Relationships xmlns="http://schemas.openxmlformats.org/package/2006/relationships"><Relationship Id="rId3" Type="http://schemas.openxmlformats.org/officeDocument/2006/relationships/oleObject" Target="../embeddings/Microsoft_Excel_97-2003_Worksheet10.xls"/><Relationship Id="rId2" Type="http://schemas.openxmlformats.org/officeDocument/2006/relationships/slideLayout" Target="../slideLayouts/slideLayout62.xml"/><Relationship Id="rId1" Type="http://schemas.openxmlformats.org/officeDocument/2006/relationships/vmlDrawing" Target="../drawings/vmlDrawing12.vml"/><Relationship Id="rId5" Type="http://schemas.openxmlformats.org/officeDocument/2006/relationships/image" Target="../media/image42.emf"/><Relationship Id="rId4" Type="http://schemas.openxmlformats.org/officeDocument/2006/relationships/image" Target="../media/image41.pn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83.xml"/><Relationship Id="rId1" Type="http://schemas.openxmlformats.org/officeDocument/2006/relationships/tags" Target="../tags/tag37.xml"/><Relationship Id="rId5" Type="http://schemas.openxmlformats.org/officeDocument/2006/relationships/image" Target="../media/image44.png"/><Relationship Id="rId4" Type="http://schemas.openxmlformats.org/officeDocument/2006/relationships/image" Target="../media/image43.png"/></Relationships>
</file>

<file path=ppt/slides/_rels/slide39.xml.rels><?xml version="1.0" encoding="UTF-8" standalone="yes"?>
<Relationships xmlns="http://schemas.openxmlformats.org/package/2006/relationships"><Relationship Id="rId3" Type="http://schemas.openxmlformats.org/officeDocument/2006/relationships/oleObject" Target="../embeddings/Microsoft_Excel_97-2003_Worksheet11.xls"/><Relationship Id="rId2" Type="http://schemas.openxmlformats.org/officeDocument/2006/relationships/slideLayout" Target="../slideLayouts/slideLayout68.xml"/><Relationship Id="rId1" Type="http://schemas.openxmlformats.org/officeDocument/2006/relationships/vmlDrawing" Target="../drawings/vmlDrawing13.vml"/><Relationship Id="rId6" Type="http://schemas.openxmlformats.org/officeDocument/2006/relationships/image" Target="../media/image46.png"/><Relationship Id="rId5" Type="http://schemas.openxmlformats.org/officeDocument/2006/relationships/oleObject" Target="../embeddings/Microsoft_Excel_97-2003_Worksheet12.xls"/><Relationship Id="rId4" Type="http://schemas.openxmlformats.org/officeDocument/2006/relationships/image" Target="../media/image45.png"/></Relationships>
</file>

<file path=ppt/slides/_rels/slide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947.xml"/></Relationships>
</file>

<file path=ppt/slides/_rels/slide40.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slideLayout" Target="../slideLayouts/slideLayout68.xml"/><Relationship Id="rId1" Type="http://schemas.openxmlformats.org/officeDocument/2006/relationships/vmlDrawing" Target="../drawings/vmlDrawing14.vml"/><Relationship Id="rId6" Type="http://schemas.openxmlformats.org/officeDocument/2006/relationships/image" Target="../media/image47.png"/><Relationship Id="rId5" Type="http://schemas.openxmlformats.org/officeDocument/2006/relationships/oleObject" Target="../embeddings/Microsoft_Excel_97-2003_Worksheet13.xls"/><Relationship Id="rId4" Type="http://schemas.openxmlformats.org/officeDocument/2006/relationships/image" Target="../media/image49.emf"/></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82.xml"/><Relationship Id="rId1" Type="http://schemas.openxmlformats.org/officeDocument/2006/relationships/tags" Target="../tags/tag38.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94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8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85.xml"/></Relationships>
</file>

<file path=ppt/slides/_rels/slide8.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slideLayout" Target="../slideLayouts/slideLayout985.xml"/></Relationships>
</file>

<file path=ppt/slides/_rels/slide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98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131523" y="2335822"/>
            <a:ext cx="2531462" cy="369332"/>
          </a:xfrm>
          <a:prstGeom prst="rect">
            <a:avLst/>
          </a:prstGeom>
          <a:noFill/>
        </p:spPr>
        <p:txBody>
          <a:bodyPr wrap="none" rtlCol="0">
            <a:spAutoFit/>
          </a:bodyPr>
          <a:lstStyle/>
          <a:p>
            <a:pPr fontAlgn="auto">
              <a:spcBef>
                <a:spcPts val="0"/>
              </a:spcBef>
              <a:spcAft>
                <a:spcPts val="0"/>
              </a:spcAft>
            </a:pPr>
            <a:r>
              <a:rPr lang="sv-SE" b="1" dirty="0" smtClean="0">
                <a:solidFill>
                  <a:prstClr val="white"/>
                </a:solidFill>
                <a:latin typeface="Arial" panose="020B0604020202020204" pitchFamily="34" charset="0"/>
                <a:cs typeface="Arial" panose="020B0604020202020204" pitchFamily="34" charset="0"/>
              </a:rPr>
              <a:t>Investor presentation</a:t>
            </a:r>
            <a:endParaRPr lang="sv-SE" b="1" dirty="0">
              <a:solidFill>
                <a:prstClr val="white"/>
              </a:solidFill>
              <a:latin typeface="Arial" panose="020B0604020202020204" pitchFamily="34" charset="0"/>
              <a:cs typeface="Arial" panose="020B0604020202020204" pitchFamily="34" charset="0"/>
            </a:endParaRPr>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2853" y="1416056"/>
            <a:ext cx="5215094" cy="2940842"/>
          </a:xfrm>
          <a:prstGeom prst="rect">
            <a:avLst/>
          </a:prstGeom>
        </p:spPr>
      </p:pic>
      <p:sp>
        <p:nvSpPr>
          <p:cNvPr id="8" name="Rectangle 7"/>
          <p:cNvSpPr/>
          <p:nvPr/>
        </p:nvSpPr>
        <p:spPr>
          <a:xfrm>
            <a:off x="3004458" y="4914165"/>
            <a:ext cx="5753008" cy="907941"/>
          </a:xfrm>
          <a:prstGeom prst="rect">
            <a:avLst/>
          </a:prstGeom>
        </p:spPr>
        <p:txBody>
          <a:bodyPr wrap="square">
            <a:spAutoFit/>
          </a:bodyPr>
          <a:lstStyle/>
          <a:p>
            <a:pPr fontAlgn="auto">
              <a:spcBef>
                <a:spcPts val="0"/>
              </a:spcBef>
              <a:spcAft>
                <a:spcPts val="0"/>
              </a:spcAft>
            </a:pPr>
            <a:r>
              <a:rPr lang="en-GB" sz="2200" b="1" dirty="0" smtClean="0">
                <a:latin typeface="Arial" panose="020B0604020202020204" pitchFamily="34" charset="0"/>
                <a:cs typeface="Arial" panose="020B0604020202020204" pitchFamily="34" charset="0"/>
              </a:rPr>
              <a:t>Debt Investor Presentation </a:t>
            </a:r>
          </a:p>
          <a:p>
            <a:pPr fontAlgn="auto">
              <a:spcBef>
                <a:spcPts val="0"/>
              </a:spcBef>
              <a:spcAft>
                <a:spcPts val="0"/>
              </a:spcAft>
            </a:pPr>
            <a:r>
              <a:rPr lang="en-GB" sz="2200" b="1" dirty="0" smtClean="0">
                <a:latin typeface="Arial" panose="020B0604020202020204" pitchFamily="34" charset="0"/>
                <a:cs typeface="Arial" panose="020B0604020202020204" pitchFamily="34" charset="0"/>
              </a:rPr>
              <a:t>Q2 2015</a:t>
            </a:r>
          </a:p>
          <a:p>
            <a:pPr fontAlgn="auto">
              <a:lnSpc>
                <a:spcPct val="50000"/>
              </a:lnSpc>
              <a:spcBef>
                <a:spcPts val="0"/>
              </a:spcBef>
              <a:spcAft>
                <a:spcPts val="0"/>
              </a:spcAft>
            </a:pPr>
            <a:endParaRPr lang="sv-SE" b="1" dirty="0"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473687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Chart 19"/>
          <p:cNvGraphicFramePr/>
          <p:nvPr>
            <p:extLst>
              <p:ext uri="{D42A27DB-BD31-4B8C-83A1-F6EECF244321}">
                <p14:modId xmlns:p14="http://schemas.microsoft.com/office/powerpoint/2010/main" val="1886610566"/>
              </p:ext>
            </p:extLst>
          </p:nvPr>
        </p:nvGraphicFramePr>
        <p:xfrm>
          <a:off x="161925" y="1404231"/>
          <a:ext cx="4427538" cy="26105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4" name="Chart 33"/>
          <p:cNvGraphicFramePr/>
          <p:nvPr>
            <p:extLst>
              <p:ext uri="{D42A27DB-BD31-4B8C-83A1-F6EECF244321}">
                <p14:modId xmlns:p14="http://schemas.microsoft.com/office/powerpoint/2010/main" val="615220609"/>
              </p:ext>
            </p:extLst>
          </p:nvPr>
        </p:nvGraphicFramePr>
        <p:xfrm>
          <a:off x="409018" y="3919318"/>
          <a:ext cx="4427538" cy="2623649"/>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419012" y="447057"/>
            <a:ext cx="4618572" cy="830997"/>
          </a:xfrm>
          <a:prstGeom prst="rect">
            <a:avLst/>
          </a:prstGeom>
          <a:noFill/>
        </p:spPr>
        <p:txBody>
          <a:bodyPr wrap="none" rtlCol="0">
            <a:spAutoFit/>
          </a:bodyPr>
          <a:lstStyle/>
          <a:p>
            <a:r>
              <a:rPr lang="sv-SE" sz="2400" dirty="0">
                <a:latin typeface="Arial" panose="020B0604020202020204" pitchFamily="34" charset="0"/>
                <a:cs typeface="Arial" panose="020B0604020202020204" pitchFamily="34" charset="0"/>
              </a:rPr>
              <a:t>Net </a:t>
            </a:r>
            <a:r>
              <a:rPr lang="sv-SE" sz="2400" dirty="0" err="1">
                <a:latin typeface="Arial" panose="020B0604020202020204" pitchFamily="34" charset="0"/>
                <a:cs typeface="Arial" panose="020B0604020202020204" pitchFamily="34" charset="0"/>
              </a:rPr>
              <a:t>interest</a:t>
            </a:r>
            <a:r>
              <a:rPr lang="sv-SE" sz="2400" dirty="0">
                <a:latin typeface="Arial" panose="020B0604020202020204" pitchFamily="34" charset="0"/>
                <a:cs typeface="Arial" panose="020B0604020202020204" pitchFamily="34" charset="0"/>
              </a:rPr>
              <a:t> </a:t>
            </a:r>
            <a:r>
              <a:rPr lang="sv-SE" sz="2400" dirty="0" err="1">
                <a:latin typeface="Arial" panose="020B0604020202020204" pitchFamily="34" charset="0"/>
                <a:cs typeface="Arial" panose="020B0604020202020204" pitchFamily="34" charset="0"/>
              </a:rPr>
              <a:t>margin</a:t>
            </a:r>
            <a:r>
              <a:rPr lang="sv-SE" sz="2400" dirty="0">
                <a:latin typeface="Arial" panose="020B0604020202020204" pitchFamily="34" charset="0"/>
                <a:cs typeface="Arial" panose="020B0604020202020204" pitchFamily="34" charset="0"/>
              </a:rPr>
              <a:t> and </a:t>
            </a:r>
            <a:r>
              <a:rPr lang="sv-SE" sz="2400" dirty="0" err="1" smtClean="0">
                <a:latin typeface="Arial" panose="020B0604020202020204" pitchFamily="34" charset="0"/>
                <a:cs typeface="Arial" panose="020B0604020202020204" pitchFamily="34" charset="0"/>
              </a:rPr>
              <a:t>volumes</a:t>
            </a:r>
            <a:endParaRPr lang="sv-SE" sz="2400" dirty="0" smtClean="0">
              <a:latin typeface="Arial" panose="020B0604020202020204" pitchFamily="34" charset="0"/>
              <a:cs typeface="Arial" panose="020B0604020202020204" pitchFamily="34" charset="0"/>
            </a:endParaRPr>
          </a:p>
          <a:p>
            <a:endParaRPr lang="sv-SE" sz="2400" dirty="0">
              <a:latin typeface="Arial" panose="020B0604020202020204" pitchFamily="34" charset="0"/>
              <a:cs typeface="Arial" panose="020B0604020202020204" pitchFamily="34" charset="0"/>
            </a:endParaRPr>
          </a:p>
        </p:txBody>
      </p:sp>
      <p:sp>
        <p:nvSpPr>
          <p:cNvPr id="47" name="TextBox 46"/>
          <p:cNvSpPr txBox="1"/>
          <p:nvPr/>
        </p:nvSpPr>
        <p:spPr>
          <a:xfrm>
            <a:off x="4977045" y="1673805"/>
            <a:ext cx="3825176" cy="2677656"/>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Blended margin down 3 bps to </a:t>
            </a:r>
            <a:br>
              <a:rPr lang="en-US" sz="1600" dirty="0" smtClean="0">
                <a:solidFill>
                  <a:srgbClr val="4C749A"/>
                </a:solidFill>
                <a:latin typeface="Arial" panose="020B0604020202020204" pitchFamily="34" charset="0"/>
                <a:cs typeface="Arial" panose="020B0604020202020204" pitchFamily="34" charset="0"/>
              </a:rPr>
            </a:br>
            <a:r>
              <a:rPr lang="en-US" sz="1600" dirty="0" smtClean="0">
                <a:solidFill>
                  <a:srgbClr val="4C749A"/>
                </a:solidFill>
                <a:latin typeface="Arial" panose="020B0604020202020204" pitchFamily="34" charset="0"/>
                <a:cs typeface="Arial" panose="020B0604020202020204" pitchFamily="34" charset="0"/>
              </a:rPr>
              <a:t>100 bps</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Lending margins are slightly down driven by Norwegian mortgages </a:t>
            </a:r>
          </a:p>
          <a:p>
            <a:pPr marL="742950" lvl="1"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Pressure on deposit margins </a:t>
            </a:r>
          </a:p>
          <a:p>
            <a:pPr marL="742950" lvl="1"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355600" lvl="1" indent="-35560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Lending volumes are up 3% y-o-y*</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p:txBody>
      </p:sp>
      <p:sp>
        <p:nvSpPr>
          <p:cNvPr id="23" name="Rectangle 22"/>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b="1">
              <a:solidFill>
                <a:prstClr val="white"/>
              </a:solidFill>
            </a:endParaRPr>
          </a:p>
        </p:txBody>
      </p:sp>
      <p:sp>
        <p:nvSpPr>
          <p:cNvPr id="32" name="Rectangle 31"/>
          <p:cNvSpPr/>
          <p:nvPr/>
        </p:nvSpPr>
        <p:spPr>
          <a:xfrm>
            <a:off x="5067056" y="1403799"/>
            <a:ext cx="3691183" cy="45719"/>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b="1">
              <a:solidFill>
                <a:prstClr val="white"/>
              </a:solidFill>
            </a:endParaRPr>
          </a:p>
        </p:txBody>
      </p:sp>
      <p:sp>
        <p:nvSpPr>
          <p:cNvPr id="14" name="Rectangle 13"/>
          <p:cNvSpPr/>
          <p:nvPr/>
        </p:nvSpPr>
        <p:spPr>
          <a:xfrm>
            <a:off x="522290" y="3833204"/>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b="1">
              <a:solidFill>
                <a:prstClr val="white"/>
              </a:solidFill>
            </a:endParaRPr>
          </a:p>
        </p:txBody>
      </p:sp>
      <p:sp>
        <p:nvSpPr>
          <p:cNvPr id="18" name="TextBox 17"/>
          <p:cNvSpPr txBox="1"/>
          <p:nvPr/>
        </p:nvSpPr>
        <p:spPr>
          <a:xfrm>
            <a:off x="4977046" y="1449494"/>
            <a:ext cx="933269" cy="246221"/>
          </a:xfrm>
          <a:prstGeom prst="rect">
            <a:avLst/>
          </a:prstGeom>
          <a:noFill/>
        </p:spPr>
        <p:txBody>
          <a:bodyPr wrap="none" rtlCol="0">
            <a:spAutoFit/>
          </a:bodyPr>
          <a:lstStyle/>
          <a:p>
            <a:r>
              <a:rPr lang="sv-SE" sz="1000" dirty="0" smtClean="0">
                <a:solidFill>
                  <a:schemeClr val="tx1">
                    <a:lumMod val="50000"/>
                    <a:lumOff val="50000"/>
                  </a:schemeClr>
                </a:solidFill>
                <a:latin typeface="Arial" panose="020B0604020202020204" pitchFamily="34" charset="0"/>
                <a:cs typeface="Arial" panose="020B0604020202020204" pitchFamily="34" charset="0"/>
              </a:rPr>
              <a:t>COMMENTS</a:t>
            </a:r>
            <a:endParaRPr lang="sv-SE" sz="10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50" name="TextBox 49"/>
          <p:cNvSpPr txBox="1"/>
          <p:nvPr/>
        </p:nvSpPr>
        <p:spPr>
          <a:xfrm>
            <a:off x="5112058" y="6320499"/>
            <a:ext cx="3285367" cy="215444"/>
          </a:xfrm>
          <a:prstGeom prst="rect">
            <a:avLst/>
          </a:prstGeom>
          <a:noFill/>
        </p:spPr>
        <p:txBody>
          <a:bodyPr wrap="square" rtlCol="0">
            <a:spAutoFit/>
          </a:bodyPr>
          <a:lstStyle/>
          <a:p>
            <a:r>
              <a:rPr lang="en-US" sz="800" dirty="0" smtClean="0">
                <a:solidFill>
                  <a:schemeClr val="tx1">
                    <a:lumMod val="65000"/>
                    <a:lumOff val="35000"/>
                  </a:schemeClr>
                </a:solidFill>
                <a:latin typeface="Arial" panose="020B0604020202020204" pitchFamily="34" charset="0"/>
                <a:cs typeface="Arial" panose="020B0604020202020204" pitchFamily="34" charset="0"/>
              </a:rPr>
              <a:t>* Excluding repos and FX</a:t>
            </a:r>
          </a:p>
        </p:txBody>
      </p:sp>
      <p:sp>
        <p:nvSpPr>
          <p:cNvPr id="51" name="TextBox 34"/>
          <p:cNvSpPr txBox="1"/>
          <p:nvPr/>
        </p:nvSpPr>
        <p:spPr>
          <a:xfrm>
            <a:off x="482995" y="3880036"/>
            <a:ext cx="2848857" cy="246221"/>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sv-SE" sz="1000" dirty="0">
                <a:solidFill>
                  <a:srgbClr val="7F7F7F"/>
                </a:solidFill>
                <a:latin typeface="Arial" panose="020B0604020202020204" pitchFamily="34" charset="0"/>
                <a:cs typeface="Arial" panose="020B0604020202020204" pitchFamily="34" charset="0"/>
              </a:rPr>
              <a:t>LENDING AND DEPOSIT </a:t>
            </a:r>
            <a:r>
              <a:rPr lang="sv-SE" sz="1000" dirty="0" smtClean="0">
                <a:solidFill>
                  <a:srgbClr val="7F7F7F"/>
                </a:solidFill>
                <a:latin typeface="Arial" panose="020B0604020202020204" pitchFamily="34" charset="0"/>
                <a:cs typeface="Arial" panose="020B0604020202020204" pitchFamily="34" charset="0"/>
              </a:rPr>
              <a:t>VOLUMES*, </a:t>
            </a:r>
            <a:r>
              <a:rPr lang="sv-SE" sz="1000" dirty="0" err="1" smtClean="0">
                <a:solidFill>
                  <a:srgbClr val="7F7F7F"/>
                </a:solidFill>
                <a:latin typeface="Arial" panose="020B0604020202020204" pitchFamily="34" charset="0"/>
                <a:cs typeface="Arial" panose="020B0604020202020204" pitchFamily="34" charset="0"/>
              </a:rPr>
              <a:t>EURbn</a:t>
            </a:r>
            <a:endParaRPr lang="sv-SE" sz="1000" dirty="0">
              <a:solidFill>
                <a:srgbClr val="7F7F7F"/>
              </a:solidFill>
              <a:latin typeface="Arial" panose="020B0604020202020204" pitchFamily="34" charset="0"/>
              <a:cs typeface="Arial" panose="020B0604020202020204" pitchFamily="34" charset="0"/>
            </a:endParaRPr>
          </a:p>
        </p:txBody>
      </p:sp>
      <p:sp>
        <p:nvSpPr>
          <p:cNvPr id="15"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10</a:t>
            </a:fld>
            <a:r>
              <a:rPr lang="en-GB" dirty="0" smtClean="0">
                <a:solidFill>
                  <a:srgbClr val="191919"/>
                </a:solidFill>
              </a:rPr>
              <a:t> • </a:t>
            </a:r>
            <a:endParaRPr lang="en-GB" dirty="0">
              <a:solidFill>
                <a:srgbClr val="191919"/>
              </a:solidFill>
            </a:endParaRPr>
          </a:p>
        </p:txBody>
      </p:sp>
      <p:sp>
        <p:nvSpPr>
          <p:cNvPr id="21" name="TextBox 20"/>
          <p:cNvSpPr txBox="1"/>
          <p:nvPr/>
        </p:nvSpPr>
        <p:spPr>
          <a:xfrm>
            <a:off x="431554" y="1448780"/>
            <a:ext cx="3624710" cy="246221"/>
          </a:xfrm>
          <a:prstGeom prst="rect">
            <a:avLst/>
          </a:prstGeom>
          <a:noFill/>
        </p:spPr>
        <p:txBody>
          <a:bodyPr wrap="none" rtlCol="0">
            <a:spAutoFit/>
          </a:bodyPr>
          <a:lstStyle/>
          <a:p>
            <a:r>
              <a:rPr lang="sv-SE" sz="1000" dirty="0">
                <a:solidFill>
                  <a:srgbClr val="7F7F7F"/>
                </a:solidFill>
                <a:latin typeface="Arial" panose="020B0604020202020204" pitchFamily="34" charset="0"/>
                <a:cs typeface="Arial" panose="020B0604020202020204" pitchFamily="34" charset="0"/>
              </a:rPr>
              <a:t>BLENDED NET INTEREST MARGIN </a:t>
            </a:r>
            <a:r>
              <a:rPr lang="sv-SE" sz="1000" dirty="0" smtClean="0">
                <a:solidFill>
                  <a:srgbClr val="7F7F7F"/>
                </a:solidFill>
                <a:latin typeface="Arial" panose="020B0604020202020204" pitchFamily="34" charset="0"/>
                <a:cs typeface="Arial" panose="020B0604020202020204" pitchFamily="34" charset="0"/>
              </a:rPr>
              <a:t>DEVELOPMENT, BPS</a:t>
            </a:r>
            <a:endParaRPr lang="sv-SE" sz="10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27386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Chart 22"/>
          <p:cNvGraphicFramePr/>
          <p:nvPr>
            <p:extLst>
              <p:ext uri="{D42A27DB-BD31-4B8C-83A1-F6EECF244321}">
                <p14:modId xmlns:p14="http://schemas.microsoft.com/office/powerpoint/2010/main" val="3252816220"/>
              </p:ext>
            </p:extLst>
          </p:nvPr>
        </p:nvGraphicFramePr>
        <p:xfrm>
          <a:off x="395288" y="1449049"/>
          <a:ext cx="3951687" cy="3285096"/>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419012" y="447057"/>
            <a:ext cx="4567276" cy="461665"/>
          </a:xfrm>
          <a:prstGeom prst="rect">
            <a:avLst/>
          </a:prstGeom>
          <a:noFill/>
        </p:spPr>
        <p:txBody>
          <a:bodyPr wrap="none" rtlCol="0">
            <a:spAutoFit/>
          </a:bodyPr>
          <a:lstStyle/>
          <a:p>
            <a:r>
              <a:rPr lang="sv-SE" sz="2400" dirty="0">
                <a:latin typeface="Arial" panose="020B0604020202020204" pitchFamily="34" charset="0"/>
                <a:cs typeface="Arial" panose="020B0604020202020204" pitchFamily="34" charset="0"/>
              </a:rPr>
              <a:t>Net </a:t>
            </a:r>
            <a:r>
              <a:rPr lang="sv-SE" sz="2400" dirty="0" err="1">
                <a:latin typeface="Arial" panose="020B0604020202020204" pitchFamily="34" charset="0"/>
                <a:cs typeface="Arial" panose="020B0604020202020204" pitchFamily="34" charset="0"/>
              </a:rPr>
              <a:t>fee</a:t>
            </a:r>
            <a:r>
              <a:rPr lang="sv-SE" sz="2400" dirty="0">
                <a:latin typeface="Arial" panose="020B0604020202020204" pitchFamily="34" charset="0"/>
                <a:cs typeface="Arial" panose="020B0604020202020204" pitchFamily="34" charset="0"/>
              </a:rPr>
              <a:t> and </a:t>
            </a:r>
            <a:r>
              <a:rPr lang="sv-SE" sz="2400" dirty="0" err="1">
                <a:latin typeface="Arial" panose="020B0604020202020204" pitchFamily="34" charset="0"/>
                <a:cs typeface="Arial" panose="020B0604020202020204" pitchFamily="34" charset="0"/>
              </a:rPr>
              <a:t>commission</a:t>
            </a:r>
            <a:r>
              <a:rPr lang="sv-SE" sz="2400" dirty="0">
                <a:latin typeface="Arial" panose="020B0604020202020204" pitchFamily="34" charset="0"/>
                <a:cs typeface="Arial" panose="020B0604020202020204" pitchFamily="34" charset="0"/>
              </a:rPr>
              <a:t> </a:t>
            </a:r>
            <a:r>
              <a:rPr lang="sv-SE" sz="2400" dirty="0" err="1">
                <a:latin typeface="Arial" panose="020B0604020202020204" pitchFamily="34" charset="0"/>
                <a:cs typeface="Arial" panose="020B0604020202020204" pitchFamily="34" charset="0"/>
              </a:rPr>
              <a:t>income</a:t>
            </a:r>
            <a:endParaRPr lang="sv-SE" sz="2400" dirty="0">
              <a:latin typeface="Arial" panose="020B0604020202020204" pitchFamily="34" charset="0"/>
              <a:cs typeface="Arial" panose="020B0604020202020204" pitchFamily="34" charset="0"/>
            </a:endParaRPr>
          </a:p>
        </p:txBody>
      </p:sp>
      <p:sp>
        <p:nvSpPr>
          <p:cNvPr id="21" name="TextBox 20"/>
          <p:cNvSpPr txBox="1"/>
          <p:nvPr/>
        </p:nvSpPr>
        <p:spPr>
          <a:xfrm>
            <a:off x="431542" y="1448780"/>
            <a:ext cx="3357009" cy="246221"/>
          </a:xfrm>
          <a:prstGeom prst="rect">
            <a:avLst/>
          </a:prstGeom>
          <a:noFill/>
        </p:spPr>
        <p:txBody>
          <a:bodyPr wrap="none" rtlCol="0">
            <a:spAutoFit/>
          </a:bodyPr>
          <a:lstStyle/>
          <a:p>
            <a:r>
              <a:rPr lang="sv-SE" sz="1000" dirty="0">
                <a:solidFill>
                  <a:schemeClr val="tx1">
                    <a:lumMod val="50000"/>
                    <a:lumOff val="50000"/>
                  </a:schemeClr>
                </a:solidFill>
                <a:latin typeface="Arial" panose="020B0604020202020204" pitchFamily="34" charset="0"/>
                <a:cs typeface="Arial" panose="020B0604020202020204" pitchFamily="34" charset="0"/>
              </a:rPr>
              <a:t>NET FEE AND </a:t>
            </a:r>
            <a:r>
              <a:rPr lang="sv-SE" sz="1000" dirty="0" smtClean="0">
                <a:solidFill>
                  <a:schemeClr val="tx1">
                    <a:lumMod val="50000"/>
                    <a:lumOff val="50000"/>
                  </a:schemeClr>
                </a:solidFill>
                <a:latin typeface="Arial" panose="020B0604020202020204" pitchFamily="34" charset="0"/>
                <a:cs typeface="Arial" panose="020B0604020202020204" pitchFamily="34" charset="0"/>
              </a:rPr>
              <a:t>COMMISSION DEVELOPMENT</a:t>
            </a:r>
            <a:r>
              <a:rPr lang="sv-SE" sz="1000" dirty="0">
                <a:solidFill>
                  <a:schemeClr val="tx1">
                    <a:lumMod val="50000"/>
                    <a:lumOff val="50000"/>
                  </a:schemeClr>
                </a:solidFill>
                <a:latin typeface="Arial" panose="020B0604020202020204" pitchFamily="34" charset="0"/>
                <a:cs typeface="Arial" panose="020B0604020202020204" pitchFamily="34" charset="0"/>
              </a:rPr>
              <a:t>, EURm</a:t>
            </a:r>
          </a:p>
        </p:txBody>
      </p:sp>
      <p:sp>
        <p:nvSpPr>
          <p:cNvPr id="13" name="Rectangle 12"/>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8" name="TextBox 17"/>
          <p:cNvSpPr txBox="1"/>
          <p:nvPr/>
        </p:nvSpPr>
        <p:spPr>
          <a:xfrm>
            <a:off x="4977045" y="1689770"/>
            <a:ext cx="3915190" cy="3046988"/>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Fee and commission income up on a strong previous quarter</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Main driver Savings and Investment operations</a:t>
            </a:r>
          </a:p>
          <a:p>
            <a:pPr marL="742950" lvl="1"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73050" lvl="1" indent="-2730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Somewhat slower corporate advisory activities</a:t>
            </a: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8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8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800" dirty="0">
              <a:solidFill>
                <a:srgbClr val="4C749A"/>
              </a:solidFill>
            </a:endParaRPr>
          </a:p>
        </p:txBody>
      </p:sp>
      <p:sp>
        <p:nvSpPr>
          <p:cNvPr id="27" name="Rectangle 26"/>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0" name="TextBox 9"/>
          <p:cNvSpPr txBox="1"/>
          <p:nvPr/>
        </p:nvSpPr>
        <p:spPr>
          <a:xfrm>
            <a:off x="4031952" y="3379349"/>
            <a:ext cx="965329" cy="184666"/>
          </a:xfrm>
          <a:prstGeom prst="rect">
            <a:avLst/>
          </a:prstGeom>
          <a:noFill/>
        </p:spPr>
        <p:txBody>
          <a:bodyPr wrap="none" rtlCol="0">
            <a:spAutoFit/>
          </a:bodyPr>
          <a:lstStyle/>
          <a:p>
            <a:r>
              <a:rPr lang="sv-SE" sz="600" dirty="0" err="1">
                <a:solidFill>
                  <a:prstClr val="white">
                    <a:lumMod val="50000"/>
                  </a:prstClr>
                </a:solidFill>
                <a:latin typeface="Arial" panose="020B0604020202020204" pitchFamily="34" charset="0"/>
                <a:cs typeface="Arial" panose="020B0604020202020204" pitchFamily="34" charset="0"/>
              </a:rPr>
              <a:t>Savings</a:t>
            </a:r>
            <a:r>
              <a:rPr lang="sv-SE" sz="600" dirty="0">
                <a:solidFill>
                  <a:prstClr val="white">
                    <a:lumMod val="50000"/>
                  </a:prstClr>
                </a:solidFill>
                <a:latin typeface="Arial" panose="020B0604020202020204" pitchFamily="34" charset="0"/>
                <a:cs typeface="Arial" panose="020B0604020202020204" pitchFamily="34" charset="0"/>
              </a:rPr>
              <a:t> &amp; </a:t>
            </a:r>
            <a:r>
              <a:rPr lang="sv-SE" sz="600" dirty="0" err="1">
                <a:solidFill>
                  <a:prstClr val="white">
                    <a:lumMod val="50000"/>
                  </a:prstClr>
                </a:solidFill>
                <a:latin typeface="Arial" panose="020B0604020202020204" pitchFamily="34" charset="0"/>
                <a:cs typeface="Arial" panose="020B0604020202020204" pitchFamily="34" charset="0"/>
              </a:rPr>
              <a:t>investments</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11" name="TextBox 10"/>
          <p:cNvSpPr txBox="1"/>
          <p:nvPr/>
        </p:nvSpPr>
        <p:spPr>
          <a:xfrm>
            <a:off x="4025673" y="2573905"/>
            <a:ext cx="809837" cy="184666"/>
          </a:xfrm>
          <a:prstGeom prst="rect">
            <a:avLst/>
          </a:prstGeom>
          <a:noFill/>
        </p:spPr>
        <p:txBody>
          <a:bodyPr wrap="none" rtlCol="0">
            <a:spAutoFit/>
          </a:bodyPr>
          <a:lstStyle/>
          <a:p>
            <a:r>
              <a:rPr lang="sv-SE" sz="600" dirty="0" err="1">
                <a:solidFill>
                  <a:prstClr val="white">
                    <a:lumMod val="50000"/>
                  </a:prstClr>
                </a:solidFill>
                <a:latin typeface="Arial" panose="020B0604020202020204" pitchFamily="34" charset="0"/>
                <a:cs typeface="Arial" panose="020B0604020202020204" pitchFamily="34" charset="0"/>
              </a:rPr>
              <a:t>Payments</a:t>
            </a:r>
            <a:r>
              <a:rPr lang="sv-SE" sz="600" dirty="0">
                <a:solidFill>
                  <a:prstClr val="white">
                    <a:lumMod val="50000"/>
                  </a:prstClr>
                </a:solidFill>
                <a:latin typeface="Arial" panose="020B0604020202020204" pitchFamily="34" charset="0"/>
                <a:cs typeface="Arial" panose="020B0604020202020204" pitchFamily="34" charset="0"/>
              </a:rPr>
              <a:t> &amp; </a:t>
            </a:r>
            <a:r>
              <a:rPr lang="sv-SE" sz="600" dirty="0" err="1">
                <a:solidFill>
                  <a:prstClr val="white">
                    <a:lumMod val="50000"/>
                  </a:prstClr>
                </a:solidFill>
                <a:latin typeface="Arial" panose="020B0604020202020204" pitchFamily="34" charset="0"/>
                <a:cs typeface="Arial" panose="020B0604020202020204" pitchFamily="34" charset="0"/>
              </a:rPr>
              <a:t>cards</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12" name="TextBox 11"/>
          <p:cNvSpPr txBox="1"/>
          <p:nvPr/>
        </p:nvSpPr>
        <p:spPr>
          <a:xfrm>
            <a:off x="4025672" y="2123855"/>
            <a:ext cx="930063" cy="184666"/>
          </a:xfrm>
          <a:prstGeom prst="rect">
            <a:avLst/>
          </a:prstGeom>
          <a:noFill/>
        </p:spPr>
        <p:txBody>
          <a:bodyPr wrap="none" rtlCol="0">
            <a:spAutoFit/>
          </a:bodyPr>
          <a:lstStyle/>
          <a:p>
            <a:r>
              <a:rPr lang="sv-SE" sz="600" dirty="0" err="1">
                <a:solidFill>
                  <a:prstClr val="white">
                    <a:lumMod val="50000"/>
                  </a:prstClr>
                </a:solidFill>
                <a:latin typeface="Arial" panose="020B0604020202020204" pitchFamily="34" charset="0"/>
                <a:cs typeface="Arial" panose="020B0604020202020204" pitchFamily="34" charset="0"/>
              </a:rPr>
              <a:t>Lending</a:t>
            </a:r>
            <a:r>
              <a:rPr lang="sv-SE" sz="600" dirty="0">
                <a:solidFill>
                  <a:prstClr val="white">
                    <a:lumMod val="50000"/>
                  </a:prstClr>
                </a:solidFill>
                <a:latin typeface="Arial" panose="020B0604020202020204" pitchFamily="34" charset="0"/>
                <a:cs typeface="Arial" panose="020B0604020202020204" pitchFamily="34" charset="0"/>
              </a:rPr>
              <a:t> </a:t>
            </a:r>
            <a:r>
              <a:rPr lang="sv-SE" sz="600" dirty="0" err="1">
                <a:solidFill>
                  <a:prstClr val="white">
                    <a:lumMod val="50000"/>
                  </a:prstClr>
                </a:solidFill>
                <a:latin typeface="Arial" panose="020B0604020202020204" pitchFamily="34" charset="0"/>
                <a:cs typeface="Arial" panose="020B0604020202020204" pitchFamily="34" charset="0"/>
              </a:rPr>
              <a:t>commissions</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14" name="TextBox 13"/>
          <p:cNvSpPr txBox="1"/>
          <p:nvPr/>
        </p:nvSpPr>
        <p:spPr>
          <a:xfrm>
            <a:off x="4031952" y="4144434"/>
            <a:ext cx="901209" cy="184666"/>
          </a:xfrm>
          <a:prstGeom prst="rect">
            <a:avLst/>
          </a:prstGeom>
          <a:noFill/>
        </p:spPr>
        <p:txBody>
          <a:bodyPr wrap="none" rtlCol="0">
            <a:spAutoFit/>
          </a:bodyPr>
          <a:lstStyle/>
          <a:p>
            <a:r>
              <a:rPr lang="sv-SE" sz="600" dirty="0">
                <a:solidFill>
                  <a:prstClr val="white">
                    <a:lumMod val="50000"/>
                  </a:prstClr>
                </a:solidFill>
                <a:latin typeface="Arial" panose="020B0604020202020204" pitchFamily="34" charset="0"/>
                <a:cs typeface="Arial" panose="020B0604020202020204" pitchFamily="34" charset="0"/>
              </a:rPr>
              <a:t>State </a:t>
            </a:r>
            <a:r>
              <a:rPr lang="sv-SE" sz="600" dirty="0" err="1">
                <a:solidFill>
                  <a:prstClr val="white">
                    <a:lumMod val="50000"/>
                  </a:prstClr>
                </a:solidFill>
                <a:latin typeface="Arial" panose="020B0604020202020204" pitchFamily="34" charset="0"/>
                <a:cs typeface="Arial" panose="020B0604020202020204" pitchFamily="34" charset="0"/>
              </a:rPr>
              <a:t>guarantee</a:t>
            </a:r>
            <a:r>
              <a:rPr lang="sv-SE" sz="600" dirty="0">
                <a:solidFill>
                  <a:prstClr val="white">
                    <a:lumMod val="50000"/>
                  </a:prstClr>
                </a:solidFill>
                <a:latin typeface="Arial" panose="020B0604020202020204" pitchFamily="34" charset="0"/>
                <a:cs typeface="Arial" panose="020B0604020202020204" pitchFamily="34" charset="0"/>
              </a:rPr>
              <a:t> </a:t>
            </a:r>
            <a:r>
              <a:rPr lang="sv-SE" sz="600" dirty="0" err="1">
                <a:solidFill>
                  <a:prstClr val="white">
                    <a:lumMod val="50000"/>
                  </a:prstClr>
                </a:solidFill>
                <a:latin typeface="Arial" panose="020B0604020202020204" pitchFamily="34" charset="0"/>
                <a:cs typeface="Arial" panose="020B0604020202020204" pitchFamily="34" charset="0"/>
              </a:rPr>
              <a:t>fees</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25" name="TextBox 24"/>
          <p:cNvSpPr txBox="1"/>
          <p:nvPr/>
        </p:nvSpPr>
        <p:spPr>
          <a:xfrm>
            <a:off x="4977046" y="1449494"/>
            <a:ext cx="933269" cy="246221"/>
          </a:xfrm>
          <a:prstGeom prst="rect">
            <a:avLst/>
          </a:prstGeom>
          <a:noFill/>
        </p:spPr>
        <p:txBody>
          <a:bodyPr wrap="none" rtlCol="0">
            <a:spAutoFit/>
          </a:bodyPr>
          <a:lstStyle/>
          <a:p>
            <a:r>
              <a:rPr lang="sv-SE" sz="1000" dirty="0">
                <a:solidFill>
                  <a:schemeClr val="tx1">
                    <a:lumMod val="50000"/>
                    <a:lumOff val="50000"/>
                  </a:schemeClr>
                </a:solidFill>
                <a:latin typeface="Arial" panose="020B0604020202020204" pitchFamily="34" charset="0"/>
                <a:cs typeface="Arial" panose="020B0604020202020204" pitchFamily="34" charset="0"/>
              </a:rPr>
              <a:t>COMMENTS</a:t>
            </a:r>
          </a:p>
        </p:txBody>
      </p:sp>
      <p:sp>
        <p:nvSpPr>
          <p:cNvPr id="43" name="TextBox 42"/>
          <p:cNvSpPr txBox="1"/>
          <p:nvPr/>
        </p:nvSpPr>
        <p:spPr>
          <a:xfrm>
            <a:off x="611560" y="4471324"/>
            <a:ext cx="530915" cy="246221"/>
          </a:xfrm>
          <a:prstGeom prst="rect">
            <a:avLst/>
          </a:prstGeom>
          <a:noFill/>
        </p:spPr>
        <p:txBody>
          <a:bodyPr wrap="non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Q2/14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44" name="TextBox 43"/>
          <p:cNvSpPr txBox="1"/>
          <p:nvPr/>
        </p:nvSpPr>
        <p:spPr>
          <a:xfrm>
            <a:off x="1331067" y="4464139"/>
            <a:ext cx="601481"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Q3/14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45" name="TextBox 44"/>
          <p:cNvSpPr txBox="1"/>
          <p:nvPr/>
        </p:nvSpPr>
        <p:spPr>
          <a:xfrm>
            <a:off x="2121140" y="4466534"/>
            <a:ext cx="530915" cy="246221"/>
          </a:xfrm>
          <a:prstGeom prst="rect">
            <a:avLst/>
          </a:prstGeom>
          <a:noFill/>
        </p:spPr>
        <p:txBody>
          <a:bodyPr wrap="non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Q4/14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46" name="TextBox 45"/>
          <p:cNvSpPr txBox="1"/>
          <p:nvPr/>
        </p:nvSpPr>
        <p:spPr>
          <a:xfrm>
            <a:off x="2840648" y="4468929"/>
            <a:ext cx="579894"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Q1/15</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9"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11</a:t>
            </a:fld>
            <a:r>
              <a:rPr lang="en-GB" dirty="0" smtClean="0">
                <a:solidFill>
                  <a:srgbClr val="191919"/>
                </a:solidFill>
              </a:rPr>
              <a:t> • </a:t>
            </a:r>
            <a:endParaRPr lang="en-GB" dirty="0">
              <a:solidFill>
                <a:srgbClr val="191919"/>
              </a:solidFill>
            </a:endParaRPr>
          </a:p>
        </p:txBody>
      </p:sp>
      <p:sp>
        <p:nvSpPr>
          <p:cNvPr id="24" name="TextBox 23"/>
          <p:cNvSpPr txBox="1"/>
          <p:nvPr/>
        </p:nvSpPr>
        <p:spPr>
          <a:xfrm>
            <a:off x="3587061" y="4464115"/>
            <a:ext cx="579894"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Q2/15</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001376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1891672521"/>
              </p:ext>
            </p:extLst>
          </p:nvPr>
        </p:nvGraphicFramePr>
        <p:xfrm>
          <a:off x="431541" y="2123855"/>
          <a:ext cx="5580620" cy="419185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Object 20" hidden="1"/>
          <p:cNvGraphicFramePr>
            <a:graphicFrameLocks noChangeAspect="1"/>
          </p:cNvGraphicFramePr>
          <p:nvPr>
            <p:custDataLst>
              <p:tags r:id="rId2"/>
            </p:custDataLst>
            <p:extLst>
              <p:ext uri="{D42A27DB-BD31-4B8C-83A1-F6EECF244321}">
                <p14:modId xmlns:p14="http://schemas.microsoft.com/office/powerpoint/2010/main" val="836007917"/>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63509" name="think-cell Slide" r:id="rId9" imgW="270" imgH="270" progId="TCLayout.ActiveDocument.1">
                  <p:embed/>
                </p:oleObj>
              </mc:Choice>
              <mc:Fallback>
                <p:oleObj name="think-cell Slide" r:id="rId9" imgW="270" imgH="270" progId="TCLayout.ActiveDocument.1">
                  <p:embed/>
                  <p:pic>
                    <p:nvPicPr>
                      <p:cNvPr id="0" name=""/>
                      <p:cNvPicPr/>
                      <p:nvPr/>
                    </p:nvPicPr>
                    <p:blipFill>
                      <a:blip r:embed="rId10"/>
                      <a:stretch>
                        <a:fillRect/>
                      </a:stretch>
                    </p:blipFill>
                    <p:spPr>
                      <a:xfrm>
                        <a:off x="0" y="0"/>
                        <a:ext cx="158750" cy="158750"/>
                      </a:xfrm>
                      <a:prstGeom prst="rect">
                        <a:avLst/>
                      </a:prstGeom>
                    </p:spPr>
                  </p:pic>
                </p:oleObj>
              </mc:Fallback>
            </mc:AlternateContent>
          </a:graphicData>
        </a:graphic>
      </p:graphicFrame>
      <p:sp>
        <p:nvSpPr>
          <p:cNvPr id="20" name="Rectangle 19"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GB" sz="1000">
              <a:solidFill>
                <a:srgbClr val="FFFFFF"/>
              </a:solidFill>
              <a:sym typeface="Arial"/>
            </a:endParaRPr>
          </a:p>
        </p:txBody>
      </p:sp>
      <p:sp>
        <p:nvSpPr>
          <p:cNvPr id="6" name="TextBox 5"/>
          <p:cNvSpPr txBox="1"/>
          <p:nvPr>
            <p:custDataLst>
              <p:tags r:id="rId4"/>
            </p:custDataLst>
          </p:nvPr>
        </p:nvSpPr>
        <p:spPr>
          <a:xfrm>
            <a:off x="4977045" y="1673805"/>
            <a:ext cx="3960195" cy="5109091"/>
          </a:xfrm>
          <a:prstGeom prst="rect">
            <a:avLst/>
          </a:prstGeom>
          <a:noFill/>
        </p:spPr>
        <p:txBody>
          <a:bodyPr wrap="square" rtlCol="0">
            <a:spAutoFit/>
          </a:bodyPr>
          <a:lstStyle/>
          <a:p>
            <a:pPr marL="285750" indent="-28575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Slight decrease in </a:t>
            </a:r>
            <a:r>
              <a:rPr lang="en-GB" sz="1600" dirty="0" err="1" smtClean="0">
                <a:solidFill>
                  <a:srgbClr val="4C749A"/>
                </a:solidFill>
                <a:latin typeface="Arial (tekst)"/>
              </a:rPr>
              <a:t>AuM</a:t>
            </a:r>
            <a:r>
              <a:rPr lang="en-GB" sz="1600" dirty="0" smtClean="0">
                <a:solidFill>
                  <a:srgbClr val="4C749A"/>
                </a:solidFill>
                <a:latin typeface="Arial (tekst)"/>
              </a:rPr>
              <a:t> caused by negative market development</a:t>
            </a:r>
          </a:p>
          <a:p>
            <a:pPr marL="285750" indent="-28575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Net inflow of EUR 3.1bn in the quarter</a:t>
            </a:r>
          </a:p>
          <a:p>
            <a:pPr marL="742950" lvl="1" indent="-28575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All segments contributed positively</a:t>
            </a:r>
          </a:p>
          <a:p>
            <a:pPr marL="742950" lvl="1" indent="-28575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Continued good net inflow in Global Fund Distribution, EUR 1.1bn</a:t>
            </a:r>
          </a:p>
          <a:p>
            <a:pPr marL="355600" lvl="1" indent="-35560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Market turmoil caused reduced net inflow in asset management funds and stronger growth in deposits</a:t>
            </a:r>
          </a:p>
          <a:p>
            <a:pPr marL="812800" lvl="2" indent="-35560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Retail Banking Household deposits up 3%*</a:t>
            </a:r>
          </a:p>
          <a:p>
            <a:pPr marL="812800" lvl="2" indent="-355600" fontAlgn="base">
              <a:spcBef>
                <a:spcPct val="0"/>
              </a:spcBef>
              <a:spcAft>
                <a:spcPts val="1200"/>
              </a:spcAft>
              <a:buClr>
                <a:srgbClr val="4C749A"/>
              </a:buClr>
              <a:buSzPct val="100000"/>
              <a:buFont typeface="Arial" panose="020B0604020202020204" pitchFamily="34" charset="0"/>
              <a:buChar char="•"/>
            </a:pPr>
            <a:r>
              <a:rPr lang="en-GB" sz="1600" dirty="0" smtClean="0">
                <a:solidFill>
                  <a:srgbClr val="4C749A"/>
                </a:solidFill>
                <a:latin typeface="Arial (tekst)"/>
              </a:rPr>
              <a:t>Private Banking deposits up 13%*</a:t>
            </a:r>
          </a:p>
          <a:p>
            <a:pPr marL="355600" lvl="1" indent="-355600" fontAlgn="base">
              <a:spcBef>
                <a:spcPct val="0"/>
              </a:spcBef>
              <a:spcAft>
                <a:spcPts val="1200"/>
              </a:spcAft>
              <a:buClr>
                <a:srgbClr val="4C749A"/>
              </a:buClr>
              <a:buSzPct val="100000"/>
              <a:buFont typeface="Arial" panose="020B0604020202020204" pitchFamily="34" charset="0"/>
              <a:buChar char="•"/>
            </a:pPr>
            <a:endParaRPr lang="en-GB" sz="1600" dirty="0">
              <a:solidFill>
                <a:srgbClr val="4C749A"/>
              </a:solidFill>
              <a:latin typeface="Arial (tekst)"/>
            </a:endParaRPr>
          </a:p>
        </p:txBody>
      </p:sp>
      <p:sp>
        <p:nvSpPr>
          <p:cNvPr id="47" name="Title 1"/>
          <p:cNvSpPr>
            <a:spLocks noGrp="1"/>
          </p:cNvSpPr>
          <p:nvPr>
            <p:ph type="title"/>
            <p:custDataLst>
              <p:tags r:id="rId5"/>
            </p:custDataLst>
          </p:nvPr>
        </p:nvSpPr>
        <p:spPr>
          <a:xfrm>
            <a:off x="566119" y="233645"/>
            <a:ext cx="8461376" cy="585065"/>
          </a:xfrm>
        </p:spPr>
        <p:txBody>
          <a:bodyPr/>
          <a:lstStyle/>
          <a:p>
            <a:pPr>
              <a:spcBef>
                <a:spcPts val="0"/>
              </a:spcBef>
            </a:pPr>
            <a:r>
              <a:rPr lang="en-GB" sz="2400" b="0" dirty="0" smtClean="0">
                <a:solidFill>
                  <a:schemeClr val="tx1"/>
                </a:solidFill>
                <a:latin typeface="Arial" charset="0"/>
                <a:cs typeface="Arial" charset="0"/>
              </a:rPr>
              <a:t>Strong demand for our savings and investment offering  </a:t>
            </a:r>
            <a:endParaRPr lang="en-GB" sz="2400" b="0" dirty="0">
              <a:solidFill>
                <a:schemeClr val="tx1"/>
              </a:solidFill>
              <a:latin typeface="Arial" charset="0"/>
              <a:cs typeface="Arial" charset="0"/>
            </a:endParaRPr>
          </a:p>
        </p:txBody>
      </p:sp>
      <p:sp>
        <p:nvSpPr>
          <p:cNvPr id="25" name="TextBox 24"/>
          <p:cNvSpPr txBox="1"/>
          <p:nvPr/>
        </p:nvSpPr>
        <p:spPr>
          <a:xfrm>
            <a:off x="431540" y="1448780"/>
            <a:ext cx="1954381"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sv-SE" sz="1000" kern="0" dirty="0" smtClean="0">
                <a:solidFill>
                  <a:prstClr val="black">
                    <a:lumMod val="50000"/>
                    <a:lumOff val="50000"/>
                  </a:prstClr>
                </a:solidFill>
              </a:rPr>
              <a:t>AUM DEVELOPMENT, </a:t>
            </a:r>
            <a:r>
              <a:rPr lang="sv-SE" sz="1000" kern="0" dirty="0" err="1" smtClean="0">
                <a:solidFill>
                  <a:prstClr val="black">
                    <a:lumMod val="50000"/>
                    <a:lumOff val="50000"/>
                  </a:prstClr>
                </a:solidFill>
              </a:rPr>
              <a:t>EURbn</a:t>
            </a:r>
            <a:endParaRPr kumimoji="0" lang="sv-SE" sz="1000" b="0" i="0" u="none" strike="noStrike" kern="0" cap="none" spc="0" normalizeH="0" baseline="0" noProof="0" dirty="0" smtClean="0">
              <a:ln>
                <a:noFill/>
              </a:ln>
              <a:solidFill>
                <a:prstClr val="black">
                  <a:lumMod val="50000"/>
                  <a:lumOff val="50000"/>
                </a:prstClr>
              </a:solidFill>
              <a:effectLst/>
              <a:uLnTx/>
              <a:uFillTx/>
            </a:endParaRPr>
          </a:p>
        </p:txBody>
      </p:sp>
      <p:sp>
        <p:nvSpPr>
          <p:cNvPr id="26" name="Rectangle 25"/>
          <p:cNvSpPr/>
          <p:nvPr/>
        </p:nvSpPr>
        <p:spPr>
          <a:xfrm>
            <a:off x="521550" y="1404068"/>
            <a:ext cx="3671888" cy="45719"/>
          </a:xfrm>
          <a:prstGeom prst="rect">
            <a:avLst/>
          </a:prstGeom>
          <a:solidFill>
            <a:sysClr val="window" lastClr="FFFFFF">
              <a:lumMod val="7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sv-SE"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Rectangle 26"/>
          <p:cNvSpPr/>
          <p:nvPr/>
        </p:nvSpPr>
        <p:spPr>
          <a:xfrm>
            <a:off x="5067056" y="1403799"/>
            <a:ext cx="3691183" cy="45719"/>
          </a:xfrm>
          <a:prstGeom prst="rect">
            <a:avLst/>
          </a:prstGeom>
          <a:solidFill>
            <a:sysClr val="window" lastClr="FFFFFF">
              <a:lumMod val="75000"/>
            </a:sysClr>
          </a:solidFill>
          <a:ln w="25400" cap="flat" cmpd="sng" algn="ctr">
            <a:noFill/>
            <a:prstDash val="solid"/>
          </a:ln>
          <a:effectLst/>
        </p:spPr>
        <p:txBody>
          <a:bodyPr rtlCol="0" anchor="ctr"/>
          <a:lstStyle/>
          <a:p>
            <a:pPr algn="ctr">
              <a:defRPr/>
            </a:pPr>
            <a:endParaRPr lang="sv-SE" kern="0" smtClean="0">
              <a:solidFill>
                <a:prstClr val="white"/>
              </a:solidFill>
              <a:latin typeface="AkzidenzGroteskNordea"/>
            </a:endParaRPr>
          </a:p>
        </p:txBody>
      </p:sp>
      <p:sp>
        <p:nvSpPr>
          <p:cNvPr id="28" name="TextBox 27"/>
          <p:cNvSpPr txBox="1"/>
          <p:nvPr/>
        </p:nvSpPr>
        <p:spPr>
          <a:xfrm>
            <a:off x="4977046" y="1449494"/>
            <a:ext cx="93326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sv-SE" sz="1000" b="0" i="0" u="none" strike="noStrike" kern="0" cap="none" spc="0" normalizeH="0" baseline="0" noProof="0" dirty="0" smtClean="0">
                <a:ln>
                  <a:noFill/>
                </a:ln>
                <a:solidFill>
                  <a:prstClr val="black">
                    <a:lumMod val="50000"/>
                    <a:lumOff val="50000"/>
                  </a:prstClr>
                </a:solidFill>
                <a:effectLst/>
                <a:uLnTx/>
                <a:uFillTx/>
              </a:rPr>
              <a:t>COMMENTS</a:t>
            </a:r>
          </a:p>
        </p:txBody>
      </p:sp>
      <p:graphicFrame>
        <p:nvGraphicFramePr>
          <p:cNvPr id="29" name="Chart 28"/>
          <p:cNvGraphicFramePr/>
          <p:nvPr>
            <p:extLst>
              <p:ext uri="{D42A27DB-BD31-4B8C-83A1-F6EECF244321}">
                <p14:modId xmlns:p14="http://schemas.microsoft.com/office/powerpoint/2010/main" val="3292218166"/>
              </p:ext>
            </p:extLst>
          </p:nvPr>
        </p:nvGraphicFramePr>
        <p:xfrm>
          <a:off x="395288" y="1403775"/>
          <a:ext cx="3951687" cy="2562399"/>
        </p:xfrm>
        <a:graphic>
          <a:graphicData uri="http://schemas.openxmlformats.org/drawingml/2006/chart">
            <c:chart xmlns:c="http://schemas.openxmlformats.org/drawingml/2006/chart" xmlns:r="http://schemas.openxmlformats.org/officeDocument/2006/relationships" r:id="rId11"/>
          </a:graphicData>
        </a:graphic>
      </p:graphicFrame>
      <p:sp>
        <p:nvSpPr>
          <p:cNvPr id="30" name="TextBox 29"/>
          <p:cNvSpPr txBox="1"/>
          <p:nvPr/>
        </p:nvSpPr>
        <p:spPr>
          <a:xfrm>
            <a:off x="431540" y="3902859"/>
            <a:ext cx="272061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sv-SE" sz="1000" kern="0" noProof="0" dirty="0" smtClean="0">
                <a:solidFill>
                  <a:prstClr val="black">
                    <a:lumMod val="50000"/>
                    <a:lumOff val="50000"/>
                  </a:prstClr>
                </a:solidFill>
              </a:rPr>
              <a:t>NET INFLOW SPLIT BY SEGMENT, </a:t>
            </a:r>
            <a:r>
              <a:rPr lang="sv-SE" sz="1000" kern="0" noProof="0" dirty="0" err="1" smtClean="0">
                <a:solidFill>
                  <a:prstClr val="black">
                    <a:lumMod val="50000"/>
                    <a:lumOff val="50000"/>
                  </a:prstClr>
                </a:solidFill>
              </a:rPr>
              <a:t>EURbn</a:t>
            </a:r>
            <a:endParaRPr kumimoji="0" lang="sv-SE" sz="1000" b="0" i="0" u="none" strike="noStrike" kern="0" cap="none" spc="0" normalizeH="0" baseline="0" noProof="0" dirty="0" smtClean="0">
              <a:ln>
                <a:noFill/>
              </a:ln>
              <a:solidFill>
                <a:prstClr val="black">
                  <a:lumMod val="50000"/>
                  <a:lumOff val="50000"/>
                </a:prstClr>
              </a:solidFill>
              <a:effectLst/>
              <a:uLnTx/>
              <a:uFillTx/>
            </a:endParaRPr>
          </a:p>
        </p:txBody>
      </p:sp>
      <p:sp>
        <p:nvSpPr>
          <p:cNvPr id="31" name="Rectangle 30"/>
          <p:cNvSpPr/>
          <p:nvPr/>
        </p:nvSpPr>
        <p:spPr>
          <a:xfrm>
            <a:off x="521550" y="3858147"/>
            <a:ext cx="3671888" cy="45719"/>
          </a:xfrm>
          <a:prstGeom prst="rect">
            <a:avLst/>
          </a:prstGeom>
          <a:solidFill>
            <a:sysClr val="window" lastClr="FFFFFF">
              <a:lumMod val="7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sv-SE"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Rectangle 40"/>
          <p:cNvSpPr/>
          <p:nvPr>
            <p:custDataLst>
              <p:tags r:id="rId6"/>
            </p:custDataLst>
          </p:nvPr>
        </p:nvSpPr>
        <p:spPr bwMode="gray">
          <a:xfrm>
            <a:off x="1743732" y="4565845"/>
            <a:ext cx="174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noAutofit/>
          </a:bodyPr>
          <a:lstStyle/>
          <a:p>
            <a:pPr algn="ctr">
              <a:spcBef>
                <a:spcPct val="0"/>
              </a:spcBef>
              <a:spcAft>
                <a:spcPct val="0"/>
              </a:spcAft>
            </a:pPr>
            <a:endParaRPr lang="en-GB" sz="1000" dirty="0">
              <a:solidFill>
                <a:srgbClr val="FFFFFF"/>
              </a:solidFill>
              <a:sym typeface="Arial"/>
            </a:endParaRPr>
          </a:p>
        </p:txBody>
      </p:sp>
      <p:sp>
        <p:nvSpPr>
          <p:cNvPr id="22"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E9C654-9076-4E3E-AB5A-15418DAF19D5}" type="slidenum">
              <a:rPr kumimoji="0" lang="en-GB" sz="800" b="0" i="0" u="none" strike="noStrike" kern="1200" cap="none" spc="0" normalizeH="0" baseline="0" noProof="0" smtClean="0">
                <a:ln>
                  <a:noFill/>
                </a:ln>
                <a:solidFill>
                  <a:srgbClr val="191919"/>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a:t>
            </a:fld>
            <a:r>
              <a:rPr kumimoji="0" lang="en-GB" sz="800" b="0" i="0" u="none" strike="noStrike" kern="1200" cap="none" spc="0" normalizeH="0" baseline="0" noProof="0" dirty="0" smtClean="0">
                <a:ln>
                  <a:noFill/>
                </a:ln>
                <a:solidFill>
                  <a:srgbClr val="191919"/>
                </a:solidFill>
                <a:effectLst/>
                <a:uLnTx/>
                <a:uFillTx/>
                <a:latin typeface="Arial" charset="0"/>
                <a:ea typeface="+mn-ea"/>
                <a:cs typeface="Arial" charset="0"/>
              </a:rPr>
              <a:t> • </a:t>
            </a:r>
            <a:endParaRPr kumimoji="0" lang="en-GB" sz="800" b="0" i="0" u="none" strike="noStrike" kern="1200" cap="none" spc="0" normalizeH="0" baseline="0" noProof="0" dirty="0">
              <a:ln>
                <a:noFill/>
              </a:ln>
              <a:solidFill>
                <a:srgbClr val="191919"/>
              </a:solidFill>
              <a:effectLst/>
              <a:uLnTx/>
              <a:uFillTx/>
              <a:latin typeface="Arial" charset="0"/>
              <a:ea typeface="+mn-ea"/>
              <a:cs typeface="Arial" charset="0"/>
            </a:endParaRPr>
          </a:p>
        </p:txBody>
      </p:sp>
      <p:sp>
        <p:nvSpPr>
          <p:cNvPr id="17" name="TextBox 16"/>
          <p:cNvSpPr txBox="1"/>
          <p:nvPr/>
        </p:nvSpPr>
        <p:spPr>
          <a:xfrm>
            <a:off x="5112058" y="6408911"/>
            <a:ext cx="3285367" cy="215444"/>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lumMod val="65000"/>
                    <a:lumOff val="35000"/>
                  </a:prstClr>
                </a:solidFill>
                <a:effectLst/>
                <a:uLnTx/>
                <a:uFillTx/>
              </a:rPr>
              <a:t>* In</a:t>
            </a:r>
            <a:r>
              <a:rPr kumimoji="0" lang="en-US" sz="800" b="0" i="0" u="none" strike="noStrike" kern="0" cap="none" spc="0" normalizeH="0" noProof="0" dirty="0" smtClean="0">
                <a:ln>
                  <a:noFill/>
                </a:ln>
                <a:solidFill>
                  <a:prstClr val="black">
                    <a:lumMod val="65000"/>
                    <a:lumOff val="35000"/>
                  </a:prstClr>
                </a:solidFill>
                <a:effectLst/>
                <a:uLnTx/>
                <a:uFillTx/>
              </a:rPr>
              <a:t> local currencies and compared to previous quarter</a:t>
            </a:r>
            <a:endParaRPr kumimoji="0" lang="en-US" sz="800" b="0" i="0" u="none" strike="noStrike" kern="0" cap="none" spc="0" normalizeH="0" baseline="0" noProof="0" dirty="0" smtClean="0">
              <a:ln>
                <a:noFill/>
              </a:ln>
              <a:solidFill>
                <a:prstClr val="black">
                  <a:lumMod val="65000"/>
                  <a:lumOff val="35000"/>
                </a:prstClr>
              </a:solidFill>
              <a:effectLst/>
              <a:uLnTx/>
              <a:uFillTx/>
            </a:endParaRPr>
          </a:p>
        </p:txBody>
      </p:sp>
    </p:spTree>
    <p:extLst>
      <p:ext uri="{BB962C8B-B14F-4D97-AF65-F5344CB8AC3E}">
        <p14:creationId xmlns:p14="http://schemas.microsoft.com/office/powerpoint/2010/main" val="276408307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19027" y="447057"/>
            <a:ext cx="1999265" cy="461665"/>
          </a:xfrm>
          <a:prstGeom prst="rect">
            <a:avLst/>
          </a:prstGeom>
          <a:noFill/>
        </p:spPr>
        <p:txBody>
          <a:bodyPr wrap="none" rtlCol="0">
            <a:spAutoFit/>
          </a:bodyPr>
          <a:lstStyle/>
          <a:p>
            <a:r>
              <a:rPr lang="sv-SE" sz="2400" dirty="0" smtClean="0">
                <a:solidFill>
                  <a:prstClr val="black"/>
                </a:solidFill>
                <a:latin typeface="Arial" panose="020B0604020202020204" pitchFamily="34" charset="0"/>
                <a:cs typeface="Arial" panose="020B0604020202020204" pitchFamily="34" charset="0"/>
              </a:rPr>
              <a:t>Net fair </a:t>
            </a:r>
            <a:r>
              <a:rPr lang="sv-SE" sz="2400" dirty="0" err="1" smtClean="0">
                <a:solidFill>
                  <a:prstClr val="black"/>
                </a:solidFill>
                <a:latin typeface="Arial" panose="020B0604020202020204" pitchFamily="34" charset="0"/>
                <a:cs typeface="Arial" panose="020B0604020202020204" pitchFamily="34" charset="0"/>
              </a:rPr>
              <a:t>value</a:t>
            </a:r>
            <a:endParaRPr lang="sv-SE" sz="2400" dirty="0">
              <a:solidFill>
                <a:prstClr val="black"/>
              </a:solidFill>
              <a:latin typeface="Arial" panose="020B0604020202020204" pitchFamily="34" charset="0"/>
              <a:cs typeface="Arial" panose="020B0604020202020204" pitchFamily="34" charset="0"/>
            </a:endParaRPr>
          </a:p>
        </p:txBody>
      </p:sp>
      <p:sp>
        <p:nvSpPr>
          <p:cNvPr id="21" name="TextBox 20"/>
          <p:cNvSpPr txBox="1"/>
          <p:nvPr/>
        </p:nvSpPr>
        <p:spPr>
          <a:xfrm>
            <a:off x="431540" y="1448780"/>
            <a:ext cx="2672526" cy="246221"/>
          </a:xfrm>
          <a:prstGeom prst="rect">
            <a:avLst/>
          </a:prstGeom>
          <a:noFill/>
        </p:spPr>
        <p:txBody>
          <a:bodyPr wrap="none" rtlCol="0">
            <a:spAutoFit/>
          </a:bodyPr>
          <a:lstStyle/>
          <a:p>
            <a:r>
              <a:rPr lang="sv-SE" sz="1000" dirty="0" smtClean="0">
                <a:solidFill>
                  <a:prstClr val="black">
                    <a:lumMod val="50000"/>
                    <a:lumOff val="50000"/>
                  </a:prstClr>
                </a:solidFill>
                <a:latin typeface="Arial" panose="020B0604020202020204" pitchFamily="34" charset="0"/>
                <a:cs typeface="Arial" panose="020B0604020202020204" pitchFamily="34" charset="0"/>
              </a:rPr>
              <a:t>NET FAIR VALUE DEVELOPMENT, </a:t>
            </a:r>
            <a:r>
              <a:rPr lang="sv-SE" sz="1000" dirty="0" err="1" smtClean="0">
                <a:solidFill>
                  <a:prstClr val="black">
                    <a:lumMod val="50000"/>
                    <a:lumOff val="50000"/>
                  </a:prstClr>
                </a:solidFill>
                <a:latin typeface="Arial" panose="020B0604020202020204" pitchFamily="34" charset="0"/>
                <a:cs typeface="Arial" panose="020B0604020202020204" pitchFamily="34" charset="0"/>
              </a:rPr>
              <a:t>EURm</a:t>
            </a:r>
            <a:endParaRPr lang="sv-SE" sz="10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13" name="Rectangle 12"/>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8" name="TextBox 17"/>
          <p:cNvSpPr txBox="1"/>
          <p:nvPr/>
        </p:nvSpPr>
        <p:spPr>
          <a:xfrm>
            <a:off x="4977045" y="1673805"/>
            <a:ext cx="3690939" cy="2308324"/>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Lower customer activity from a high level in Q1/15</a:t>
            </a:r>
            <a:endParaRPr lang="en-US" sz="1600" dirty="0">
              <a:solidFill>
                <a:srgbClr val="4C749A"/>
              </a:solidFill>
              <a:latin typeface="Arial" panose="020B0604020202020204" pitchFamily="34" charset="0"/>
              <a:cs typeface="Arial" panose="020B0604020202020204" pitchFamily="34" charset="0"/>
            </a:endParaRPr>
          </a:p>
          <a:p>
            <a:endParaRPr lang="en-US" sz="8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Negative one-off effect of EUR 31m in Denmark </a:t>
            </a:r>
          </a:p>
          <a:p>
            <a:pPr marL="285750" indent="-285750">
              <a:buFont typeface="Arial" panose="020B0604020202020204" pitchFamily="34" charset="0"/>
              <a:buChar char="•"/>
            </a:pPr>
            <a:endParaRPr lang="en-US" sz="8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smtClean="0">
              <a:solidFill>
                <a:srgbClr val="4C749A"/>
              </a:solidFill>
              <a:latin typeface="Arial" panose="020B0604020202020204" pitchFamily="34" charset="0"/>
              <a:cs typeface="Arial" panose="020B0604020202020204" pitchFamily="34" charset="0"/>
            </a:endParaRPr>
          </a:p>
        </p:txBody>
      </p:sp>
      <p:sp>
        <p:nvSpPr>
          <p:cNvPr id="27" name="Rectangle 26"/>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24" name="TextBox 23"/>
          <p:cNvSpPr txBox="1"/>
          <p:nvPr/>
        </p:nvSpPr>
        <p:spPr>
          <a:xfrm>
            <a:off x="4977046" y="1449494"/>
            <a:ext cx="933269" cy="246221"/>
          </a:xfrm>
          <a:prstGeom prst="rect">
            <a:avLst/>
          </a:prstGeom>
          <a:noFill/>
        </p:spPr>
        <p:txBody>
          <a:bodyPr wrap="none" rtlCol="0">
            <a:spAutoFit/>
          </a:bodyPr>
          <a:lstStyle/>
          <a:p>
            <a:r>
              <a:rPr lang="sv-SE" sz="1000" dirty="0" smtClean="0">
                <a:solidFill>
                  <a:prstClr val="black">
                    <a:lumMod val="50000"/>
                    <a:lumOff val="50000"/>
                  </a:prstClr>
                </a:solidFill>
                <a:latin typeface="Arial" panose="020B0604020202020204" pitchFamily="34" charset="0"/>
                <a:cs typeface="Arial" panose="020B0604020202020204" pitchFamily="34" charset="0"/>
              </a:rPr>
              <a:t>COMMENTS</a:t>
            </a:r>
            <a:endParaRPr lang="sv-SE" sz="10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14"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13</a:t>
            </a:fld>
            <a:r>
              <a:rPr lang="en-GB" dirty="0" smtClean="0">
                <a:solidFill>
                  <a:srgbClr val="191919"/>
                </a:solidFill>
              </a:rPr>
              <a:t> • </a:t>
            </a:r>
            <a:endParaRPr lang="en-GB" dirty="0">
              <a:solidFill>
                <a:srgbClr val="191919"/>
              </a:solidFill>
            </a:endParaRPr>
          </a:p>
        </p:txBody>
      </p:sp>
      <p:graphicFrame>
        <p:nvGraphicFramePr>
          <p:cNvPr id="3" name="Chart 2"/>
          <p:cNvGraphicFramePr/>
          <p:nvPr>
            <p:extLst>
              <p:ext uri="{D42A27DB-BD31-4B8C-83A1-F6EECF244321}">
                <p14:modId xmlns:p14="http://schemas.microsoft.com/office/powerpoint/2010/main" val="3260460078"/>
              </p:ext>
            </p:extLst>
          </p:nvPr>
        </p:nvGraphicFramePr>
        <p:xfrm>
          <a:off x="308921" y="1738623"/>
          <a:ext cx="4037654" cy="3308085"/>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p:cNvSpPr txBox="1"/>
          <p:nvPr/>
        </p:nvSpPr>
        <p:spPr>
          <a:xfrm>
            <a:off x="4031952" y="4234444"/>
            <a:ext cx="684803" cy="184666"/>
          </a:xfrm>
          <a:prstGeom prst="rect">
            <a:avLst/>
          </a:prstGeom>
          <a:noFill/>
        </p:spPr>
        <p:txBody>
          <a:bodyPr wrap="none" rtlCol="0">
            <a:spAutoFit/>
          </a:bodyPr>
          <a:lstStyle/>
          <a:p>
            <a:r>
              <a:rPr lang="sv-SE" sz="600" dirty="0" err="1" smtClean="0">
                <a:solidFill>
                  <a:prstClr val="white">
                    <a:lumMod val="50000"/>
                  </a:prstClr>
                </a:solidFill>
                <a:latin typeface="Arial" panose="020B0604020202020204" pitchFamily="34" charset="0"/>
                <a:cs typeface="Arial" panose="020B0604020202020204" pitchFamily="34" charset="0"/>
              </a:rPr>
              <a:t>Retail</a:t>
            </a:r>
            <a:r>
              <a:rPr lang="sv-SE" sz="600" dirty="0" smtClean="0">
                <a:solidFill>
                  <a:prstClr val="white">
                    <a:lumMod val="50000"/>
                  </a:prstClr>
                </a:solidFill>
                <a:latin typeface="Arial" panose="020B0604020202020204" pitchFamily="34" charset="0"/>
                <a:cs typeface="Arial" panose="020B0604020202020204" pitchFamily="34" charset="0"/>
              </a:rPr>
              <a:t> </a:t>
            </a:r>
            <a:r>
              <a:rPr lang="sv-SE" sz="600" dirty="0" err="1" smtClean="0">
                <a:solidFill>
                  <a:prstClr val="white">
                    <a:lumMod val="50000"/>
                  </a:prstClr>
                </a:solidFill>
                <a:latin typeface="Arial" panose="020B0604020202020204" pitchFamily="34" charset="0"/>
                <a:cs typeface="Arial" panose="020B0604020202020204" pitchFamily="34" charset="0"/>
              </a:rPr>
              <a:t>Banking</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17" name="TextBox 16"/>
          <p:cNvSpPr txBox="1"/>
          <p:nvPr/>
        </p:nvSpPr>
        <p:spPr>
          <a:xfrm>
            <a:off x="4031940" y="3933580"/>
            <a:ext cx="869149" cy="184666"/>
          </a:xfrm>
          <a:prstGeom prst="rect">
            <a:avLst/>
          </a:prstGeom>
          <a:noFill/>
        </p:spPr>
        <p:txBody>
          <a:bodyPr wrap="none" rtlCol="0">
            <a:spAutoFit/>
          </a:bodyPr>
          <a:lstStyle/>
          <a:p>
            <a:r>
              <a:rPr lang="sv-SE" sz="600" dirty="0" smtClean="0">
                <a:solidFill>
                  <a:prstClr val="white">
                    <a:lumMod val="50000"/>
                  </a:prstClr>
                </a:solidFill>
                <a:latin typeface="Arial" panose="020B0604020202020204" pitchFamily="34" charset="0"/>
                <a:cs typeface="Arial" panose="020B0604020202020204" pitchFamily="34" charset="0"/>
              </a:rPr>
              <a:t>Wholesale </a:t>
            </a:r>
            <a:r>
              <a:rPr lang="sv-SE" sz="600" dirty="0" err="1" smtClean="0">
                <a:solidFill>
                  <a:prstClr val="white">
                    <a:lumMod val="50000"/>
                  </a:prstClr>
                </a:solidFill>
                <a:latin typeface="Arial" panose="020B0604020202020204" pitchFamily="34" charset="0"/>
                <a:cs typeface="Arial" panose="020B0604020202020204" pitchFamily="34" charset="0"/>
              </a:rPr>
              <a:t>Banking</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20" name="TextBox 19"/>
          <p:cNvSpPr txBox="1"/>
          <p:nvPr/>
        </p:nvSpPr>
        <p:spPr>
          <a:xfrm>
            <a:off x="4041465" y="3644500"/>
            <a:ext cx="898003" cy="184666"/>
          </a:xfrm>
          <a:prstGeom prst="rect">
            <a:avLst/>
          </a:prstGeom>
          <a:noFill/>
        </p:spPr>
        <p:txBody>
          <a:bodyPr wrap="none" rtlCol="0">
            <a:spAutoFit/>
          </a:bodyPr>
          <a:lstStyle/>
          <a:p>
            <a:r>
              <a:rPr lang="sv-SE" sz="600" dirty="0" err="1" smtClean="0">
                <a:solidFill>
                  <a:prstClr val="white">
                    <a:lumMod val="50000"/>
                  </a:prstClr>
                </a:solidFill>
                <a:latin typeface="Arial" panose="020B0604020202020204" pitchFamily="34" charset="0"/>
                <a:cs typeface="Arial" panose="020B0604020202020204" pitchFamily="34" charset="0"/>
              </a:rPr>
              <a:t>Wealth</a:t>
            </a:r>
            <a:r>
              <a:rPr lang="sv-SE" sz="600" dirty="0" smtClean="0">
                <a:solidFill>
                  <a:prstClr val="white">
                    <a:lumMod val="50000"/>
                  </a:prstClr>
                </a:solidFill>
                <a:latin typeface="Arial" panose="020B0604020202020204" pitchFamily="34" charset="0"/>
                <a:cs typeface="Arial" panose="020B0604020202020204" pitchFamily="34" charset="0"/>
              </a:rPr>
              <a:t> Management</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22" name="TextBox 21"/>
          <p:cNvSpPr txBox="1"/>
          <p:nvPr/>
        </p:nvSpPr>
        <p:spPr>
          <a:xfrm>
            <a:off x="4031940" y="3158970"/>
            <a:ext cx="848309" cy="276999"/>
          </a:xfrm>
          <a:prstGeom prst="rect">
            <a:avLst/>
          </a:prstGeom>
          <a:noFill/>
        </p:spPr>
        <p:txBody>
          <a:bodyPr wrap="none" rtlCol="0">
            <a:spAutoFit/>
          </a:bodyPr>
          <a:lstStyle/>
          <a:p>
            <a:r>
              <a:rPr lang="sv-SE" sz="600" dirty="0" smtClean="0">
                <a:solidFill>
                  <a:prstClr val="white">
                    <a:lumMod val="50000"/>
                  </a:prstClr>
                </a:solidFill>
                <a:latin typeface="Arial" panose="020B0604020202020204" pitchFamily="34" charset="0"/>
                <a:cs typeface="Arial" panose="020B0604020202020204" pitchFamily="34" charset="0"/>
              </a:rPr>
              <a:t>Wholesale </a:t>
            </a:r>
            <a:r>
              <a:rPr lang="sv-SE" sz="600" dirty="0" err="1" smtClean="0">
                <a:solidFill>
                  <a:prstClr val="white">
                    <a:lumMod val="50000"/>
                  </a:prstClr>
                </a:solidFill>
                <a:latin typeface="Arial" panose="020B0604020202020204" pitchFamily="34" charset="0"/>
                <a:cs typeface="Arial" panose="020B0604020202020204" pitchFamily="34" charset="0"/>
              </a:rPr>
              <a:t>Banking</a:t>
            </a:r>
            <a:r>
              <a:rPr lang="sv-SE" sz="600" dirty="0" smtClean="0">
                <a:solidFill>
                  <a:prstClr val="white">
                    <a:lumMod val="50000"/>
                  </a:prstClr>
                </a:solidFill>
                <a:latin typeface="Arial" panose="020B0604020202020204" pitchFamily="34" charset="0"/>
                <a:cs typeface="Arial" panose="020B0604020202020204" pitchFamily="34" charset="0"/>
              </a:rPr>
              <a:t/>
            </a:r>
            <a:br>
              <a:rPr lang="sv-SE" sz="600" dirty="0" smtClean="0">
                <a:solidFill>
                  <a:prstClr val="white">
                    <a:lumMod val="50000"/>
                  </a:prstClr>
                </a:solidFill>
                <a:latin typeface="Arial" panose="020B0604020202020204" pitchFamily="34" charset="0"/>
                <a:cs typeface="Arial" panose="020B0604020202020204" pitchFamily="34" charset="0"/>
              </a:rPr>
            </a:br>
            <a:r>
              <a:rPr lang="sv-SE" sz="600" dirty="0" err="1" smtClean="0">
                <a:solidFill>
                  <a:prstClr val="white">
                    <a:lumMod val="50000"/>
                  </a:prstClr>
                </a:solidFill>
                <a:latin typeface="Arial" panose="020B0604020202020204" pitchFamily="34" charset="0"/>
                <a:cs typeface="Arial" panose="020B0604020202020204" pitchFamily="34" charset="0"/>
              </a:rPr>
              <a:t>Other</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23" name="TextBox 22"/>
          <p:cNvSpPr txBox="1"/>
          <p:nvPr/>
        </p:nvSpPr>
        <p:spPr>
          <a:xfrm>
            <a:off x="4070325" y="4549479"/>
            <a:ext cx="377026" cy="184666"/>
          </a:xfrm>
          <a:prstGeom prst="rect">
            <a:avLst/>
          </a:prstGeom>
          <a:noFill/>
        </p:spPr>
        <p:txBody>
          <a:bodyPr wrap="none" rtlCol="0">
            <a:spAutoFit/>
          </a:bodyPr>
          <a:lstStyle/>
          <a:p>
            <a:r>
              <a:rPr lang="sv-SE" sz="600" dirty="0" err="1" smtClean="0">
                <a:solidFill>
                  <a:prstClr val="white">
                    <a:lumMod val="50000"/>
                  </a:prstClr>
                </a:solidFill>
                <a:latin typeface="Arial" panose="020B0604020202020204" pitchFamily="34" charset="0"/>
                <a:cs typeface="Arial" panose="020B0604020202020204" pitchFamily="34" charset="0"/>
              </a:rPr>
              <a:t>Other</a:t>
            </a:r>
            <a:endParaRPr lang="sv-SE" sz="600" dirty="0">
              <a:solidFill>
                <a:prstClr val="white">
                  <a:lumMod val="50000"/>
                </a:prstClr>
              </a:solidFill>
              <a:latin typeface="Arial" panose="020B0604020202020204" pitchFamily="34" charset="0"/>
              <a:cs typeface="Arial" panose="020B0604020202020204" pitchFamily="34" charset="0"/>
            </a:endParaRPr>
          </a:p>
        </p:txBody>
      </p:sp>
      <p:sp>
        <p:nvSpPr>
          <p:cNvPr id="16" name="TextBox 42"/>
          <p:cNvSpPr txBox="1"/>
          <p:nvPr/>
        </p:nvSpPr>
        <p:spPr>
          <a:xfrm>
            <a:off x="611560" y="4757954"/>
            <a:ext cx="530915" cy="246221"/>
          </a:xfrm>
          <a:prstGeom prst="rect">
            <a:avLst/>
          </a:prstGeom>
          <a:noFill/>
        </p:spPr>
        <p:txBody>
          <a:bodyPr wrap="non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Q2/14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9" name="TextBox 43"/>
          <p:cNvSpPr txBox="1"/>
          <p:nvPr/>
        </p:nvSpPr>
        <p:spPr>
          <a:xfrm>
            <a:off x="1331067" y="4750769"/>
            <a:ext cx="601481"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Q3/14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25" name="TextBox 44"/>
          <p:cNvSpPr txBox="1"/>
          <p:nvPr/>
        </p:nvSpPr>
        <p:spPr>
          <a:xfrm>
            <a:off x="2121140" y="4753164"/>
            <a:ext cx="530915" cy="246221"/>
          </a:xfrm>
          <a:prstGeom prst="rect">
            <a:avLst/>
          </a:prstGeom>
          <a:noFill/>
        </p:spPr>
        <p:txBody>
          <a:bodyPr wrap="non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Q4/14</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26" name="TextBox 45"/>
          <p:cNvSpPr txBox="1"/>
          <p:nvPr/>
        </p:nvSpPr>
        <p:spPr>
          <a:xfrm>
            <a:off x="2840648" y="4755559"/>
            <a:ext cx="579894"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Q1/15</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28" name="TextBox 23"/>
          <p:cNvSpPr txBox="1"/>
          <p:nvPr/>
        </p:nvSpPr>
        <p:spPr>
          <a:xfrm>
            <a:off x="3587061" y="4750745"/>
            <a:ext cx="579894" cy="246221"/>
          </a:xfrm>
          <a:prstGeom prst="rect">
            <a:avLst/>
          </a:prstGeom>
          <a:noFill/>
        </p:spPr>
        <p:txBody>
          <a:bodyPr wrap="square" rtlCol="0">
            <a:spAutoFit/>
          </a:bodyPr>
          <a:lstStyle/>
          <a:p>
            <a:r>
              <a:rPr lang="sv-SE" sz="1000" dirty="0" smtClean="0">
                <a:solidFill>
                  <a:prstClr val="black">
                    <a:lumMod val="75000"/>
                    <a:lumOff val="25000"/>
                  </a:prstClr>
                </a:solidFill>
                <a:latin typeface="Arial" panose="020B0604020202020204" pitchFamily="34" charset="0"/>
                <a:cs typeface="Arial" panose="020B0604020202020204" pitchFamily="34" charset="0"/>
              </a:rPr>
              <a:t>Q2/15</a:t>
            </a:r>
            <a:endParaRPr lang="sv-SE" sz="1000" dirty="0">
              <a:solidFill>
                <a:prstClr val="black">
                  <a:lumMod val="75000"/>
                  <a:lumOff val="2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493436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4977045" y="1673805"/>
            <a:ext cx="3690949" cy="4647426"/>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Costs are down 1% in local currencies from previous quarter</a:t>
            </a:r>
          </a:p>
          <a:p>
            <a:pPr marL="285750" indent="-285750">
              <a:buFont typeface="Arial" panose="020B0604020202020204" pitchFamily="34" charset="0"/>
              <a:buChar char="•"/>
            </a:pPr>
            <a:endParaRPr lang="en-US" sz="800" dirty="0" smtClean="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Costs are down 2% in local currencies and excluding performance related salaries y-o-y</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Cost target full year 2015 of EUR 4.7bn reiterated</a:t>
            </a: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Increased costs from simplification initiatives</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Solid improvement of C/I ratio</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Improved 3.6%-points since beginning of 2013</a:t>
            </a:r>
          </a:p>
          <a:p>
            <a:pPr marL="742950" lvl="1"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C/I ratio at 45.3% H1/15</a:t>
            </a:r>
            <a:endParaRPr lang="en-US" sz="1600" dirty="0">
              <a:solidFill>
                <a:srgbClr val="4C749A"/>
              </a:solidFill>
              <a:latin typeface="Arial" panose="020B0604020202020204" pitchFamily="34" charset="0"/>
              <a:cs typeface="Arial" panose="020B0604020202020204" pitchFamily="34" charset="0"/>
            </a:endParaRPr>
          </a:p>
          <a:p>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800" dirty="0">
              <a:solidFill>
                <a:srgbClr val="4C749A"/>
              </a:solidFill>
            </a:endParaRPr>
          </a:p>
        </p:txBody>
      </p:sp>
      <p:graphicFrame>
        <p:nvGraphicFramePr>
          <p:cNvPr id="23" name="Chart 22"/>
          <p:cNvGraphicFramePr/>
          <p:nvPr>
            <p:extLst>
              <p:ext uri="{D42A27DB-BD31-4B8C-83A1-F6EECF244321}">
                <p14:modId xmlns:p14="http://schemas.microsoft.com/office/powerpoint/2010/main" val="2973021046"/>
              </p:ext>
            </p:extLst>
          </p:nvPr>
        </p:nvGraphicFramePr>
        <p:xfrm>
          <a:off x="400942" y="1360077"/>
          <a:ext cx="3951687" cy="256239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419024" y="447057"/>
            <a:ext cx="5860130" cy="461665"/>
          </a:xfrm>
          <a:prstGeom prst="rect">
            <a:avLst/>
          </a:prstGeom>
          <a:noFill/>
        </p:spPr>
        <p:txBody>
          <a:bodyPr wrap="none" rtlCol="0">
            <a:spAutoFit/>
          </a:bodyPr>
          <a:lstStyle/>
          <a:p>
            <a:r>
              <a:rPr lang="sv-SE" sz="2400" dirty="0" smtClean="0">
                <a:solidFill>
                  <a:prstClr val="black"/>
                </a:solidFill>
                <a:latin typeface="Arial" panose="020B0604020202020204" pitchFamily="34" charset="0"/>
                <a:cs typeface="Arial" panose="020B0604020202020204" pitchFamily="34" charset="0"/>
              </a:rPr>
              <a:t>Long term </a:t>
            </a:r>
            <a:r>
              <a:rPr lang="sv-SE" sz="2400" dirty="0" err="1" smtClean="0">
                <a:solidFill>
                  <a:prstClr val="black"/>
                </a:solidFill>
                <a:latin typeface="Arial" panose="020B0604020202020204" pitchFamily="34" charset="0"/>
                <a:cs typeface="Arial" panose="020B0604020202020204" pitchFamily="34" charset="0"/>
              </a:rPr>
              <a:t>improvement</a:t>
            </a:r>
            <a:r>
              <a:rPr lang="sv-SE" sz="2400" dirty="0" smtClean="0">
                <a:solidFill>
                  <a:prstClr val="black"/>
                </a:solidFill>
                <a:latin typeface="Arial" panose="020B0604020202020204" pitchFamily="34" charset="0"/>
                <a:cs typeface="Arial" panose="020B0604020202020204" pitchFamily="34" charset="0"/>
              </a:rPr>
              <a:t> in </a:t>
            </a:r>
            <a:r>
              <a:rPr lang="sv-SE" sz="2400" dirty="0" err="1" smtClean="0">
                <a:solidFill>
                  <a:prstClr val="black"/>
                </a:solidFill>
                <a:latin typeface="Arial" panose="020B0604020202020204" pitchFamily="34" charset="0"/>
                <a:cs typeface="Arial" panose="020B0604020202020204" pitchFamily="34" charset="0"/>
              </a:rPr>
              <a:t>cost</a:t>
            </a:r>
            <a:r>
              <a:rPr lang="sv-SE" sz="2400" dirty="0" smtClean="0">
                <a:solidFill>
                  <a:prstClr val="black"/>
                </a:solidFill>
                <a:latin typeface="Arial" panose="020B0604020202020204" pitchFamily="34" charset="0"/>
                <a:cs typeface="Arial" panose="020B0604020202020204" pitchFamily="34" charset="0"/>
              </a:rPr>
              <a:t> </a:t>
            </a:r>
            <a:r>
              <a:rPr lang="sv-SE" sz="2400" dirty="0" err="1" smtClean="0">
                <a:solidFill>
                  <a:prstClr val="black"/>
                </a:solidFill>
                <a:latin typeface="Arial" panose="020B0604020202020204" pitchFamily="34" charset="0"/>
                <a:cs typeface="Arial" panose="020B0604020202020204" pitchFamily="34" charset="0"/>
              </a:rPr>
              <a:t>efficiency</a:t>
            </a:r>
            <a:r>
              <a:rPr lang="sv-SE" sz="2400" dirty="0" smtClean="0">
                <a:solidFill>
                  <a:prstClr val="black"/>
                </a:solidFill>
                <a:latin typeface="Arial" panose="020B0604020202020204" pitchFamily="34" charset="0"/>
                <a:cs typeface="Arial" panose="020B0604020202020204" pitchFamily="34" charset="0"/>
              </a:rPr>
              <a:t> </a:t>
            </a:r>
            <a:endParaRPr lang="sv-SE" sz="2400" dirty="0">
              <a:solidFill>
                <a:prstClr val="black"/>
              </a:solidFill>
              <a:latin typeface="Arial" panose="020B0604020202020204" pitchFamily="34" charset="0"/>
              <a:cs typeface="Arial" panose="020B0604020202020204" pitchFamily="34" charset="0"/>
            </a:endParaRPr>
          </a:p>
        </p:txBody>
      </p:sp>
      <p:sp>
        <p:nvSpPr>
          <p:cNvPr id="36" name="TextBox 35"/>
          <p:cNvSpPr txBox="1"/>
          <p:nvPr/>
        </p:nvSpPr>
        <p:spPr>
          <a:xfrm>
            <a:off x="445811" y="1448780"/>
            <a:ext cx="1818126" cy="246221"/>
          </a:xfrm>
          <a:prstGeom prst="rect">
            <a:avLst/>
          </a:prstGeom>
          <a:noFill/>
        </p:spPr>
        <p:txBody>
          <a:bodyPr wrap="none" rtlCol="0">
            <a:spAutoFit/>
          </a:bodyPr>
          <a:lstStyle/>
          <a:p>
            <a:r>
              <a:rPr lang="sv-SE" sz="1000" dirty="0">
                <a:solidFill>
                  <a:prstClr val="black">
                    <a:lumMod val="50000"/>
                    <a:lumOff val="50000"/>
                  </a:prstClr>
                </a:solidFill>
                <a:latin typeface="Arial" panose="020B0604020202020204" pitchFamily="34" charset="0"/>
                <a:cs typeface="Arial" panose="020B0604020202020204" pitchFamily="34" charset="0"/>
              </a:rPr>
              <a:t>TOTAL EXPENSES*, EURm</a:t>
            </a:r>
          </a:p>
        </p:txBody>
      </p:sp>
      <p:sp>
        <p:nvSpPr>
          <p:cNvPr id="18" name="TextBox 17"/>
          <p:cNvSpPr txBox="1"/>
          <p:nvPr/>
        </p:nvSpPr>
        <p:spPr>
          <a:xfrm>
            <a:off x="5067312" y="1943839"/>
            <a:ext cx="3690937" cy="461665"/>
          </a:xfrm>
          <a:prstGeom prst="rect">
            <a:avLst/>
          </a:prstGeom>
          <a:noFill/>
        </p:spPr>
        <p:txBody>
          <a:bodyPr wrap="square" rtlCol="0">
            <a:spAutoFit/>
          </a:bodyPr>
          <a:lstStyle/>
          <a:p>
            <a:pPr marL="285750" indent="-285750">
              <a:buFont typeface="Arial" panose="020B0604020202020204" pitchFamily="34" charset="0"/>
              <a:buChar char="•"/>
            </a:pPr>
            <a:endParaRPr lang="en-US" sz="800" dirty="0">
              <a:solidFill>
                <a:srgbClr val="4C749A"/>
              </a:solidFill>
            </a:endParaRPr>
          </a:p>
          <a:p>
            <a:endParaRPr lang="sv-SE" sz="1600" dirty="0">
              <a:solidFill>
                <a:srgbClr val="4C749A"/>
              </a:solidFill>
            </a:endParaRPr>
          </a:p>
        </p:txBody>
      </p:sp>
      <p:sp>
        <p:nvSpPr>
          <p:cNvPr id="16" name="TextBox 15"/>
          <p:cNvSpPr txBox="1"/>
          <p:nvPr/>
        </p:nvSpPr>
        <p:spPr>
          <a:xfrm>
            <a:off x="4977046" y="1449494"/>
            <a:ext cx="933269" cy="246221"/>
          </a:xfrm>
          <a:prstGeom prst="rect">
            <a:avLst/>
          </a:prstGeom>
          <a:noFill/>
        </p:spPr>
        <p:txBody>
          <a:bodyPr wrap="none" rtlCol="0">
            <a:spAutoFit/>
          </a:bodyPr>
          <a:lstStyle/>
          <a:p>
            <a:r>
              <a:rPr lang="sv-SE" sz="1000" dirty="0">
                <a:solidFill>
                  <a:prstClr val="black">
                    <a:lumMod val="50000"/>
                    <a:lumOff val="50000"/>
                  </a:prstClr>
                </a:solidFill>
                <a:latin typeface="Arial" panose="020B0604020202020204" pitchFamily="34" charset="0"/>
                <a:cs typeface="Arial" panose="020B0604020202020204" pitchFamily="34" charset="0"/>
              </a:rPr>
              <a:t>COMMENTS</a:t>
            </a:r>
          </a:p>
        </p:txBody>
      </p:sp>
      <p:sp>
        <p:nvSpPr>
          <p:cNvPr id="11" name="Rectangle 10"/>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2" name="Rectangle 11"/>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7" name="TextBox 16"/>
          <p:cNvSpPr txBox="1"/>
          <p:nvPr/>
        </p:nvSpPr>
        <p:spPr>
          <a:xfrm>
            <a:off x="5472100" y="6318901"/>
            <a:ext cx="2092945" cy="338554"/>
          </a:xfrm>
          <a:prstGeom prst="rect">
            <a:avLst/>
          </a:prstGeom>
          <a:noFill/>
        </p:spPr>
        <p:txBody>
          <a:bodyPr wrap="square" rtlCol="0">
            <a:spAutoFit/>
          </a:bodyPr>
          <a:lstStyle/>
          <a:p>
            <a:r>
              <a:rPr lang="en-US" sz="800" dirty="0">
                <a:solidFill>
                  <a:schemeClr val="tx1">
                    <a:lumMod val="75000"/>
                    <a:lumOff val="25000"/>
                  </a:schemeClr>
                </a:solidFill>
                <a:latin typeface="Arial" panose="020B0604020202020204" pitchFamily="34" charset="0"/>
                <a:cs typeface="Arial" panose="020B0604020202020204" pitchFamily="34" charset="0"/>
              </a:rPr>
              <a:t>* Excluding non-recurring </a:t>
            </a:r>
            <a:r>
              <a:rPr lang="en-US" sz="800" dirty="0" smtClean="0">
                <a:solidFill>
                  <a:schemeClr val="tx1">
                    <a:lumMod val="75000"/>
                    <a:lumOff val="25000"/>
                  </a:schemeClr>
                </a:solidFill>
                <a:latin typeface="Arial" panose="020B0604020202020204" pitchFamily="34" charset="0"/>
                <a:cs typeface="Arial" panose="020B0604020202020204" pitchFamily="34" charset="0"/>
              </a:rPr>
              <a:t>items</a:t>
            </a:r>
            <a:br>
              <a:rPr lang="en-US" sz="800" dirty="0" smtClean="0">
                <a:solidFill>
                  <a:schemeClr val="tx1">
                    <a:lumMod val="75000"/>
                    <a:lumOff val="25000"/>
                  </a:schemeClr>
                </a:solidFill>
                <a:latin typeface="Arial" panose="020B0604020202020204" pitchFamily="34" charset="0"/>
                <a:cs typeface="Arial" panose="020B0604020202020204" pitchFamily="34" charset="0"/>
              </a:rPr>
            </a:br>
            <a:r>
              <a:rPr lang="en-US" sz="800" dirty="0" smtClean="0">
                <a:solidFill>
                  <a:schemeClr val="tx1">
                    <a:lumMod val="75000"/>
                    <a:lumOff val="25000"/>
                  </a:schemeClr>
                </a:solidFill>
                <a:latin typeface="Arial" panose="020B0604020202020204" pitchFamily="34" charset="0"/>
                <a:cs typeface="Arial" panose="020B0604020202020204" pitchFamily="34" charset="0"/>
              </a:rPr>
              <a:t>**Rolling four quarters</a:t>
            </a:r>
            <a:endParaRPr lang="en-US" sz="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14</a:t>
            </a:fld>
            <a:r>
              <a:rPr lang="en-GB" dirty="0" smtClean="0">
                <a:solidFill>
                  <a:srgbClr val="191919"/>
                </a:solidFill>
              </a:rPr>
              <a:t> • </a:t>
            </a:r>
            <a:endParaRPr lang="en-GB" dirty="0">
              <a:solidFill>
                <a:srgbClr val="191919"/>
              </a:solidFill>
            </a:endParaRPr>
          </a:p>
        </p:txBody>
      </p:sp>
      <p:graphicFrame>
        <p:nvGraphicFramePr>
          <p:cNvPr id="19" name="Chart 22"/>
          <p:cNvGraphicFramePr/>
          <p:nvPr>
            <p:extLst>
              <p:ext uri="{D42A27DB-BD31-4B8C-83A1-F6EECF244321}">
                <p14:modId xmlns:p14="http://schemas.microsoft.com/office/powerpoint/2010/main" val="1098513682"/>
              </p:ext>
            </p:extLst>
          </p:nvPr>
        </p:nvGraphicFramePr>
        <p:xfrm>
          <a:off x="381650" y="1403799"/>
          <a:ext cx="3951687" cy="2835291"/>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9"/>
          <p:cNvSpPr txBox="1"/>
          <p:nvPr/>
        </p:nvSpPr>
        <p:spPr>
          <a:xfrm>
            <a:off x="4086544" y="3113965"/>
            <a:ext cx="667170" cy="215444"/>
          </a:xfrm>
          <a:prstGeom prst="rect">
            <a:avLst/>
          </a:prstGeom>
          <a:noFill/>
        </p:spPr>
        <p:txBody>
          <a:bodyPr wrap="none" rtlCol="0">
            <a:spAutoFit/>
          </a:bodyPr>
          <a:lstStyle/>
          <a:p>
            <a:r>
              <a:rPr lang="sv-SE" sz="800" dirty="0" smtClean="0">
                <a:solidFill>
                  <a:prstClr val="white">
                    <a:lumMod val="50000"/>
                  </a:prstClr>
                </a:solidFill>
                <a:latin typeface="Arial" panose="020B0604020202020204" pitchFamily="34" charset="0"/>
                <a:cs typeface="Arial" panose="020B0604020202020204" pitchFamily="34" charset="0"/>
              </a:rPr>
              <a:t>Staff </a:t>
            </a:r>
            <a:r>
              <a:rPr lang="sv-SE" sz="800" dirty="0" err="1" smtClean="0">
                <a:solidFill>
                  <a:prstClr val="white">
                    <a:lumMod val="50000"/>
                  </a:prstClr>
                </a:solidFill>
                <a:latin typeface="Arial" panose="020B0604020202020204" pitchFamily="34" charset="0"/>
                <a:cs typeface="Arial" panose="020B0604020202020204" pitchFamily="34" charset="0"/>
              </a:rPr>
              <a:t>costs</a:t>
            </a:r>
            <a:endParaRPr lang="sv-SE" sz="800" dirty="0">
              <a:solidFill>
                <a:prstClr val="white">
                  <a:lumMod val="50000"/>
                </a:prstClr>
              </a:solidFill>
              <a:latin typeface="Arial" panose="020B0604020202020204" pitchFamily="34" charset="0"/>
              <a:cs typeface="Arial" panose="020B0604020202020204" pitchFamily="34" charset="0"/>
            </a:endParaRPr>
          </a:p>
        </p:txBody>
      </p:sp>
      <p:sp>
        <p:nvSpPr>
          <p:cNvPr id="21" name="TextBox 20"/>
          <p:cNvSpPr txBox="1"/>
          <p:nvPr/>
        </p:nvSpPr>
        <p:spPr>
          <a:xfrm>
            <a:off x="4088768" y="1988840"/>
            <a:ext cx="814647" cy="215444"/>
          </a:xfrm>
          <a:prstGeom prst="rect">
            <a:avLst/>
          </a:prstGeom>
          <a:noFill/>
        </p:spPr>
        <p:txBody>
          <a:bodyPr wrap="none" rtlCol="0">
            <a:spAutoFit/>
          </a:bodyPr>
          <a:lstStyle/>
          <a:p>
            <a:r>
              <a:rPr lang="sv-SE" sz="800" dirty="0" err="1" smtClean="0">
                <a:solidFill>
                  <a:prstClr val="white">
                    <a:lumMod val="50000"/>
                  </a:prstClr>
                </a:solidFill>
                <a:latin typeface="Arial" panose="020B0604020202020204" pitchFamily="34" charset="0"/>
                <a:cs typeface="Arial" panose="020B0604020202020204" pitchFamily="34" charset="0"/>
              </a:rPr>
              <a:t>Depreciations</a:t>
            </a:r>
            <a:endParaRPr lang="sv-SE" sz="800" dirty="0">
              <a:solidFill>
                <a:prstClr val="white">
                  <a:lumMod val="50000"/>
                </a:prstClr>
              </a:solidFill>
              <a:latin typeface="Arial" panose="020B0604020202020204" pitchFamily="34" charset="0"/>
              <a:cs typeface="Arial" panose="020B0604020202020204" pitchFamily="34" charset="0"/>
            </a:endParaRPr>
          </a:p>
        </p:txBody>
      </p:sp>
      <p:sp>
        <p:nvSpPr>
          <p:cNvPr id="22" name="TextBox 21"/>
          <p:cNvSpPr txBox="1"/>
          <p:nvPr/>
        </p:nvSpPr>
        <p:spPr>
          <a:xfrm>
            <a:off x="4088911" y="2303875"/>
            <a:ext cx="914033" cy="215444"/>
          </a:xfrm>
          <a:prstGeom prst="rect">
            <a:avLst/>
          </a:prstGeom>
          <a:noFill/>
        </p:spPr>
        <p:txBody>
          <a:bodyPr wrap="none" rtlCol="0">
            <a:spAutoFit/>
          </a:bodyPr>
          <a:lstStyle/>
          <a:p>
            <a:r>
              <a:rPr lang="sv-SE" sz="800" dirty="0" err="1" smtClean="0">
                <a:solidFill>
                  <a:prstClr val="white">
                    <a:lumMod val="50000"/>
                  </a:prstClr>
                </a:solidFill>
                <a:latin typeface="Arial" panose="020B0604020202020204" pitchFamily="34" charset="0"/>
                <a:cs typeface="Arial" panose="020B0604020202020204" pitchFamily="34" charset="0"/>
              </a:rPr>
              <a:t>Other</a:t>
            </a:r>
            <a:r>
              <a:rPr lang="sv-SE" sz="800" dirty="0" smtClean="0">
                <a:solidFill>
                  <a:prstClr val="white">
                    <a:lumMod val="50000"/>
                  </a:prstClr>
                </a:solidFill>
                <a:latin typeface="Arial" panose="020B0604020202020204" pitchFamily="34" charset="0"/>
                <a:cs typeface="Arial" panose="020B0604020202020204" pitchFamily="34" charset="0"/>
              </a:rPr>
              <a:t> </a:t>
            </a:r>
            <a:r>
              <a:rPr lang="sv-SE" sz="800" dirty="0" err="1" smtClean="0">
                <a:solidFill>
                  <a:prstClr val="white">
                    <a:lumMod val="50000"/>
                  </a:prstClr>
                </a:solidFill>
                <a:latin typeface="Arial" panose="020B0604020202020204" pitchFamily="34" charset="0"/>
                <a:cs typeface="Arial" panose="020B0604020202020204" pitchFamily="34" charset="0"/>
              </a:rPr>
              <a:t>expenses</a:t>
            </a:r>
            <a:endParaRPr lang="sv-SE" sz="800" dirty="0">
              <a:solidFill>
                <a:prstClr val="white">
                  <a:lumMod val="50000"/>
                </a:prstClr>
              </a:solidFill>
              <a:latin typeface="Arial" panose="020B0604020202020204" pitchFamily="34" charset="0"/>
              <a:cs typeface="Arial" panose="020B0604020202020204" pitchFamily="34" charset="0"/>
            </a:endParaRPr>
          </a:p>
        </p:txBody>
      </p:sp>
      <p:sp>
        <p:nvSpPr>
          <p:cNvPr id="25" name="TextBox 24"/>
          <p:cNvSpPr txBox="1"/>
          <p:nvPr/>
        </p:nvSpPr>
        <p:spPr>
          <a:xfrm>
            <a:off x="431540" y="4463822"/>
            <a:ext cx="2060179" cy="246221"/>
          </a:xfrm>
          <a:prstGeom prst="rect">
            <a:avLst/>
          </a:prstGeom>
          <a:noFill/>
        </p:spPr>
        <p:txBody>
          <a:bodyPr wrap="none" rtlCol="0">
            <a:spAutoFit/>
          </a:bodyPr>
          <a:lstStyle/>
          <a:p>
            <a:r>
              <a:rPr lang="sv-SE" sz="1000" dirty="0" smtClean="0">
                <a:solidFill>
                  <a:prstClr val="black">
                    <a:lumMod val="50000"/>
                    <a:lumOff val="50000"/>
                  </a:prstClr>
                </a:solidFill>
                <a:latin typeface="Arial" panose="020B0604020202020204" pitchFamily="34" charset="0"/>
                <a:cs typeface="Arial" panose="020B0604020202020204" pitchFamily="34" charset="0"/>
              </a:rPr>
              <a:t>C/I RATIO DEVELOPMENT**, %</a:t>
            </a:r>
            <a:endParaRPr lang="sv-SE" sz="10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26" name="Rectangle 25"/>
          <p:cNvSpPr/>
          <p:nvPr/>
        </p:nvSpPr>
        <p:spPr>
          <a:xfrm>
            <a:off x="521550" y="4419110"/>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graphicFrame>
        <p:nvGraphicFramePr>
          <p:cNvPr id="2" name="Chart 1"/>
          <p:cNvGraphicFramePr/>
          <p:nvPr>
            <p:extLst>
              <p:ext uri="{D42A27DB-BD31-4B8C-83A1-F6EECF244321}">
                <p14:modId xmlns:p14="http://schemas.microsoft.com/office/powerpoint/2010/main" val="978491585"/>
              </p:ext>
            </p:extLst>
          </p:nvPr>
        </p:nvGraphicFramePr>
        <p:xfrm>
          <a:off x="408237" y="4625808"/>
          <a:ext cx="4011892" cy="1741294"/>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Box 2"/>
          <p:cNvSpPr txBox="1"/>
          <p:nvPr/>
        </p:nvSpPr>
        <p:spPr>
          <a:xfrm>
            <a:off x="476545" y="4706626"/>
            <a:ext cx="675075" cy="276999"/>
          </a:xfrm>
          <a:prstGeom prst="rect">
            <a:avLst/>
          </a:prstGeom>
          <a:noFill/>
        </p:spPr>
        <p:txBody>
          <a:bodyPr wrap="square" rtlCol="0">
            <a:spAutoFit/>
          </a:bodyPr>
          <a:lstStyle/>
          <a:p>
            <a:r>
              <a:rPr lang="en-US" sz="1200" dirty="0" smtClean="0">
                <a:solidFill>
                  <a:schemeClr val="tx1">
                    <a:lumMod val="85000"/>
                    <a:lumOff val="15000"/>
                  </a:schemeClr>
                </a:solidFill>
                <a:latin typeface="Arial" panose="020B0604020202020204" pitchFamily="34" charset="0"/>
                <a:cs typeface="Arial" panose="020B0604020202020204" pitchFamily="34" charset="0"/>
              </a:rPr>
              <a:t>50.8%</a:t>
            </a:r>
            <a:endParaRPr lang="en-US" sz="1200" dirty="0">
              <a:solidFill>
                <a:schemeClr val="tx1">
                  <a:lumMod val="85000"/>
                  <a:lumOff val="15000"/>
                </a:schemeClr>
              </a:solidFill>
              <a:latin typeface="Arial" panose="020B0604020202020204" pitchFamily="34" charset="0"/>
              <a:cs typeface="Arial" panose="020B0604020202020204" pitchFamily="34" charset="0"/>
            </a:endParaRPr>
          </a:p>
        </p:txBody>
      </p:sp>
      <p:sp>
        <p:nvSpPr>
          <p:cNvPr id="27" name="TextBox 26"/>
          <p:cNvSpPr txBox="1"/>
          <p:nvPr/>
        </p:nvSpPr>
        <p:spPr>
          <a:xfrm>
            <a:off x="3761910" y="5447256"/>
            <a:ext cx="675075" cy="276999"/>
          </a:xfrm>
          <a:prstGeom prst="rect">
            <a:avLst/>
          </a:prstGeom>
          <a:noFill/>
        </p:spPr>
        <p:txBody>
          <a:bodyPr wrap="square" rtlCol="0">
            <a:spAutoFit/>
          </a:bodyPr>
          <a:lstStyle/>
          <a:p>
            <a:pPr algn="ctr"/>
            <a:r>
              <a:rPr lang="en-US" sz="1200" dirty="0" smtClean="0">
                <a:solidFill>
                  <a:schemeClr val="tx1">
                    <a:lumMod val="85000"/>
                    <a:lumOff val="15000"/>
                  </a:schemeClr>
                </a:solidFill>
                <a:latin typeface="Arial" panose="020B0604020202020204" pitchFamily="34" charset="0"/>
                <a:cs typeface="Arial" panose="020B0604020202020204" pitchFamily="34" charset="0"/>
              </a:rPr>
              <a:t>47.2%</a:t>
            </a:r>
            <a:endParaRPr lang="en-US" sz="1200" dirty="0">
              <a:solidFill>
                <a:schemeClr val="tx1">
                  <a:lumMod val="85000"/>
                  <a:lumOff val="1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783835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Chart 22"/>
          <p:cNvGraphicFramePr/>
          <p:nvPr>
            <p:extLst>
              <p:ext uri="{D42A27DB-BD31-4B8C-83A1-F6EECF244321}">
                <p14:modId xmlns:p14="http://schemas.microsoft.com/office/powerpoint/2010/main" val="879014946"/>
              </p:ext>
            </p:extLst>
          </p:nvPr>
        </p:nvGraphicFramePr>
        <p:xfrm>
          <a:off x="399742" y="1063900"/>
          <a:ext cx="3951687" cy="310477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419012" y="447057"/>
            <a:ext cx="3249608" cy="461665"/>
          </a:xfrm>
          <a:prstGeom prst="rect">
            <a:avLst/>
          </a:prstGeom>
          <a:noFill/>
        </p:spPr>
        <p:txBody>
          <a:bodyPr wrap="none" rtlCol="0">
            <a:spAutoFit/>
          </a:bodyPr>
          <a:lstStyle/>
          <a:p>
            <a:r>
              <a:rPr lang="sv-SE" sz="2400" dirty="0">
                <a:solidFill>
                  <a:prstClr val="black"/>
                </a:solidFill>
                <a:latin typeface="Arial" panose="020B0604020202020204" pitchFamily="34" charset="0"/>
                <a:cs typeface="Arial" panose="020B0604020202020204" pitchFamily="34" charset="0"/>
              </a:rPr>
              <a:t>Risk exposure </a:t>
            </a:r>
            <a:r>
              <a:rPr lang="sv-SE" sz="2400" dirty="0" err="1">
                <a:solidFill>
                  <a:prstClr val="black"/>
                </a:solidFill>
                <a:latin typeface="Arial" panose="020B0604020202020204" pitchFamily="34" charset="0"/>
                <a:cs typeface="Arial" panose="020B0604020202020204" pitchFamily="34" charset="0"/>
              </a:rPr>
              <a:t>amount</a:t>
            </a:r>
            <a:endParaRPr lang="sv-SE" sz="2400" dirty="0">
              <a:solidFill>
                <a:prstClr val="black"/>
              </a:solidFill>
              <a:latin typeface="Arial" panose="020B0604020202020204" pitchFamily="34" charset="0"/>
              <a:cs typeface="Arial" panose="020B0604020202020204" pitchFamily="34" charset="0"/>
            </a:endParaRPr>
          </a:p>
        </p:txBody>
      </p:sp>
      <p:sp>
        <p:nvSpPr>
          <p:cNvPr id="21" name="TextBox 20"/>
          <p:cNvSpPr txBox="1"/>
          <p:nvPr/>
        </p:nvSpPr>
        <p:spPr>
          <a:xfrm>
            <a:off x="433900" y="1448780"/>
            <a:ext cx="2351926" cy="246221"/>
          </a:xfrm>
          <a:prstGeom prst="rect">
            <a:avLst/>
          </a:prstGeom>
          <a:noFill/>
        </p:spPr>
        <p:txBody>
          <a:bodyPr wrap="none" rtlCol="0">
            <a:spAutoFit/>
          </a:bodyPr>
          <a:lstStyle/>
          <a:p>
            <a:r>
              <a:rPr lang="sv-SE" sz="1000" dirty="0">
                <a:solidFill>
                  <a:prstClr val="black">
                    <a:lumMod val="50000"/>
                    <a:lumOff val="50000"/>
                  </a:prstClr>
                </a:solidFill>
                <a:latin typeface="Arial" panose="020B0604020202020204" pitchFamily="34" charset="0"/>
                <a:cs typeface="Arial" panose="020B0604020202020204" pitchFamily="34" charset="0"/>
              </a:rPr>
              <a:t>RISK EXPOSURE AMOUNT, </a:t>
            </a:r>
            <a:r>
              <a:rPr lang="sv-SE" sz="1000" dirty="0" err="1">
                <a:solidFill>
                  <a:prstClr val="black">
                    <a:lumMod val="50000"/>
                    <a:lumOff val="50000"/>
                  </a:prstClr>
                </a:solidFill>
                <a:latin typeface="Arial" panose="020B0604020202020204" pitchFamily="34" charset="0"/>
                <a:cs typeface="Arial" panose="020B0604020202020204" pitchFamily="34" charset="0"/>
              </a:rPr>
              <a:t>EURbn</a:t>
            </a:r>
            <a:r>
              <a:rPr lang="sv-SE" sz="1000" dirty="0">
                <a:solidFill>
                  <a:prstClr val="black">
                    <a:lumMod val="50000"/>
                    <a:lumOff val="50000"/>
                  </a:prstClr>
                </a:solidFill>
                <a:latin typeface="Arial" panose="020B0604020202020204" pitchFamily="34" charset="0"/>
                <a:cs typeface="Arial" panose="020B0604020202020204" pitchFamily="34" charset="0"/>
              </a:rPr>
              <a:t>*</a:t>
            </a:r>
          </a:p>
        </p:txBody>
      </p:sp>
      <p:sp>
        <p:nvSpPr>
          <p:cNvPr id="18" name="TextBox 17"/>
          <p:cNvSpPr txBox="1"/>
          <p:nvPr/>
        </p:nvSpPr>
        <p:spPr>
          <a:xfrm>
            <a:off x="4977045" y="1673805"/>
            <a:ext cx="3780422" cy="954107"/>
          </a:xfrm>
          <a:prstGeom prst="rect">
            <a:avLst/>
          </a:prstGeom>
          <a:noFill/>
        </p:spPr>
        <p:txBody>
          <a:bodyPr wrap="square" rtlCol="0">
            <a:spAutoFit/>
          </a:bodyPr>
          <a:lstStyle/>
          <a:p>
            <a:pPr marL="2857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REA down EUR 2bn in the quarter</a:t>
            </a:r>
            <a:endParaRPr lang="en-US" sz="1600" dirty="0">
              <a:solidFill>
                <a:srgbClr val="4C749A"/>
              </a:solidFill>
              <a:latin typeface="Arial" panose="020B0604020202020204" pitchFamily="34" charset="0"/>
              <a:cs typeface="Arial" panose="020B0604020202020204" pitchFamily="34" charset="0"/>
            </a:endParaRPr>
          </a:p>
          <a:p>
            <a:pPr marL="285750" lvl="1"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457200" lvl="2"/>
            <a:endParaRPr lang="en-US" sz="1600" dirty="0">
              <a:solidFill>
                <a:srgbClr val="4C749A"/>
              </a:solidFill>
              <a:latin typeface="Arial" panose="020B0604020202020204" pitchFamily="34" charset="0"/>
              <a:cs typeface="Arial" panose="020B0604020202020204" pitchFamily="34" charset="0"/>
            </a:endParaRPr>
          </a:p>
          <a:p>
            <a:pPr marL="457200" lvl="2"/>
            <a:r>
              <a:rPr lang="en-US" sz="1600" dirty="0">
                <a:solidFill>
                  <a:srgbClr val="4C749A"/>
                </a:solidFill>
                <a:latin typeface="Arial" panose="020B0604020202020204" pitchFamily="34" charset="0"/>
                <a:cs typeface="Arial" panose="020B0604020202020204" pitchFamily="34" charset="0"/>
              </a:rPr>
              <a:t> </a:t>
            </a:r>
            <a:endParaRPr lang="en-US" sz="1600" dirty="0">
              <a:solidFill>
                <a:srgbClr val="4C749A"/>
              </a:solidFill>
            </a:endParaRPr>
          </a:p>
        </p:txBody>
      </p:sp>
      <p:sp>
        <p:nvSpPr>
          <p:cNvPr id="10" name="TextBox 9"/>
          <p:cNvSpPr txBox="1"/>
          <p:nvPr/>
        </p:nvSpPr>
        <p:spPr>
          <a:xfrm>
            <a:off x="4707015" y="6219310"/>
            <a:ext cx="3834773" cy="338554"/>
          </a:xfrm>
          <a:prstGeom prst="rect">
            <a:avLst/>
          </a:prstGeom>
          <a:noFill/>
        </p:spPr>
        <p:txBody>
          <a:bodyPr wrap="square" rtlCol="0">
            <a:spAutoFit/>
          </a:bodyPr>
          <a:lstStyle/>
          <a:p>
            <a:r>
              <a:rPr lang="sv-SE" sz="800" dirty="0">
                <a:solidFill>
                  <a:schemeClr val="bg1">
                    <a:lumMod val="50000"/>
                  </a:schemeClr>
                </a:solidFill>
                <a:latin typeface="Arial" panose="020B0604020202020204" pitchFamily="34" charset="0"/>
                <a:cs typeface="Arial" panose="020B0604020202020204" pitchFamily="34" charset="0"/>
              </a:rPr>
              <a:t>* Basel 2.5 </a:t>
            </a:r>
            <a:r>
              <a:rPr lang="sv-SE" sz="800" dirty="0" err="1">
                <a:solidFill>
                  <a:schemeClr val="bg1">
                    <a:lumMod val="50000"/>
                  </a:schemeClr>
                </a:solidFill>
                <a:latin typeface="Arial" panose="020B0604020202020204" pitchFamily="34" charset="0"/>
                <a:cs typeface="Arial" panose="020B0604020202020204" pitchFamily="34" charset="0"/>
              </a:rPr>
              <a:t>excluding</a:t>
            </a:r>
            <a:r>
              <a:rPr lang="sv-SE" sz="800" dirty="0">
                <a:solidFill>
                  <a:schemeClr val="bg1">
                    <a:lumMod val="50000"/>
                  </a:schemeClr>
                </a:solidFill>
                <a:latin typeface="Arial" panose="020B0604020202020204" pitchFamily="34" charset="0"/>
                <a:cs typeface="Arial" panose="020B0604020202020204" pitchFamily="34" charset="0"/>
              </a:rPr>
              <a:t>  </a:t>
            </a:r>
            <a:r>
              <a:rPr lang="sv-SE" sz="800" dirty="0" smtClean="0">
                <a:solidFill>
                  <a:schemeClr val="bg1">
                    <a:lumMod val="50000"/>
                  </a:schemeClr>
                </a:solidFill>
                <a:latin typeface="Arial" panose="020B0604020202020204" pitchFamily="34" charset="0"/>
                <a:cs typeface="Arial" panose="020B0604020202020204" pitchFamily="34" charset="0"/>
              </a:rPr>
              <a:t>Basel I </a:t>
            </a:r>
            <a:r>
              <a:rPr lang="sv-SE" sz="800" dirty="0" err="1" smtClean="0">
                <a:solidFill>
                  <a:schemeClr val="bg1">
                    <a:lumMod val="50000"/>
                  </a:schemeClr>
                </a:solidFill>
                <a:latin typeface="Arial" panose="020B0604020202020204" pitchFamily="34" charset="0"/>
                <a:cs typeface="Arial" panose="020B0604020202020204" pitchFamily="34" charset="0"/>
              </a:rPr>
              <a:t>transition</a:t>
            </a:r>
            <a:r>
              <a:rPr lang="sv-SE" sz="800" dirty="0" smtClean="0">
                <a:solidFill>
                  <a:schemeClr val="bg1">
                    <a:lumMod val="50000"/>
                  </a:schemeClr>
                </a:solidFill>
                <a:latin typeface="Arial" panose="020B0604020202020204" pitchFamily="34" charset="0"/>
                <a:cs typeface="Arial" panose="020B0604020202020204" pitchFamily="34" charset="0"/>
              </a:rPr>
              <a:t> </a:t>
            </a:r>
            <a:r>
              <a:rPr lang="sv-SE" sz="800" dirty="0" err="1">
                <a:solidFill>
                  <a:schemeClr val="bg1">
                    <a:lumMod val="50000"/>
                  </a:schemeClr>
                </a:solidFill>
                <a:latin typeface="Arial" panose="020B0604020202020204" pitchFamily="34" charset="0"/>
                <a:cs typeface="Arial" panose="020B0604020202020204" pitchFamily="34" charset="0"/>
              </a:rPr>
              <a:t>rules</a:t>
            </a:r>
            <a:r>
              <a:rPr lang="sv-SE" sz="800" dirty="0">
                <a:solidFill>
                  <a:schemeClr val="bg1">
                    <a:lumMod val="50000"/>
                  </a:schemeClr>
                </a:solidFill>
                <a:latin typeface="Arial" panose="020B0604020202020204" pitchFamily="34" charset="0"/>
                <a:cs typeface="Arial" panose="020B0604020202020204" pitchFamily="34" charset="0"/>
              </a:rPr>
              <a:t> </a:t>
            </a:r>
            <a:r>
              <a:rPr lang="sv-SE" sz="800" dirty="0" err="1">
                <a:solidFill>
                  <a:schemeClr val="bg1">
                    <a:lumMod val="50000"/>
                  </a:schemeClr>
                </a:solidFill>
                <a:latin typeface="Arial" panose="020B0604020202020204" pitchFamily="34" charset="0"/>
                <a:cs typeface="Arial" panose="020B0604020202020204" pitchFamily="34" charset="0"/>
              </a:rPr>
              <a:t>until</a:t>
            </a:r>
            <a:r>
              <a:rPr lang="sv-SE" sz="800" dirty="0">
                <a:solidFill>
                  <a:schemeClr val="bg1">
                    <a:lumMod val="50000"/>
                  </a:schemeClr>
                </a:solidFill>
                <a:latin typeface="Arial" panose="020B0604020202020204" pitchFamily="34" charset="0"/>
                <a:cs typeface="Arial" panose="020B0604020202020204" pitchFamily="34" charset="0"/>
              </a:rPr>
              <a:t> Q4/13. Basel 3 from </a:t>
            </a:r>
            <a:r>
              <a:rPr lang="sv-SE" sz="800" dirty="0" smtClean="0">
                <a:solidFill>
                  <a:schemeClr val="bg1">
                    <a:lumMod val="50000"/>
                  </a:schemeClr>
                </a:solidFill>
                <a:latin typeface="Arial" panose="020B0604020202020204" pitchFamily="34" charset="0"/>
                <a:cs typeface="Arial" panose="020B0604020202020204" pitchFamily="34" charset="0"/>
              </a:rPr>
              <a:t>Q1/14</a:t>
            </a:r>
            <a:br>
              <a:rPr lang="sv-SE" sz="800" dirty="0" smtClean="0">
                <a:solidFill>
                  <a:schemeClr val="bg1">
                    <a:lumMod val="50000"/>
                  </a:schemeClr>
                </a:solidFill>
                <a:latin typeface="Arial" panose="020B0604020202020204" pitchFamily="34" charset="0"/>
                <a:cs typeface="Arial" panose="020B0604020202020204" pitchFamily="34" charset="0"/>
              </a:rPr>
            </a:br>
            <a:r>
              <a:rPr lang="sv-SE" sz="800" dirty="0" smtClean="0">
                <a:solidFill>
                  <a:schemeClr val="bg1">
                    <a:lumMod val="50000"/>
                  </a:schemeClr>
                </a:solidFill>
                <a:latin typeface="Arial" panose="020B0604020202020204" pitchFamily="34" charset="0"/>
                <a:cs typeface="Arial" panose="020B0604020202020204" pitchFamily="34" charset="0"/>
              </a:rPr>
              <a:t>**REA reservation </a:t>
            </a:r>
            <a:r>
              <a:rPr lang="sv-SE" sz="800" dirty="0" err="1" smtClean="0">
                <a:solidFill>
                  <a:schemeClr val="bg1">
                    <a:lumMod val="50000"/>
                  </a:schemeClr>
                </a:solidFill>
                <a:latin typeface="Arial" panose="020B0604020202020204" pitchFamily="34" charset="0"/>
                <a:cs typeface="Arial" panose="020B0604020202020204" pitchFamily="34" charset="0"/>
              </a:rPr>
              <a:t>incl</a:t>
            </a:r>
            <a:r>
              <a:rPr lang="sv-SE" sz="800" dirty="0" smtClean="0">
                <a:solidFill>
                  <a:schemeClr val="bg1">
                    <a:lumMod val="50000"/>
                  </a:schemeClr>
                </a:solidFill>
                <a:latin typeface="Arial" panose="020B0604020202020204" pitchFamily="34" charset="0"/>
                <a:cs typeface="Arial" panose="020B0604020202020204" pitchFamily="34" charset="0"/>
              </a:rPr>
              <a:t>. in </a:t>
            </a:r>
            <a:r>
              <a:rPr lang="sv-SE" sz="800" dirty="0" err="1" smtClean="0">
                <a:solidFill>
                  <a:schemeClr val="bg1">
                    <a:lumMod val="50000"/>
                  </a:schemeClr>
                </a:solidFill>
                <a:latin typeface="Arial" panose="020B0604020202020204" pitchFamily="34" charset="0"/>
                <a:cs typeface="Arial" panose="020B0604020202020204" pitchFamily="34" charset="0"/>
              </a:rPr>
              <a:t>Other</a:t>
            </a:r>
            <a:r>
              <a:rPr lang="sv-SE" sz="800" dirty="0" smtClean="0">
                <a:solidFill>
                  <a:schemeClr val="bg1">
                    <a:lumMod val="50000"/>
                  </a:schemeClr>
                </a:solidFill>
                <a:latin typeface="Arial" panose="020B0604020202020204" pitchFamily="34" charset="0"/>
                <a:cs typeface="Arial" panose="020B0604020202020204" pitchFamily="34" charset="0"/>
              </a:rPr>
              <a:t>, EUR 4.6bn</a:t>
            </a:r>
            <a:endParaRPr lang="sv-SE" sz="800" dirty="0">
              <a:solidFill>
                <a:schemeClr val="bg1">
                  <a:lumMod val="50000"/>
                </a:schemeClr>
              </a:solidFill>
              <a:latin typeface="Arial" panose="020B0604020202020204" pitchFamily="34" charset="0"/>
              <a:cs typeface="Arial" panose="020B0604020202020204" pitchFamily="34" charset="0"/>
            </a:endParaRPr>
          </a:p>
        </p:txBody>
      </p:sp>
      <p:sp>
        <p:nvSpPr>
          <p:cNvPr id="12" name="TextBox 11"/>
          <p:cNvSpPr txBox="1"/>
          <p:nvPr/>
        </p:nvSpPr>
        <p:spPr>
          <a:xfrm>
            <a:off x="4977046" y="1449494"/>
            <a:ext cx="933269" cy="246221"/>
          </a:xfrm>
          <a:prstGeom prst="rect">
            <a:avLst/>
          </a:prstGeom>
          <a:noFill/>
        </p:spPr>
        <p:txBody>
          <a:bodyPr wrap="none" rtlCol="0">
            <a:spAutoFit/>
          </a:bodyPr>
          <a:lstStyle/>
          <a:p>
            <a:r>
              <a:rPr lang="sv-SE" sz="1000" dirty="0">
                <a:solidFill>
                  <a:srgbClr val="7F7F7F"/>
                </a:solidFill>
                <a:latin typeface="Arial" panose="020B0604020202020204" pitchFamily="34" charset="0"/>
                <a:cs typeface="Arial" panose="020B0604020202020204" pitchFamily="34" charset="0"/>
              </a:rPr>
              <a:t>COMMENTS</a:t>
            </a:r>
          </a:p>
        </p:txBody>
      </p:sp>
      <p:sp>
        <p:nvSpPr>
          <p:cNvPr id="14" name="Rectangle 13"/>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5" name="Rectangle 14"/>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9"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15</a:t>
            </a:fld>
            <a:r>
              <a:rPr lang="en-GB" dirty="0" smtClean="0">
                <a:solidFill>
                  <a:srgbClr val="191919"/>
                </a:solidFill>
              </a:rPr>
              <a:t> • </a:t>
            </a:r>
            <a:endParaRPr lang="en-GB" dirty="0">
              <a:solidFill>
                <a:srgbClr val="191919"/>
              </a:solidFill>
            </a:endParaRPr>
          </a:p>
        </p:txBody>
      </p:sp>
      <p:sp>
        <p:nvSpPr>
          <p:cNvPr id="27" name="TextBox 26"/>
          <p:cNvSpPr txBox="1"/>
          <p:nvPr/>
        </p:nvSpPr>
        <p:spPr>
          <a:xfrm>
            <a:off x="445813" y="4053263"/>
            <a:ext cx="3304110" cy="246221"/>
          </a:xfrm>
          <a:prstGeom prst="rect">
            <a:avLst/>
          </a:prstGeom>
          <a:noFill/>
        </p:spPr>
        <p:txBody>
          <a:bodyPr wrap="none" rtlCol="0">
            <a:spAutoFit/>
          </a:bodyPr>
          <a:lstStyle/>
          <a:p>
            <a:r>
              <a:rPr lang="en-US" sz="1000" dirty="0">
                <a:solidFill>
                  <a:prstClr val="black">
                    <a:lumMod val="50000"/>
                    <a:lumOff val="50000"/>
                  </a:prstClr>
                </a:solidFill>
                <a:latin typeface="Arial" panose="020B0604020202020204" pitchFamily="34" charset="0"/>
                <a:cs typeface="Arial" panose="020B0604020202020204" pitchFamily="34" charset="0"/>
              </a:rPr>
              <a:t>RISK EXPOSURE AMOUNT DEVELOPMENT, </a:t>
            </a:r>
            <a:r>
              <a:rPr lang="en-US" sz="1000" dirty="0" err="1">
                <a:solidFill>
                  <a:prstClr val="black">
                    <a:lumMod val="50000"/>
                    <a:lumOff val="50000"/>
                  </a:prstClr>
                </a:solidFill>
                <a:latin typeface="Arial" panose="020B0604020202020204" pitchFamily="34" charset="0"/>
                <a:cs typeface="Arial" panose="020B0604020202020204" pitchFamily="34" charset="0"/>
              </a:rPr>
              <a:t>EURbn</a:t>
            </a:r>
            <a:endParaRPr lang="en-US" sz="10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28" name="Rectangle 27"/>
          <p:cNvSpPr/>
          <p:nvPr/>
        </p:nvSpPr>
        <p:spPr>
          <a:xfrm>
            <a:off x="530419" y="3999479"/>
            <a:ext cx="3671888" cy="5378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graphicFrame>
        <p:nvGraphicFramePr>
          <p:cNvPr id="22" name="Chart 21"/>
          <p:cNvGraphicFramePr>
            <a:graphicFrameLocks/>
          </p:cNvGraphicFramePr>
          <p:nvPr>
            <p:extLst>
              <p:ext uri="{D42A27DB-BD31-4B8C-83A1-F6EECF244321}">
                <p14:modId xmlns:p14="http://schemas.microsoft.com/office/powerpoint/2010/main" val="934674230"/>
              </p:ext>
            </p:extLst>
          </p:nvPr>
        </p:nvGraphicFramePr>
        <p:xfrm>
          <a:off x="432233" y="4299484"/>
          <a:ext cx="4128692" cy="1783629"/>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3705068" y="5937405"/>
            <a:ext cx="911937" cy="246221"/>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Q2/15 </a:t>
            </a:r>
            <a:endParaRPr lang="en-US" sz="1000" dirty="0">
              <a:latin typeface="Arial" panose="020B0604020202020204" pitchFamily="34" charset="0"/>
              <a:cs typeface="Arial" panose="020B0604020202020204" pitchFamily="34" charset="0"/>
            </a:endParaRPr>
          </a:p>
        </p:txBody>
      </p:sp>
      <p:sp>
        <p:nvSpPr>
          <p:cNvPr id="24" name="TextBox 23"/>
          <p:cNvSpPr txBox="1"/>
          <p:nvPr/>
        </p:nvSpPr>
        <p:spPr>
          <a:xfrm>
            <a:off x="1499823" y="5916150"/>
            <a:ext cx="911937" cy="400110"/>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Credit quality</a:t>
            </a:r>
            <a:endParaRPr lang="en-US" sz="1000" dirty="0">
              <a:latin typeface="Arial" panose="020B0604020202020204" pitchFamily="34" charset="0"/>
              <a:cs typeface="Arial" panose="020B0604020202020204" pitchFamily="34" charset="0"/>
            </a:endParaRPr>
          </a:p>
        </p:txBody>
      </p:sp>
      <p:sp>
        <p:nvSpPr>
          <p:cNvPr id="25" name="TextBox 24"/>
          <p:cNvSpPr txBox="1"/>
          <p:nvPr/>
        </p:nvSpPr>
        <p:spPr>
          <a:xfrm>
            <a:off x="926595" y="5937405"/>
            <a:ext cx="911937" cy="246221"/>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FX</a:t>
            </a:r>
            <a:endParaRPr lang="en-US" sz="1000" dirty="0">
              <a:latin typeface="Arial" panose="020B0604020202020204" pitchFamily="34" charset="0"/>
              <a:cs typeface="Arial" panose="020B0604020202020204" pitchFamily="34" charset="0"/>
            </a:endParaRPr>
          </a:p>
        </p:txBody>
      </p:sp>
      <p:sp>
        <p:nvSpPr>
          <p:cNvPr id="29" name="TextBox 28"/>
          <p:cNvSpPr txBox="1"/>
          <p:nvPr/>
        </p:nvSpPr>
        <p:spPr>
          <a:xfrm>
            <a:off x="383387" y="5949280"/>
            <a:ext cx="911937" cy="246221"/>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Q1/15</a:t>
            </a:r>
            <a:endParaRPr lang="en-US" sz="1000" dirty="0">
              <a:latin typeface="Arial" panose="020B0604020202020204" pitchFamily="34" charset="0"/>
              <a:cs typeface="Arial" panose="020B0604020202020204" pitchFamily="34" charset="0"/>
            </a:endParaRPr>
          </a:p>
        </p:txBody>
      </p:sp>
      <p:sp>
        <p:nvSpPr>
          <p:cNvPr id="30" name="TextBox 29"/>
          <p:cNvSpPr txBox="1"/>
          <p:nvPr/>
        </p:nvSpPr>
        <p:spPr>
          <a:xfrm>
            <a:off x="3113558" y="5927397"/>
            <a:ext cx="1008392" cy="400110"/>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Stand. &amp; Other** </a:t>
            </a:r>
            <a:endParaRPr lang="en-US" sz="1000" dirty="0">
              <a:latin typeface="Arial" panose="020B0604020202020204" pitchFamily="34" charset="0"/>
              <a:cs typeface="Arial" panose="020B0604020202020204" pitchFamily="34" charset="0"/>
            </a:endParaRPr>
          </a:p>
        </p:txBody>
      </p:sp>
      <p:sp>
        <p:nvSpPr>
          <p:cNvPr id="31" name="TextBox 30"/>
          <p:cNvSpPr txBox="1"/>
          <p:nvPr/>
        </p:nvSpPr>
        <p:spPr>
          <a:xfrm>
            <a:off x="2603655" y="5910982"/>
            <a:ext cx="911937" cy="400110"/>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Trading book </a:t>
            </a:r>
            <a:endParaRPr lang="en-US" sz="1000" dirty="0">
              <a:latin typeface="Arial" panose="020B0604020202020204" pitchFamily="34" charset="0"/>
              <a:cs typeface="Arial" panose="020B0604020202020204" pitchFamily="34" charset="0"/>
            </a:endParaRPr>
          </a:p>
        </p:txBody>
      </p:sp>
      <p:sp>
        <p:nvSpPr>
          <p:cNvPr id="32" name="TextBox 31"/>
          <p:cNvSpPr txBox="1"/>
          <p:nvPr/>
        </p:nvSpPr>
        <p:spPr>
          <a:xfrm>
            <a:off x="2039845" y="5925530"/>
            <a:ext cx="911937" cy="246221"/>
          </a:xfrm>
          <a:prstGeom prst="rect">
            <a:avLst/>
          </a:prstGeom>
          <a:noFill/>
        </p:spPr>
        <p:txBody>
          <a:bodyPr wrap="square" rtlCol="0">
            <a:spAutoFit/>
          </a:bodyPr>
          <a:lstStyle/>
          <a:p>
            <a:pPr algn="ctr"/>
            <a:r>
              <a:rPr lang="en-US" sz="1000" dirty="0" smtClean="0">
                <a:latin typeface="Arial" panose="020B0604020202020204" pitchFamily="34" charset="0"/>
                <a:cs typeface="Arial" panose="020B0604020202020204" pitchFamily="34" charset="0"/>
              </a:rPr>
              <a:t>Growth </a:t>
            </a:r>
            <a:endParaRPr lang="en-US"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74534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Chart 22"/>
          <p:cNvGraphicFramePr/>
          <p:nvPr>
            <p:extLst>
              <p:ext uri="{D42A27DB-BD31-4B8C-83A1-F6EECF244321}">
                <p14:modId xmlns:p14="http://schemas.microsoft.com/office/powerpoint/2010/main" val="1145092118"/>
              </p:ext>
            </p:extLst>
          </p:nvPr>
        </p:nvGraphicFramePr>
        <p:xfrm>
          <a:off x="395288" y="1393448"/>
          <a:ext cx="3951687" cy="25623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24"/>
          <p:cNvGraphicFramePr/>
          <p:nvPr>
            <p:extLst>
              <p:ext uri="{D42A27DB-BD31-4B8C-83A1-F6EECF244321}">
                <p14:modId xmlns:p14="http://schemas.microsoft.com/office/powerpoint/2010/main" val="2269320528"/>
              </p:ext>
            </p:extLst>
          </p:nvPr>
        </p:nvGraphicFramePr>
        <p:xfrm>
          <a:off x="369970" y="3855987"/>
          <a:ext cx="4022010" cy="2562399"/>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467933" y="447057"/>
            <a:ext cx="2888932" cy="461665"/>
          </a:xfrm>
          <a:prstGeom prst="rect">
            <a:avLst/>
          </a:prstGeom>
          <a:noFill/>
        </p:spPr>
        <p:txBody>
          <a:bodyPr wrap="none" rtlCol="0">
            <a:spAutoFit/>
          </a:bodyPr>
          <a:lstStyle/>
          <a:p>
            <a:r>
              <a:rPr lang="en-US" sz="2400" dirty="0" smtClean="0">
                <a:solidFill>
                  <a:prstClr val="black"/>
                </a:solidFill>
                <a:latin typeface="Arial" panose="020B0604020202020204" pitchFamily="34" charset="0"/>
                <a:cs typeface="Arial" panose="020B0604020202020204" pitchFamily="34" charset="0"/>
              </a:rPr>
              <a:t>Strong asset quality</a:t>
            </a:r>
            <a:endParaRPr lang="en-US" sz="2400" dirty="0">
              <a:solidFill>
                <a:prstClr val="black"/>
              </a:solidFill>
              <a:latin typeface="Arial" panose="020B0604020202020204" pitchFamily="34" charset="0"/>
              <a:cs typeface="Arial" panose="020B0604020202020204" pitchFamily="34" charset="0"/>
            </a:endParaRPr>
          </a:p>
        </p:txBody>
      </p:sp>
      <p:sp>
        <p:nvSpPr>
          <p:cNvPr id="21" name="TextBox 20"/>
          <p:cNvSpPr txBox="1"/>
          <p:nvPr/>
        </p:nvSpPr>
        <p:spPr>
          <a:xfrm>
            <a:off x="444439" y="1431481"/>
            <a:ext cx="2265364" cy="246221"/>
          </a:xfrm>
          <a:prstGeom prst="rect">
            <a:avLst/>
          </a:prstGeom>
          <a:noFill/>
        </p:spPr>
        <p:txBody>
          <a:bodyPr wrap="none" rtlCol="0">
            <a:spAutoFit/>
          </a:bodyPr>
          <a:lstStyle/>
          <a:p>
            <a:r>
              <a:rPr lang="en-US" sz="1000" dirty="0">
                <a:solidFill>
                  <a:srgbClr val="7F7F7F"/>
                </a:solidFill>
                <a:latin typeface="Arial" panose="020B0604020202020204" pitchFamily="34" charset="0"/>
                <a:cs typeface="Arial" panose="020B0604020202020204" pitchFamily="34" charset="0"/>
              </a:rPr>
              <a:t>TOTAL NET LOAN LOSSES, EURm</a:t>
            </a:r>
          </a:p>
        </p:txBody>
      </p:sp>
      <p:sp>
        <p:nvSpPr>
          <p:cNvPr id="36" name="TextBox 35"/>
          <p:cNvSpPr txBox="1"/>
          <p:nvPr/>
        </p:nvSpPr>
        <p:spPr>
          <a:xfrm>
            <a:off x="445811" y="3877499"/>
            <a:ext cx="1720343" cy="246221"/>
          </a:xfrm>
          <a:prstGeom prst="rect">
            <a:avLst/>
          </a:prstGeom>
          <a:noFill/>
        </p:spPr>
        <p:txBody>
          <a:bodyPr wrap="none" rtlCol="0">
            <a:spAutoFit/>
          </a:bodyPr>
          <a:lstStyle/>
          <a:p>
            <a:r>
              <a:rPr lang="en-US" sz="1000" dirty="0">
                <a:solidFill>
                  <a:prstClr val="black">
                    <a:lumMod val="50000"/>
                    <a:lumOff val="50000"/>
                  </a:prstClr>
                </a:solidFill>
                <a:latin typeface="Arial" panose="020B0604020202020204" pitchFamily="34" charset="0"/>
                <a:cs typeface="Arial" panose="020B0604020202020204" pitchFamily="34" charset="0"/>
              </a:rPr>
              <a:t>IMPAIRED LOANS, EURm</a:t>
            </a:r>
          </a:p>
        </p:txBody>
      </p:sp>
      <p:sp>
        <p:nvSpPr>
          <p:cNvPr id="2" name="Rectangle 1"/>
          <p:cNvSpPr/>
          <p:nvPr/>
        </p:nvSpPr>
        <p:spPr>
          <a:xfrm>
            <a:off x="539750" y="3823715"/>
            <a:ext cx="3671888" cy="5378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prstClr val="white"/>
              </a:solidFill>
            </a:endParaRPr>
          </a:p>
        </p:txBody>
      </p:sp>
      <p:sp>
        <p:nvSpPr>
          <p:cNvPr id="18" name="TextBox 17"/>
          <p:cNvSpPr txBox="1"/>
          <p:nvPr/>
        </p:nvSpPr>
        <p:spPr>
          <a:xfrm>
            <a:off x="4977045" y="1673805"/>
            <a:ext cx="3824773" cy="4031873"/>
          </a:xfrm>
          <a:prstGeom prst="rect">
            <a:avLst/>
          </a:prstGeom>
          <a:noFill/>
        </p:spPr>
        <p:txBody>
          <a:bodyPr wrap="square" rtlCol="0">
            <a:spAutoFit/>
          </a:bodyPr>
          <a:lstStyle/>
          <a:p>
            <a:pPr marL="285750" indent="-285750">
              <a:buFont typeface="Arial" panose="020B0604020202020204" pitchFamily="34" charset="0"/>
              <a:buChar char="•"/>
            </a:pPr>
            <a:r>
              <a:rPr lang="en-US" sz="1600" dirty="0">
                <a:solidFill>
                  <a:srgbClr val="4C749A"/>
                </a:solidFill>
                <a:latin typeface="Arial" panose="020B0604020202020204" pitchFamily="34" charset="0"/>
                <a:cs typeface="Arial" panose="020B0604020202020204" pitchFamily="34" charset="0"/>
              </a:rPr>
              <a:t>Loan losses </a:t>
            </a:r>
            <a:r>
              <a:rPr lang="en-US" sz="1600" dirty="0" smtClean="0">
                <a:solidFill>
                  <a:srgbClr val="4C749A"/>
                </a:solidFill>
                <a:latin typeface="Arial" panose="020B0604020202020204" pitchFamily="34" charset="0"/>
                <a:cs typeface="Arial" panose="020B0604020202020204" pitchFamily="34" charset="0"/>
              </a:rPr>
              <a:t>down to 12 bps – the lowest level since Q3/08</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Stable or improved credit quality in all units</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Collective provisions in Russia, EUR 10m, and for Danish agriculture, EUR 11m</a:t>
            </a:r>
            <a:endParaRPr lang="en-US" sz="1600" dirty="0">
              <a:solidFill>
                <a:srgbClr val="4C749A"/>
              </a:solidFill>
              <a:latin typeface="Arial" panose="020B0604020202020204" pitchFamily="34" charset="0"/>
              <a:cs typeface="Arial" panose="020B0604020202020204" pitchFamily="34" charset="0"/>
            </a:endParaRPr>
          </a:p>
          <a:p>
            <a:pPr lvl="1"/>
            <a:endParaRPr lang="en-US" sz="800" dirty="0">
              <a:solidFill>
                <a:srgbClr val="4C749A"/>
              </a:solidFill>
              <a:latin typeface="Arial" panose="020B0604020202020204" pitchFamily="34" charset="0"/>
              <a:cs typeface="Arial" panose="020B0604020202020204" pitchFamily="34" charset="0"/>
            </a:endParaRPr>
          </a:p>
          <a:p>
            <a:pPr marL="273050" lvl="1" indent="-273050">
              <a:buFont typeface="Arial" panose="020B0604020202020204" pitchFamily="34" charset="0"/>
              <a:buChar char="•"/>
            </a:pPr>
            <a:r>
              <a:rPr lang="en-US" sz="1600" dirty="0">
                <a:solidFill>
                  <a:srgbClr val="4C749A"/>
                </a:solidFill>
                <a:latin typeface="Arial" panose="020B0604020202020204" pitchFamily="34" charset="0"/>
                <a:cs typeface="Arial" panose="020B0604020202020204" pitchFamily="34" charset="0"/>
              </a:rPr>
              <a:t>Impaired loans ratio down from </a:t>
            </a:r>
            <a:r>
              <a:rPr lang="en-US" sz="1600" dirty="0" smtClean="0">
                <a:solidFill>
                  <a:srgbClr val="4C749A"/>
                </a:solidFill>
                <a:latin typeface="Arial" panose="020B0604020202020204" pitchFamily="34" charset="0"/>
                <a:cs typeface="Arial" panose="020B0604020202020204" pitchFamily="34" charset="0"/>
              </a:rPr>
              <a:t>159bps to 152bps</a:t>
            </a:r>
            <a:endParaRPr lang="en-US" sz="1600" dirty="0">
              <a:solidFill>
                <a:srgbClr val="4C749A"/>
              </a:solidFill>
              <a:latin typeface="Arial" panose="020B0604020202020204" pitchFamily="34" charset="0"/>
              <a:cs typeface="Arial" panose="020B0604020202020204" pitchFamily="34" charset="0"/>
            </a:endParaRPr>
          </a:p>
          <a:p>
            <a:pPr marL="273050" lvl="1" indent="-2730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73050" lvl="1" indent="-273050">
              <a:buFont typeface="Arial" panose="020B0604020202020204" pitchFamily="34" charset="0"/>
              <a:buChar char="•"/>
            </a:pPr>
            <a:r>
              <a:rPr lang="en-US" sz="1600" dirty="0">
                <a:solidFill>
                  <a:srgbClr val="4C749A"/>
                </a:solidFill>
                <a:latin typeface="Arial" panose="020B0604020202020204" pitchFamily="34" charset="0"/>
                <a:cs typeface="Arial" panose="020B0604020202020204" pitchFamily="34" charset="0"/>
              </a:rPr>
              <a:t>Provisioning ratio increased to </a:t>
            </a:r>
            <a:r>
              <a:rPr lang="en-US" sz="1600" dirty="0" smtClean="0">
                <a:solidFill>
                  <a:srgbClr val="4C749A"/>
                </a:solidFill>
                <a:latin typeface="Arial" panose="020B0604020202020204" pitchFamily="34" charset="0"/>
                <a:cs typeface="Arial" panose="020B0604020202020204" pitchFamily="34" charset="0"/>
              </a:rPr>
              <a:t>46% (45%)</a:t>
            </a:r>
          </a:p>
          <a:p>
            <a:pPr marL="273050" lvl="1" indent="-2730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73050" lvl="1" indent="-2730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Largely unchanged credit quality in the coming quarters expected</a:t>
            </a:r>
          </a:p>
        </p:txBody>
      </p:sp>
      <p:sp>
        <p:nvSpPr>
          <p:cNvPr id="14" name="Rectangle 13"/>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prstClr val="white"/>
              </a:solidFill>
            </a:endParaRPr>
          </a:p>
        </p:txBody>
      </p:sp>
      <p:sp>
        <p:nvSpPr>
          <p:cNvPr id="16" name="Rectangle 15"/>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prstClr val="white"/>
              </a:solidFill>
            </a:endParaRPr>
          </a:p>
        </p:txBody>
      </p:sp>
      <p:sp>
        <p:nvSpPr>
          <p:cNvPr id="17" name="TextBox 16"/>
          <p:cNvSpPr txBox="1"/>
          <p:nvPr/>
        </p:nvSpPr>
        <p:spPr>
          <a:xfrm>
            <a:off x="4977046" y="1449494"/>
            <a:ext cx="933269" cy="246221"/>
          </a:xfrm>
          <a:prstGeom prst="rect">
            <a:avLst/>
          </a:prstGeom>
          <a:noFill/>
        </p:spPr>
        <p:txBody>
          <a:bodyPr wrap="none" rtlCol="0">
            <a:spAutoFit/>
          </a:bodyPr>
          <a:lstStyle/>
          <a:p>
            <a:r>
              <a:rPr lang="sv-SE" sz="1000" dirty="0">
                <a:solidFill>
                  <a:prstClr val="black">
                    <a:lumMod val="50000"/>
                    <a:lumOff val="50000"/>
                  </a:prstClr>
                </a:solidFill>
                <a:latin typeface="Arial" panose="020B0604020202020204" pitchFamily="34" charset="0"/>
                <a:cs typeface="Arial" panose="020B0604020202020204" pitchFamily="34" charset="0"/>
              </a:rPr>
              <a:t>COMMENTS</a:t>
            </a:r>
          </a:p>
        </p:txBody>
      </p:sp>
      <p:sp>
        <p:nvSpPr>
          <p:cNvPr id="13"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16</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395051511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a:graphicFrameLocks noGrp="1"/>
          </p:cNvGraphicFramePr>
          <p:nvPr>
            <p:extLst>
              <p:ext uri="{D42A27DB-BD31-4B8C-83A1-F6EECF244321}">
                <p14:modId xmlns:p14="http://schemas.microsoft.com/office/powerpoint/2010/main" val="1238609959"/>
              </p:ext>
            </p:extLst>
          </p:nvPr>
        </p:nvGraphicFramePr>
        <p:xfrm>
          <a:off x="379414" y="1985243"/>
          <a:ext cx="4379149" cy="236112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419012" y="435407"/>
            <a:ext cx="7324441" cy="461665"/>
          </a:xfrm>
          <a:prstGeom prst="rect">
            <a:avLst/>
          </a:prstGeom>
          <a:noFill/>
        </p:spPr>
        <p:txBody>
          <a:bodyPr wrap="none" rtlCol="0">
            <a:spAutoFit/>
          </a:bodyPr>
          <a:lstStyle/>
          <a:p>
            <a:r>
              <a:rPr lang="sv-SE" sz="2400" dirty="0">
                <a:solidFill>
                  <a:srgbClr val="191919"/>
                </a:solidFill>
              </a:rPr>
              <a:t>…generating </a:t>
            </a:r>
            <a:r>
              <a:rPr lang="sv-SE" sz="2400" dirty="0" err="1">
                <a:solidFill>
                  <a:srgbClr val="191919"/>
                </a:solidFill>
              </a:rPr>
              <a:t>low</a:t>
            </a:r>
            <a:r>
              <a:rPr lang="sv-SE" sz="2400" dirty="0">
                <a:solidFill>
                  <a:srgbClr val="191919"/>
                </a:solidFill>
              </a:rPr>
              <a:t> </a:t>
            </a:r>
            <a:r>
              <a:rPr lang="sv-SE" sz="2400" dirty="0" err="1">
                <a:solidFill>
                  <a:srgbClr val="191919"/>
                </a:solidFill>
              </a:rPr>
              <a:t>credit</a:t>
            </a:r>
            <a:r>
              <a:rPr lang="sv-SE" sz="2400" dirty="0">
                <a:solidFill>
                  <a:srgbClr val="191919"/>
                </a:solidFill>
              </a:rPr>
              <a:t> </a:t>
            </a:r>
            <a:r>
              <a:rPr lang="sv-SE" sz="2400" dirty="0" err="1">
                <a:solidFill>
                  <a:srgbClr val="191919"/>
                </a:solidFill>
              </a:rPr>
              <a:t>losses</a:t>
            </a:r>
            <a:r>
              <a:rPr lang="sv-SE" sz="2400" dirty="0">
                <a:solidFill>
                  <a:srgbClr val="191919"/>
                </a:solidFill>
              </a:rPr>
              <a:t> over a business </a:t>
            </a:r>
            <a:r>
              <a:rPr lang="sv-SE" sz="2400" dirty="0" err="1">
                <a:solidFill>
                  <a:srgbClr val="191919"/>
                </a:solidFill>
              </a:rPr>
              <a:t>cycle</a:t>
            </a:r>
            <a:endParaRPr lang="sv-SE" sz="2400" dirty="0">
              <a:solidFill>
                <a:srgbClr val="191919"/>
              </a:solidFill>
            </a:endParaRPr>
          </a:p>
        </p:txBody>
      </p:sp>
      <p:sp>
        <p:nvSpPr>
          <p:cNvPr id="13" name="TextBox 12"/>
          <p:cNvSpPr txBox="1"/>
          <p:nvPr/>
        </p:nvSpPr>
        <p:spPr>
          <a:xfrm>
            <a:off x="5067299" y="2068370"/>
            <a:ext cx="3724275" cy="2554545"/>
          </a:xfrm>
          <a:prstGeom prst="rect">
            <a:avLst/>
          </a:prstGeom>
          <a:noFill/>
        </p:spPr>
        <p:txBody>
          <a:bodyPr wrap="square" rtlCol="0">
            <a:spAutoFit/>
          </a:bodyPr>
          <a:lstStyle/>
          <a:p>
            <a:pPr marL="285750" indent="-285750">
              <a:buFont typeface="Arial" panose="020B0604020202020204" pitchFamily="34" charset="0"/>
              <a:buChar char="•"/>
            </a:pPr>
            <a:r>
              <a:rPr lang="en-US" sz="1600" dirty="0">
                <a:solidFill>
                  <a:srgbClr val="4C749A"/>
                </a:solidFill>
              </a:rPr>
              <a:t>Since 2002, </a:t>
            </a:r>
            <a:r>
              <a:rPr lang="en-US" sz="1600" dirty="0" err="1">
                <a:solidFill>
                  <a:srgbClr val="4C749A"/>
                </a:solidFill>
              </a:rPr>
              <a:t>Nordea’s</a:t>
            </a:r>
            <a:r>
              <a:rPr lang="en-US" sz="1600" dirty="0">
                <a:solidFill>
                  <a:srgbClr val="4C749A"/>
                </a:solidFill>
              </a:rPr>
              <a:t> loan losses have averaged 16 bps of total lending</a:t>
            </a:r>
            <a:endParaRPr lang="en-US" sz="800" dirty="0">
              <a:solidFill>
                <a:srgbClr val="4C749A"/>
              </a:solidFill>
            </a:endParaRPr>
          </a:p>
          <a:p>
            <a:pPr marL="285750" indent="-285750">
              <a:buFont typeface="Arial" panose="020B0604020202020204" pitchFamily="34" charset="0"/>
              <a:buChar char="•"/>
            </a:pPr>
            <a:endParaRPr lang="en-US" sz="800" dirty="0">
              <a:solidFill>
                <a:srgbClr val="4C749A"/>
              </a:solidFill>
            </a:endParaRPr>
          </a:p>
          <a:p>
            <a:pPr marL="285750" indent="-285750">
              <a:buFont typeface="Arial" panose="020B0604020202020204" pitchFamily="34" charset="0"/>
              <a:buChar char="•"/>
            </a:pPr>
            <a:r>
              <a:rPr lang="en-US" sz="1600" dirty="0">
                <a:solidFill>
                  <a:srgbClr val="4C749A"/>
                </a:solidFill>
              </a:rPr>
              <a:t>Historically low credit losses are the result of a well diversified credit portfolio, a rigid risk management process as well as low risk appetite</a:t>
            </a:r>
            <a:br>
              <a:rPr lang="en-US" sz="1600" dirty="0">
                <a:solidFill>
                  <a:srgbClr val="4C749A"/>
                </a:solidFill>
              </a:rPr>
            </a:br>
            <a:endParaRPr lang="en-US" sz="800" dirty="0">
              <a:solidFill>
                <a:srgbClr val="4C749A"/>
              </a:solidFill>
            </a:endParaRPr>
          </a:p>
          <a:p>
            <a:pPr marL="285750" indent="-285750">
              <a:buFont typeface="Arial" panose="020B0604020202020204" pitchFamily="34" charset="0"/>
              <a:buChar char="•"/>
            </a:pPr>
            <a:r>
              <a:rPr lang="en-US" sz="1600" dirty="0">
                <a:solidFill>
                  <a:srgbClr val="4C749A"/>
                </a:solidFill>
              </a:rPr>
              <a:t>Loan loss ratio Q2/15 amounted to 12 bps, below ten year average </a:t>
            </a:r>
          </a:p>
        </p:txBody>
      </p:sp>
      <p:sp>
        <p:nvSpPr>
          <p:cNvPr id="14" name="TextBox 13"/>
          <p:cNvSpPr txBox="1"/>
          <p:nvPr/>
        </p:nvSpPr>
        <p:spPr>
          <a:xfrm>
            <a:off x="433900" y="1448511"/>
            <a:ext cx="1402948" cy="246221"/>
          </a:xfrm>
          <a:prstGeom prst="rect">
            <a:avLst/>
          </a:prstGeom>
          <a:noFill/>
        </p:spPr>
        <p:txBody>
          <a:bodyPr wrap="none" rtlCol="0">
            <a:spAutoFit/>
          </a:bodyPr>
          <a:lstStyle/>
          <a:p>
            <a:pPr fontAlgn="base">
              <a:spcBef>
                <a:spcPct val="0"/>
              </a:spcBef>
              <a:spcAft>
                <a:spcPct val="0"/>
              </a:spcAft>
            </a:pPr>
            <a:r>
              <a:rPr lang="sv-SE" sz="1000" dirty="0">
                <a:solidFill>
                  <a:srgbClr val="FFFFFF">
                    <a:lumMod val="50000"/>
                  </a:srgbClr>
                </a:solidFill>
              </a:rPr>
              <a:t>LOAN LOSSES, BPS</a:t>
            </a:r>
          </a:p>
        </p:txBody>
      </p:sp>
      <p:sp>
        <p:nvSpPr>
          <p:cNvPr id="15" name="Rectangle 14"/>
          <p:cNvSpPr/>
          <p:nvPr/>
        </p:nvSpPr>
        <p:spPr>
          <a:xfrm>
            <a:off x="521550" y="1404044"/>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endParaRPr>
          </a:p>
        </p:txBody>
      </p:sp>
      <p:sp>
        <p:nvSpPr>
          <p:cNvPr id="19" name="Rectangle 18"/>
          <p:cNvSpPr/>
          <p:nvPr/>
        </p:nvSpPr>
        <p:spPr>
          <a:xfrm>
            <a:off x="5067054" y="1403775"/>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endParaRPr>
          </a:p>
        </p:txBody>
      </p:sp>
      <p:sp>
        <p:nvSpPr>
          <p:cNvPr id="25" name="TextBox 24"/>
          <p:cNvSpPr txBox="1"/>
          <p:nvPr/>
        </p:nvSpPr>
        <p:spPr>
          <a:xfrm>
            <a:off x="4977045" y="1449494"/>
            <a:ext cx="933269" cy="246221"/>
          </a:xfrm>
          <a:prstGeom prst="rect">
            <a:avLst/>
          </a:prstGeom>
          <a:noFill/>
        </p:spPr>
        <p:txBody>
          <a:bodyPr wrap="none" rtlCol="0">
            <a:spAutoFit/>
          </a:bodyPr>
          <a:lstStyle/>
          <a:p>
            <a:pPr fontAlgn="base">
              <a:spcBef>
                <a:spcPct val="0"/>
              </a:spcBef>
              <a:spcAft>
                <a:spcPct val="0"/>
              </a:spcAft>
            </a:pPr>
            <a:r>
              <a:rPr lang="sv-SE" sz="1000" dirty="0">
                <a:solidFill>
                  <a:srgbClr val="FFFFFF">
                    <a:lumMod val="50000"/>
                  </a:srgbClr>
                </a:solidFill>
              </a:rPr>
              <a:t>COMMENTS</a:t>
            </a:r>
          </a:p>
        </p:txBody>
      </p:sp>
      <p:cxnSp>
        <p:nvCxnSpPr>
          <p:cNvPr id="16" name="Straight Connector 15"/>
          <p:cNvCxnSpPr/>
          <p:nvPr/>
        </p:nvCxnSpPr>
        <p:spPr>
          <a:xfrm>
            <a:off x="825401" y="2910675"/>
            <a:ext cx="3746599"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707748" y="2796234"/>
            <a:ext cx="742950" cy="251817"/>
          </a:xfrm>
          <a:prstGeom prst="rect">
            <a:avLst/>
          </a:prstGeom>
          <a:solidFill>
            <a:schemeClr val="bg1"/>
          </a:solidFill>
        </p:spPr>
        <p:txBody>
          <a:bodyPr wrap="square" rtlCol="0">
            <a:spAutoFit/>
          </a:bodyPr>
          <a:lstStyle/>
          <a:p>
            <a:pPr algn="ctr" fontAlgn="base">
              <a:spcBef>
                <a:spcPct val="0"/>
              </a:spcBef>
              <a:spcAft>
                <a:spcPct val="0"/>
              </a:spcAft>
            </a:pPr>
            <a:r>
              <a:rPr lang="en-GB" sz="1200" b="1" dirty="0">
                <a:solidFill>
                  <a:srgbClr val="4C749A"/>
                </a:solidFill>
              </a:rPr>
              <a:t>16 bps</a:t>
            </a:r>
          </a:p>
        </p:txBody>
      </p:sp>
      <p:sp>
        <p:nvSpPr>
          <p:cNvPr id="11" name="Slide Number Placeholder 4"/>
          <p:cNvSpPr txBox="1">
            <a:spLocks/>
          </p:cNvSpPr>
          <p:nvPr/>
        </p:nvSpPr>
        <p:spPr bwMode="auto">
          <a:xfrm>
            <a:off x="8547100" y="6451600"/>
            <a:ext cx="198438" cy="122238"/>
          </a:xfrm>
          <a:prstGeom prst="rect">
            <a:avLst/>
          </a:prstGeom>
          <a:ln>
            <a:miter lim="800000"/>
            <a:headEnd/>
            <a:tailEnd/>
          </a:ln>
        </p:spPr>
        <p:txBody>
          <a:bodyPr vert="horz" wrap="square" lIns="0" tIns="0" rIns="0" bIns="0" numCol="1" anchor="t" anchorCtr="0" compatLnSpc="1">
            <a:prstTxWarp prst="textNoShape">
              <a:avLst/>
            </a:prstTxWarp>
            <a:spAutoFit/>
          </a:bodyPr>
          <a:lstStyle>
            <a:defPPr>
              <a:defRPr lang="en-US"/>
            </a:defPPr>
            <a:lvl1pPr algn="r" rtl="0" fontAlgn="auto">
              <a:spcBef>
                <a:spcPts val="0"/>
              </a:spcBef>
              <a:spcAft>
                <a:spcPts val="0"/>
              </a:spcAft>
              <a:defRPr sz="800"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fontAlgn="base">
              <a:spcBef>
                <a:spcPct val="0"/>
              </a:spcBef>
              <a:spcAft>
                <a:spcPct val="0"/>
              </a:spcAft>
              <a:defRPr/>
            </a:pPr>
            <a:fld id="{5C419D79-4858-497F-8D8D-6D8B3D4E3F16}" type="slidenum">
              <a:rPr lang="en-US" smtClean="0">
                <a:solidFill>
                  <a:srgbClr val="191919"/>
                </a:solidFill>
              </a:rPr>
              <a:pPr fontAlgn="base">
                <a:spcBef>
                  <a:spcPct val="0"/>
                </a:spcBef>
                <a:spcAft>
                  <a:spcPct val="0"/>
                </a:spcAft>
                <a:defRPr/>
              </a:pPr>
              <a:t>17</a:t>
            </a:fld>
            <a:r>
              <a:rPr lang="en-US" smtClean="0">
                <a:solidFill>
                  <a:srgbClr val="191919"/>
                </a:solidFill>
              </a:rPr>
              <a:t> • </a:t>
            </a:r>
            <a:endParaRPr lang="en-US" dirty="0">
              <a:solidFill>
                <a:srgbClr val="191919"/>
              </a:solidFill>
            </a:endParaRPr>
          </a:p>
        </p:txBody>
      </p:sp>
    </p:spTree>
    <p:extLst>
      <p:ext uri="{BB962C8B-B14F-4D97-AF65-F5344CB8AC3E}">
        <p14:creationId xmlns:p14="http://schemas.microsoft.com/office/powerpoint/2010/main" val="216236013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2"/>
            </p:custDataLst>
            <p:extLst>
              <p:ext uri="{D42A27DB-BD31-4B8C-83A1-F6EECF244321}">
                <p14:modId xmlns:p14="http://schemas.microsoft.com/office/powerpoint/2010/main" val="121889601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5557"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35" name="Rectangle 34"/>
          <p:cNvSpPr/>
          <p:nvPr/>
        </p:nvSpPr>
        <p:spPr>
          <a:xfrm>
            <a:off x="521550" y="1858003"/>
            <a:ext cx="1977339" cy="4390365"/>
          </a:xfrm>
          <a:prstGeom prst="rect">
            <a:avLst/>
          </a:prstGeom>
          <a:solidFill>
            <a:srgbClr val="B9CDE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35" name="Rectangle 134"/>
          <p:cNvSpPr/>
          <p:nvPr/>
        </p:nvSpPr>
        <p:spPr>
          <a:xfrm>
            <a:off x="6896724" y="1858648"/>
            <a:ext cx="1977339" cy="438970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20" name="Rectangle 119"/>
          <p:cNvSpPr/>
          <p:nvPr/>
        </p:nvSpPr>
        <p:spPr>
          <a:xfrm>
            <a:off x="4774744" y="1856888"/>
            <a:ext cx="1977339" cy="4391512"/>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99" name="Rectangle 98"/>
          <p:cNvSpPr/>
          <p:nvPr/>
        </p:nvSpPr>
        <p:spPr>
          <a:xfrm>
            <a:off x="2643530" y="1853825"/>
            <a:ext cx="1977339" cy="439466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21" name="TextBox 20"/>
          <p:cNvSpPr txBox="1"/>
          <p:nvPr/>
        </p:nvSpPr>
        <p:spPr>
          <a:xfrm>
            <a:off x="433900" y="1448780"/>
            <a:ext cx="3937296" cy="246221"/>
          </a:xfrm>
          <a:prstGeom prst="rect">
            <a:avLst/>
          </a:prstGeom>
          <a:noFill/>
        </p:spPr>
        <p:txBody>
          <a:bodyPr wrap="none" rtlCol="0">
            <a:spAutoFit/>
          </a:bodyPr>
          <a:lstStyle/>
          <a:p>
            <a:r>
              <a:rPr lang="sv-SE" sz="1000" dirty="0" smtClean="0">
                <a:solidFill>
                  <a:prstClr val="black">
                    <a:lumMod val="50000"/>
                    <a:lumOff val="50000"/>
                  </a:prstClr>
                </a:solidFill>
                <a:latin typeface="Arial" panose="020B0604020202020204" pitchFamily="34" charset="0"/>
                <a:cs typeface="Arial" panose="020B0604020202020204" pitchFamily="34" charset="0"/>
              </a:rPr>
              <a:t>ROCAR </a:t>
            </a:r>
            <a:r>
              <a:rPr lang="sv-SE" sz="1000" dirty="0">
                <a:solidFill>
                  <a:prstClr val="black">
                    <a:lumMod val="50000"/>
                    <a:lumOff val="50000"/>
                  </a:prstClr>
                </a:solidFill>
                <a:latin typeface="Arial" panose="020B0604020202020204" pitchFamily="34" charset="0"/>
                <a:cs typeface="Arial" panose="020B0604020202020204" pitchFamily="34" charset="0"/>
              </a:rPr>
              <a:t>DEVELOPMENT YTD, GROUP AND BUSINESS AREAS</a:t>
            </a:r>
          </a:p>
        </p:txBody>
      </p:sp>
      <p:sp>
        <p:nvSpPr>
          <p:cNvPr id="49" name="TextBox 48"/>
          <p:cNvSpPr txBox="1"/>
          <p:nvPr/>
        </p:nvSpPr>
        <p:spPr>
          <a:xfrm>
            <a:off x="509229" y="1858003"/>
            <a:ext cx="607859"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GROUP</a:t>
            </a:r>
          </a:p>
        </p:txBody>
      </p:sp>
      <p:sp>
        <p:nvSpPr>
          <p:cNvPr id="8" name="TextBox 7"/>
          <p:cNvSpPr txBox="1"/>
          <p:nvPr/>
        </p:nvSpPr>
        <p:spPr>
          <a:xfrm>
            <a:off x="1826696" y="4217687"/>
            <a:ext cx="593431"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1.8</a:t>
            </a:r>
            <a:r>
              <a:rPr lang="sv-SE" sz="1400" dirty="0">
                <a:solidFill>
                  <a:prstClr val="black">
                    <a:lumMod val="75000"/>
                    <a:lumOff val="25000"/>
                  </a:prstClr>
                </a:solidFill>
                <a:latin typeface="Arial" panose="020B0604020202020204" pitchFamily="34" charset="0"/>
                <a:cs typeface="Arial" panose="020B0604020202020204" pitchFamily="34" charset="0"/>
              </a:rPr>
              <a:t>%</a:t>
            </a:r>
          </a:p>
        </p:txBody>
      </p:sp>
      <p:sp>
        <p:nvSpPr>
          <p:cNvPr id="83" name="TextBox 82"/>
          <p:cNvSpPr txBox="1"/>
          <p:nvPr/>
        </p:nvSpPr>
        <p:spPr>
          <a:xfrm>
            <a:off x="1826695" y="4626160"/>
            <a:ext cx="593432"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0.5%</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90" name="TextBox 89"/>
          <p:cNvSpPr txBox="1"/>
          <p:nvPr/>
        </p:nvSpPr>
        <p:spPr>
          <a:xfrm>
            <a:off x="530898" y="4256159"/>
            <a:ext cx="646331"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INCOME</a:t>
            </a:r>
          </a:p>
        </p:txBody>
      </p:sp>
      <p:sp>
        <p:nvSpPr>
          <p:cNvPr id="91" name="TextBox 90"/>
          <p:cNvSpPr txBox="1"/>
          <p:nvPr/>
        </p:nvSpPr>
        <p:spPr>
          <a:xfrm>
            <a:off x="530898" y="4663628"/>
            <a:ext cx="580608"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COSTS</a:t>
            </a:r>
          </a:p>
        </p:txBody>
      </p:sp>
      <p:sp>
        <p:nvSpPr>
          <p:cNvPr id="100" name="TextBox 99"/>
          <p:cNvSpPr txBox="1"/>
          <p:nvPr/>
        </p:nvSpPr>
        <p:spPr>
          <a:xfrm>
            <a:off x="2631209" y="1853825"/>
            <a:ext cx="114005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RETAIL BANKING</a:t>
            </a:r>
          </a:p>
        </p:txBody>
      </p:sp>
      <p:sp>
        <p:nvSpPr>
          <p:cNvPr id="113" name="TextBox 112"/>
          <p:cNvSpPr txBox="1"/>
          <p:nvPr/>
        </p:nvSpPr>
        <p:spPr>
          <a:xfrm>
            <a:off x="3918427" y="4217687"/>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-0.3%</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14" name="TextBox 113"/>
          <p:cNvSpPr txBox="1"/>
          <p:nvPr/>
        </p:nvSpPr>
        <p:spPr>
          <a:xfrm>
            <a:off x="3977738" y="4626160"/>
            <a:ext cx="593432"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1.4%</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15" name="TextBox 114"/>
          <p:cNvSpPr txBox="1"/>
          <p:nvPr/>
        </p:nvSpPr>
        <p:spPr>
          <a:xfrm>
            <a:off x="2674120" y="4256159"/>
            <a:ext cx="646331"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INCOME</a:t>
            </a:r>
          </a:p>
        </p:txBody>
      </p:sp>
      <p:sp>
        <p:nvSpPr>
          <p:cNvPr id="116" name="TextBox 115"/>
          <p:cNvSpPr txBox="1"/>
          <p:nvPr/>
        </p:nvSpPr>
        <p:spPr>
          <a:xfrm>
            <a:off x="2674120" y="4661802"/>
            <a:ext cx="580608"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COSTS</a:t>
            </a:r>
          </a:p>
        </p:txBody>
      </p:sp>
      <p:sp>
        <p:nvSpPr>
          <p:cNvPr id="121" name="TextBox 120"/>
          <p:cNvSpPr txBox="1"/>
          <p:nvPr/>
        </p:nvSpPr>
        <p:spPr>
          <a:xfrm>
            <a:off x="4762423" y="1856888"/>
            <a:ext cx="1454244"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WHOLESALE BANKING</a:t>
            </a:r>
          </a:p>
        </p:txBody>
      </p:sp>
      <p:sp>
        <p:nvSpPr>
          <p:cNvPr id="128" name="TextBox 127"/>
          <p:cNvSpPr txBox="1"/>
          <p:nvPr/>
        </p:nvSpPr>
        <p:spPr>
          <a:xfrm>
            <a:off x="6057166" y="4217687"/>
            <a:ext cx="593431"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0.8</a:t>
            </a:r>
            <a:r>
              <a:rPr lang="sv-SE" sz="1400" dirty="0">
                <a:solidFill>
                  <a:prstClr val="black">
                    <a:lumMod val="75000"/>
                    <a:lumOff val="25000"/>
                  </a:prstClr>
                </a:solidFill>
                <a:latin typeface="Arial" panose="020B0604020202020204" pitchFamily="34" charset="0"/>
                <a:cs typeface="Arial" panose="020B0604020202020204" pitchFamily="34" charset="0"/>
              </a:rPr>
              <a:t>%</a:t>
            </a:r>
          </a:p>
        </p:txBody>
      </p:sp>
      <p:sp>
        <p:nvSpPr>
          <p:cNvPr id="129" name="TextBox 128"/>
          <p:cNvSpPr txBox="1"/>
          <p:nvPr/>
        </p:nvSpPr>
        <p:spPr>
          <a:xfrm>
            <a:off x="5997854" y="4626160"/>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-0.4%</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30" name="TextBox 129"/>
          <p:cNvSpPr txBox="1"/>
          <p:nvPr/>
        </p:nvSpPr>
        <p:spPr>
          <a:xfrm>
            <a:off x="4779862" y="4256159"/>
            <a:ext cx="646331"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INCOME</a:t>
            </a:r>
          </a:p>
        </p:txBody>
      </p:sp>
      <p:sp>
        <p:nvSpPr>
          <p:cNvPr id="131" name="TextBox 130"/>
          <p:cNvSpPr txBox="1"/>
          <p:nvPr/>
        </p:nvSpPr>
        <p:spPr>
          <a:xfrm>
            <a:off x="4779862" y="4661174"/>
            <a:ext cx="580608"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COSTS</a:t>
            </a:r>
          </a:p>
        </p:txBody>
      </p:sp>
      <p:sp>
        <p:nvSpPr>
          <p:cNvPr id="136" name="TextBox 135"/>
          <p:cNvSpPr txBox="1"/>
          <p:nvPr/>
        </p:nvSpPr>
        <p:spPr>
          <a:xfrm>
            <a:off x="6884403" y="1858648"/>
            <a:ext cx="152477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WEALTH MANAGEMENT</a:t>
            </a:r>
          </a:p>
        </p:txBody>
      </p:sp>
      <p:sp>
        <p:nvSpPr>
          <p:cNvPr id="143" name="TextBox 142"/>
          <p:cNvSpPr txBox="1"/>
          <p:nvPr/>
        </p:nvSpPr>
        <p:spPr>
          <a:xfrm>
            <a:off x="8073014" y="4217687"/>
            <a:ext cx="692818"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10.8%</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44" name="TextBox 143"/>
          <p:cNvSpPr txBox="1"/>
          <p:nvPr/>
        </p:nvSpPr>
        <p:spPr>
          <a:xfrm>
            <a:off x="8113089" y="4626160"/>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-0.4%</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45" name="TextBox 144"/>
          <p:cNvSpPr txBox="1"/>
          <p:nvPr/>
        </p:nvSpPr>
        <p:spPr>
          <a:xfrm>
            <a:off x="6930609" y="4256159"/>
            <a:ext cx="646331"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INCOME</a:t>
            </a:r>
          </a:p>
        </p:txBody>
      </p:sp>
      <p:sp>
        <p:nvSpPr>
          <p:cNvPr id="146" name="TextBox 145"/>
          <p:cNvSpPr txBox="1"/>
          <p:nvPr/>
        </p:nvSpPr>
        <p:spPr>
          <a:xfrm>
            <a:off x="6930609" y="4663956"/>
            <a:ext cx="580608"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COSTS</a:t>
            </a:r>
          </a:p>
        </p:txBody>
      </p:sp>
      <p:sp>
        <p:nvSpPr>
          <p:cNvPr id="2" name="Rectangle 1"/>
          <p:cNvSpPr/>
          <p:nvPr/>
        </p:nvSpPr>
        <p:spPr>
          <a:xfrm>
            <a:off x="433900" y="3880335"/>
            <a:ext cx="8638600" cy="3048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62" name="Rectangle 61"/>
          <p:cNvSpPr/>
          <p:nvPr/>
        </p:nvSpPr>
        <p:spPr>
          <a:xfrm>
            <a:off x="301569" y="4547247"/>
            <a:ext cx="8638600" cy="76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63" name="Rectangle 62"/>
          <p:cNvSpPr/>
          <p:nvPr/>
        </p:nvSpPr>
        <p:spPr>
          <a:xfrm>
            <a:off x="453969" y="4970966"/>
            <a:ext cx="8638600" cy="76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64" name="TextBox 63"/>
          <p:cNvSpPr txBox="1"/>
          <p:nvPr/>
        </p:nvSpPr>
        <p:spPr>
          <a:xfrm>
            <a:off x="530898" y="5100711"/>
            <a:ext cx="133241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ECONOMIC CAPITAL</a:t>
            </a:r>
          </a:p>
        </p:txBody>
      </p:sp>
      <p:sp>
        <p:nvSpPr>
          <p:cNvPr id="65" name="TextBox 64"/>
          <p:cNvSpPr txBox="1"/>
          <p:nvPr/>
        </p:nvSpPr>
        <p:spPr>
          <a:xfrm>
            <a:off x="2674120" y="5100711"/>
            <a:ext cx="133241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ECONOMIC CAPITAL</a:t>
            </a:r>
          </a:p>
        </p:txBody>
      </p:sp>
      <p:sp>
        <p:nvSpPr>
          <p:cNvPr id="66" name="TextBox 65"/>
          <p:cNvSpPr txBox="1"/>
          <p:nvPr/>
        </p:nvSpPr>
        <p:spPr>
          <a:xfrm>
            <a:off x="4779862" y="5100711"/>
            <a:ext cx="133241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ECONOMIC CAPITAL</a:t>
            </a:r>
          </a:p>
        </p:txBody>
      </p:sp>
      <p:sp>
        <p:nvSpPr>
          <p:cNvPr id="67" name="TextBox 66"/>
          <p:cNvSpPr txBox="1"/>
          <p:nvPr/>
        </p:nvSpPr>
        <p:spPr>
          <a:xfrm>
            <a:off x="6930609" y="5100711"/>
            <a:ext cx="1332416"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ECONOMIC CAPITAL</a:t>
            </a:r>
          </a:p>
        </p:txBody>
      </p:sp>
      <p:sp>
        <p:nvSpPr>
          <p:cNvPr id="68" name="TextBox 67"/>
          <p:cNvSpPr txBox="1"/>
          <p:nvPr/>
        </p:nvSpPr>
        <p:spPr>
          <a:xfrm>
            <a:off x="1767384" y="5062239"/>
            <a:ext cx="652743" cy="307777"/>
          </a:xfrm>
          <a:prstGeom prst="rect">
            <a:avLst/>
          </a:prstGeom>
          <a:noFill/>
        </p:spPr>
        <p:txBody>
          <a:bodyPr wrap="none" rtlCol="0">
            <a:spAutoFit/>
          </a:bodyPr>
          <a:lstStyle/>
          <a:p>
            <a:pPr algn="r"/>
            <a:r>
              <a:rPr lang="sv-SE" sz="1400" dirty="0">
                <a:solidFill>
                  <a:prstClr val="black">
                    <a:lumMod val="75000"/>
                    <a:lumOff val="25000"/>
                  </a:prstClr>
                </a:solidFill>
                <a:latin typeface="Arial" panose="020B0604020202020204" pitchFamily="34" charset="0"/>
                <a:cs typeface="Arial" panose="020B0604020202020204" pitchFamily="34" charset="0"/>
              </a:rPr>
              <a:t>-0.5%</a:t>
            </a:r>
          </a:p>
        </p:txBody>
      </p:sp>
      <p:sp>
        <p:nvSpPr>
          <p:cNvPr id="69" name="TextBox 68"/>
          <p:cNvSpPr txBox="1"/>
          <p:nvPr/>
        </p:nvSpPr>
        <p:spPr>
          <a:xfrm>
            <a:off x="3918427" y="5062239"/>
            <a:ext cx="652743" cy="307777"/>
          </a:xfrm>
          <a:prstGeom prst="rect">
            <a:avLst/>
          </a:prstGeom>
          <a:noFill/>
        </p:spPr>
        <p:txBody>
          <a:bodyPr wrap="none" rtlCol="0">
            <a:spAutoFit/>
          </a:bodyPr>
          <a:lstStyle/>
          <a:p>
            <a:pPr algn="r"/>
            <a:r>
              <a:rPr lang="sv-SE" sz="1400" dirty="0">
                <a:solidFill>
                  <a:prstClr val="black">
                    <a:lumMod val="75000"/>
                    <a:lumOff val="25000"/>
                  </a:prstClr>
                </a:solidFill>
                <a:latin typeface="Arial" panose="020B0604020202020204" pitchFamily="34" charset="0"/>
                <a:cs typeface="Arial" panose="020B0604020202020204" pitchFamily="34" charset="0"/>
              </a:rPr>
              <a:t>-</a:t>
            </a:r>
            <a:r>
              <a:rPr lang="sv-SE" sz="1400" dirty="0" smtClean="0">
                <a:solidFill>
                  <a:prstClr val="black">
                    <a:lumMod val="75000"/>
                    <a:lumOff val="25000"/>
                  </a:prstClr>
                </a:solidFill>
                <a:latin typeface="Arial" panose="020B0604020202020204" pitchFamily="34" charset="0"/>
                <a:cs typeface="Arial" panose="020B0604020202020204" pitchFamily="34" charset="0"/>
              </a:rPr>
              <a:t>0.7%</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70" name="TextBox 69"/>
          <p:cNvSpPr txBox="1"/>
          <p:nvPr/>
        </p:nvSpPr>
        <p:spPr>
          <a:xfrm>
            <a:off x="8113089" y="5062239"/>
            <a:ext cx="652743" cy="307777"/>
          </a:xfrm>
          <a:prstGeom prst="rect">
            <a:avLst/>
          </a:prstGeom>
          <a:noFill/>
        </p:spPr>
        <p:txBody>
          <a:bodyPr wrap="none" rtlCol="0">
            <a:spAutoFit/>
          </a:bodyPr>
          <a:lstStyle/>
          <a:p>
            <a:pPr algn="r"/>
            <a:r>
              <a:rPr lang="sv-SE" sz="1400" dirty="0">
                <a:solidFill>
                  <a:prstClr val="black">
                    <a:lumMod val="75000"/>
                    <a:lumOff val="25000"/>
                  </a:prstClr>
                </a:solidFill>
                <a:latin typeface="Arial" panose="020B0604020202020204" pitchFamily="34" charset="0"/>
                <a:cs typeface="Arial" panose="020B0604020202020204" pitchFamily="34" charset="0"/>
              </a:rPr>
              <a:t>-</a:t>
            </a:r>
            <a:r>
              <a:rPr lang="sv-SE" sz="1400" dirty="0" smtClean="0">
                <a:solidFill>
                  <a:prstClr val="black">
                    <a:lumMod val="75000"/>
                    <a:lumOff val="25000"/>
                  </a:prstClr>
                </a:solidFill>
                <a:latin typeface="Arial" panose="020B0604020202020204" pitchFamily="34" charset="0"/>
                <a:cs typeface="Arial" panose="020B0604020202020204" pitchFamily="34" charset="0"/>
              </a:rPr>
              <a:t>1.7%</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71" name="TextBox 70"/>
          <p:cNvSpPr txBox="1"/>
          <p:nvPr/>
        </p:nvSpPr>
        <p:spPr>
          <a:xfrm>
            <a:off x="6057165" y="5062239"/>
            <a:ext cx="593432"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0.7%</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72" name="Rectangle 71"/>
          <p:cNvSpPr/>
          <p:nvPr/>
        </p:nvSpPr>
        <p:spPr>
          <a:xfrm>
            <a:off x="521550" y="1403775"/>
            <a:ext cx="82366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73" name="Slide Number Placeholder 2"/>
          <p:cNvSpPr txBox="1">
            <a:spLocks/>
          </p:cNvSpPr>
          <p:nvPr/>
        </p:nvSpPr>
        <p:spPr>
          <a:xfrm>
            <a:off x="8516203" y="6451600"/>
            <a:ext cx="198120" cy="121920"/>
          </a:xfrm>
          <a:prstGeom prst="rect">
            <a:avLst/>
          </a:prstGeom>
        </p:spPr>
        <p:txBody>
          <a:bodyPr vert="horz" wrap="square" lIns="0" tIns="0" rIns="0" bIns="0" numCol="1" anchor="t" anchorCtr="0" compatLnSpc="1">
            <a:prstTxWarp prst="textNoShape">
              <a:avLst/>
            </a:prstTxWarp>
            <a:spAutoFit/>
          </a:bodyPr>
          <a:lstStyle>
            <a:defPPr>
              <a:defRPr lang="sv-SE"/>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FEAF01-EAF2-4039-9154-50346E429C00}" type="slidenum">
              <a:rPr lang="en-GB" smtClean="0">
                <a:solidFill>
                  <a:srgbClr val="191919"/>
                </a:solidFill>
                <a:latin typeface="Arial"/>
                <a:cs typeface="Arial"/>
              </a:rPr>
              <a:pPr/>
              <a:t>18</a:t>
            </a:fld>
            <a:r>
              <a:rPr lang="en-GB" smtClean="0">
                <a:solidFill>
                  <a:srgbClr val="191919"/>
                </a:solidFill>
                <a:latin typeface="Arial"/>
                <a:cs typeface="Arial"/>
              </a:rPr>
              <a:t> • </a:t>
            </a:r>
            <a:endParaRPr lang="en-GB" dirty="0">
              <a:solidFill>
                <a:srgbClr val="191919"/>
              </a:solidFill>
              <a:latin typeface="Arial"/>
              <a:cs typeface="Arial"/>
            </a:endParaRPr>
          </a:p>
        </p:txBody>
      </p:sp>
      <p:sp>
        <p:nvSpPr>
          <p:cNvPr id="105" name="Rectangle 104"/>
          <p:cNvSpPr/>
          <p:nvPr/>
        </p:nvSpPr>
        <p:spPr>
          <a:xfrm>
            <a:off x="489278" y="5400496"/>
            <a:ext cx="8638600" cy="76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06" name="TextBox 105"/>
          <p:cNvSpPr txBox="1"/>
          <p:nvPr/>
        </p:nvSpPr>
        <p:spPr>
          <a:xfrm>
            <a:off x="538518" y="5962062"/>
            <a:ext cx="588623"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OTHER</a:t>
            </a:r>
          </a:p>
        </p:txBody>
      </p:sp>
      <p:sp>
        <p:nvSpPr>
          <p:cNvPr id="107" name="TextBox 106"/>
          <p:cNvSpPr txBox="1"/>
          <p:nvPr/>
        </p:nvSpPr>
        <p:spPr>
          <a:xfrm>
            <a:off x="2681740" y="5962062"/>
            <a:ext cx="588623"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OTHER</a:t>
            </a:r>
          </a:p>
        </p:txBody>
      </p:sp>
      <p:sp>
        <p:nvSpPr>
          <p:cNvPr id="108" name="TextBox 107"/>
          <p:cNvSpPr txBox="1"/>
          <p:nvPr/>
        </p:nvSpPr>
        <p:spPr>
          <a:xfrm>
            <a:off x="4787482" y="5962062"/>
            <a:ext cx="588623"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OTHER</a:t>
            </a:r>
          </a:p>
        </p:txBody>
      </p:sp>
      <p:sp>
        <p:nvSpPr>
          <p:cNvPr id="109" name="TextBox 108"/>
          <p:cNvSpPr txBox="1"/>
          <p:nvPr/>
        </p:nvSpPr>
        <p:spPr>
          <a:xfrm>
            <a:off x="6938229" y="5962062"/>
            <a:ext cx="588623"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OTHER</a:t>
            </a:r>
          </a:p>
        </p:txBody>
      </p:sp>
      <p:sp>
        <p:nvSpPr>
          <p:cNvPr id="110" name="TextBox 109"/>
          <p:cNvSpPr txBox="1"/>
          <p:nvPr/>
        </p:nvSpPr>
        <p:spPr>
          <a:xfrm>
            <a:off x="1730120" y="5923590"/>
            <a:ext cx="697627"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+0.2%</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11" name="TextBox 110"/>
          <p:cNvSpPr txBox="1"/>
          <p:nvPr/>
        </p:nvSpPr>
        <p:spPr>
          <a:xfrm>
            <a:off x="3926047" y="5923590"/>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-0.1%</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12" name="TextBox 111"/>
          <p:cNvSpPr txBox="1"/>
          <p:nvPr/>
        </p:nvSpPr>
        <p:spPr>
          <a:xfrm>
            <a:off x="8120709" y="5923590"/>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-0.1%</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18" name="TextBox 117"/>
          <p:cNvSpPr txBox="1"/>
          <p:nvPr/>
        </p:nvSpPr>
        <p:spPr>
          <a:xfrm>
            <a:off x="6064786" y="5923590"/>
            <a:ext cx="593431"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0.0%</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3" name="TextBox 2"/>
          <p:cNvSpPr txBox="1"/>
          <p:nvPr/>
        </p:nvSpPr>
        <p:spPr>
          <a:xfrm>
            <a:off x="1058778" y="3925042"/>
            <a:ext cx="902811" cy="215444"/>
          </a:xfrm>
          <a:prstGeom prst="rect">
            <a:avLst/>
          </a:prstGeom>
          <a:noFill/>
        </p:spPr>
        <p:txBody>
          <a:bodyPr wrap="none" rtlCol="0">
            <a:spAutoFit/>
          </a:bodyPr>
          <a:lstStyle/>
          <a:p>
            <a:r>
              <a:rPr lang="sv-SE" sz="800" dirty="0">
                <a:solidFill>
                  <a:prstClr val="black">
                    <a:lumMod val="50000"/>
                    <a:lumOff val="50000"/>
                  </a:prstClr>
                </a:solidFill>
                <a:latin typeface="Arial" panose="020B0604020202020204" pitchFamily="34" charset="0"/>
                <a:cs typeface="Arial" panose="020B0604020202020204" pitchFamily="34" charset="0"/>
              </a:rPr>
              <a:t>IMPACT FROM</a:t>
            </a:r>
          </a:p>
        </p:txBody>
      </p:sp>
      <p:sp>
        <p:nvSpPr>
          <p:cNvPr id="119" name="TextBox 118"/>
          <p:cNvSpPr txBox="1"/>
          <p:nvPr/>
        </p:nvSpPr>
        <p:spPr>
          <a:xfrm>
            <a:off x="3264023" y="3925042"/>
            <a:ext cx="902811" cy="215444"/>
          </a:xfrm>
          <a:prstGeom prst="rect">
            <a:avLst/>
          </a:prstGeom>
          <a:noFill/>
        </p:spPr>
        <p:txBody>
          <a:bodyPr wrap="none" rtlCol="0">
            <a:spAutoFit/>
          </a:bodyPr>
          <a:lstStyle/>
          <a:p>
            <a:r>
              <a:rPr lang="sv-SE" sz="800" dirty="0">
                <a:solidFill>
                  <a:prstClr val="black">
                    <a:lumMod val="50000"/>
                    <a:lumOff val="50000"/>
                  </a:prstClr>
                </a:solidFill>
                <a:latin typeface="Arial" panose="020B0604020202020204" pitchFamily="34" charset="0"/>
                <a:cs typeface="Arial" panose="020B0604020202020204" pitchFamily="34" charset="0"/>
              </a:rPr>
              <a:t>IMPACT FROM</a:t>
            </a:r>
          </a:p>
        </p:txBody>
      </p:sp>
      <p:sp>
        <p:nvSpPr>
          <p:cNvPr id="122" name="TextBox 121"/>
          <p:cNvSpPr txBox="1"/>
          <p:nvPr/>
        </p:nvSpPr>
        <p:spPr>
          <a:xfrm>
            <a:off x="5323777" y="3925042"/>
            <a:ext cx="902811" cy="215444"/>
          </a:xfrm>
          <a:prstGeom prst="rect">
            <a:avLst/>
          </a:prstGeom>
          <a:noFill/>
        </p:spPr>
        <p:txBody>
          <a:bodyPr wrap="none" rtlCol="0">
            <a:spAutoFit/>
          </a:bodyPr>
          <a:lstStyle/>
          <a:p>
            <a:r>
              <a:rPr lang="sv-SE" sz="800" dirty="0">
                <a:solidFill>
                  <a:prstClr val="black">
                    <a:lumMod val="50000"/>
                    <a:lumOff val="50000"/>
                  </a:prstClr>
                </a:solidFill>
                <a:latin typeface="Arial" panose="020B0604020202020204" pitchFamily="34" charset="0"/>
                <a:cs typeface="Arial" panose="020B0604020202020204" pitchFamily="34" charset="0"/>
              </a:rPr>
              <a:t>IMPACT FROM</a:t>
            </a:r>
          </a:p>
        </p:txBody>
      </p:sp>
      <p:sp>
        <p:nvSpPr>
          <p:cNvPr id="123" name="TextBox 122"/>
          <p:cNvSpPr txBox="1"/>
          <p:nvPr/>
        </p:nvSpPr>
        <p:spPr>
          <a:xfrm>
            <a:off x="7449488" y="3925042"/>
            <a:ext cx="902811" cy="215444"/>
          </a:xfrm>
          <a:prstGeom prst="rect">
            <a:avLst/>
          </a:prstGeom>
          <a:noFill/>
        </p:spPr>
        <p:txBody>
          <a:bodyPr wrap="none" rtlCol="0">
            <a:spAutoFit/>
          </a:bodyPr>
          <a:lstStyle/>
          <a:p>
            <a:r>
              <a:rPr lang="sv-SE" sz="800" dirty="0">
                <a:solidFill>
                  <a:prstClr val="black">
                    <a:lumMod val="50000"/>
                    <a:lumOff val="50000"/>
                  </a:prstClr>
                </a:solidFill>
                <a:latin typeface="Arial" panose="020B0604020202020204" pitchFamily="34" charset="0"/>
                <a:cs typeface="Arial" panose="020B0604020202020204" pitchFamily="34" charset="0"/>
              </a:rPr>
              <a:t>IMPACT FROM</a:t>
            </a:r>
          </a:p>
        </p:txBody>
      </p:sp>
      <p:graphicFrame>
        <p:nvGraphicFramePr>
          <p:cNvPr id="11" name="Chart 10"/>
          <p:cNvGraphicFramePr/>
          <p:nvPr>
            <p:extLst>
              <p:ext uri="{D42A27DB-BD31-4B8C-83A1-F6EECF244321}">
                <p14:modId xmlns:p14="http://schemas.microsoft.com/office/powerpoint/2010/main" val="399914301"/>
              </p:ext>
            </p:extLst>
          </p:nvPr>
        </p:nvGraphicFramePr>
        <p:xfrm>
          <a:off x="657962" y="2254266"/>
          <a:ext cx="1704514" cy="1558327"/>
        </p:xfrm>
        <a:graphic>
          <a:graphicData uri="http://schemas.openxmlformats.org/drawingml/2006/chart">
            <c:chart xmlns:c="http://schemas.openxmlformats.org/drawingml/2006/chart" xmlns:r="http://schemas.openxmlformats.org/officeDocument/2006/relationships" r:id="rId6"/>
          </a:graphicData>
        </a:graphic>
      </p:graphicFrame>
      <p:sp>
        <p:nvSpPr>
          <p:cNvPr id="60" name="TextBox 59"/>
          <p:cNvSpPr txBox="1"/>
          <p:nvPr/>
        </p:nvSpPr>
        <p:spPr>
          <a:xfrm>
            <a:off x="891139" y="2742471"/>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14.2%</a:t>
            </a:r>
            <a:endParaRPr lang="sv-SE" sz="1200" dirty="0">
              <a:solidFill>
                <a:srgbClr val="404040"/>
              </a:solidFill>
              <a:latin typeface="Arial" panose="020B0604020202020204" pitchFamily="34" charset="0"/>
              <a:cs typeface="Arial" panose="020B0604020202020204" pitchFamily="34" charset="0"/>
            </a:endParaRPr>
          </a:p>
        </p:txBody>
      </p:sp>
      <p:sp>
        <p:nvSpPr>
          <p:cNvPr id="61" name="TextBox 60"/>
          <p:cNvSpPr txBox="1"/>
          <p:nvPr/>
        </p:nvSpPr>
        <p:spPr>
          <a:xfrm>
            <a:off x="1617651" y="2684153"/>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16.6%</a:t>
            </a:r>
            <a:endParaRPr lang="sv-SE" sz="1200" dirty="0">
              <a:solidFill>
                <a:srgbClr val="404040"/>
              </a:solidFill>
              <a:latin typeface="Arial" panose="020B0604020202020204" pitchFamily="34" charset="0"/>
              <a:cs typeface="Arial" panose="020B0604020202020204" pitchFamily="34" charset="0"/>
            </a:endParaRPr>
          </a:p>
        </p:txBody>
      </p:sp>
      <p:sp>
        <p:nvSpPr>
          <p:cNvPr id="7" name="Right Arrow 6"/>
          <p:cNvSpPr/>
          <p:nvPr/>
        </p:nvSpPr>
        <p:spPr>
          <a:xfrm rot="20700644">
            <a:off x="1406443" y="2513031"/>
            <a:ext cx="314231" cy="212663"/>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graphicFrame>
        <p:nvGraphicFramePr>
          <p:cNvPr id="87" name="Chart 86"/>
          <p:cNvGraphicFramePr/>
          <p:nvPr>
            <p:extLst>
              <p:ext uri="{D42A27DB-BD31-4B8C-83A1-F6EECF244321}">
                <p14:modId xmlns:p14="http://schemas.microsoft.com/office/powerpoint/2010/main" val="2457768626"/>
              </p:ext>
            </p:extLst>
          </p:nvPr>
        </p:nvGraphicFramePr>
        <p:xfrm>
          <a:off x="2782836" y="2254266"/>
          <a:ext cx="1704514" cy="1558327"/>
        </p:xfrm>
        <a:graphic>
          <a:graphicData uri="http://schemas.openxmlformats.org/drawingml/2006/chart">
            <c:chart xmlns:c="http://schemas.openxmlformats.org/drawingml/2006/chart" xmlns:r="http://schemas.openxmlformats.org/officeDocument/2006/relationships" r:id="rId7"/>
          </a:graphicData>
        </a:graphic>
      </p:graphicFrame>
      <p:sp>
        <p:nvSpPr>
          <p:cNvPr id="94" name="TextBox 93"/>
          <p:cNvSpPr txBox="1"/>
          <p:nvPr/>
        </p:nvSpPr>
        <p:spPr>
          <a:xfrm>
            <a:off x="3054113" y="2777884"/>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13.0%</a:t>
            </a:r>
            <a:endParaRPr lang="sv-SE" sz="1200" dirty="0">
              <a:solidFill>
                <a:srgbClr val="404040"/>
              </a:solidFill>
              <a:latin typeface="Arial" panose="020B0604020202020204" pitchFamily="34" charset="0"/>
              <a:cs typeface="Arial" panose="020B0604020202020204" pitchFamily="34" charset="0"/>
            </a:endParaRPr>
          </a:p>
        </p:txBody>
      </p:sp>
      <p:sp>
        <p:nvSpPr>
          <p:cNvPr id="95" name="TextBox 94"/>
          <p:cNvSpPr txBox="1"/>
          <p:nvPr/>
        </p:nvSpPr>
        <p:spPr>
          <a:xfrm>
            <a:off x="3737591" y="2746128"/>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14.3%</a:t>
            </a:r>
            <a:endParaRPr lang="sv-SE" sz="1200" dirty="0">
              <a:solidFill>
                <a:srgbClr val="404040"/>
              </a:solidFill>
              <a:latin typeface="Arial" panose="020B0604020202020204" pitchFamily="34" charset="0"/>
              <a:cs typeface="Arial" panose="020B0604020202020204" pitchFamily="34" charset="0"/>
            </a:endParaRPr>
          </a:p>
        </p:txBody>
      </p:sp>
      <p:graphicFrame>
        <p:nvGraphicFramePr>
          <p:cNvPr id="124" name="Chart 123"/>
          <p:cNvGraphicFramePr/>
          <p:nvPr>
            <p:extLst>
              <p:ext uri="{D42A27DB-BD31-4B8C-83A1-F6EECF244321}">
                <p14:modId xmlns:p14="http://schemas.microsoft.com/office/powerpoint/2010/main" val="1545988156"/>
              </p:ext>
            </p:extLst>
          </p:nvPr>
        </p:nvGraphicFramePr>
        <p:xfrm>
          <a:off x="4854370" y="2254266"/>
          <a:ext cx="1704514" cy="1558327"/>
        </p:xfrm>
        <a:graphic>
          <a:graphicData uri="http://schemas.openxmlformats.org/drawingml/2006/chart">
            <c:chart xmlns:c="http://schemas.openxmlformats.org/drawingml/2006/chart" xmlns:r="http://schemas.openxmlformats.org/officeDocument/2006/relationships" r:id="rId8"/>
          </a:graphicData>
        </a:graphic>
      </p:graphicFrame>
      <p:sp>
        <p:nvSpPr>
          <p:cNvPr id="125" name="TextBox 124"/>
          <p:cNvSpPr txBox="1"/>
          <p:nvPr/>
        </p:nvSpPr>
        <p:spPr>
          <a:xfrm>
            <a:off x="5087547" y="2765331"/>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14.8%</a:t>
            </a:r>
            <a:endParaRPr lang="sv-SE" sz="1200" dirty="0">
              <a:solidFill>
                <a:srgbClr val="404040"/>
              </a:solidFill>
              <a:latin typeface="Arial" panose="020B0604020202020204" pitchFamily="34" charset="0"/>
              <a:cs typeface="Arial" panose="020B0604020202020204" pitchFamily="34" charset="0"/>
            </a:endParaRPr>
          </a:p>
        </p:txBody>
      </p:sp>
      <p:sp>
        <p:nvSpPr>
          <p:cNvPr id="126" name="TextBox 125"/>
          <p:cNvSpPr txBox="1"/>
          <p:nvPr/>
        </p:nvSpPr>
        <p:spPr>
          <a:xfrm>
            <a:off x="5787425" y="2724769"/>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15.8%</a:t>
            </a:r>
            <a:endParaRPr lang="sv-SE" sz="1200" dirty="0">
              <a:solidFill>
                <a:srgbClr val="404040"/>
              </a:solidFill>
              <a:latin typeface="Arial" panose="020B0604020202020204" pitchFamily="34" charset="0"/>
              <a:cs typeface="Arial" panose="020B0604020202020204" pitchFamily="34" charset="0"/>
            </a:endParaRPr>
          </a:p>
        </p:txBody>
      </p:sp>
      <p:graphicFrame>
        <p:nvGraphicFramePr>
          <p:cNvPr id="127" name="Chart 126"/>
          <p:cNvGraphicFramePr/>
          <p:nvPr>
            <p:extLst>
              <p:ext uri="{D42A27DB-BD31-4B8C-83A1-F6EECF244321}">
                <p14:modId xmlns:p14="http://schemas.microsoft.com/office/powerpoint/2010/main" val="2126826725"/>
              </p:ext>
            </p:extLst>
          </p:nvPr>
        </p:nvGraphicFramePr>
        <p:xfrm>
          <a:off x="7055444" y="2287208"/>
          <a:ext cx="1704514" cy="1525385"/>
        </p:xfrm>
        <a:graphic>
          <a:graphicData uri="http://schemas.openxmlformats.org/drawingml/2006/chart">
            <c:chart xmlns:c="http://schemas.openxmlformats.org/drawingml/2006/chart" xmlns:r="http://schemas.openxmlformats.org/officeDocument/2006/relationships" r:id="rId9"/>
          </a:graphicData>
        </a:graphic>
      </p:graphicFrame>
      <p:sp>
        <p:nvSpPr>
          <p:cNvPr id="133" name="TextBox 132"/>
          <p:cNvSpPr txBox="1"/>
          <p:nvPr/>
        </p:nvSpPr>
        <p:spPr>
          <a:xfrm>
            <a:off x="7293878" y="2413268"/>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30.4%</a:t>
            </a:r>
            <a:endParaRPr lang="sv-SE" sz="1200" dirty="0">
              <a:solidFill>
                <a:srgbClr val="404040"/>
              </a:solidFill>
              <a:latin typeface="Arial" panose="020B0604020202020204" pitchFamily="34" charset="0"/>
              <a:cs typeface="Arial" panose="020B0604020202020204" pitchFamily="34" charset="0"/>
            </a:endParaRPr>
          </a:p>
        </p:txBody>
      </p:sp>
      <p:sp>
        <p:nvSpPr>
          <p:cNvPr id="134" name="TextBox 133"/>
          <p:cNvSpPr txBox="1"/>
          <p:nvPr/>
        </p:nvSpPr>
        <p:spPr>
          <a:xfrm>
            <a:off x="8010216" y="2227809"/>
            <a:ext cx="619080" cy="276999"/>
          </a:xfrm>
          <a:prstGeom prst="rect">
            <a:avLst/>
          </a:prstGeom>
          <a:noFill/>
        </p:spPr>
        <p:txBody>
          <a:bodyPr wrap="none" rtlCol="0">
            <a:spAutoFit/>
          </a:bodyPr>
          <a:lstStyle/>
          <a:p>
            <a:r>
              <a:rPr lang="sv-SE" sz="1200" dirty="0" smtClean="0">
                <a:solidFill>
                  <a:srgbClr val="404040"/>
                </a:solidFill>
                <a:latin typeface="Arial" panose="020B0604020202020204" pitchFamily="34" charset="0"/>
                <a:cs typeface="Arial" panose="020B0604020202020204" pitchFamily="34" charset="0"/>
              </a:rPr>
              <a:t>39.0%</a:t>
            </a:r>
            <a:endParaRPr lang="sv-SE" sz="1200" dirty="0">
              <a:solidFill>
                <a:srgbClr val="404040"/>
              </a:solidFill>
              <a:latin typeface="Arial" panose="020B0604020202020204" pitchFamily="34" charset="0"/>
              <a:cs typeface="Arial" panose="020B0604020202020204" pitchFamily="34" charset="0"/>
            </a:endParaRPr>
          </a:p>
        </p:txBody>
      </p:sp>
      <p:sp>
        <p:nvSpPr>
          <p:cNvPr id="75" name="TextBox 74"/>
          <p:cNvSpPr txBox="1"/>
          <p:nvPr/>
        </p:nvSpPr>
        <p:spPr>
          <a:xfrm>
            <a:off x="431540" y="447055"/>
            <a:ext cx="4447051" cy="461665"/>
          </a:xfrm>
          <a:prstGeom prst="rect">
            <a:avLst/>
          </a:prstGeom>
          <a:noFill/>
        </p:spPr>
        <p:txBody>
          <a:bodyPr wrap="none" rtlCol="0">
            <a:spAutoFit/>
          </a:bodyPr>
          <a:lstStyle/>
          <a:p>
            <a:r>
              <a:rPr lang="sv-SE" sz="2400" dirty="0" err="1">
                <a:solidFill>
                  <a:prstClr val="black"/>
                </a:solidFill>
                <a:latin typeface="Arial" panose="020B0604020202020204" pitchFamily="34" charset="0"/>
                <a:cs typeface="Arial" panose="020B0604020202020204" pitchFamily="34" charset="0"/>
              </a:rPr>
              <a:t>Higher</a:t>
            </a:r>
            <a:r>
              <a:rPr lang="sv-SE" sz="2400" dirty="0">
                <a:solidFill>
                  <a:prstClr val="black"/>
                </a:solidFill>
                <a:latin typeface="Arial" panose="020B0604020202020204" pitchFamily="34" charset="0"/>
                <a:cs typeface="Arial" panose="020B0604020202020204" pitchFamily="34" charset="0"/>
              </a:rPr>
              <a:t> </a:t>
            </a:r>
            <a:r>
              <a:rPr lang="sv-SE" sz="2400" dirty="0" err="1" smtClean="0">
                <a:solidFill>
                  <a:prstClr val="black"/>
                </a:solidFill>
                <a:latin typeface="Arial" panose="020B0604020202020204" pitchFamily="34" charset="0"/>
                <a:cs typeface="Arial" panose="020B0604020202020204" pitchFamily="34" charset="0"/>
              </a:rPr>
              <a:t>return</a:t>
            </a:r>
            <a:r>
              <a:rPr lang="sv-SE" sz="2400" dirty="0" smtClean="0">
                <a:solidFill>
                  <a:prstClr val="black"/>
                </a:solidFill>
                <a:latin typeface="Arial" panose="020B0604020202020204" pitchFamily="34" charset="0"/>
                <a:cs typeface="Arial" panose="020B0604020202020204" pitchFamily="34" charset="0"/>
              </a:rPr>
              <a:t> </a:t>
            </a:r>
            <a:r>
              <a:rPr lang="sv-SE" sz="2400" dirty="0" err="1" smtClean="0">
                <a:solidFill>
                  <a:prstClr val="black"/>
                </a:solidFill>
                <a:latin typeface="Arial" panose="020B0604020202020204" pitchFamily="34" charset="0"/>
                <a:cs typeface="Arial" panose="020B0604020202020204" pitchFamily="34" charset="0"/>
              </a:rPr>
              <a:t>across</a:t>
            </a:r>
            <a:r>
              <a:rPr lang="sv-SE" sz="2400" dirty="0" smtClean="0">
                <a:solidFill>
                  <a:prstClr val="black"/>
                </a:solidFill>
                <a:latin typeface="Arial" panose="020B0604020202020204" pitchFamily="34" charset="0"/>
                <a:cs typeface="Arial" panose="020B0604020202020204" pitchFamily="34" charset="0"/>
              </a:rPr>
              <a:t> the board </a:t>
            </a:r>
            <a:endParaRPr lang="sv-SE" sz="2400" dirty="0">
              <a:solidFill>
                <a:prstClr val="black"/>
              </a:solidFill>
              <a:latin typeface="Arial" panose="020B0604020202020204" pitchFamily="34" charset="0"/>
              <a:cs typeface="Arial" panose="020B0604020202020204" pitchFamily="34" charset="0"/>
            </a:endParaRPr>
          </a:p>
        </p:txBody>
      </p:sp>
      <p:sp>
        <p:nvSpPr>
          <p:cNvPr id="76" name="Right Arrow 75"/>
          <p:cNvSpPr/>
          <p:nvPr/>
        </p:nvSpPr>
        <p:spPr>
          <a:xfrm rot="20700644">
            <a:off x="3542375" y="2584231"/>
            <a:ext cx="314231" cy="212663"/>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77" name="Right Arrow 76"/>
          <p:cNvSpPr/>
          <p:nvPr/>
        </p:nvSpPr>
        <p:spPr>
          <a:xfrm rot="20700644">
            <a:off x="5602107" y="2586851"/>
            <a:ext cx="314231" cy="212663"/>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78" name="Right Arrow 77"/>
          <p:cNvSpPr/>
          <p:nvPr/>
        </p:nvSpPr>
        <p:spPr>
          <a:xfrm rot="20700644">
            <a:off x="7761462" y="2169657"/>
            <a:ext cx="314231" cy="212663"/>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79" name="TextBox 78"/>
          <p:cNvSpPr txBox="1"/>
          <p:nvPr/>
        </p:nvSpPr>
        <p:spPr>
          <a:xfrm>
            <a:off x="530898" y="5550291"/>
            <a:ext cx="992579" cy="230832"/>
          </a:xfrm>
          <a:prstGeom prst="rect">
            <a:avLst/>
          </a:prstGeom>
          <a:noFill/>
        </p:spPr>
        <p:txBody>
          <a:bodyPr wrap="none" rtlCol="0">
            <a:spAutoFit/>
          </a:bodyPr>
          <a:lstStyle/>
          <a:p>
            <a:r>
              <a:rPr lang="sv-SE" sz="900" dirty="0" smtClean="0">
                <a:solidFill>
                  <a:prstClr val="black">
                    <a:lumMod val="75000"/>
                    <a:lumOff val="25000"/>
                  </a:prstClr>
                </a:solidFill>
                <a:latin typeface="Arial" panose="020B0604020202020204" pitchFamily="34" charset="0"/>
                <a:cs typeface="Arial" panose="020B0604020202020204" pitchFamily="34" charset="0"/>
              </a:rPr>
              <a:t>LOAN LOSSES</a:t>
            </a:r>
            <a:endParaRPr lang="sv-SE" sz="9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80" name="TextBox 79"/>
          <p:cNvSpPr txBox="1"/>
          <p:nvPr/>
        </p:nvSpPr>
        <p:spPr>
          <a:xfrm>
            <a:off x="2674120" y="5550291"/>
            <a:ext cx="992579"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LOAN LOSSES</a:t>
            </a:r>
          </a:p>
        </p:txBody>
      </p:sp>
      <p:sp>
        <p:nvSpPr>
          <p:cNvPr id="81" name="TextBox 80"/>
          <p:cNvSpPr txBox="1"/>
          <p:nvPr/>
        </p:nvSpPr>
        <p:spPr>
          <a:xfrm>
            <a:off x="4779862" y="5550291"/>
            <a:ext cx="992579"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LOAN LOSSES</a:t>
            </a:r>
          </a:p>
        </p:txBody>
      </p:sp>
      <p:sp>
        <p:nvSpPr>
          <p:cNvPr id="82" name="TextBox 81"/>
          <p:cNvSpPr txBox="1"/>
          <p:nvPr/>
        </p:nvSpPr>
        <p:spPr>
          <a:xfrm>
            <a:off x="6930609" y="5550291"/>
            <a:ext cx="992579" cy="230832"/>
          </a:xfrm>
          <a:prstGeom prst="rect">
            <a:avLst/>
          </a:prstGeom>
          <a:noFill/>
        </p:spPr>
        <p:txBody>
          <a:bodyPr wrap="none" rtlCol="0">
            <a:spAutoFit/>
          </a:bodyPr>
          <a:lstStyle/>
          <a:p>
            <a:r>
              <a:rPr lang="sv-SE" sz="900" dirty="0">
                <a:solidFill>
                  <a:prstClr val="black">
                    <a:lumMod val="75000"/>
                    <a:lumOff val="25000"/>
                  </a:prstClr>
                </a:solidFill>
                <a:latin typeface="Arial" panose="020B0604020202020204" pitchFamily="34" charset="0"/>
                <a:cs typeface="Arial" panose="020B0604020202020204" pitchFamily="34" charset="0"/>
              </a:rPr>
              <a:t>LOAN LOSSES</a:t>
            </a:r>
          </a:p>
        </p:txBody>
      </p:sp>
      <p:sp>
        <p:nvSpPr>
          <p:cNvPr id="85" name="TextBox 84"/>
          <p:cNvSpPr txBox="1"/>
          <p:nvPr/>
        </p:nvSpPr>
        <p:spPr>
          <a:xfrm>
            <a:off x="1722500" y="5511819"/>
            <a:ext cx="697627"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+0.4%</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88" name="TextBox 87"/>
          <p:cNvSpPr txBox="1"/>
          <p:nvPr/>
        </p:nvSpPr>
        <p:spPr>
          <a:xfrm>
            <a:off x="3873543" y="5511819"/>
            <a:ext cx="697627"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+1.0%</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89" name="TextBox 88"/>
          <p:cNvSpPr txBox="1"/>
          <p:nvPr/>
        </p:nvSpPr>
        <p:spPr>
          <a:xfrm>
            <a:off x="8172401" y="5511819"/>
            <a:ext cx="593431"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0.0%</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92" name="TextBox 91"/>
          <p:cNvSpPr txBox="1"/>
          <p:nvPr/>
        </p:nvSpPr>
        <p:spPr>
          <a:xfrm>
            <a:off x="5997854" y="5511819"/>
            <a:ext cx="652743" cy="307777"/>
          </a:xfrm>
          <a:prstGeom prst="rect">
            <a:avLst/>
          </a:prstGeom>
          <a:noFill/>
        </p:spPr>
        <p:txBody>
          <a:bodyPr wrap="none" rtlCol="0">
            <a:spAutoFit/>
          </a:bodyPr>
          <a:lstStyle/>
          <a:p>
            <a:pPr algn="r"/>
            <a:r>
              <a:rPr lang="sv-SE" sz="1400" dirty="0" smtClean="0">
                <a:solidFill>
                  <a:prstClr val="black">
                    <a:lumMod val="75000"/>
                    <a:lumOff val="25000"/>
                  </a:prstClr>
                </a:solidFill>
                <a:latin typeface="Arial" panose="020B0604020202020204" pitchFamily="34" charset="0"/>
                <a:cs typeface="Arial" panose="020B0604020202020204" pitchFamily="34" charset="0"/>
              </a:rPr>
              <a:t>-0.1%</a:t>
            </a:r>
            <a:endParaRPr lang="sv-SE" sz="14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93" name="Rectangle 92"/>
          <p:cNvSpPr/>
          <p:nvPr/>
        </p:nvSpPr>
        <p:spPr>
          <a:xfrm>
            <a:off x="489278" y="5834836"/>
            <a:ext cx="8638600" cy="76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Tree>
    <p:extLst>
      <p:ext uri="{BB962C8B-B14F-4D97-AF65-F5344CB8AC3E}">
        <p14:creationId xmlns:p14="http://schemas.microsoft.com/office/powerpoint/2010/main" val="261936229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6109" y="278653"/>
            <a:ext cx="8461376" cy="675072"/>
          </a:xfrm>
        </p:spPr>
        <p:txBody>
          <a:bodyPr/>
          <a:lstStyle/>
          <a:p>
            <a:pPr algn="l"/>
            <a:r>
              <a:rPr lang="en-US" sz="2400" dirty="0" smtClean="0">
                <a:latin typeface="Arial" panose="020B0604020202020204" pitchFamily="34" charset="0"/>
                <a:cs typeface="Arial" panose="020B0604020202020204" pitchFamily="34" charset="0"/>
              </a:rPr>
              <a:t>On track towards the Future Relationship Bank</a:t>
            </a:r>
            <a:endParaRPr lang="en-GB" sz="2400" b="0" dirty="0">
              <a:latin typeface="Arial" panose="020B0604020202020204" pitchFamily="34" charset="0"/>
              <a:cs typeface="Arial" panose="020B0604020202020204" pitchFamily="34" charset="0"/>
            </a:endParaRPr>
          </a:p>
        </p:txBody>
      </p:sp>
      <p:sp>
        <p:nvSpPr>
          <p:cNvPr id="15" name="Content Placeholder 3"/>
          <p:cNvSpPr txBox="1">
            <a:spLocks/>
          </p:cNvSpPr>
          <p:nvPr/>
        </p:nvSpPr>
        <p:spPr bwMode="auto">
          <a:xfrm>
            <a:off x="5067055" y="1723148"/>
            <a:ext cx="3597870" cy="3506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285750" indent="-284163"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285750" lvl="1"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Simplification </a:t>
            </a:r>
            <a:r>
              <a:rPr lang="en-US" sz="1600" dirty="0" err="1" smtClean="0">
                <a:solidFill>
                  <a:srgbClr val="4C749A"/>
                </a:solidFill>
              </a:rPr>
              <a:t>Programme</a:t>
            </a:r>
            <a:r>
              <a:rPr lang="en-US" sz="1600" dirty="0" smtClean="0">
                <a:solidFill>
                  <a:srgbClr val="4C749A"/>
                </a:solidFill>
              </a:rPr>
              <a:t> on track</a:t>
            </a: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Progressing in designing our future data and technology architecture</a:t>
            </a: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First </a:t>
            </a:r>
            <a:r>
              <a:rPr lang="en-US" sz="1600" dirty="0">
                <a:solidFill>
                  <a:srgbClr val="4C749A"/>
                </a:solidFill>
              </a:rPr>
              <a:t>products </a:t>
            </a:r>
            <a:r>
              <a:rPr lang="en-US" sz="1600" dirty="0" smtClean="0">
                <a:solidFill>
                  <a:srgbClr val="4C749A"/>
                </a:solidFill>
              </a:rPr>
              <a:t>on </a:t>
            </a:r>
            <a:r>
              <a:rPr lang="en-US" sz="1600" dirty="0">
                <a:solidFill>
                  <a:srgbClr val="4C749A"/>
                </a:solidFill>
              </a:rPr>
              <a:t>the </a:t>
            </a:r>
            <a:r>
              <a:rPr lang="en-US" sz="1600" dirty="0" smtClean="0">
                <a:solidFill>
                  <a:srgbClr val="4C749A"/>
                </a:solidFill>
              </a:rPr>
              <a:t>new Payment platform launched in coming quarters</a:t>
            </a:r>
            <a:endParaRPr lang="en-US" sz="1600" dirty="0">
              <a:solidFill>
                <a:srgbClr val="4C749A"/>
              </a:solidFill>
            </a:endParaRPr>
          </a:p>
          <a:p>
            <a:pPr marL="285750" lvl="1"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Simplified legal structure</a:t>
            </a:r>
            <a:endParaRPr lang="en-US" sz="1600" dirty="0">
              <a:solidFill>
                <a:srgbClr val="4C749A"/>
              </a:solidFill>
            </a:endParaRP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Dialogue with authorities initiated with the purpose to simplify by changing subsidiaries to branches</a:t>
            </a: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en-US" sz="1600" dirty="0" smtClean="0">
                <a:solidFill>
                  <a:srgbClr val="4C749A"/>
                </a:solidFill>
              </a:rPr>
              <a:t>No change for customers or employees</a:t>
            </a:r>
          </a:p>
        </p:txBody>
      </p:sp>
      <p:sp>
        <p:nvSpPr>
          <p:cNvPr id="26" name="Rectangle 25"/>
          <p:cNvSpPr/>
          <p:nvPr>
            <p:custDataLst>
              <p:tags r:id="rId1"/>
            </p:custDataLst>
          </p:nvPr>
        </p:nvSpPr>
        <p:spPr>
          <a:xfrm>
            <a:off x="521550" y="1403775"/>
            <a:ext cx="4140460"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latin typeface="Arial (tekst)"/>
            </a:endParaRPr>
          </a:p>
        </p:txBody>
      </p:sp>
      <p:sp>
        <p:nvSpPr>
          <p:cNvPr id="27" name="Rectangle 26"/>
          <p:cNvSpPr/>
          <p:nvPr>
            <p:custDataLst>
              <p:tags r:id="rId2"/>
            </p:custDataLst>
          </p:nvPr>
        </p:nvSpPr>
        <p:spPr>
          <a:xfrm>
            <a:off x="5067054" y="1403775"/>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b="1">
              <a:solidFill>
                <a:prstClr val="white"/>
              </a:solidFill>
              <a:latin typeface="Arial (tekst)"/>
            </a:endParaRPr>
          </a:p>
        </p:txBody>
      </p:sp>
      <p:sp>
        <p:nvSpPr>
          <p:cNvPr id="28" name="TextBox 27"/>
          <p:cNvSpPr txBox="1"/>
          <p:nvPr>
            <p:custDataLst>
              <p:tags r:id="rId3"/>
            </p:custDataLst>
          </p:nvPr>
        </p:nvSpPr>
        <p:spPr>
          <a:xfrm>
            <a:off x="4977045" y="1449494"/>
            <a:ext cx="933269" cy="246221"/>
          </a:xfrm>
          <a:prstGeom prst="rect">
            <a:avLst/>
          </a:prstGeom>
          <a:noFill/>
        </p:spPr>
        <p:txBody>
          <a:bodyPr wrap="none" rtlCol="0">
            <a:spAutoFit/>
          </a:bodyPr>
          <a:lstStyle/>
          <a:p>
            <a:pPr fontAlgn="base">
              <a:spcBef>
                <a:spcPct val="0"/>
              </a:spcBef>
              <a:spcAft>
                <a:spcPct val="0"/>
              </a:spcAft>
            </a:pPr>
            <a:r>
              <a:rPr lang="sv-SE" sz="1000" dirty="0">
                <a:solidFill>
                  <a:prstClr val="white">
                    <a:lumMod val="50000"/>
                  </a:prstClr>
                </a:solidFill>
                <a:latin typeface="Arial (tekst)"/>
              </a:rPr>
              <a:t>COMMENTS</a:t>
            </a:r>
          </a:p>
        </p:txBody>
      </p:sp>
      <p:sp>
        <p:nvSpPr>
          <p:cNvPr id="11" name="Slide Number Placeholder 2"/>
          <p:cNvSpPr txBox="1">
            <a:spLocks/>
          </p:cNvSpPr>
          <p:nvPr/>
        </p:nvSpPr>
        <p:spPr>
          <a:xfrm>
            <a:off x="8516203" y="6451600"/>
            <a:ext cx="198120" cy="121920"/>
          </a:xfrm>
          <a:prstGeom prst="rect">
            <a:avLst/>
          </a:prstGeom>
        </p:spPr>
        <p:txBody>
          <a:bodyPr vert="horz" wrap="square" lIns="0" tIns="0" rIns="0" bIns="0" numCol="1" anchor="t" anchorCtr="0" compatLnSpc="1">
            <a:prstTxWarp prst="textNoShape">
              <a:avLst/>
            </a:prstTxWarp>
            <a:spAutoFit/>
          </a:bodyPr>
          <a:lstStyle>
            <a:defPPr>
              <a:defRPr lang="sv-SE"/>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FEAF01-EAF2-4039-9154-50346E429C00}" type="slidenum">
              <a:rPr lang="en-GB" smtClean="0">
                <a:solidFill>
                  <a:srgbClr val="191919"/>
                </a:solidFill>
                <a:latin typeface="Arial"/>
                <a:cs typeface="Arial"/>
              </a:rPr>
              <a:pPr/>
              <a:t>19</a:t>
            </a:fld>
            <a:r>
              <a:rPr lang="en-GB" dirty="0" smtClean="0">
                <a:solidFill>
                  <a:srgbClr val="191919"/>
                </a:solidFill>
                <a:latin typeface="Arial"/>
                <a:cs typeface="Arial"/>
              </a:rPr>
              <a:t> • </a:t>
            </a:r>
            <a:endParaRPr lang="en-GB" dirty="0">
              <a:solidFill>
                <a:srgbClr val="191919"/>
              </a:solidFill>
              <a:latin typeface="Arial"/>
              <a:cs typeface="Arial"/>
            </a:endParaRPr>
          </a:p>
        </p:txBody>
      </p:sp>
      <p:sp>
        <p:nvSpPr>
          <p:cNvPr id="13" name="TextBox 27"/>
          <p:cNvSpPr txBox="1"/>
          <p:nvPr>
            <p:custDataLst>
              <p:tags r:id="rId4"/>
            </p:custDataLst>
          </p:nvPr>
        </p:nvSpPr>
        <p:spPr>
          <a:xfrm>
            <a:off x="521550" y="1449494"/>
            <a:ext cx="3164649" cy="246221"/>
          </a:xfrm>
          <a:prstGeom prst="rect">
            <a:avLst/>
          </a:prstGeom>
          <a:noFill/>
        </p:spPr>
        <p:txBody>
          <a:bodyPr wrap="none" rtlCol="0">
            <a:spAutoFit/>
          </a:bodyPr>
          <a:lstStyle/>
          <a:p>
            <a:pPr fontAlgn="base">
              <a:spcBef>
                <a:spcPct val="0"/>
              </a:spcBef>
              <a:spcAft>
                <a:spcPct val="0"/>
              </a:spcAft>
            </a:pPr>
            <a:r>
              <a:rPr lang="sv-SE" sz="1000" dirty="0" smtClean="0">
                <a:solidFill>
                  <a:prstClr val="white">
                    <a:lumMod val="50000"/>
                  </a:prstClr>
                </a:solidFill>
                <a:latin typeface="Arial (tekst)"/>
              </a:rPr>
              <a:t>BENEFITS FROM SIMPLIFICATION PROGRAMME</a:t>
            </a:r>
            <a:endParaRPr lang="sv-SE" sz="1000" dirty="0">
              <a:solidFill>
                <a:prstClr val="white">
                  <a:lumMod val="50000"/>
                </a:prstClr>
              </a:solidFill>
              <a:latin typeface="Arial (tekst)"/>
            </a:endParaRPr>
          </a:p>
        </p:txBody>
      </p:sp>
      <p:sp>
        <p:nvSpPr>
          <p:cNvPr id="12" name="Isosceles Triangle 52"/>
          <p:cNvSpPr/>
          <p:nvPr/>
        </p:nvSpPr>
        <p:spPr>
          <a:xfrm rot="5400000">
            <a:off x="647700" y="3678925"/>
            <a:ext cx="2988000" cy="209531"/>
          </a:xfrm>
          <a:prstGeom prst="triangle">
            <a:avLst/>
          </a:prstGeom>
          <a:solidFill>
            <a:schemeClr val="accent1">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rtlCol="0" anchor="ctr"/>
          <a:lstStyle/>
          <a:p>
            <a:pPr algn="ctr"/>
            <a:endParaRPr lang="en-GB" sz="2000" dirty="0">
              <a:solidFill>
                <a:srgbClr val="FFFFFF"/>
              </a:solidFill>
            </a:endParaRPr>
          </a:p>
        </p:txBody>
      </p:sp>
      <p:sp>
        <p:nvSpPr>
          <p:cNvPr id="14" name="Rounded Rectangle 9"/>
          <p:cNvSpPr/>
          <p:nvPr>
            <p:custDataLst>
              <p:tags r:id="rId5"/>
            </p:custDataLst>
          </p:nvPr>
        </p:nvSpPr>
        <p:spPr>
          <a:xfrm>
            <a:off x="560326" y="1763815"/>
            <a:ext cx="1626409" cy="4103744"/>
          </a:xfrm>
          <a:prstGeom prst="roundRect">
            <a:avLst/>
          </a:prstGeom>
          <a:solidFill>
            <a:schemeClr val="accent1">
              <a:lumMod val="75000"/>
            </a:schemeClr>
          </a:solidFill>
          <a:ln>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rtlCol="0" anchor="ctr"/>
          <a:lstStyle/>
          <a:p>
            <a:pPr algn="ctr"/>
            <a:r>
              <a:rPr lang="en-GB" sz="1400" b="1" dirty="0">
                <a:solidFill>
                  <a:srgbClr val="FFFFFF"/>
                </a:solidFill>
                <a:latin typeface="Arial" panose="020B0604020202020204" pitchFamily="34" charset="0"/>
                <a:cs typeface="Arial" panose="020B0604020202020204" pitchFamily="34" charset="0"/>
              </a:rPr>
              <a:t>Simplification programme </a:t>
            </a:r>
          </a:p>
        </p:txBody>
      </p:sp>
      <p:sp>
        <p:nvSpPr>
          <p:cNvPr id="16" name="Rounded Rectangle 9"/>
          <p:cNvSpPr/>
          <p:nvPr>
            <p:custDataLst>
              <p:tags r:id="rId6"/>
            </p:custDataLst>
          </p:nvPr>
        </p:nvSpPr>
        <p:spPr>
          <a:xfrm>
            <a:off x="2426736" y="1763815"/>
            <a:ext cx="2235274" cy="1130400"/>
          </a:xfrm>
          <a:prstGeom prst="roundRect">
            <a:avLst/>
          </a:prstGeom>
          <a:solidFill>
            <a:schemeClr val="bg1"/>
          </a:solidFill>
          <a:ln w="28575">
            <a:solidFill>
              <a:schemeClr val="tx2"/>
            </a:solidFill>
            <a:prstDash val="solid"/>
            <a:miter lim="800000"/>
            <a:headEnd/>
            <a:tailEnd/>
          </a:ln>
          <a:effectLst/>
        </p:spPr>
        <p:txBody>
          <a:bodyPr lIns="45720" tIns="27432" rIns="0" bIns="27432" rtlCol="0" anchor="ctr"/>
          <a:lstStyle/>
          <a:p>
            <a:pPr algn="ctr" eaLnBrk="0" hangingPunct="0"/>
            <a:r>
              <a:rPr lang="en-GB" sz="1200" dirty="0">
                <a:solidFill>
                  <a:srgbClr val="191919"/>
                </a:solidFill>
                <a:latin typeface="Arial"/>
                <a:ea typeface="SC STKaiti" pitchFamily="2" charset="-122"/>
                <a:cs typeface="Arial"/>
              </a:rPr>
              <a:t>Increased scale, efficiency and </a:t>
            </a:r>
            <a:r>
              <a:rPr lang="en-GB" sz="1200" dirty="0" smtClean="0">
                <a:solidFill>
                  <a:srgbClr val="191919"/>
                </a:solidFill>
                <a:latin typeface="Arial"/>
                <a:ea typeface="SC STKaiti" pitchFamily="2" charset="-122"/>
                <a:cs typeface="Arial"/>
              </a:rPr>
              <a:t>agility, serving all customers </a:t>
            </a:r>
          </a:p>
          <a:p>
            <a:pPr algn="ctr" eaLnBrk="0" hangingPunct="0"/>
            <a:r>
              <a:rPr lang="en-GB" sz="1200" dirty="0" smtClean="0">
                <a:solidFill>
                  <a:srgbClr val="191919"/>
                </a:solidFill>
                <a:latin typeface="Arial"/>
                <a:ea typeface="SC STKaiti" pitchFamily="2" charset="-122"/>
                <a:cs typeface="Arial"/>
              </a:rPr>
              <a:t>from one </a:t>
            </a:r>
            <a:r>
              <a:rPr lang="en-GB" sz="1200" dirty="0">
                <a:solidFill>
                  <a:srgbClr val="191919"/>
                </a:solidFill>
                <a:latin typeface="Arial"/>
                <a:ea typeface="SC STKaiti" pitchFamily="2" charset="-122"/>
                <a:cs typeface="Arial"/>
              </a:rPr>
              <a:t>common platform</a:t>
            </a:r>
          </a:p>
        </p:txBody>
      </p:sp>
      <p:sp>
        <p:nvSpPr>
          <p:cNvPr id="17" name="Rounded Rectangle 9"/>
          <p:cNvSpPr/>
          <p:nvPr>
            <p:custDataLst>
              <p:tags r:id="rId7"/>
            </p:custDataLst>
          </p:nvPr>
        </p:nvSpPr>
        <p:spPr>
          <a:xfrm>
            <a:off x="2426736" y="3245760"/>
            <a:ext cx="2235274" cy="1130400"/>
          </a:xfrm>
          <a:prstGeom prst="roundRect">
            <a:avLst/>
          </a:prstGeom>
          <a:solidFill>
            <a:schemeClr val="bg1"/>
          </a:solidFill>
          <a:ln w="28575">
            <a:solidFill>
              <a:schemeClr val="tx2"/>
            </a:solidFill>
            <a:prstDash val="solid"/>
            <a:miter lim="800000"/>
            <a:headEnd/>
            <a:tailEnd/>
          </a:ln>
          <a:effectLst/>
        </p:spPr>
        <p:txBody>
          <a:bodyPr lIns="45720" tIns="27432" rIns="0" bIns="27432" rtlCol="0" anchor="ctr"/>
          <a:lstStyle/>
          <a:p>
            <a:pPr algn="ctr" eaLnBrk="0" hangingPunct="0"/>
            <a:r>
              <a:rPr lang="en-GB" sz="1200" dirty="0">
                <a:solidFill>
                  <a:srgbClr val="191919"/>
                </a:solidFill>
                <a:latin typeface="Arial"/>
                <a:ea typeface="SC STKaiti" pitchFamily="2" charset="-122"/>
                <a:cs typeface="Arial"/>
              </a:rPr>
              <a:t>An end-to-end digital response </a:t>
            </a:r>
            <a:endParaRPr lang="en-GB" sz="1200" dirty="0" smtClean="0">
              <a:solidFill>
                <a:srgbClr val="191919"/>
              </a:solidFill>
              <a:latin typeface="Arial"/>
              <a:ea typeface="SC STKaiti" pitchFamily="2" charset="-122"/>
              <a:cs typeface="Arial"/>
            </a:endParaRPr>
          </a:p>
          <a:p>
            <a:pPr algn="ctr" eaLnBrk="0" hangingPunct="0"/>
            <a:r>
              <a:rPr lang="en-GB" sz="1200" dirty="0" smtClean="0">
                <a:solidFill>
                  <a:srgbClr val="191919"/>
                </a:solidFill>
                <a:latin typeface="Arial"/>
                <a:ea typeface="SC STKaiti" pitchFamily="2" charset="-122"/>
                <a:cs typeface="Arial"/>
              </a:rPr>
              <a:t>and </a:t>
            </a:r>
            <a:r>
              <a:rPr lang="en-GB" sz="1200" dirty="0">
                <a:solidFill>
                  <a:srgbClr val="191919"/>
                </a:solidFill>
                <a:latin typeface="Arial"/>
                <a:ea typeface="SC STKaiti" pitchFamily="2" charset="-122"/>
                <a:cs typeface="Arial"/>
              </a:rPr>
              <a:t>execution of the customer vision</a:t>
            </a:r>
          </a:p>
        </p:txBody>
      </p:sp>
      <p:sp>
        <p:nvSpPr>
          <p:cNvPr id="18" name="Rounded Rectangle 9"/>
          <p:cNvSpPr/>
          <p:nvPr>
            <p:custDataLst>
              <p:tags r:id="rId8"/>
            </p:custDataLst>
          </p:nvPr>
        </p:nvSpPr>
        <p:spPr>
          <a:xfrm>
            <a:off x="2426736" y="4727705"/>
            <a:ext cx="2235274" cy="1130400"/>
          </a:xfrm>
          <a:prstGeom prst="roundRect">
            <a:avLst/>
          </a:prstGeom>
          <a:solidFill>
            <a:schemeClr val="bg1"/>
          </a:solidFill>
          <a:ln w="28575">
            <a:solidFill>
              <a:schemeClr val="tx2"/>
            </a:solidFill>
            <a:prstDash val="solid"/>
            <a:miter lim="800000"/>
            <a:headEnd/>
            <a:tailEnd/>
          </a:ln>
          <a:effectLst/>
        </p:spPr>
        <p:txBody>
          <a:bodyPr lIns="45720" tIns="27432" rIns="0" bIns="27432" rtlCol="0" anchor="ctr"/>
          <a:lstStyle/>
          <a:p>
            <a:pPr algn="ctr" eaLnBrk="0" hangingPunct="0"/>
            <a:r>
              <a:rPr lang="en-GB" sz="1200" dirty="0">
                <a:solidFill>
                  <a:srgbClr val="191919"/>
                </a:solidFill>
                <a:latin typeface="Arial"/>
                <a:ea typeface="SC STKaiti" pitchFamily="2" charset="-122"/>
                <a:cs typeface="Arial"/>
              </a:rPr>
              <a:t>Stable and resilient </a:t>
            </a:r>
            <a:r>
              <a:rPr lang="en-GB" sz="1200" dirty="0" smtClean="0">
                <a:solidFill>
                  <a:srgbClr val="191919"/>
                </a:solidFill>
                <a:latin typeface="Arial"/>
                <a:ea typeface="SC STKaiti" pitchFamily="2" charset="-122"/>
                <a:cs typeface="Arial"/>
              </a:rPr>
              <a:t>operation,</a:t>
            </a:r>
          </a:p>
          <a:p>
            <a:pPr algn="ctr" eaLnBrk="0" hangingPunct="0"/>
            <a:r>
              <a:rPr lang="en-GB" sz="1200" dirty="0" smtClean="0">
                <a:solidFill>
                  <a:srgbClr val="191919"/>
                </a:solidFill>
                <a:latin typeface="Arial"/>
                <a:ea typeface="SC STKaiti" pitchFamily="2" charset="-122"/>
                <a:cs typeface="Arial"/>
              </a:rPr>
              <a:t>compliant </a:t>
            </a:r>
            <a:r>
              <a:rPr lang="en-GB" sz="1200" dirty="0">
                <a:solidFill>
                  <a:srgbClr val="191919"/>
                </a:solidFill>
                <a:latin typeface="Arial"/>
                <a:ea typeface="SC STKaiti" pitchFamily="2" charset="-122"/>
                <a:cs typeface="Arial"/>
              </a:rPr>
              <a:t>and in control</a:t>
            </a:r>
          </a:p>
        </p:txBody>
      </p:sp>
    </p:spTree>
    <p:extLst>
      <p:ext uri="{BB962C8B-B14F-4D97-AF65-F5344CB8AC3E}">
        <p14:creationId xmlns:p14="http://schemas.microsoft.com/office/powerpoint/2010/main" val="413031807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a:xfrm>
            <a:off x="6058587" y="728700"/>
            <a:ext cx="179775" cy="1800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0" name="Rectangle 3"/>
          <p:cNvSpPr txBox="1">
            <a:spLocks noChangeArrowheads="1"/>
          </p:cNvSpPr>
          <p:nvPr/>
        </p:nvSpPr>
        <p:spPr>
          <a:xfrm>
            <a:off x="539750" y="944060"/>
            <a:ext cx="8218488" cy="4375150"/>
          </a:xfrm>
          <a:prstGeom prst="rect">
            <a:avLst/>
          </a:prstGeom>
        </p:spPr>
        <p:txBody>
          <a:bodyPr lIns="0" tIns="0" rIns="0" bIns="0"/>
          <a:lstStyle>
            <a:lvl1pPr marL="285750" marR="0" indent="-284400" algn="l" defTabSz="720000" rtl="0" eaLnBrk="1" fontAlgn="auto" latinLnBrk="0" hangingPunct="1">
              <a:lnSpc>
                <a:spcPct val="100000"/>
              </a:lnSpc>
              <a:spcBef>
                <a:spcPts val="800"/>
              </a:spcBef>
              <a:spcAft>
                <a:spcPts val="600"/>
              </a:spcAft>
              <a:buClrTx/>
              <a:buSzPct val="100000"/>
              <a:buFont typeface="Arial" pitchFamily="34" charset="0"/>
              <a:buChar char="•"/>
              <a:tabLst/>
              <a:defRPr sz="1400" kern="1200">
                <a:solidFill>
                  <a:srgbClr val="191919"/>
                </a:solidFill>
                <a:latin typeface="+mn-lt"/>
                <a:ea typeface="+mn-ea"/>
                <a:cs typeface="Arial" pitchFamily="34" charset="0"/>
              </a:defRPr>
            </a:lvl1pPr>
            <a:lvl2pPr marL="64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kern="1200">
                <a:solidFill>
                  <a:srgbClr val="191919"/>
                </a:solidFill>
                <a:latin typeface="+mn-lt"/>
                <a:ea typeface="+mn-ea"/>
                <a:cs typeface="Arial" pitchFamily="34" charset="0"/>
              </a:defRPr>
            </a:lvl2pPr>
            <a:lvl3pPr marL="100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kern="1200">
                <a:solidFill>
                  <a:srgbClr val="191919"/>
                </a:solidFill>
                <a:latin typeface="+mn-lt"/>
                <a:ea typeface="+mn-ea"/>
                <a:cs typeface="Arial" pitchFamily="34" charset="0"/>
              </a:defRPr>
            </a:lvl3pPr>
            <a:lvl4pPr marL="136575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kern="1200">
                <a:solidFill>
                  <a:srgbClr val="191919"/>
                </a:solidFill>
                <a:latin typeface="+mn-lt"/>
                <a:ea typeface="+mn-ea"/>
                <a:cs typeface="Arial" pitchFamily="34" charset="0"/>
              </a:defRPr>
            </a:lvl4pPr>
            <a:lvl5pPr marL="1724400" marR="0" indent="-284400" algn="l" defTabSz="720000" rtl="0" eaLnBrk="1" fontAlgn="auto" latinLnBrk="0" hangingPunct="1">
              <a:lnSpc>
                <a:spcPct val="100000"/>
              </a:lnSpc>
              <a:spcBef>
                <a:spcPts val="0"/>
              </a:spcBef>
              <a:spcAft>
                <a:spcPts val="600"/>
              </a:spcAft>
              <a:buClrTx/>
              <a:buSzPct val="100000"/>
              <a:buFont typeface="Arial" pitchFamily="34" charset="0"/>
              <a:buChar char="•"/>
              <a:tabLst/>
              <a:defRPr sz="1400" i="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400" kern="1200" baseline="0">
                <a:solidFill>
                  <a:schemeClr val="tx1"/>
                </a:solidFill>
                <a:latin typeface="+mn-lt"/>
                <a:ea typeface="+mn-ea"/>
                <a:cs typeface="+mn-cs"/>
              </a:defRPr>
            </a:lvl9pPr>
          </a:lstStyle>
          <a:p>
            <a:pPr marL="0" indent="0" algn="just">
              <a:buFont typeface="Wingdings" pitchFamily="2" charset="2"/>
              <a:buNone/>
              <a:defRPr/>
            </a:pPr>
            <a:endParaRPr lang="en-GB" sz="1600" dirty="0" smtClean="0">
              <a:solidFill>
                <a:prstClr val="black">
                  <a:lumMod val="50000"/>
                  <a:lumOff val="50000"/>
                </a:prstClr>
              </a:solidFill>
              <a:latin typeface="Arial" panose="020B0604020202020204" pitchFamily="34" charset="0"/>
            </a:endParaRPr>
          </a:p>
          <a:p>
            <a:pPr marL="0" indent="0" algn="just">
              <a:buFont typeface="Wingdings" pitchFamily="2" charset="2"/>
              <a:buNone/>
              <a:defRPr/>
            </a:pPr>
            <a:r>
              <a:rPr lang="en-GB" sz="1600" dirty="0" smtClean="0">
                <a:solidFill>
                  <a:prstClr val="black">
                    <a:lumMod val="50000"/>
                    <a:lumOff val="50000"/>
                  </a:prstClr>
                </a:solidFill>
                <a:latin typeface="Arial" panose="020B0604020202020204" pitchFamily="34" charset="0"/>
              </a:rPr>
              <a:t>This presentation contains forward-looking statements that reflect management’s current views with respect to certain future events and potential financial performance. Although </a:t>
            </a:r>
            <a:r>
              <a:rPr lang="en-GB" sz="1600" dirty="0" err="1" smtClean="0">
                <a:solidFill>
                  <a:prstClr val="black">
                    <a:lumMod val="50000"/>
                    <a:lumOff val="50000"/>
                  </a:prstClr>
                </a:solidFill>
                <a:latin typeface="Arial" panose="020B0604020202020204" pitchFamily="34" charset="0"/>
              </a:rPr>
              <a:t>Nordea</a:t>
            </a:r>
            <a:r>
              <a:rPr lang="en-GB" sz="1600" dirty="0" smtClean="0">
                <a:solidFill>
                  <a:prstClr val="black">
                    <a:lumMod val="50000"/>
                    <a:lumOff val="50000"/>
                  </a:prstClr>
                </a:solidFill>
                <a:latin typeface="Arial" panose="020B0604020202020204" pitchFamily="34" charset="0"/>
              </a:rPr>
              <a:t> believes that the expectations reflected in such forward-looking statements are reasonable, no assurance can be given that such expectations will prove to have been correct. Accordingly, results could differ materially from those set out in the forward-looking statements as a result of various factors. </a:t>
            </a:r>
          </a:p>
          <a:p>
            <a:pPr marL="0" indent="0" algn="just">
              <a:buFont typeface="Wingdings" pitchFamily="2" charset="2"/>
              <a:buNone/>
              <a:defRPr/>
            </a:pPr>
            <a:r>
              <a:rPr lang="en-GB" sz="1600" dirty="0" smtClean="0">
                <a:solidFill>
                  <a:prstClr val="black">
                    <a:lumMod val="50000"/>
                    <a:lumOff val="50000"/>
                  </a:prstClr>
                </a:solidFill>
                <a:latin typeface="Arial" panose="020B0604020202020204" pitchFamily="34" charset="0"/>
              </a:rPr>
              <a:t>Important factors that may cause such a difference for </a:t>
            </a:r>
            <a:r>
              <a:rPr lang="en-GB" sz="1600" dirty="0" err="1" smtClean="0">
                <a:solidFill>
                  <a:prstClr val="black">
                    <a:lumMod val="50000"/>
                    <a:lumOff val="50000"/>
                  </a:prstClr>
                </a:solidFill>
                <a:latin typeface="Arial" panose="020B0604020202020204" pitchFamily="34" charset="0"/>
              </a:rPr>
              <a:t>Nordea</a:t>
            </a:r>
            <a:r>
              <a:rPr lang="en-GB" sz="1600" dirty="0" smtClean="0">
                <a:solidFill>
                  <a:prstClr val="black">
                    <a:lumMod val="50000"/>
                    <a:lumOff val="50000"/>
                  </a:prstClr>
                </a:solidFill>
                <a:latin typeface="Arial" panose="020B0604020202020204" pitchFamily="34" charset="0"/>
              </a:rPr>
              <a:t> include, but are not limited to: (</a:t>
            </a:r>
            <a:r>
              <a:rPr lang="en-GB" sz="1600" dirty="0" err="1" smtClean="0">
                <a:solidFill>
                  <a:prstClr val="black">
                    <a:lumMod val="50000"/>
                    <a:lumOff val="50000"/>
                  </a:prstClr>
                </a:solidFill>
                <a:latin typeface="Arial" panose="020B0604020202020204" pitchFamily="34" charset="0"/>
              </a:rPr>
              <a:t>i</a:t>
            </a:r>
            <a:r>
              <a:rPr lang="en-GB" sz="1600" dirty="0" smtClean="0">
                <a:solidFill>
                  <a:prstClr val="black">
                    <a:lumMod val="50000"/>
                    <a:lumOff val="50000"/>
                  </a:prstClr>
                </a:solidFill>
                <a:latin typeface="Arial" panose="020B0604020202020204" pitchFamily="34" charset="0"/>
              </a:rPr>
              <a:t>) the macroeconomic development, (ii) change in the competitive climate, (iii) change in the regulatory environment and other government actions and (iv) change in interest rate and foreign exchange rate levels. </a:t>
            </a:r>
          </a:p>
          <a:p>
            <a:pPr marL="0" indent="0" algn="just">
              <a:buFont typeface="Wingdings" pitchFamily="2" charset="2"/>
              <a:buNone/>
              <a:defRPr/>
            </a:pPr>
            <a:r>
              <a:rPr lang="en-GB" sz="1600" dirty="0" smtClean="0">
                <a:solidFill>
                  <a:prstClr val="black">
                    <a:lumMod val="50000"/>
                    <a:lumOff val="50000"/>
                  </a:prstClr>
                </a:solidFill>
                <a:latin typeface="Arial" panose="020B0604020202020204" pitchFamily="34" charset="0"/>
              </a:rPr>
              <a:t>This presentation does not imply that </a:t>
            </a:r>
            <a:r>
              <a:rPr lang="en-GB" sz="1600" dirty="0" err="1" smtClean="0">
                <a:solidFill>
                  <a:prstClr val="black">
                    <a:lumMod val="50000"/>
                    <a:lumOff val="50000"/>
                  </a:prstClr>
                </a:solidFill>
                <a:latin typeface="Arial" panose="020B0604020202020204" pitchFamily="34" charset="0"/>
              </a:rPr>
              <a:t>Nordea</a:t>
            </a:r>
            <a:r>
              <a:rPr lang="en-GB" sz="1600" dirty="0" smtClean="0">
                <a:solidFill>
                  <a:prstClr val="black">
                    <a:lumMod val="50000"/>
                    <a:lumOff val="50000"/>
                  </a:prstClr>
                </a:solidFill>
                <a:latin typeface="Arial" panose="020B0604020202020204" pitchFamily="34" charset="0"/>
              </a:rPr>
              <a:t> has undertaken to revise these forward-looking statements, beyond what is required by applicable law or applicable stock exchange regulations if and when circumstances arise that will lead to changes compared to the date when these statements were provided.</a:t>
            </a:r>
          </a:p>
        </p:txBody>
      </p:sp>
      <p:sp>
        <p:nvSpPr>
          <p:cNvPr id="21" name="TextBox 20"/>
          <p:cNvSpPr txBox="1"/>
          <p:nvPr/>
        </p:nvSpPr>
        <p:spPr>
          <a:xfrm>
            <a:off x="419012" y="447055"/>
            <a:ext cx="1624163" cy="461665"/>
          </a:xfrm>
          <a:prstGeom prst="rect">
            <a:avLst/>
          </a:prstGeom>
          <a:noFill/>
        </p:spPr>
        <p:txBody>
          <a:bodyPr wrap="none" rtlCol="0">
            <a:spAutoFit/>
          </a:bodyPr>
          <a:lstStyle/>
          <a:p>
            <a:pPr fontAlgn="auto">
              <a:spcBef>
                <a:spcPts val="0"/>
              </a:spcBef>
              <a:spcAft>
                <a:spcPts val="0"/>
              </a:spcAft>
            </a:pPr>
            <a:r>
              <a:rPr lang="sv-SE" sz="2400" dirty="0" err="1" smtClean="0">
                <a:solidFill>
                  <a:prstClr val="black">
                    <a:lumMod val="50000"/>
                    <a:lumOff val="50000"/>
                  </a:prstClr>
                </a:solidFill>
                <a:latin typeface="Arial" panose="020B0604020202020204" pitchFamily="34" charset="0"/>
                <a:cs typeface="Arial" panose="020B0604020202020204" pitchFamily="34" charset="0"/>
              </a:rPr>
              <a:t>Disclaimer</a:t>
            </a:r>
            <a:endParaRPr lang="sv-SE" sz="24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6"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2</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323228539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 5"/>
          <p:cNvGrpSpPr/>
          <p:nvPr/>
        </p:nvGrpSpPr>
        <p:grpSpPr>
          <a:xfrm>
            <a:off x="665121" y="1178750"/>
            <a:ext cx="3276809" cy="2347981"/>
            <a:chOff x="931654" y="3414011"/>
            <a:chExt cx="3276809" cy="2663016"/>
          </a:xfrm>
        </p:grpSpPr>
        <p:graphicFrame>
          <p:nvGraphicFramePr>
            <p:cNvPr id="14" name="Diagram 13"/>
            <p:cNvGraphicFramePr/>
            <p:nvPr>
              <p:extLst>
                <p:ext uri="{D42A27DB-BD31-4B8C-83A1-F6EECF244321}">
                  <p14:modId xmlns:p14="http://schemas.microsoft.com/office/powerpoint/2010/main" val="1664886557"/>
                </p:ext>
              </p:extLst>
            </p:nvPr>
          </p:nvGraphicFramePr>
          <p:xfrm>
            <a:off x="931654" y="3414011"/>
            <a:ext cx="3276809" cy="2663016"/>
          </p:xfrm>
          <a:graphic>
            <a:graphicData uri="http://schemas.openxmlformats.org/drawingml/2006/chart">
              <c:chart xmlns:c="http://schemas.openxmlformats.org/drawingml/2006/chart" xmlns:r="http://schemas.openxmlformats.org/officeDocument/2006/relationships" r:id="rId9"/>
            </a:graphicData>
          </a:graphic>
        </p:graphicFrame>
        <p:sp>
          <p:nvSpPr>
            <p:cNvPr id="3" name="textruta 2"/>
            <p:cNvSpPr txBox="1"/>
            <p:nvPr/>
          </p:nvSpPr>
          <p:spPr>
            <a:xfrm>
              <a:off x="1617926" y="5124183"/>
              <a:ext cx="405880" cy="276999"/>
            </a:xfrm>
            <a:prstGeom prst="rect">
              <a:avLst/>
            </a:prstGeom>
            <a:noFill/>
          </p:spPr>
          <p:txBody>
            <a:bodyPr wrap="none" rtlCol="0">
              <a:spAutoFit/>
            </a:bodyPr>
            <a:lstStyle/>
            <a:p>
              <a:r>
                <a:rPr lang="sv-SE" sz="1200" dirty="0" smtClean="0">
                  <a:solidFill>
                    <a:prstClr val="black"/>
                  </a:solidFill>
                  <a:latin typeface="Arial" panose="020B0604020202020204" pitchFamily="34" charset="0"/>
                  <a:cs typeface="Arial" panose="020B0604020202020204" pitchFamily="34" charset="0"/>
                </a:rPr>
                <a:t>3%</a:t>
              </a:r>
              <a:endParaRPr lang="en-GB" sz="1200" dirty="0">
                <a:solidFill>
                  <a:prstClr val="black"/>
                </a:solidFill>
                <a:latin typeface="Arial" panose="020B0604020202020204" pitchFamily="34" charset="0"/>
                <a:cs typeface="Arial" panose="020B0604020202020204" pitchFamily="34" charset="0"/>
              </a:endParaRPr>
            </a:p>
          </p:txBody>
        </p:sp>
        <p:sp>
          <p:nvSpPr>
            <p:cNvPr id="25" name="textruta 24"/>
            <p:cNvSpPr txBox="1"/>
            <p:nvPr/>
          </p:nvSpPr>
          <p:spPr>
            <a:xfrm>
              <a:off x="3172868" y="4276354"/>
              <a:ext cx="490840" cy="276999"/>
            </a:xfrm>
            <a:prstGeom prst="rect">
              <a:avLst/>
            </a:prstGeom>
            <a:noFill/>
          </p:spPr>
          <p:txBody>
            <a:bodyPr wrap="none" rtlCol="0">
              <a:spAutoFit/>
            </a:bodyPr>
            <a:lstStyle/>
            <a:p>
              <a:r>
                <a:rPr lang="sv-SE" sz="1200" dirty="0" smtClean="0">
                  <a:solidFill>
                    <a:prstClr val="black"/>
                  </a:solidFill>
                  <a:latin typeface="Arial" panose="020B0604020202020204" pitchFamily="34" charset="0"/>
                  <a:cs typeface="Arial" panose="020B0604020202020204" pitchFamily="34" charset="0"/>
                </a:rPr>
                <a:t>13%</a:t>
              </a:r>
              <a:endParaRPr lang="en-GB" sz="1200" dirty="0">
                <a:solidFill>
                  <a:prstClr val="black"/>
                </a:solidFill>
                <a:latin typeface="Arial" panose="020B0604020202020204" pitchFamily="34" charset="0"/>
                <a:cs typeface="Arial" panose="020B0604020202020204" pitchFamily="34" charset="0"/>
              </a:endParaRPr>
            </a:p>
          </p:txBody>
        </p:sp>
      </p:grpSp>
      <p:sp>
        <p:nvSpPr>
          <p:cNvPr id="2" name="Title 1"/>
          <p:cNvSpPr>
            <a:spLocks noGrp="1"/>
          </p:cNvSpPr>
          <p:nvPr>
            <p:ph type="title"/>
          </p:nvPr>
        </p:nvSpPr>
        <p:spPr>
          <a:xfrm>
            <a:off x="476109" y="233648"/>
            <a:ext cx="8461376" cy="765082"/>
          </a:xfrm>
        </p:spPr>
        <p:txBody>
          <a:bodyPr/>
          <a:lstStyle/>
          <a:p>
            <a:pPr algn="l"/>
            <a:r>
              <a:rPr lang="sv-SE" sz="2400" dirty="0" err="1" smtClean="0">
                <a:latin typeface="Arial" panose="020B0604020202020204" pitchFamily="34" charset="0"/>
                <a:cs typeface="Arial" panose="020B0604020202020204" pitchFamily="34" charset="0"/>
              </a:rPr>
              <a:t>Increased</a:t>
            </a:r>
            <a:r>
              <a:rPr lang="sv-SE" sz="2400" dirty="0" smtClean="0">
                <a:latin typeface="Arial" panose="020B0604020202020204" pitchFamily="34" charset="0"/>
                <a:cs typeface="Arial" panose="020B0604020202020204" pitchFamily="34" charset="0"/>
              </a:rPr>
              <a:t> </a:t>
            </a:r>
            <a:r>
              <a:rPr lang="sv-SE" sz="2400" dirty="0" err="1" smtClean="0">
                <a:latin typeface="Arial" panose="020B0604020202020204" pitchFamily="34" charset="0"/>
                <a:cs typeface="Arial" panose="020B0604020202020204" pitchFamily="34" charset="0"/>
              </a:rPr>
              <a:t>usage</a:t>
            </a:r>
            <a:r>
              <a:rPr lang="sv-SE" sz="2400" dirty="0" smtClean="0">
                <a:latin typeface="Arial" panose="020B0604020202020204" pitchFamily="34" charset="0"/>
                <a:cs typeface="Arial" panose="020B0604020202020204" pitchFamily="34" charset="0"/>
              </a:rPr>
              <a:t> </a:t>
            </a:r>
            <a:r>
              <a:rPr lang="sv-SE" sz="2400" dirty="0" err="1" smtClean="0">
                <a:latin typeface="Arial" panose="020B0604020202020204" pitchFamily="34" charset="0"/>
                <a:cs typeface="Arial" panose="020B0604020202020204" pitchFamily="34" charset="0"/>
              </a:rPr>
              <a:t>of</a:t>
            </a:r>
            <a:r>
              <a:rPr lang="sv-SE" sz="2400" dirty="0" smtClean="0">
                <a:latin typeface="Arial" panose="020B0604020202020204" pitchFamily="34" charset="0"/>
                <a:cs typeface="Arial" panose="020B0604020202020204" pitchFamily="34" charset="0"/>
              </a:rPr>
              <a:t> online services and </a:t>
            </a:r>
            <a:r>
              <a:rPr lang="sv-SE" sz="2400" dirty="0" err="1" smtClean="0">
                <a:latin typeface="Arial" panose="020B0604020202020204" pitchFamily="34" charset="0"/>
                <a:cs typeface="Arial" panose="020B0604020202020204" pitchFamily="34" charset="0"/>
              </a:rPr>
              <a:t>advisory</a:t>
            </a:r>
            <a:endParaRPr lang="en-US" sz="2400" b="0" dirty="0">
              <a:solidFill>
                <a:srgbClr val="FF0000"/>
              </a:solidFill>
              <a:latin typeface="Arial" panose="020B0604020202020204" pitchFamily="34" charset="0"/>
              <a:cs typeface="Arial" panose="020B0604020202020204" pitchFamily="34" charset="0"/>
            </a:endParaRPr>
          </a:p>
        </p:txBody>
      </p:sp>
      <p:sp>
        <p:nvSpPr>
          <p:cNvPr id="15" name="Content Placeholder 3"/>
          <p:cNvSpPr txBox="1">
            <a:spLocks/>
          </p:cNvSpPr>
          <p:nvPr/>
        </p:nvSpPr>
        <p:spPr bwMode="auto">
          <a:xfrm>
            <a:off x="5067055" y="1718810"/>
            <a:ext cx="3867127" cy="4876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285750" indent="-284163"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285750" lvl="1" eaLnBrk="1" fontAlgn="base" hangingPunct="1">
              <a:spcBef>
                <a:spcPts val="600"/>
              </a:spcBef>
              <a:spcAft>
                <a:spcPts val="600"/>
              </a:spcAft>
              <a:buClr>
                <a:srgbClr val="4C749A"/>
              </a:buClr>
              <a:buSzPct val="100000"/>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1 of 8 advisory meetings were online meetings in June – up 40% in Q2</a:t>
            </a: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sv-SE" sz="1600" dirty="0" smtClean="0">
                <a:solidFill>
                  <a:srgbClr val="4C749A"/>
                </a:solidFill>
                <a:latin typeface="Arial" panose="020B0604020202020204" pitchFamily="34" charset="0"/>
                <a:cs typeface="Arial" panose="020B0604020202020204" pitchFamily="34" charset="0"/>
              </a:rPr>
              <a:t>9 </a:t>
            </a:r>
            <a:r>
              <a:rPr lang="sv-SE" sz="1600" dirty="0" err="1">
                <a:solidFill>
                  <a:srgbClr val="4C749A"/>
                </a:solidFill>
                <a:latin typeface="Arial" panose="020B0604020202020204" pitchFamily="34" charset="0"/>
                <a:cs typeface="Arial" panose="020B0604020202020204" pitchFamily="34" charset="0"/>
              </a:rPr>
              <a:t>of</a:t>
            </a:r>
            <a:r>
              <a:rPr lang="sv-SE" sz="1600" dirty="0">
                <a:solidFill>
                  <a:srgbClr val="4C749A"/>
                </a:solidFill>
                <a:latin typeface="Arial" panose="020B0604020202020204" pitchFamily="34" charset="0"/>
                <a:cs typeface="Arial" panose="020B0604020202020204" pitchFamily="34" charset="0"/>
              </a:rPr>
              <a:t> 10 </a:t>
            </a:r>
            <a:r>
              <a:rPr lang="sv-SE" sz="1600" dirty="0" err="1">
                <a:solidFill>
                  <a:srgbClr val="4C749A"/>
                </a:solidFill>
                <a:latin typeface="Arial" panose="020B0604020202020204" pitchFamily="34" charset="0"/>
                <a:cs typeface="Arial" panose="020B0604020202020204" pitchFamily="34" charset="0"/>
              </a:rPr>
              <a:t>would</a:t>
            </a:r>
            <a:r>
              <a:rPr lang="sv-SE" sz="1600" dirty="0">
                <a:solidFill>
                  <a:srgbClr val="4C749A"/>
                </a:solidFill>
                <a:latin typeface="Arial" panose="020B0604020202020204" pitchFamily="34" charset="0"/>
                <a:cs typeface="Arial" panose="020B0604020202020204" pitchFamily="34" charset="0"/>
              </a:rPr>
              <a:t> </a:t>
            </a:r>
            <a:r>
              <a:rPr lang="sv-SE" sz="1600" dirty="0" err="1">
                <a:solidFill>
                  <a:srgbClr val="4C749A"/>
                </a:solidFill>
                <a:latin typeface="Arial" panose="020B0604020202020204" pitchFamily="34" charset="0"/>
                <a:cs typeface="Arial" panose="020B0604020202020204" pitchFamily="34" charset="0"/>
              </a:rPr>
              <a:t>prefer</a:t>
            </a:r>
            <a:r>
              <a:rPr lang="sv-SE" sz="1600" dirty="0">
                <a:solidFill>
                  <a:srgbClr val="4C749A"/>
                </a:solidFill>
                <a:latin typeface="Arial" panose="020B0604020202020204" pitchFamily="34" charset="0"/>
                <a:cs typeface="Arial" panose="020B0604020202020204" pitchFamily="34" charset="0"/>
              </a:rPr>
              <a:t> </a:t>
            </a:r>
            <a:r>
              <a:rPr lang="sv-SE" sz="1600" dirty="0" err="1" smtClean="0">
                <a:solidFill>
                  <a:srgbClr val="4C749A"/>
                </a:solidFill>
                <a:latin typeface="Arial" panose="020B0604020202020204" pitchFamily="34" charset="0"/>
                <a:cs typeface="Arial" panose="020B0604020202020204" pitchFamily="34" charset="0"/>
              </a:rPr>
              <a:t>to</a:t>
            </a:r>
            <a:r>
              <a:rPr lang="sv-SE" sz="1600" dirty="0" smtClean="0">
                <a:solidFill>
                  <a:srgbClr val="4C749A"/>
                </a:solidFill>
                <a:latin typeface="Arial" panose="020B0604020202020204" pitchFamily="34" charset="0"/>
                <a:cs typeface="Arial" panose="020B0604020202020204" pitchFamily="34" charset="0"/>
              </a:rPr>
              <a:t> </a:t>
            </a:r>
            <a:r>
              <a:rPr lang="sv-SE" sz="1600" dirty="0" err="1" smtClean="0">
                <a:solidFill>
                  <a:srgbClr val="4C749A"/>
                </a:solidFill>
                <a:latin typeface="Arial" panose="020B0604020202020204" pitchFamily="34" charset="0"/>
                <a:cs typeface="Arial" panose="020B0604020202020204" pitchFamily="34" charset="0"/>
              </a:rPr>
              <a:t>meet</a:t>
            </a:r>
            <a:r>
              <a:rPr lang="sv-SE" sz="1600" dirty="0" smtClean="0">
                <a:solidFill>
                  <a:srgbClr val="4C749A"/>
                </a:solidFill>
                <a:latin typeface="Arial" panose="020B0604020202020204" pitchFamily="34" charset="0"/>
                <a:cs typeface="Arial" panose="020B0604020202020204" pitchFamily="34" charset="0"/>
              </a:rPr>
              <a:t> online </a:t>
            </a:r>
            <a:r>
              <a:rPr lang="sv-SE" sz="1600" dirty="0" err="1" smtClean="0">
                <a:solidFill>
                  <a:srgbClr val="4C749A"/>
                </a:solidFill>
                <a:latin typeface="Arial" panose="020B0604020202020204" pitchFamily="34" charset="0"/>
                <a:cs typeface="Arial" panose="020B0604020202020204" pitchFamily="34" charset="0"/>
              </a:rPr>
              <a:t>again</a:t>
            </a:r>
            <a:endParaRPr lang="sv-SE" sz="1600" dirty="0" smtClean="0">
              <a:solidFill>
                <a:srgbClr val="4C749A"/>
              </a:solidFill>
              <a:latin typeface="Arial" panose="020B0604020202020204" pitchFamily="34" charset="0"/>
              <a:cs typeface="Arial" panose="020B0604020202020204" pitchFamily="34" charset="0"/>
            </a:endParaRP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Online meetings for corporate customers increased by 70% in Q2</a:t>
            </a:r>
          </a:p>
          <a:p>
            <a:pPr marL="285750" lvl="1" eaLnBrk="1" fontAlgn="base" hangingPunct="1">
              <a:spcBef>
                <a:spcPts val="600"/>
              </a:spcBef>
              <a:spcAft>
                <a:spcPts val="600"/>
              </a:spcAft>
              <a:buClr>
                <a:srgbClr val="4C749A"/>
              </a:buClr>
              <a:buSzPct val="100000"/>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Transactions continue to go mobile </a:t>
            </a:r>
            <a:endParaRPr lang="en-GB" sz="1600" dirty="0">
              <a:solidFill>
                <a:srgbClr val="4C749A"/>
              </a:solidFill>
              <a:latin typeface="Arial" panose="020B0604020202020204" pitchFamily="34" charset="0"/>
              <a:cs typeface="Arial" panose="020B0604020202020204" pitchFamily="34" charset="0"/>
            </a:endParaRP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da-DK" sz="1600" dirty="0" smtClean="0">
                <a:solidFill>
                  <a:srgbClr val="4C749A"/>
                </a:solidFill>
                <a:latin typeface="Arial" panose="020B0604020202020204" pitchFamily="34" charset="0"/>
                <a:cs typeface="Arial" panose="020B0604020202020204" pitchFamily="34" charset="0"/>
              </a:rPr>
              <a:t>More </a:t>
            </a:r>
            <a:r>
              <a:rPr lang="da-DK" sz="1600" dirty="0" err="1" smtClean="0">
                <a:solidFill>
                  <a:srgbClr val="4C749A"/>
                </a:solidFill>
                <a:latin typeface="Arial" panose="020B0604020202020204" pitchFamily="34" charset="0"/>
                <a:cs typeface="Arial" panose="020B0604020202020204" pitchFamily="34" charset="0"/>
              </a:rPr>
              <a:t>than</a:t>
            </a:r>
            <a:r>
              <a:rPr lang="da-DK" sz="1600" dirty="0" smtClean="0">
                <a:solidFill>
                  <a:srgbClr val="4C749A"/>
                </a:solidFill>
                <a:latin typeface="Arial" panose="020B0604020202020204" pitchFamily="34" charset="0"/>
                <a:cs typeface="Arial" panose="020B0604020202020204" pitchFamily="34" charset="0"/>
              </a:rPr>
              <a:t> 1,000 </a:t>
            </a:r>
            <a:r>
              <a:rPr lang="da-DK" sz="1600" dirty="0">
                <a:solidFill>
                  <a:srgbClr val="4C749A"/>
                </a:solidFill>
                <a:latin typeface="Arial" panose="020B0604020202020204" pitchFamily="34" charset="0"/>
                <a:cs typeface="Arial" panose="020B0604020202020204" pitchFamily="34" charset="0"/>
              </a:rPr>
              <a:t>new mobile </a:t>
            </a:r>
            <a:r>
              <a:rPr lang="da-DK" sz="1600" dirty="0" err="1">
                <a:solidFill>
                  <a:srgbClr val="4C749A"/>
                </a:solidFill>
                <a:latin typeface="Arial" panose="020B0604020202020204" pitchFamily="34" charset="0"/>
                <a:cs typeface="Arial" panose="020B0604020202020204" pitchFamily="34" charset="0"/>
              </a:rPr>
              <a:t>banking</a:t>
            </a:r>
            <a:r>
              <a:rPr lang="da-DK" sz="1600" dirty="0">
                <a:solidFill>
                  <a:srgbClr val="4C749A"/>
                </a:solidFill>
                <a:latin typeface="Arial" panose="020B0604020202020204" pitchFamily="34" charset="0"/>
                <a:cs typeface="Arial" panose="020B0604020202020204" pitchFamily="34" charset="0"/>
              </a:rPr>
              <a:t> </a:t>
            </a:r>
            <a:r>
              <a:rPr lang="da-DK" sz="1600" dirty="0" err="1">
                <a:solidFill>
                  <a:srgbClr val="4C749A"/>
                </a:solidFill>
                <a:latin typeface="Arial" panose="020B0604020202020204" pitchFamily="34" charset="0"/>
                <a:cs typeface="Arial" panose="020B0604020202020204" pitchFamily="34" charset="0"/>
              </a:rPr>
              <a:t>users</a:t>
            </a:r>
            <a:r>
              <a:rPr lang="da-DK" sz="1600" dirty="0">
                <a:solidFill>
                  <a:srgbClr val="4C749A"/>
                </a:solidFill>
                <a:latin typeface="Arial" panose="020B0604020202020204" pitchFamily="34" charset="0"/>
                <a:cs typeface="Arial" panose="020B0604020202020204" pitchFamily="34" charset="0"/>
              </a:rPr>
              <a:t> </a:t>
            </a:r>
            <a:r>
              <a:rPr lang="da-DK" sz="1600" dirty="0" err="1" smtClean="0">
                <a:solidFill>
                  <a:srgbClr val="4C749A"/>
                </a:solidFill>
                <a:latin typeface="Arial" panose="020B0604020202020204" pitchFamily="34" charset="0"/>
                <a:cs typeface="Arial" panose="020B0604020202020204" pitchFamily="34" charset="0"/>
              </a:rPr>
              <a:t>every</a:t>
            </a:r>
            <a:r>
              <a:rPr lang="da-DK" sz="1600" dirty="0" smtClean="0">
                <a:solidFill>
                  <a:srgbClr val="4C749A"/>
                </a:solidFill>
                <a:latin typeface="Arial" panose="020B0604020202020204" pitchFamily="34" charset="0"/>
                <a:cs typeface="Arial" panose="020B0604020202020204" pitchFamily="34" charset="0"/>
              </a:rPr>
              <a:t> </a:t>
            </a:r>
            <a:r>
              <a:rPr lang="da-DK" sz="1600" dirty="0" err="1" smtClean="0">
                <a:solidFill>
                  <a:srgbClr val="4C749A"/>
                </a:solidFill>
                <a:latin typeface="Arial" panose="020B0604020202020204" pitchFamily="34" charset="0"/>
                <a:cs typeface="Arial" panose="020B0604020202020204" pitchFamily="34" charset="0"/>
              </a:rPr>
              <a:t>day</a:t>
            </a:r>
            <a:r>
              <a:rPr lang="da-DK" sz="1600" dirty="0" smtClean="0">
                <a:solidFill>
                  <a:srgbClr val="4C749A"/>
                </a:solidFill>
                <a:latin typeface="Arial" panose="020B0604020202020204" pitchFamily="34" charset="0"/>
                <a:cs typeface="Arial" panose="020B0604020202020204" pitchFamily="34" charset="0"/>
              </a:rPr>
              <a:t> in Q2</a:t>
            </a: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sv-SE" sz="1600" dirty="0" smtClean="0">
                <a:solidFill>
                  <a:srgbClr val="4C749A"/>
                </a:solidFill>
                <a:latin typeface="Arial" panose="020B0604020202020204" pitchFamily="34" charset="0"/>
                <a:cs typeface="Arial" panose="020B0604020202020204" pitchFamily="34" charset="0"/>
              </a:rPr>
              <a:t>Mobile </a:t>
            </a:r>
            <a:r>
              <a:rPr lang="sv-SE" sz="1600" dirty="0">
                <a:solidFill>
                  <a:srgbClr val="4C749A"/>
                </a:solidFill>
                <a:latin typeface="Arial" panose="020B0604020202020204" pitchFamily="34" charset="0"/>
                <a:cs typeface="Arial" panose="020B0604020202020204" pitchFamily="34" charset="0"/>
              </a:rPr>
              <a:t>transactions </a:t>
            </a:r>
            <a:r>
              <a:rPr lang="sv-SE" sz="1600" dirty="0" smtClean="0">
                <a:solidFill>
                  <a:srgbClr val="4C749A"/>
                </a:solidFill>
                <a:latin typeface="Arial" panose="020B0604020202020204" pitchFamily="34" charset="0"/>
                <a:cs typeface="Arial" panose="020B0604020202020204" pitchFamily="34" charset="0"/>
              </a:rPr>
              <a:t>+40% (</a:t>
            </a:r>
            <a:r>
              <a:rPr lang="sv-SE" sz="1600" dirty="0" err="1" smtClean="0">
                <a:solidFill>
                  <a:srgbClr val="4C749A"/>
                </a:solidFill>
                <a:latin typeface="Arial" panose="020B0604020202020204" pitchFamily="34" charset="0"/>
                <a:cs typeface="Arial" panose="020B0604020202020204" pitchFamily="34" charset="0"/>
              </a:rPr>
              <a:t>YoY</a:t>
            </a:r>
            <a:r>
              <a:rPr lang="sv-SE" sz="1600" dirty="0" smtClean="0">
                <a:solidFill>
                  <a:srgbClr val="4C749A"/>
                </a:solidFill>
                <a:latin typeface="Arial" panose="020B0604020202020204" pitchFamily="34" charset="0"/>
                <a:cs typeface="Arial" panose="020B0604020202020204" pitchFamily="34" charset="0"/>
              </a:rPr>
              <a:t>)</a:t>
            </a:r>
            <a:endParaRPr lang="sv-SE" sz="1600" dirty="0">
              <a:solidFill>
                <a:srgbClr val="4C749A"/>
              </a:solidFill>
              <a:latin typeface="Arial" panose="020B0604020202020204" pitchFamily="34" charset="0"/>
              <a:cs typeface="Arial" panose="020B0604020202020204" pitchFamily="34" charset="0"/>
            </a:endParaRPr>
          </a:p>
          <a:p>
            <a:pPr marL="685800" lvl="2" eaLnBrk="1" fontAlgn="base" hangingPunct="1">
              <a:spcBef>
                <a:spcPts val="600"/>
              </a:spcBef>
              <a:spcAft>
                <a:spcPts val="600"/>
              </a:spcAft>
              <a:buClr>
                <a:srgbClr val="4C749A"/>
              </a:buClr>
              <a:buSzPct val="100000"/>
              <a:buFont typeface="Arial" panose="020B0604020202020204" pitchFamily="34" charset="0"/>
              <a:buChar char="•"/>
            </a:pPr>
            <a:r>
              <a:rPr lang="sv-SE" sz="1600" dirty="0">
                <a:solidFill>
                  <a:srgbClr val="4C749A"/>
                </a:solidFill>
                <a:latin typeface="Arial" panose="020B0604020202020204" pitchFamily="34" charset="0"/>
                <a:cs typeface="Arial" panose="020B0604020202020204" pitchFamily="34" charset="0"/>
              </a:rPr>
              <a:t>Manual transactions </a:t>
            </a:r>
            <a:r>
              <a:rPr lang="sv-SE" sz="1600" dirty="0" smtClean="0">
                <a:solidFill>
                  <a:srgbClr val="4C749A"/>
                </a:solidFill>
                <a:latin typeface="Arial" panose="020B0604020202020204" pitchFamily="34" charset="0"/>
                <a:cs typeface="Arial" panose="020B0604020202020204" pitchFamily="34" charset="0"/>
              </a:rPr>
              <a:t>down </a:t>
            </a:r>
            <a:r>
              <a:rPr lang="sv-SE" sz="1600" dirty="0">
                <a:solidFill>
                  <a:srgbClr val="4C749A"/>
                </a:solidFill>
                <a:latin typeface="Arial" panose="020B0604020202020204" pitchFamily="34" charset="0"/>
                <a:cs typeface="Arial" panose="020B0604020202020204" pitchFamily="34" charset="0"/>
              </a:rPr>
              <a:t>28</a:t>
            </a:r>
            <a:r>
              <a:rPr lang="sv-SE" sz="1600" dirty="0" smtClean="0">
                <a:solidFill>
                  <a:srgbClr val="4C749A"/>
                </a:solidFill>
                <a:latin typeface="Arial" panose="020B0604020202020204" pitchFamily="34" charset="0"/>
                <a:cs typeface="Arial" panose="020B0604020202020204" pitchFamily="34" charset="0"/>
              </a:rPr>
              <a:t>% (</a:t>
            </a:r>
            <a:r>
              <a:rPr lang="sv-SE" sz="1600" dirty="0" err="1" smtClean="0">
                <a:solidFill>
                  <a:srgbClr val="4C749A"/>
                </a:solidFill>
                <a:latin typeface="Arial" panose="020B0604020202020204" pitchFamily="34" charset="0"/>
                <a:cs typeface="Arial" panose="020B0604020202020204" pitchFamily="34" charset="0"/>
              </a:rPr>
              <a:t>YoY</a:t>
            </a:r>
            <a:r>
              <a:rPr lang="sv-SE" sz="1600" dirty="0" smtClean="0">
                <a:solidFill>
                  <a:srgbClr val="4C749A"/>
                </a:solidFill>
                <a:latin typeface="Arial" panose="020B0604020202020204" pitchFamily="34" charset="0"/>
                <a:cs typeface="Arial" panose="020B0604020202020204" pitchFamily="34" charset="0"/>
              </a:rPr>
              <a:t>)</a:t>
            </a:r>
            <a:endParaRPr lang="en-GB" sz="1600" dirty="0">
              <a:solidFill>
                <a:srgbClr val="4C749A"/>
              </a:solidFill>
              <a:latin typeface="Arial" panose="020B0604020202020204" pitchFamily="34" charset="0"/>
              <a:cs typeface="Arial" panose="020B0604020202020204" pitchFamily="34" charset="0"/>
            </a:endParaRPr>
          </a:p>
        </p:txBody>
      </p:sp>
      <p:sp>
        <p:nvSpPr>
          <p:cNvPr id="26" name="Rectangle 25"/>
          <p:cNvSpPr/>
          <p:nvPr>
            <p:custDataLst>
              <p:tags r:id="rId1"/>
            </p:custDataLst>
          </p:nvPr>
        </p:nvSpPr>
        <p:spPr>
          <a:xfrm>
            <a:off x="521550" y="1403775"/>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latin typeface="Arial (tekst)"/>
            </a:endParaRPr>
          </a:p>
        </p:txBody>
      </p:sp>
      <p:sp>
        <p:nvSpPr>
          <p:cNvPr id="27" name="Rectangle 26"/>
          <p:cNvSpPr/>
          <p:nvPr>
            <p:custDataLst>
              <p:tags r:id="rId2"/>
            </p:custDataLst>
          </p:nvPr>
        </p:nvSpPr>
        <p:spPr>
          <a:xfrm>
            <a:off x="5067054" y="1403775"/>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b="1">
              <a:solidFill>
                <a:prstClr val="white"/>
              </a:solidFill>
              <a:latin typeface="Arial (tekst)"/>
            </a:endParaRPr>
          </a:p>
        </p:txBody>
      </p:sp>
      <p:sp>
        <p:nvSpPr>
          <p:cNvPr id="28" name="TextBox 27"/>
          <p:cNvSpPr txBox="1"/>
          <p:nvPr>
            <p:custDataLst>
              <p:tags r:id="rId3"/>
            </p:custDataLst>
          </p:nvPr>
        </p:nvSpPr>
        <p:spPr>
          <a:xfrm>
            <a:off x="4977045" y="1449494"/>
            <a:ext cx="933269" cy="246221"/>
          </a:xfrm>
          <a:prstGeom prst="rect">
            <a:avLst/>
          </a:prstGeom>
          <a:noFill/>
        </p:spPr>
        <p:txBody>
          <a:bodyPr wrap="none" rtlCol="0">
            <a:spAutoFit/>
          </a:bodyPr>
          <a:lstStyle/>
          <a:p>
            <a:pPr fontAlgn="base">
              <a:spcBef>
                <a:spcPct val="0"/>
              </a:spcBef>
              <a:spcAft>
                <a:spcPct val="0"/>
              </a:spcAft>
            </a:pPr>
            <a:r>
              <a:rPr lang="sv-SE" sz="1000" dirty="0">
                <a:solidFill>
                  <a:prstClr val="white">
                    <a:lumMod val="50000"/>
                  </a:prstClr>
                </a:solidFill>
                <a:latin typeface="Arial (tekst)"/>
              </a:rPr>
              <a:t>COMMENTS</a:t>
            </a:r>
          </a:p>
        </p:txBody>
      </p:sp>
      <p:sp>
        <p:nvSpPr>
          <p:cNvPr id="5" name="Rectangle 2"/>
          <p:cNvSpPr>
            <a:spLocks noChangeArrowheads="1"/>
          </p:cNvSpPr>
          <p:nvPr/>
        </p:nvSpPr>
        <p:spPr bwMode="auto">
          <a:xfrm>
            <a:off x="360363" y="1387475"/>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190440" rIns="91440" bIns="45720" numCol="1" anchor="ctr" anchorCtr="0" compatLnSpc="1">
            <a:prstTxWarp prst="textNoShape">
              <a:avLst/>
            </a:prstTxWarp>
            <a:spAutoFit/>
          </a:bodyPr>
          <a:lstStyle/>
          <a:p>
            <a:pPr fontAlgn="base">
              <a:spcBef>
                <a:spcPct val="0"/>
              </a:spcBef>
              <a:spcAft>
                <a:spcPct val="0"/>
              </a:spcAft>
            </a:pPr>
            <a:endParaRPr lang="en-US" altLang="en-US" smtClean="0">
              <a:solidFill>
                <a:prstClr val="black"/>
              </a:solidFill>
              <a:latin typeface="Arial" charset="0"/>
              <a:cs typeface="Arial" charset="0"/>
            </a:endParaRPr>
          </a:p>
        </p:txBody>
      </p:sp>
      <p:sp>
        <p:nvSpPr>
          <p:cNvPr id="12" name="TextBox 11"/>
          <p:cNvSpPr txBox="1"/>
          <p:nvPr>
            <p:custDataLst>
              <p:tags r:id="rId4"/>
            </p:custDataLst>
          </p:nvPr>
        </p:nvSpPr>
        <p:spPr>
          <a:xfrm>
            <a:off x="431540" y="1448780"/>
            <a:ext cx="2244525" cy="246221"/>
          </a:xfrm>
          <a:prstGeom prst="rect">
            <a:avLst/>
          </a:prstGeom>
          <a:noFill/>
        </p:spPr>
        <p:txBody>
          <a:bodyPr wrap="none" rtlCol="0">
            <a:spAutoFit/>
          </a:bodyPr>
          <a:lstStyle/>
          <a:p>
            <a:pPr fontAlgn="base">
              <a:spcBef>
                <a:spcPct val="0"/>
              </a:spcBef>
              <a:spcAft>
                <a:spcPct val="0"/>
              </a:spcAft>
            </a:pPr>
            <a:r>
              <a:rPr lang="sv-SE" sz="1000" dirty="0" smtClean="0">
                <a:solidFill>
                  <a:prstClr val="white">
                    <a:lumMod val="50000"/>
                  </a:prstClr>
                </a:solidFill>
                <a:latin typeface="Arial (tekst)"/>
              </a:rPr>
              <a:t>ONLINE ADVISORY MEETINGS, %</a:t>
            </a:r>
            <a:endParaRPr lang="sv-SE" sz="1000" dirty="0">
              <a:solidFill>
                <a:prstClr val="white">
                  <a:lumMod val="50000"/>
                </a:prstClr>
              </a:solidFill>
              <a:latin typeface="Arial (tekst)"/>
            </a:endParaRPr>
          </a:p>
        </p:txBody>
      </p:sp>
      <p:sp>
        <p:nvSpPr>
          <p:cNvPr id="17" name="Slide Number Placeholder 2"/>
          <p:cNvSpPr txBox="1">
            <a:spLocks/>
          </p:cNvSpPr>
          <p:nvPr/>
        </p:nvSpPr>
        <p:spPr>
          <a:xfrm>
            <a:off x="8516203" y="6451600"/>
            <a:ext cx="198120" cy="121920"/>
          </a:xfrm>
          <a:prstGeom prst="rect">
            <a:avLst/>
          </a:prstGeom>
        </p:spPr>
        <p:txBody>
          <a:bodyPr vert="horz" wrap="square" lIns="0" tIns="0" rIns="0" bIns="0" numCol="1" anchor="t" anchorCtr="0" compatLnSpc="1">
            <a:prstTxWarp prst="textNoShape">
              <a:avLst/>
            </a:prstTxWarp>
            <a:spAutoFit/>
          </a:bodyPr>
          <a:lstStyle>
            <a:defPPr>
              <a:defRPr lang="sv-SE"/>
            </a:defPPr>
            <a:lvl1pPr marL="0" algn="r" defTabSz="914400" rtl="0" eaLnBrk="1" latinLnBrk="0" hangingPunct="1">
              <a:defRPr sz="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FEAF01-EAF2-4039-9154-50346E429C00}" type="slidenum">
              <a:rPr lang="en-GB" smtClean="0">
                <a:solidFill>
                  <a:srgbClr val="191919"/>
                </a:solidFill>
                <a:latin typeface="Arial"/>
                <a:cs typeface="Arial"/>
              </a:rPr>
              <a:pPr/>
              <a:t>20</a:t>
            </a:fld>
            <a:r>
              <a:rPr lang="en-GB" dirty="0" smtClean="0">
                <a:solidFill>
                  <a:srgbClr val="191919"/>
                </a:solidFill>
                <a:latin typeface="Arial"/>
                <a:cs typeface="Arial"/>
              </a:rPr>
              <a:t> • </a:t>
            </a:r>
            <a:endParaRPr lang="en-GB" dirty="0">
              <a:solidFill>
                <a:srgbClr val="191919"/>
              </a:solidFill>
              <a:latin typeface="Arial"/>
              <a:cs typeface="Arial"/>
            </a:endParaRPr>
          </a:p>
        </p:txBody>
      </p:sp>
      <p:grpSp>
        <p:nvGrpSpPr>
          <p:cNvPr id="4" name="Grupp 3"/>
          <p:cNvGrpSpPr/>
          <p:nvPr/>
        </p:nvGrpSpPr>
        <p:grpSpPr>
          <a:xfrm>
            <a:off x="476545" y="4194085"/>
            <a:ext cx="3656351" cy="1736172"/>
            <a:chOff x="4336029" y="4483138"/>
            <a:chExt cx="3656351" cy="1736172"/>
          </a:xfrm>
        </p:grpSpPr>
        <p:graphicFrame>
          <p:nvGraphicFramePr>
            <p:cNvPr id="16" name="Objekt 4"/>
            <p:cNvGraphicFramePr>
              <a:graphicFrameLocks/>
            </p:cNvGraphicFramePr>
            <p:nvPr>
              <p:custDataLst>
                <p:tags r:id="rId6"/>
              </p:custDataLst>
              <p:extLst>
                <p:ext uri="{D42A27DB-BD31-4B8C-83A1-F6EECF244321}">
                  <p14:modId xmlns:p14="http://schemas.microsoft.com/office/powerpoint/2010/main" val="4258224650"/>
                </p:ext>
              </p:extLst>
            </p:nvPr>
          </p:nvGraphicFramePr>
          <p:xfrm>
            <a:off x="4336029" y="4483138"/>
            <a:ext cx="3656351" cy="1736172"/>
          </p:xfrm>
          <a:graphic>
            <a:graphicData uri="http://schemas.openxmlformats.org/drawingml/2006/chart">
              <c:chart xmlns:c="http://schemas.openxmlformats.org/drawingml/2006/chart" xmlns:r="http://schemas.openxmlformats.org/officeDocument/2006/relationships" r:id="rId10"/>
            </a:graphicData>
          </a:graphic>
        </p:graphicFrame>
        <p:sp>
          <p:nvSpPr>
            <p:cNvPr id="23" name="TextBox 2"/>
            <p:cNvSpPr txBox="1"/>
            <p:nvPr/>
          </p:nvSpPr>
          <p:spPr>
            <a:xfrm>
              <a:off x="6785890" y="4501449"/>
              <a:ext cx="822276" cy="261610"/>
            </a:xfrm>
            <a:prstGeom prst="rect">
              <a:avLst/>
            </a:prstGeom>
            <a:solidFill>
              <a:srgbClr val="4C749A"/>
            </a:solidFill>
            <a:ln>
              <a:solidFill>
                <a:srgbClr val="4C749A"/>
              </a:solidFill>
            </a:ln>
          </p:spPr>
          <p:txBody>
            <a:bodyPr wrap="square" rtlCol="0">
              <a:spAutoFit/>
            </a:bodyPr>
            <a:lstStyle/>
            <a:p>
              <a:pPr algn="ctr">
                <a:defRPr/>
              </a:pPr>
              <a:r>
                <a:rPr lang="en-GB" sz="1100" b="1" kern="0" dirty="0" smtClean="0">
                  <a:solidFill>
                    <a:srgbClr val="FFFFFF"/>
                  </a:solidFill>
                  <a:latin typeface="Arial"/>
                  <a:cs typeface="Arial"/>
                </a:rPr>
                <a:t>Mobile</a:t>
              </a:r>
            </a:p>
          </p:txBody>
        </p:sp>
        <p:sp>
          <p:nvSpPr>
            <p:cNvPr id="24" name="TextBox 11"/>
            <p:cNvSpPr txBox="1"/>
            <p:nvPr/>
          </p:nvSpPr>
          <p:spPr>
            <a:xfrm>
              <a:off x="4724576" y="5649860"/>
              <a:ext cx="1002060" cy="261610"/>
            </a:xfrm>
            <a:prstGeom prst="rect">
              <a:avLst/>
            </a:prstGeom>
            <a:solidFill>
              <a:srgbClr val="9BBB59"/>
            </a:solidFill>
            <a:ln>
              <a:solidFill>
                <a:srgbClr val="9BBB59"/>
              </a:solidFill>
            </a:ln>
          </p:spPr>
          <p:txBody>
            <a:bodyPr wrap="square" rtlCol="0">
              <a:spAutoFit/>
            </a:bodyPr>
            <a:lstStyle/>
            <a:p>
              <a:pPr algn="ctr">
                <a:defRPr/>
              </a:pPr>
              <a:r>
                <a:rPr lang="en-GB" sz="1100" b="1" kern="0" dirty="0" smtClean="0">
                  <a:solidFill>
                    <a:srgbClr val="FFFFFF"/>
                  </a:solidFill>
                  <a:latin typeface="Arial"/>
                  <a:cs typeface="Arial"/>
                </a:rPr>
                <a:t>Branches</a:t>
              </a:r>
            </a:p>
          </p:txBody>
        </p:sp>
      </p:grpSp>
      <p:sp>
        <p:nvSpPr>
          <p:cNvPr id="21" name="TextBox 11"/>
          <p:cNvSpPr txBox="1"/>
          <p:nvPr>
            <p:custDataLst>
              <p:tags r:id="rId5"/>
            </p:custDataLst>
          </p:nvPr>
        </p:nvSpPr>
        <p:spPr>
          <a:xfrm>
            <a:off x="431540" y="3744035"/>
            <a:ext cx="2688557" cy="246221"/>
          </a:xfrm>
          <a:prstGeom prst="rect">
            <a:avLst/>
          </a:prstGeom>
          <a:noFill/>
        </p:spPr>
        <p:txBody>
          <a:bodyPr wrap="none" rtlCol="0">
            <a:spAutoFit/>
          </a:bodyPr>
          <a:lstStyle/>
          <a:p>
            <a:pPr fontAlgn="base">
              <a:spcBef>
                <a:spcPct val="0"/>
              </a:spcBef>
              <a:spcAft>
                <a:spcPct val="0"/>
              </a:spcAft>
            </a:pPr>
            <a:r>
              <a:rPr lang="sv-SE" sz="1000" dirty="0" smtClean="0">
                <a:solidFill>
                  <a:prstClr val="white">
                    <a:lumMod val="50000"/>
                  </a:prstClr>
                </a:solidFill>
                <a:latin typeface="Arial (tekst)"/>
              </a:rPr>
              <a:t>TRANSACTIONS DEVELOPMENT, millions</a:t>
            </a:r>
            <a:endParaRPr lang="sv-SE" sz="1000" dirty="0">
              <a:solidFill>
                <a:prstClr val="white">
                  <a:lumMod val="50000"/>
                </a:prstClr>
              </a:solidFill>
              <a:latin typeface="Arial (tekst)"/>
            </a:endParaRPr>
          </a:p>
        </p:txBody>
      </p:sp>
    </p:spTree>
    <p:extLst>
      <p:ext uri="{BB962C8B-B14F-4D97-AF65-F5344CB8AC3E}">
        <p14:creationId xmlns:p14="http://schemas.microsoft.com/office/powerpoint/2010/main" val="38009532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66620"/>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sz="4000" i="1" dirty="0">
              <a:solidFill>
                <a:srgbClr val="00B050"/>
              </a:solidFill>
            </a:endParaRPr>
          </a:p>
        </p:txBody>
      </p:sp>
      <p:sp>
        <p:nvSpPr>
          <p:cNvPr id="3" name="TextBox 2"/>
          <p:cNvSpPr txBox="1"/>
          <p:nvPr/>
        </p:nvSpPr>
        <p:spPr>
          <a:xfrm>
            <a:off x="398730" y="1268784"/>
            <a:ext cx="1460656" cy="584775"/>
          </a:xfrm>
          <a:prstGeom prst="rect">
            <a:avLst/>
          </a:prstGeom>
          <a:noFill/>
        </p:spPr>
        <p:txBody>
          <a:bodyPr wrap="none" rtlCol="0">
            <a:spAutoFit/>
          </a:bodyPr>
          <a:lstStyle/>
          <a:p>
            <a:pPr fontAlgn="auto">
              <a:spcBef>
                <a:spcPts val="0"/>
              </a:spcBef>
              <a:spcAft>
                <a:spcPts val="0"/>
              </a:spcAft>
            </a:pPr>
            <a:r>
              <a:rPr lang="en-US" sz="3200" dirty="0" smtClean="0">
                <a:solidFill>
                  <a:prstClr val="white"/>
                </a:solidFill>
                <a:latin typeface="Arial" panose="020B0604020202020204" pitchFamily="34" charset="0"/>
                <a:cs typeface="Arial" panose="020B0604020202020204" pitchFamily="34" charset="0"/>
              </a:rPr>
              <a:t>Capital</a:t>
            </a:r>
            <a:endParaRPr lang="sv-SE" sz="3200" dirty="0">
              <a:solidFill>
                <a:prstClr val="white"/>
              </a:solidFill>
              <a:latin typeface="Arial" panose="020B0604020202020204" pitchFamily="34" charset="0"/>
              <a:cs typeface="Arial" panose="020B0604020202020204" pitchFamily="34" charset="0"/>
            </a:endParaRPr>
          </a:p>
        </p:txBody>
      </p:sp>
      <p:sp>
        <p:nvSpPr>
          <p:cNvPr id="4" name="Right Arrow 3"/>
          <p:cNvSpPr/>
          <p:nvPr/>
        </p:nvSpPr>
        <p:spPr>
          <a:xfrm>
            <a:off x="2086377" y="1391711"/>
            <a:ext cx="6671861" cy="356426"/>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sv-SE" dirty="0" smtClean="0">
                <a:solidFill>
                  <a:prstClr val="white"/>
                </a:solidFill>
              </a:rPr>
              <a:t>14</a:t>
            </a:r>
            <a:endParaRPr lang="sv-SE" dirty="0">
              <a:solidFill>
                <a:prstClr val="white"/>
              </a:solidFill>
            </a:endParaRPr>
          </a:p>
        </p:txBody>
      </p:sp>
    </p:spTree>
    <p:extLst>
      <p:ext uri="{BB962C8B-B14F-4D97-AF65-F5344CB8AC3E}">
        <p14:creationId xmlns:p14="http://schemas.microsoft.com/office/powerpoint/2010/main" val="25709633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ext uri="{D42A27DB-BD31-4B8C-83A1-F6EECF244321}">
                <p14:modId xmlns:p14="http://schemas.microsoft.com/office/powerpoint/2010/main" val="312809922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6581"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graphicFrame>
        <p:nvGraphicFramePr>
          <p:cNvPr id="29" name="Chart 28"/>
          <p:cNvGraphicFramePr/>
          <p:nvPr>
            <p:extLst>
              <p:ext uri="{D42A27DB-BD31-4B8C-83A1-F6EECF244321}">
                <p14:modId xmlns:p14="http://schemas.microsoft.com/office/powerpoint/2010/main" val="2809411902"/>
              </p:ext>
            </p:extLst>
          </p:nvPr>
        </p:nvGraphicFramePr>
        <p:xfrm>
          <a:off x="445822" y="3650345"/>
          <a:ext cx="3637079" cy="271675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4"/>
          <p:cNvGraphicFramePr/>
          <p:nvPr>
            <p:extLst>
              <p:ext uri="{D42A27DB-BD31-4B8C-83A1-F6EECF244321}">
                <p14:modId xmlns:p14="http://schemas.microsoft.com/office/powerpoint/2010/main" val="2115143911"/>
              </p:ext>
            </p:extLst>
          </p:nvPr>
        </p:nvGraphicFramePr>
        <p:xfrm>
          <a:off x="419012" y="1433507"/>
          <a:ext cx="4118285" cy="2925325"/>
        </p:xfrm>
        <a:graphic>
          <a:graphicData uri="http://schemas.openxmlformats.org/drawingml/2006/chart">
            <c:chart xmlns:c="http://schemas.openxmlformats.org/drawingml/2006/chart" xmlns:r="http://schemas.openxmlformats.org/officeDocument/2006/relationships" r:id="rId7"/>
          </a:graphicData>
        </a:graphic>
      </p:graphicFrame>
      <p:sp>
        <p:nvSpPr>
          <p:cNvPr id="9" name="TextBox 8"/>
          <p:cNvSpPr txBox="1"/>
          <p:nvPr/>
        </p:nvSpPr>
        <p:spPr>
          <a:xfrm>
            <a:off x="419012" y="447057"/>
            <a:ext cx="8489825" cy="461665"/>
          </a:xfrm>
          <a:prstGeom prst="rect">
            <a:avLst/>
          </a:prstGeom>
          <a:noFill/>
        </p:spPr>
        <p:txBody>
          <a:bodyPr wrap="none" rtlCol="0">
            <a:spAutoFit/>
          </a:bodyPr>
          <a:lstStyle/>
          <a:p>
            <a:pPr fontAlgn="auto">
              <a:spcBef>
                <a:spcPts val="0"/>
              </a:spcBef>
              <a:spcAft>
                <a:spcPts val="0"/>
              </a:spcAft>
            </a:pPr>
            <a:r>
              <a:rPr lang="en-GB" sz="2400" dirty="0" smtClean="0">
                <a:solidFill>
                  <a:prstClr val="black"/>
                </a:solidFill>
                <a:latin typeface="Arial" panose="020B0604020202020204" pitchFamily="34" charset="0"/>
                <a:cs typeface="Arial" panose="020B0604020202020204" pitchFamily="34" charset="0"/>
              </a:rPr>
              <a:t>Strong capitalisation and strong capability to generate capital</a:t>
            </a:r>
            <a:endParaRPr lang="en-GB" sz="2400" dirty="0">
              <a:solidFill>
                <a:prstClr val="black"/>
              </a:solidFill>
              <a:latin typeface="Arial" panose="020B0604020202020204" pitchFamily="34" charset="0"/>
              <a:cs typeface="Arial" panose="020B0604020202020204" pitchFamily="34" charset="0"/>
            </a:endParaRPr>
          </a:p>
        </p:txBody>
      </p:sp>
      <p:sp>
        <p:nvSpPr>
          <p:cNvPr id="36" name="TextBox 35"/>
          <p:cNvSpPr txBox="1"/>
          <p:nvPr/>
        </p:nvSpPr>
        <p:spPr>
          <a:xfrm>
            <a:off x="445823" y="1448780"/>
            <a:ext cx="2151551" cy="246221"/>
          </a:xfrm>
          <a:prstGeom prst="rect">
            <a:avLst/>
          </a:prstGeom>
          <a:noFill/>
        </p:spPr>
        <p:txBody>
          <a:bodyPr wrap="none" rtlCol="0">
            <a:spAutoFit/>
          </a:bodyPr>
          <a:lstStyle/>
          <a:p>
            <a:pPr fontAlgn="auto">
              <a:spcBef>
                <a:spcPts val="0"/>
              </a:spcBef>
              <a:spcAft>
                <a:spcPts val="0"/>
              </a:spcAft>
            </a:pPr>
            <a:r>
              <a:rPr lang="sv-SE" sz="1000" dirty="0" smtClean="0">
                <a:solidFill>
                  <a:prstClr val="black">
                    <a:lumMod val="65000"/>
                    <a:lumOff val="35000"/>
                  </a:prstClr>
                </a:solidFill>
                <a:latin typeface="Arial" panose="020B0604020202020204" pitchFamily="34" charset="0"/>
                <a:cs typeface="Arial" panose="020B0604020202020204" pitchFamily="34" charset="0"/>
              </a:rPr>
              <a:t>CAPITAL GENERATION</a:t>
            </a:r>
            <a:r>
              <a:rPr lang="sv-SE" sz="1000" baseline="30000" dirty="0" smtClean="0">
                <a:solidFill>
                  <a:prstClr val="black">
                    <a:lumMod val="65000"/>
                    <a:lumOff val="35000"/>
                  </a:prstClr>
                </a:solidFill>
                <a:latin typeface="Arial" panose="020B0604020202020204" pitchFamily="34" charset="0"/>
                <a:cs typeface="Arial" panose="020B0604020202020204" pitchFamily="34" charset="0"/>
              </a:rPr>
              <a:t>1</a:t>
            </a:r>
            <a:r>
              <a:rPr lang="sv-SE" sz="1000" dirty="0" smtClean="0">
                <a:solidFill>
                  <a:prstClr val="black">
                    <a:lumMod val="65000"/>
                    <a:lumOff val="35000"/>
                  </a:prstClr>
                </a:solidFill>
                <a:latin typeface="Arial" panose="020B0604020202020204" pitchFamily="34" charset="0"/>
                <a:cs typeface="Arial" panose="020B0604020202020204" pitchFamily="34" charset="0"/>
              </a:rPr>
              <a:t>, EURbn</a:t>
            </a:r>
            <a:endParaRPr lang="sv-SE" sz="10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2" name="Rectangle 1"/>
          <p:cNvSpPr/>
          <p:nvPr/>
        </p:nvSpPr>
        <p:spPr>
          <a:xfrm>
            <a:off x="521550" y="1403775"/>
            <a:ext cx="3671888" cy="5378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a:solidFill>
                <a:prstClr val="white"/>
              </a:solidFill>
            </a:endParaRPr>
          </a:p>
        </p:txBody>
      </p:sp>
      <p:sp>
        <p:nvSpPr>
          <p:cNvPr id="27" name="Rectangle 26"/>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b="1">
              <a:solidFill>
                <a:prstClr val="white"/>
              </a:solidFill>
            </a:endParaRPr>
          </a:p>
        </p:txBody>
      </p:sp>
      <p:sp>
        <p:nvSpPr>
          <p:cNvPr id="28" name="TextBox 27"/>
          <p:cNvSpPr txBox="1"/>
          <p:nvPr/>
        </p:nvSpPr>
        <p:spPr>
          <a:xfrm>
            <a:off x="4977046" y="1449494"/>
            <a:ext cx="933269" cy="246221"/>
          </a:xfrm>
          <a:prstGeom prst="rect">
            <a:avLst/>
          </a:prstGeom>
          <a:noFill/>
        </p:spPr>
        <p:txBody>
          <a:bodyPr wrap="none" rtlCol="0">
            <a:spAutoFit/>
          </a:bodyPr>
          <a:lstStyle/>
          <a:p>
            <a:pPr fontAlgn="auto">
              <a:spcBef>
                <a:spcPts val="0"/>
              </a:spcBef>
              <a:spcAft>
                <a:spcPts val="0"/>
              </a:spcAft>
            </a:pPr>
            <a:r>
              <a:rPr lang="sv-SE" sz="1000" dirty="0" smtClean="0">
                <a:solidFill>
                  <a:prstClr val="black">
                    <a:lumMod val="65000"/>
                    <a:lumOff val="35000"/>
                  </a:prstClr>
                </a:solidFill>
                <a:latin typeface="Arial" panose="020B0604020202020204" pitchFamily="34" charset="0"/>
                <a:cs typeface="Arial" panose="020B0604020202020204" pitchFamily="34" charset="0"/>
              </a:rPr>
              <a:t>COMMENTS</a:t>
            </a:r>
            <a:endParaRPr lang="sv-SE" sz="1000" dirty="0">
              <a:solidFill>
                <a:prstClr val="black">
                  <a:lumMod val="65000"/>
                  <a:lumOff val="35000"/>
                </a:prstClr>
              </a:solidFill>
              <a:latin typeface="Arial" panose="020B0604020202020204" pitchFamily="34" charset="0"/>
              <a:cs typeface="Arial" panose="020B0604020202020204" pitchFamily="34" charset="0"/>
            </a:endParaRPr>
          </a:p>
        </p:txBody>
      </p:sp>
      <p:sp>
        <p:nvSpPr>
          <p:cNvPr id="14" name="Rektangel 23"/>
          <p:cNvSpPr/>
          <p:nvPr/>
        </p:nvSpPr>
        <p:spPr bwMode="auto">
          <a:xfrm>
            <a:off x="521550" y="1748994"/>
            <a:ext cx="89694" cy="73025"/>
          </a:xfrm>
          <a:prstGeom prst="rect">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pPr>
            <a:endParaRPr lang="en-GB" sz="900">
              <a:solidFill>
                <a:srgbClr val="FFFFFF"/>
              </a:solidFill>
            </a:endParaRPr>
          </a:p>
        </p:txBody>
      </p:sp>
      <p:sp>
        <p:nvSpPr>
          <p:cNvPr id="15" name="Rektangel 21"/>
          <p:cNvSpPr/>
          <p:nvPr/>
        </p:nvSpPr>
        <p:spPr bwMode="auto">
          <a:xfrm>
            <a:off x="694585" y="1882245"/>
            <a:ext cx="1201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auto">
              <a:spcBef>
                <a:spcPts val="0"/>
              </a:spcBef>
              <a:spcAft>
                <a:spcPts val="0"/>
              </a:spcAft>
            </a:pPr>
            <a:fld id="{121CC2F5-5A83-494A-8741-DB755E78A769}" type="datetime'A''''cc''''''.'' reta''i''''n''''''ed'' equi''''''''''''ty'''">
              <a:rPr lang="en-US" sz="900">
                <a:solidFill>
                  <a:prstClr val="black">
                    <a:lumMod val="75000"/>
                    <a:lumOff val="25000"/>
                  </a:prstClr>
                </a:solidFill>
                <a:latin typeface="Arial" panose="020B0604020202020204" pitchFamily="34" charset="0"/>
                <a:cs typeface="Arial" panose="020B0604020202020204" pitchFamily="34" charset="0"/>
              </a:rPr>
              <a:pPr fontAlgn="auto">
                <a:spcBef>
                  <a:spcPts val="0"/>
                </a:spcBef>
                <a:spcAft>
                  <a:spcPts val="0"/>
                </a:spcAft>
              </a:pPr>
              <a:t>Acc. retained equity</a:t>
            </a:fld>
            <a:endParaRPr lang="en-GB" sz="900" dirty="0">
              <a:solidFill>
                <a:prstClr val="black">
                  <a:lumMod val="75000"/>
                  <a:lumOff val="25000"/>
                </a:prstClr>
              </a:solidFill>
              <a:latin typeface="Arial" panose="020B0604020202020204" pitchFamily="34" charset="0"/>
              <a:cs typeface="Arial" panose="020B0604020202020204" pitchFamily="34" charset="0"/>
              <a:sym typeface="Arial"/>
            </a:endParaRPr>
          </a:p>
        </p:txBody>
      </p:sp>
      <p:sp>
        <p:nvSpPr>
          <p:cNvPr id="16" name="Rektangel 20"/>
          <p:cNvSpPr/>
          <p:nvPr/>
        </p:nvSpPr>
        <p:spPr bwMode="auto">
          <a:xfrm>
            <a:off x="694624" y="1718810"/>
            <a:ext cx="836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auto">
              <a:spcBef>
                <a:spcPts val="0"/>
              </a:spcBef>
              <a:spcAft>
                <a:spcPts val="0"/>
              </a:spcAft>
            </a:pPr>
            <a:fld id="{65AE930B-6AFA-4BCD-B6D1-4458FA0E5B1E}" type="datetime'A''''''''c''''c''''''.'' D''i''v''''id''e''''n''''''''''''''d'">
              <a:rPr lang="en-US" sz="900" smtClean="0">
                <a:solidFill>
                  <a:prstClr val="black">
                    <a:lumMod val="75000"/>
                    <a:lumOff val="25000"/>
                  </a:prstClr>
                </a:solidFill>
                <a:latin typeface="Arial" panose="020B0604020202020204" pitchFamily="34" charset="0"/>
                <a:cs typeface="Arial" panose="020B0604020202020204" pitchFamily="34" charset="0"/>
              </a:rPr>
              <a:pPr fontAlgn="auto">
                <a:spcBef>
                  <a:spcPts val="0"/>
                </a:spcBef>
                <a:spcAft>
                  <a:spcPts val="0"/>
                </a:spcAft>
              </a:pPr>
              <a:t>Acc. Dividend</a:t>
            </a:fld>
            <a:r>
              <a:rPr lang="en-US" sz="900" dirty="0" smtClean="0">
                <a:solidFill>
                  <a:prstClr val="black">
                    <a:lumMod val="75000"/>
                    <a:lumOff val="25000"/>
                  </a:prstClr>
                </a:solidFill>
                <a:latin typeface="Arial" panose="020B0604020202020204" pitchFamily="34" charset="0"/>
                <a:cs typeface="Arial" panose="020B0604020202020204" pitchFamily="34" charset="0"/>
              </a:rPr>
              <a:t> </a:t>
            </a:r>
            <a:endParaRPr lang="en-GB" sz="900" dirty="0">
              <a:solidFill>
                <a:prstClr val="black">
                  <a:lumMod val="75000"/>
                  <a:lumOff val="25000"/>
                </a:prstClr>
              </a:solidFill>
              <a:latin typeface="Arial" panose="020B0604020202020204" pitchFamily="34" charset="0"/>
              <a:cs typeface="Arial" panose="020B0604020202020204" pitchFamily="34" charset="0"/>
              <a:sym typeface="Arial"/>
            </a:endParaRPr>
          </a:p>
        </p:txBody>
      </p:sp>
      <p:sp>
        <p:nvSpPr>
          <p:cNvPr id="17" name="Rektangel 23"/>
          <p:cNvSpPr/>
          <p:nvPr/>
        </p:nvSpPr>
        <p:spPr bwMode="auto">
          <a:xfrm>
            <a:off x="521550" y="1910938"/>
            <a:ext cx="89694" cy="73025"/>
          </a:xfrm>
          <a:prstGeom prst="rect">
            <a:avLst/>
          </a:prstGeom>
          <a:solidFill>
            <a:srgbClr val="A6A6A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pPr>
            <a:endParaRPr lang="en-GB" sz="900">
              <a:solidFill>
                <a:srgbClr val="FFFFFF"/>
              </a:solidFill>
            </a:endParaRPr>
          </a:p>
        </p:txBody>
      </p:sp>
      <p:sp>
        <p:nvSpPr>
          <p:cNvPr id="31" name="TextBox 30"/>
          <p:cNvSpPr txBox="1"/>
          <p:nvPr/>
        </p:nvSpPr>
        <p:spPr>
          <a:xfrm>
            <a:off x="4977045" y="5904275"/>
            <a:ext cx="3195356" cy="215444"/>
          </a:xfrm>
          <a:prstGeom prst="rect">
            <a:avLst/>
          </a:prstGeom>
          <a:noFill/>
        </p:spPr>
        <p:txBody>
          <a:bodyPr wrap="square" rtlCol="0">
            <a:spAutoFit/>
          </a:bodyPr>
          <a:lstStyle/>
          <a:p>
            <a:pPr fontAlgn="auto">
              <a:spcBef>
                <a:spcPts val="0"/>
              </a:spcBef>
              <a:spcAft>
                <a:spcPts val="0"/>
              </a:spcAft>
            </a:pPr>
            <a:r>
              <a:rPr lang="sv-SE" sz="800" dirty="0" smtClean="0">
                <a:solidFill>
                  <a:prstClr val="white">
                    <a:lumMod val="65000"/>
                  </a:prstClr>
                </a:solidFill>
                <a:latin typeface="Arial" panose="020B0604020202020204" pitchFamily="34" charset="0"/>
                <a:cs typeface="Arial" panose="020B0604020202020204" pitchFamily="34" charset="0"/>
              </a:rPr>
              <a:t> </a:t>
            </a:r>
            <a:endParaRPr lang="sv-SE" sz="800" dirty="0">
              <a:solidFill>
                <a:prstClr val="white">
                  <a:lumMod val="65000"/>
                </a:prstClr>
              </a:solidFill>
              <a:latin typeface="Arial" panose="020B0604020202020204" pitchFamily="34" charset="0"/>
              <a:cs typeface="Arial" panose="020B0604020202020204" pitchFamily="34" charset="0"/>
            </a:endParaRPr>
          </a:p>
        </p:txBody>
      </p:sp>
      <p:sp>
        <p:nvSpPr>
          <p:cNvPr id="32" name="TextBox 31"/>
          <p:cNvSpPr txBox="1"/>
          <p:nvPr/>
        </p:nvSpPr>
        <p:spPr>
          <a:xfrm>
            <a:off x="4700588" y="5906970"/>
            <a:ext cx="3781192" cy="954107"/>
          </a:xfrm>
          <a:prstGeom prst="rect">
            <a:avLst/>
          </a:prstGeom>
          <a:noFill/>
        </p:spPr>
        <p:txBody>
          <a:bodyPr wrap="square" rtlCol="0">
            <a:spAutoFit/>
          </a:bodyPr>
          <a:lstStyle/>
          <a:p>
            <a:pPr fontAlgn="auto">
              <a:spcBef>
                <a:spcPts val="0"/>
              </a:spcBef>
              <a:spcAft>
                <a:spcPts val="0"/>
              </a:spcAft>
            </a:pPr>
            <a:r>
              <a:rPr lang="en-GB" sz="800" baseline="30000" dirty="0" smtClean="0">
                <a:solidFill>
                  <a:srgbClr val="7F7F7F"/>
                </a:solidFill>
                <a:latin typeface="Arial" panose="020B0604020202020204" pitchFamily="34" charset="0"/>
                <a:cs typeface="Arial" panose="020B0604020202020204" pitchFamily="34" charset="0"/>
              </a:rPr>
              <a:t>1</a:t>
            </a:r>
            <a:r>
              <a:rPr lang="en-GB" sz="800" dirty="0" smtClean="0">
                <a:solidFill>
                  <a:srgbClr val="7F7F7F"/>
                </a:solidFill>
                <a:latin typeface="Arial" panose="020B0604020202020204" pitchFamily="34" charset="0"/>
                <a:cs typeface="Arial" panose="020B0604020202020204" pitchFamily="34" charset="0"/>
              </a:rPr>
              <a:t> Dividend included in the year profit was generated. Excluding rights issue</a:t>
            </a:r>
            <a:br>
              <a:rPr lang="en-GB" sz="800" dirty="0" smtClean="0">
                <a:solidFill>
                  <a:srgbClr val="7F7F7F"/>
                </a:solidFill>
                <a:latin typeface="Arial" panose="020B0604020202020204" pitchFamily="34" charset="0"/>
                <a:cs typeface="Arial" panose="020B0604020202020204" pitchFamily="34" charset="0"/>
              </a:rPr>
            </a:br>
            <a:r>
              <a:rPr lang="en-GB" sz="800" dirty="0" smtClean="0">
                <a:solidFill>
                  <a:srgbClr val="7F7F7F"/>
                </a:solidFill>
                <a:latin typeface="Arial" panose="020B0604020202020204" pitchFamily="34" charset="0"/>
                <a:cs typeface="Arial" panose="020B0604020202020204" pitchFamily="34" charset="0"/>
              </a:rPr>
              <a:t> (EUR 2 495m </a:t>
            </a:r>
            <a:r>
              <a:rPr lang="en-GB" sz="800" dirty="0">
                <a:solidFill>
                  <a:srgbClr val="7F7F7F"/>
                </a:solidFill>
                <a:latin typeface="Arial" panose="020B0604020202020204" pitchFamily="34" charset="0"/>
                <a:cs typeface="Arial" panose="020B0604020202020204" pitchFamily="34" charset="0"/>
              </a:rPr>
              <a:t>in 2009)</a:t>
            </a:r>
          </a:p>
          <a:p>
            <a:pPr fontAlgn="auto">
              <a:spcBef>
                <a:spcPts val="0"/>
              </a:spcBef>
              <a:spcAft>
                <a:spcPts val="0"/>
              </a:spcAft>
            </a:pPr>
            <a:r>
              <a:rPr lang="en-GB" sz="800" baseline="30000" dirty="0" smtClean="0">
                <a:solidFill>
                  <a:srgbClr val="7F7F7F"/>
                </a:solidFill>
                <a:latin typeface="Arial" panose="020B0604020202020204" pitchFamily="34" charset="0"/>
                <a:cs typeface="Arial" panose="020B0604020202020204" pitchFamily="34" charset="0"/>
              </a:rPr>
              <a:t>2</a:t>
            </a:r>
            <a:r>
              <a:rPr lang="en-GB" sz="800" dirty="0" smtClean="0">
                <a:solidFill>
                  <a:srgbClr val="7F7F7F"/>
                </a:solidFill>
                <a:latin typeface="Arial" panose="020B0604020202020204" pitchFamily="34" charset="0"/>
                <a:cs typeface="Arial" panose="020B0604020202020204" pitchFamily="34" charset="0"/>
              </a:rPr>
              <a:t> CET1 capital ratio excluding Basel 1 transition rules 2008-2013. From 2014, CET1 capital is calculated in accordance with Basel 3 (CRR/CRDIV) framework</a:t>
            </a:r>
          </a:p>
          <a:p>
            <a:pPr fontAlgn="auto">
              <a:spcBef>
                <a:spcPts val="0"/>
              </a:spcBef>
              <a:spcAft>
                <a:spcPts val="0"/>
              </a:spcAft>
            </a:pPr>
            <a:r>
              <a:rPr lang="en-GB" sz="800" baseline="30000" dirty="0" smtClean="0">
                <a:solidFill>
                  <a:srgbClr val="7F7F7F"/>
                </a:solidFill>
                <a:latin typeface="Arial" panose="020B0604020202020204" pitchFamily="34" charset="0"/>
                <a:cs typeface="Arial" panose="020B0604020202020204" pitchFamily="34" charset="0"/>
              </a:rPr>
              <a:t>3</a:t>
            </a:r>
            <a:r>
              <a:rPr lang="en-GB" sz="800" dirty="0" smtClean="0">
                <a:solidFill>
                  <a:srgbClr val="7F7F7F"/>
                </a:solidFill>
                <a:latin typeface="Arial" panose="020B0604020202020204" pitchFamily="34" charset="0"/>
                <a:cs typeface="Arial" panose="020B0604020202020204" pitchFamily="34" charset="0"/>
              </a:rPr>
              <a:t> </a:t>
            </a:r>
            <a:r>
              <a:rPr lang="en-GB" sz="800" dirty="0" smtClean="0">
                <a:solidFill>
                  <a:srgbClr val="7F7F7F"/>
                </a:solidFill>
              </a:rPr>
              <a:t>Estimated </a:t>
            </a:r>
            <a:r>
              <a:rPr lang="en-GB" sz="800" dirty="0">
                <a:solidFill>
                  <a:srgbClr val="7F7F7F"/>
                </a:solidFill>
              </a:rPr>
              <a:t>Basel 3</a:t>
            </a:r>
            <a:r>
              <a:rPr lang="en-GB" sz="800" dirty="0" smtClean="0">
                <a:solidFill>
                  <a:srgbClr val="7F7F7F"/>
                </a:solidFill>
              </a:rPr>
              <a:t> CET1 ratio </a:t>
            </a:r>
            <a:r>
              <a:rPr lang="en-GB" sz="800" dirty="0">
                <a:solidFill>
                  <a:srgbClr val="7F7F7F"/>
                </a:solidFill>
              </a:rPr>
              <a:t>13.9% Q4 2013</a:t>
            </a:r>
          </a:p>
          <a:p>
            <a:pPr fontAlgn="auto">
              <a:spcBef>
                <a:spcPts val="0"/>
              </a:spcBef>
              <a:spcAft>
                <a:spcPts val="0"/>
              </a:spcAft>
            </a:pPr>
            <a:endParaRPr lang="en-GB" sz="800" dirty="0" smtClean="0">
              <a:solidFill>
                <a:srgbClr val="7F7F7F"/>
              </a:solidFill>
            </a:endParaRPr>
          </a:p>
          <a:p>
            <a:pPr fontAlgn="auto">
              <a:spcBef>
                <a:spcPts val="0"/>
              </a:spcBef>
              <a:spcAft>
                <a:spcPts val="0"/>
              </a:spcAft>
            </a:pPr>
            <a:endParaRPr lang="en-GB" sz="800" dirty="0" smtClean="0">
              <a:solidFill>
                <a:srgbClr val="7F7F7F"/>
              </a:solidFill>
              <a:latin typeface="Arial" panose="020B0604020202020204" pitchFamily="34" charset="0"/>
              <a:cs typeface="Arial" panose="020B0604020202020204" pitchFamily="34" charset="0"/>
            </a:endParaRPr>
          </a:p>
        </p:txBody>
      </p:sp>
      <p:sp>
        <p:nvSpPr>
          <p:cNvPr id="35"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22</a:t>
            </a:fld>
            <a:r>
              <a:rPr lang="en-GB" dirty="0" smtClean="0">
                <a:solidFill>
                  <a:srgbClr val="191919"/>
                </a:solidFill>
              </a:rPr>
              <a:t> • </a:t>
            </a:r>
            <a:endParaRPr lang="en-GB" dirty="0">
              <a:solidFill>
                <a:srgbClr val="191919"/>
              </a:solidFill>
            </a:endParaRPr>
          </a:p>
        </p:txBody>
      </p:sp>
      <p:sp>
        <p:nvSpPr>
          <p:cNvPr id="24" name="TextBox 23"/>
          <p:cNvSpPr txBox="1"/>
          <p:nvPr/>
        </p:nvSpPr>
        <p:spPr>
          <a:xfrm>
            <a:off x="5067312" y="1943835"/>
            <a:ext cx="3690937" cy="1865126"/>
          </a:xfrm>
          <a:prstGeom prst="rect">
            <a:avLst/>
          </a:prstGeom>
          <a:noFill/>
        </p:spPr>
        <p:txBody>
          <a:bodyPr wrap="square" rtlCol="0">
            <a:spAutoFit/>
          </a:bodyPr>
          <a:lstStyle/>
          <a:p>
            <a:pPr marL="285750" indent="-285750" fontAlgn="auto">
              <a:lnSpc>
                <a:spcPct val="110000"/>
              </a:lnSpc>
              <a:spcBef>
                <a:spcPts val="0"/>
              </a:spcBef>
              <a:spcAft>
                <a:spcPts val="0"/>
              </a:spcAft>
              <a:buFont typeface="Arial" panose="020B0604020202020204" pitchFamily="34" charset="0"/>
              <a:buChar char="•"/>
            </a:pPr>
            <a:r>
              <a:rPr lang="en-GB" sz="1600" dirty="0">
                <a:solidFill>
                  <a:srgbClr val="4C749A"/>
                </a:solidFill>
                <a:latin typeface="Arial" panose="020B0604020202020204" pitchFamily="34" charset="0"/>
                <a:cs typeface="Arial" panose="020B0604020202020204" pitchFamily="34" charset="0"/>
              </a:rPr>
              <a:t>Strong Group CET1 ratio - </a:t>
            </a:r>
            <a:r>
              <a:rPr lang="en-GB" sz="1600" dirty="0" smtClean="0">
                <a:solidFill>
                  <a:srgbClr val="4C749A"/>
                </a:solidFill>
                <a:latin typeface="Arial" panose="020B0604020202020204" pitchFamily="34" charset="0"/>
                <a:cs typeface="Arial" panose="020B0604020202020204" pitchFamily="34" charset="0"/>
              </a:rPr>
              <a:t>16.0% </a:t>
            </a:r>
            <a:r>
              <a:rPr lang="en-GB" sz="1600" dirty="0">
                <a:solidFill>
                  <a:srgbClr val="4C749A"/>
                </a:solidFill>
                <a:latin typeface="Arial" panose="020B0604020202020204" pitchFamily="34" charset="0"/>
                <a:cs typeface="Arial" panose="020B0604020202020204" pitchFamily="34" charset="0"/>
              </a:rPr>
              <a:t>in </a:t>
            </a:r>
            <a:r>
              <a:rPr lang="en-GB" sz="1600" dirty="0" smtClean="0">
                <a:solidFill>
                  <a:srgbClr val="4C749A"/>
                </a:solidFill>
                <a:latin typeface="Arial" panose="020B0604020202020204" pitchFamily="34" charset="0"/>
                <a:cs typeface="Arial" panose="020B0604020202020204" pitchFamily="34" charset="0"/>
              </a:rPr>
              <a:t>Q2 </a:t>
            </a:r>
            <a:r>
              <a:rPr lang="en-GB" sz="1600" dirty="0">
                <a:solidFill>
                  <a:srgbClr val="4C749A"/>
                </a:solidFill>
                <a:latin typeface="Arial" panose="020B0604020202020204" pitchFamily="34" charset="0"/>
                <a:cs typeface="Arial" panose="020B0604020202020204" pitchFamily="34" charset="0"/>
              </a:rPr>
              <a:t>2015</a:t>
            </a:r>
          </a:p>
          <a:p>
            <a:pPr marL="285750" indent="-285750" fontAlgn="auto">
              <a:spcBef>
                <a:spcPts val="0"/>
              </a:spcBef>
              <a:spcAft>
                <a:spcPts val="0"/>
              </a:spcAft>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CET </a:t>
            </a:r>
            <a:r>
              <a:rPr lang="en-US" sz="1600" dirty="0">
                <a:solidFill>
                  <a:srgbClr val="4C749A"/>
                </a:solidFill>
                <a:latin typeface="Arial" panose="020B0604020202020204" pitchFamily="34" charset="0"/>
                <a:cs typeface="Arial" panose="020B0604020202020204" pitchFamily="34" charset="0"/>
              </a:rPr>
              <a:t>1 capital ratio up </a:t>
            </a:r>
            <a:r>
              <a:rPr lang="en-US" sz="1600" dirty="0" smtClean="0">
                <a:solidFill>
                  <a:srgbClr val="4C749A"/>
                </a:solidFill>
                <a:latin typeface="Arial" panose="020B0604020202020204" pitchFamily="34" charset="0"/>
                <a:cs typeface="Arial" panose="020B0604020202020204" pitchFamily="34" charset="0"/>
              </a:rPr>
              <a:t>210bps since Q4 2013</a:t>
            </a:r>
            <a:r>
              <a:rPr lang="en-US" sz="1600" baseline="30000" dirty="0" smtClean="0">
                <a:solidFill>
                  <a:srgbClr val="4C749A"/>
                </a:solidFill>
                <a:latin typeface="Arial" panose="020B0604020202020204" pitchFamily="34" charset="0"/>
                <a:cs typeface="Arial" panose="020B0604020202020204" pitchFamily="34" charset="0"/>
              </a:rPr>
              <a:t>3</a:t>
            </a:r>
          </a:p>
          <a:p>
            <a:pPr marL="285750" indent="-285750" fontAlgn="auto">
              <a:spcBef>
                <a:spcPts val="0"/>
              </a:spcBef>
              <a:spcAft>
                <a:spcPts val="0"/>
              </a:spcAft>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fontAlgn="auto">
              <a:spcBef>
                <a:spcPts val="0"/>
              </a:spcBef>
              <a:spcAft>
                <a:spcPts val="0"/>
              </a:spcAft>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285750" indent="-285750" fontAlgn="auto">
              <a:spcBef>
                <a:spcPts val="0"/>
              </a:spcBef>
              <a:spcAft>
                <a:spcPts val="0"/>
              </a:spcAft>
              <a:buFont typeface="Arial" panose="020B0604020202020204" pitchFamily="34" charset="0"/>
              <a:buChar char="•"/>
            </a:pPr>
            <a:endParaRPr lang="en-US" sz="800" dirty="0" smtClean="0">
              <a:solidFill>
                <a:srgbClr val="4C749A"/>
              </a:solidFill>
              <a:latin typeface="Arial" panose="020B0604020202020204" pitchFamily="34" charset="0"/>
              <a:cs typeface="Arial" panose="020B0604020202020204" pitchFamily="34" charset="0"/>
            </a:endParaRPr>
          </a:p>
          <a:p>
            <a:pPr fontAlgn="auto">
              <a:spcBef>
                <a:spcPts val="0"/>
              </a:spcBef>
              <a:spcAft>
                <a:spcPts val="0"/>
              </a:spcAft>
            </a:pPr>
            <a:endParaRPr lang="sv-SE" sz="1600" dirty="0">
              <a:solidFill>
                <a:srgbClr val="4C749A"/>
              </a:solidFill>
              <a:latin typeface="Arial" panose="020B0604020202020204" pitchFamily="34" charset="0"/>
              <a:cs typeface="Arial" panose="020B0604020202020204" pitchFamily="34" charset="0"/>
            </a:endParaRPr>
          </a:p>
        </p:txBody>
      </p:sp>
      <p:sp>
        <p:nvSpPr>
          <p:cNvPr id="26" name="TextBox 25"/>
          <p:cNvSpPr txBox="1"/>
          <p:nvPr/>
        </p:nvSpPr>
        <p:spPr>
          <a:xfrm>
            <a:off x="417892" y="4217894"/>
            <a:ext cx="2265364" cy="246221"/>
          </a:xfrm>
          <a:prstGeom prst="rect">
            <a:avLst/>
          </a:prstGeom>
          <a:noFill/>
        </p:spPr>
        <p:txBody>
          <a:bodyPr wrap="none" rtlCol="0">
            <a:spAutoFit/>
          </a:bodyPr>
          <a:lstStyle/>
          <a:p>
            <a:pPr fontAlgn="auto">
              <a:spcBef>
                <a:spcPts val="0"/>
              </a:spcBef>
              <a:spcAft>
                <a:spcPts val="0"/>
              </a:spcAft>
            </a:pPr>
            <a:r>
              <a:rPr lang="sv-SE" sz="1000" dirty="0" smtClean="0">
                <a:solidFill>
                  <a:prstClr val="black">
                    <a:lumMod val="65000"/>
                    <a:lumOff val="35000"/>
                  </a:prstClr>
                </a:solidFill>
                <a:latin typeface="Arial" panose="020B0604020202020204" pitchFamily="34" charset="0"/>
                <a:cs typeface="Arial" panose="020B0604020202020204" pitchFamily="34" charset="0"/>
              </a:rPr>
              <a:t>GROUP CET1 CAPITAL RATIO</a:t>
            </a:r>
            <a:r>
              <a:rPr lang="sv-SE" sz="1000" baseline="30000" dirty="0" smtClean="0">
                <a:solidFill>
                  <a:prstClr val="black">
                    <a:lumMod val="65000"/>
                    <a:lumOff val="35000"/>
                  </a:prstClr>
                </a:solidFill>
                <a:latin typeface="Arial" panose="020B0604020202020204" pitchFamily="34" charset="0"/>
                <a:cs typeface="Arial" panose="020B0604020202020204" pitchFamily="34" charset="0"/>
              </a:rPr>
              <a:t>2</a:t>
            </a:r>
            <a:r>
              <a:rPr lang="sv-SE" sz="1000" dirty="0" smtClean="0">
                <a:solidFill>
                  <a:prstClr val="black">
                    <a:lumMod val="65000"/>
                    <a:lumOff val="35000"/>
                  </a:prstClr>
                </a:solidFill>
                <a:latin typeface="Arial" panose="020B0604020202020204" pitchFamily="34" charset="0"/>
                <a:cs typeface="Arial" panose="020B0604020202020204" pitchFamily="34" charset="0"/>
              </a:rPr>
              <a:t>, %</a:t>
            </a:r>
            <a:endParaRPr lang="sv-SE" sz="1000" dirty="0">
              <a:solidFill>
                <a:prstClr val="black">
                  <a:lumMod val="65000"/>
                  <a:lumOff val="35000"/>
                </a:prst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4325580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63244" y="437765"/>
            <a:ext cx="8339226" cy="461665"/>
          </a:xfrm>
          <a:prstGeom prst="rect">
            <a:avLst/>
          </a:prstGeom>
          <a:noFill/>
        </p:spPr>
        <p:txBody>
          <a:bodyPr wrap="square" rtlCol="0">
            <a:spAutoFit/>
          </a:bodyPr>
          <a:lstStyle/>
          <a:p>
            <a:r>
              <a:rPr lang="en-US" sz="2400" dirty="0" smtClean="0">
                <a:solidFill>
                  <a:prstClr val="black"/>
                </a:solidFill>
                <a:latin typeface="Arial" panose="020B0604020202020204" pitchFamily="34" charset="0"/>
                <a:cs typeface="Arial" panose="020B0604020202020204" pitchFamily="34" charset="0"/>
              </a:rPr>
              <a:t>CET 1 ratio up 40 bps  </a:t>
            </a:r>
            <a:endParaRPr lang="sv-SE" sz="2400" dirty="0">
              <a:solidFill>
                <a:prstClr val="black"/>
              </a:solidFill>
              <a:latin typeface="Arial" panose="020B0604020202020204" pitchFamily="34" charset="0"/>
              <a:cs typeface="Arial" panose="020B0604020202020204" pitchFamily="34" charset="0"/>
            </a:endParaRPr>
          </a:p>
        </p:txBody>
      </p:sp>
      <p:sp>
        <p:nvSpPr>
          <p:cNvPr id="21" name="TextBox 20"/>
          <p:cNvSpPr txBox="1"/>
          <p:nvPr/>
        </p:nvSpPr>
        <p:spPr>
          <a:xfrm>
            <a:off x="433913" y="1448511"/>
            <a:ext cx="3340979" cy="246221"/>
          </a:xfrm>
          <a:prstGeom prst="rect">
            <a:avLst/>
          </a:prstGeom>
          <a:noFill/>
        </p:spPr>
        <p:txBody>
          <a:bodyPr wrap="none" rtlCol="0">
            <a:spAutoFit/>
          </a:bodyPr>
          <a:lstStyle/>
          <a:p>
            <a:r>
              <a:rPr lang="sv-SE" sz="1000" dirty="0" smtClean="0">
                <a:solidFill>
                  <a:prstClr val="black">
                    <a:lumMod val="50000"/>
                    <a:lumOff val="50000"/>
                  </a:prstClr>
                </a:solidFill>
                <a:latin typeface="Arial" panose="020B0604020202020204" pitchFamily="34" charset="0"/>
                <a:cs typeface="Arial" panose="020B0604020202020204" pitchFamily="34" charset="0"/>
              </a:rPr>
              <a:t>COMMON EQUITY TIER 1 RATIO DEVELOPMENT, %</a:t>
            </a:r>
            <a:endParaRPr lang="sv-SE" sz="1000" dirty="0">
              <a:solidFill>
                <a:prstClr val="black">
                  <a:lumMod val="50000"/>
                  <a:lumOff val="50000"/>
                </a:prstClr>
              </a:solidFill>
              <a:latin typeface="Arial" panose="020B0604020202020204" pitchFamily="34" charset="0"/>
              <a:cs typeface="Arial" panose="020B0604020202020204" pitchFamily="34" charset="0"/>
            </a:endParaRPr>
          </a:p>
        </p:txBody>
      </p:sp>
      <p:sp>
        <p:nvSpPr>
          <p:cNvPr id="13" name="Rectangle 12"/>
          <p:cNvSpPr/>
          <p:nvPr/>
        </p:nvSpPr>
        <p:spPr>
          <a:xfrm>
            <a:off x="521550" y="1403799"/>
            <a:ext cx="82366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2"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23</a:t>
            </a:fld>
            <a:r>
              <a:rPr lang="en-GB" dirty="0" smtClean="0">
                <a:solidFill>
                  <a:srgbClr val="191919"/>
                </a:solidFill>
              </a:rPr>
              <a:t> • </a:t>
            </a:r>
            <a:endParaRPr lang="en-GB" dirty="0">
              <a:solidFill>
                <a:srgbClr val="191919"/>
              </a:solidFill>
            </a:endParaRPr>
          </a:p>
        </p:txBody>
      </p:sp>
      <p:sp>
        <p:nvSpPr>
          <p:cNvPr id="10" name="TextBox 9"/>
          <p:cNvSpPr txBox="1"/>
          <p:nvPr/>
        </p:nvSpPr>
        <p:spPr>
          <a:xfrm>
            <a:off x="5031397" y="6219310"/>
            <a:ext cx="3510391" cy="338554"/>
          </a:xfrm>
          <a:prstGeom prst="rect">
            <a:avLst/>
          </a:prstGeom>
          <a:noFill/>
        </p:spPr>
        <p:txBody>
          <a:bodyPr wrap="square" rtlCol="0">
            <a:spAutoFit/>
          </a:bodyPr>
          <a:lstStyle/>
          <a:p>
            <a:pPr algn="r"/>
            <a:r>
              <a:rPr lang="sv-SE" sz="800" dirty="0" smtClean="0">
                <a:solidFill>
                  <a:schemeClr val="bg1">
                    <a:lumMod val="50000"/>
                  </a:schemeClr>
                </a:solidFill>
                <a:latin typeface="Arial" panose="020B0604020202020204" pitchFamily="34" charset="0"/>
                <a:cs typeface="Arial" panose="020B0604020202020204" pitchFamily="34" charset="0"/>
              </a:rPr>
              <a:t/>
            </a:r>
            <a:br>
              <a:rPr lang="sv-SE" sz="800" dirty="0" smtClean="0">
                <a:solidFill>
                  <a:schemeClr val="bg1">
                    <a:lumMod val="50000"/>
                  </a:schemeClr>
                </a:solidFill>
                <a:latin typeface="Arial" panose="020B0604020202020204" pitchFamily="34" charset="0"/>
                <a:cs typeface="Arial" panose="020B0604020202020204" pitchFamily="34" charset="0"/>
              </a:rPr>
            </a:br>
            <a:r>
              <a:rPr lang="sv-SE" sz="800" dirty="0" smtClean="0">
                <a:solidFill>
                  <a:schemeClr val="bg1">
                    <a:lumMod val="50000"/>
                  </a:schemeClr>
                </a:solidFill>
                <a:latin typeface="Arial" panose="020B0604020202020204" pitchFamily="34" charset="0"/>
                <a:cs typeface="Arial" panose="020B0604020202020204" pitchFamily="34" charset="0"/>
              </a:rPr>
              <a:t>*REA  reservation </a:t>
            </a:r>
            <a:r>
              <a:rPr lang="sv-SE" sz="800" dirty="0" err="1" smtClean="0">
                <a:solidFill>
                  <a:schemeClr val="bg1">
                    <a:lumMod val="50000"/>
                  </a:schemeClr>
                </a:solidFill>
                <a:latin typeface="Arial" panose="020B0604020202020204" pitchFamily="34" charset="0"/>
                <a:cs typeface="Arial" panose="020B0604020202020204" pitchFamily="34" charset="0"/>
              </a:rPr>
              <a:t>incl</a:t>
            </a:r>
            <a:r>
              <a:rPr lang="sv-SE" sz="800" dirty="0" smtClean="0">
                <a:solidFill>
                  <a:schemeClr val="bg1">
                    <a:lumMod val="50000"/>
                  </a:schemeClr>
                </a:solidFill>
                <a:latin typeface="Arial" panose="020B0604020202020204" pitchFamily="34" charset="0"/>
                <a:cs typeface="Arial" panose="020B0604020202020204" pitchFamily="34" charset="0"/>
              </a:rPr>
              <a:t>. in </a:t>
            </a:r>
            <a:r>
              <a:rPr lang="sv-SE" sz="800" dirty="0" err="1" smtClean="0">
                <a:solidFill>
                  <a:schemeClr val="bg1">
                    <a:lumMod val="50000"/>
                  </a:schemeClr>
                </a:solidFill>
                <a:latin typeface="Arial" panose="020B0604020202020204" pitchFamily="34" charset="0"/>
                <a:cs typeface="Arial" panose="020B0604020202020204" pitchFamily="34" charset="0"/>
              </a:rPr>
              <a:t>Other</a:t>
            </a:r>
            <a:r>
              <a:rPr lang="sv-SE" sz="800" dirty="0" smtClean="0">
                <a:solidFill>
                  <a:schemeClr val="bg1">
                    <a:lumMod val="50000"/>
                  </a:schemeClr>
                </a:solidFill>
                <a:latin typeface="Arial" panose="020B0604020202020204" pitchFamily="34" charset="0"/>
                <a:cs typeface="Arial" panose="020B0604020202020204" pitchFamily="34" charset="0"/>
              </a:rPr>
              <a:t>, 50bps</a:t>
            </a:r>
            <a:endParaRPr lang="sv-SE" sz="800" dirty="0">
              <a:solidFill>
                <a:schemeClr val="bg1">
                  <a:lumMod val="50000"/>
                </a:schemeClr>
              </a:solidFill>
              <a:latin typeface="Arial" panose="020B0604020202020204" pitchFamily="34" charset="0"/>
              <a:cs typeface="Arial" panose="020B0604020202020204" pitchFamily="34" charset="0"/>
            </a:endParaRPr>
          </a:p>
        </p:txBody>
      </p:sp>
      <p:graphicFrame>
        <p:nvGraphicFramePr>
          <p:cNvPr id="11" name="Chart 10"/>
          <p:cNvGraphicFramePr>
            <a:graphicFrameLocks/>
          </p:cNvGraphicFramePr>
          <p:nvPr>
            <p:extLst>
              <p:ext uri="{D42A27DB-BD31-4B8C-83A1-F6EECF244321}">
                <p14:modId xmlns:p14="http://schemas.microsoft.com/office/powerpoint/2010/main" val="500604132"/>
              </p:ext>
            </p:extLst>
          </p:nvPr>
        </p:nvGraphicFramePr>
        <p:xfrm>
          <a:off x="33281" y="1571621"/>
          <a:ext cx="8769189" cy="424020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8908795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19012" y="447057"/>
            <a:ext cx="6342442" cy="461665"/>
          </a:xfrm>
          <a:prstGeom prst="rect">
            <a:avLst/>
          </a:prstGeom>
          <a:noFill/>
        </p:spPr>
        <p:txBody>
          <a:bodyPr wrap="none" rtlCol="0">
            <a:spAutoFit/>
          </a:bodyPr>
          <a:lstStyle/>
          <a:p>
            <a:pPr fontAlgn="auto">
              <a:spcBef>
                <a:spcPts val="0"/>
              </a:spcBef>
              <a:spcAft>
                <a:spcPts val="0"/>
              </a:spcAft>
            </a:pPr>
            <a:r>
              <a:rPr lang="en-GB" sz="2400" dirty="0">
                <a:latin typeface="Arial" panose="020B0604020202020204" pitchFamily="34" charset="0"/>
                <a:cs typeface="Arial" panose="020B0604020202020204" pitchFamily="34" charset="0"/>
              </a:rPr>
              <a:t>Common Equity Tier 1 capital </a:t>
            </a:r>
            <a:r>
              <a:rPr lang="en-GB" sz="2400" dirty="0" smtClean="0">
                <a:latin typeface="Arial" panose="020B0604020202020204" pitchFamily="34" charset="0"/>
                <a:cs typeface="Arial" panose="020B0604020202020204" pitchFamily="34" charset="0"/>
              </a:rPr>
              <a:t>requirements</a:t>
            </a:r>
            <a:r>
              <a:rPr lang="en-GB" sz="2400" baseline="30000" dirty="0" smtClean="0">
                <a:latin typeface="Arial" panose="020B0604020202020204" pitchFamily="34" charset="0"/>
                <a:cs typeface="Arial" panose="020B0604020202020204" pitchFamily="34" charset="0"/>
              </a:rPr>
              <a:t>1</a:t>
            </a:r>
            <a:endParaRPr lang="sv-SE" sz="2400" baseline="30000" dirty="0">
              <a:solidFill>
                <a:prstClr val="black"/>
              </a:solidFill>
              <a:latin typeface="Arial" panose="020B0604020202020204" pitchFamily="34" charset="0"/>
              <a:cs typeface="Arial" panose="020B0604020202020204" pitchFamily="34" charset="0"/>
            </a:endParaRPr>
          </a:p>
        </p:txBody>
      </p:sp>
      <p:sp>
        <p:nvSpPr>
          <p:cNvPr id="31" name="TextBox 30"/>
          <p:cNvSpPr txBox="1"/>
          <p:nvPr/>
        </p:nvSpPr>
        <p:spPr>
          <a:xfrm>
            <a:off x="4977045" y="5904275"/>
            <a:ext cx="3195356" cy="215444"/>
          </a:xfrm>
          <a:prstGeom prst="rect">
            <a:avLst/>
          </a:prstGeom>
          <a:noFill/>
        </p:spPr>
        <p:txBody>
          <a:bodyPr wrap="square" rtlCol="0">
            <a:spAutoFit/>
          </a:bodyPr>
          <a:lstStyle/>
          <a:p>
            <a:pPr fontAlgn="auto">
              <a:spcBef>
                <a:spcPts val="0"/>
              </a:spcBef>
              <a:spcAft>
                <a:spcPts val="0"/>
              </a:spcAft>
            </a:pPr>
            <a:r>
              <a:rPr lang="sv-SE" sz="800" dirty="0" smtClean="0">
                <a:solidFill>
                  <a:prstClr val="white">
                    <a:lumMod val="65000"/>
                  </a:prstClr>
                </a:solidFill>
                <a:latin typeface="Arial" panose="020B0604020202020204" pitchFamily="34" charset="0"/>
                <a:cs typeface="Arial" panose="020B0604020202020204" pitchFamily="34" charset="0"/>
              </a:rPr>
              <a:t> </a:t>
            </a:r>
            <a:endParaRPr lang="sv-SE" sz="800" dirty="0">
              <a:solidFill>
                <a:prstClr val="white">
                  <a:lumMod val="65000"/>
                </a:prstClr>
              </a:solidFill>
              <a:latin typeface="Arial" panose="020B0604020202020204" pitchFamily="34" charset="0"/>
              <a:cs typeface="Arial" panose="020B0604020202020204" pitchFamily="34" charset="0"/>
            </a:endParaRPr>
          </a:p>
        </p:txBody>
      </p:sp>
      <p:sp>
        <p:nvSpPr>
          <p:cNvPr id="35"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24</a:t>
            </a:fld>
            <a:r>
              <a:rPr lang="en-GB" dirty="0" smtClean="0">
                <a:solidFill>
                  <a:srgbClr val="191919"/>
                </a:solidFill>
              </a:rPr>
              <a:t> • </a:t>
            </a:r>
            <a:endParaRPr lang="en-GB" dirty="0">
              <a:solidFill>
                <a:srgbClr val="191919"/>
              </a:solidFill>
            </a:endParaRPr>
          </a:p>
        </p:txBody>
      </p:sp>
      <p:graphicFrame>
        <p:nvGraphicFramePr>
          <p:cNvPr id="18" name="Chart 17"/>
          <p:cNvGraphicFramePr/>
          <p:nvPr>
            <p:extLst>
              <p:ext uri="{D42A27DB-BD31-4B8C-83A1-F6EECF244321}">
                <p14:modId xmlns:p14="http://schemas.microsoft.com/office/powerpoint/2010/main" val="1146368662"/>
              </p:ext>
            </p:extLst>
          </p:nvPr>
        </p:nvGraphicFramePr>
        <p:xfrm>
          <a:off x="268811" y="1403775"/>
          <a:ext cx="7304806" cy="3174129"/>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7084809" y="3342184"/>
            <a:ext cx="1811421" cy="230832"/>
          </a:xfrm>
          <a:prstGeom prst="rect">
            <a:avLst/>
          </a:prstGeom>
          <a:noFill/>
        </p:spPr>
        <p:txBody>
          <a:bodyPr wrap="square" rtlCol="0">
            <a:spAutoFit/>
          </a:bodyPr>
          <a:lstStyle/>
          <a:p>
            <a:r>
              <a:rPr lang="en-GB" sz="900" dirty="0" smtClean="0">
                <a:solidFill>
                  <a:schemeClr val="tx1">
                    <a:lumMod val="75000"/>
                    <a:lumOff val="25000"/>
                  </a:schemeClr>
                </a:solidFill>
              </a:rPr>
              <a:t>CET 1 minimum requirement</a:t>
            </a:r>
            <a:endParaRPr lang="en-GB" sz="900" dirty="0">
              <a:solidFill>
                <a:schemeClr val="tx1">
                  <a:lumMod val="75000"/>
                  <a:lumOff val="25000"/>
                </a:schemeClr>
              </a:solidFill>
            </a:endParaRPr>
          </a:p>
        </p:txBody>
      </p:sp>
      <p:sp>
        <p:nvSpPr>
          <p:cNvPr id="20" name="Rectangle 19"/>
          <p:cNvSpPr/>
          <p:nvPr/>
        </p:nvSpPr>
        <p:spPr>
          <a:xfrm>
            <a:off x="374318" y="1404044"/>
            <a:ext cx="8103759" cy="45719"/>
          </a:xfrm>
          <a:prstGeom prst="rect">
            <a:avLst/>
          </a:prstGeom>
          <a:solidFill>
            <a:sysClr val="window" lastClr="FFFFFF">
              <a:lumMod val="85000"/>
            </a:sysClr>
          </a:solidFill>
          <a:ln w="25400" cap="flat" cmpd="sng" algn="ctr">
            <a:noFill/>
            <a:prstDash val="solid"/>
          </a:ln>
          <a:effectLst/>
        </p:spPr>
        <p:txBody>
          <a:bodyPr rtlCol="0" anchor="ctr"/>
          <a:lstStyle/>
          <a:p>
            <a:pPr algn="ctr">
              <a:defRPr/>
            </a:pPr>
            <a:endParaRPr lang="sv-SE" b="1" kern="0" smtClean="0">
              <a:solidFill>
                <a:prstClr val="white"/>
              </a:solidFill>
              <a:latin typeface="AkzidenzGroteskNordea"/>
            </a:endParaRPr>
          </a:p>
        </p:txBody>
      </p:sp>
      <p:sp>
        <p:nvSpPr>
          <p:cNvPr id="21" name="TextBox 20"/>
          <p:cNvSpPr txBox="1"/>
          <p:nvPr/>
        </p:nvSpPr>
        <p:spPr>
          <a:xfrm>
            <a:off x="268811" y="1456529"/>
            <a:ext cx="4059125" cy="246221"/>
          </a:xfrm>
          <a:prstGeom prst="rect">
            <a:avLst/>
          </a:prstGeom>
          <a:noFill/>
        </p:spPr>
        <p:txBody>
          <a:bodyPr wrap="none" rtlCol="0">
            <a:spAutoFit/>
          </a:bodyPr>
          <a:lstStyle/>
          <a:p>
            <a:r>
              <a:rPr lang="sv-SE" sz="1000" dirty="0">
                <a:solidFill>
                  <a:prstClr val="black">
                    <a:lumMod val="65000"/>
                    <a:lumOff val="35000"/>
                  </a:prstClr>
                </a:solidFill>
                <a:latin typeface="Arial" panose="020B0604020202020204" pitchFamily="34" charset="0"/>
                <a:cs typeface="Arial" panose="020B0604020202020204" pitchFamily="34" charset="0"/>
              </a:rPr>
              <a:t>COMMON EQUITY TIER 1 CAPITAL REQUIREMENTS, % OF REA</a:t>
            </a:r>
          </a:p>
        </p:txBody>
      </p:sp>
      <p:sp>
        <p:nvSpPr>
          <p:cNvPr id="22" name="Rectangle 21"/>
          <p:cNvSpPr/>
          <p:nvPr/>
        </p:nvSpPr>
        <p:spPr>
          <a:xfrm>
            <a:off x="6952765" y="3370629"/>
            <a:ext cx="130865" cy="13418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23" name="Rectangle 22"/>
          <p:cNvSpPr/>
          <p:nvPr/>
        </p:nvSpPr>
        <p:spPr>
          <a:xfrm>
            <a:off x="6952765" y="3149717"/>
            <a:ext cx="130865" cy="134186"/>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30" name="Rectangle 29"/>
          <p:cNvSpPr/>
          <p:nvPr/>
        </p:nvSpPr>
        <p:spPr>
          <a:xfrm>
            <a:off x="6952765" y="2494725"/>
            <a:ext cx="130865" cy="134186"/>
          </a:xfrm>
          <a:prstGeom prst="rect">
            <a:avLst/>
          </a:prstGeom>
          <a:solidFill>
            <a:srgbClr val="E8B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33" name="TextBox 32"/>
          <p:cNvSpPr txBox="1"/>
          <p:nvPr/>
        </p:nvSpPr>
        <p:spPr>
          <a:xfrm>
            <a:off x="7084808" y="2446402"/>
            <a:ext cx="1811421" cy="230832"/>
          </a:xfrm>
          <a:prstGeom prst="rect">
            <a:avLst/>
          </a:prstGeom>
          <a:noFill/>
        </p:spPr>
        <p:txBody>
          <a:bodyPr wrap="square" rtlCol="0">
            <a:spAutoFit/>
          </a:bodyPr>
          <a:lstStyle/>
          <a:p>
            <a:r>
              <a:rPr lang="en-GB" sz="900" dirty="0" smtClean="0">
                <a:solidFill>
                  <a:schemeClr val="tx1">
                    <a:lumMod val="75000"/>
                    <a:lumOff val="25000"/>
                  </a:schemeClr>
                </a:solidFill>
              </a:rPr>
              <a:t>Local CET1 P2 requirements</a:t>
            </a:r>
            <a:endParaRPr lang="en-GB" sz="900" dirty="0">
              <a:solidFill>
                <a:schemeClr val="tx1">
                  <a:lumMod val="75000"/>
                  <a:lumOff val="25000"/>
                </a:schemeClr>
              </a:solidFill>
            </a:endParaRPr>
          </a:p>
        </p:txBody>
      </p:sp>
      <p:sp>
        <p:nvSpPr>
          <p:cNvPr id="34" name="Rectangle 33"/>
          <p:cNvSpPr/>
          <p:nvPr/>
        </p:nvSpPr>
        <p:spPr>
          <a:xfrm>
            <a:off x="6952765" y="2754754"/>
            <a:ext cx="130865" cy="13418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37" name="TextBox 36"/>
          <p:cNvSpPr txBox="1"/>
          <p:nvPr/>
        </p:nvSpPr>
        <p:spPr>
          <a:xfrm>
            <a:off x="7084809" y="2703113"/>
            <a:ext cx="1665958" cy="230832"/>
          </a:xfrm>
          <a:prstGeom prst="rect">
            <a:avLst/>
          </a:prstGeom>
          <a:noFill/>
        </p:spPr>
        <p:txBody>
          <a:bodyPr wrap="square" rtlCol="0">
            <a:spAutoFit/>
          </a:bodyPr>
          <a:lstStyle/>
          <a:p>
            <a:r>
              <a:rPr lang="en-GB" sz="900" dirty="0" smtClean="0">
                <a:solidFill>
                  <a:schemeClr val="tx1">
                    <a:lumMod val="75000"/>
                    <a:lumOff val="25000"/>
                  </a:schemeClr>
                </a:solidFill>
              </a:rPr>
              <a:t>Countercyclical buffer</a:t>
            </a:r>
            <a:endParaRPr lang="en-GB" sz="900" dirty="0">
              <a:solidFill>
                <a:schemeClr val="tx1">
                  <a:lumMod val="75000"/>
                  <a:lumOff val="25000"/>
                </a:schemeClr>
              </a:solidFill>
            </a:endParaRPr>
          </a:p>
        </p:txBody>
      </p:sp>
      <p:sp>
        <p:nvSpPr>
          <p:cNvPr id="38" name="TextBox 37"/>
          <p:cNvSpPr txBox="1"/>
          <p:nvPr/>
        </p:nvSpPr>
        <p:spPr>
          <a:xfrm>
            <a:off x="4139952" y="2201157"/>
            <a:ext cx="409086" cy="230832"/>
          </a:xfrm>
          <a:prstGeom prst="rect">
            <a:avLst/>
          </a:prstGeom>
          <a:noFill/>
        </p:spPr>
        <p:txBody>
          <a:bodyPr wrap="none" rtlCol="0">
            <a:spAutoFit/>
          </a:bodyPr>
          <a:lstStyle/>
          <a:p>
            <a:r>
              <a:rPr lang="sv-SE" sz="900" dirty="0" smtClean="0"/>
              <a:t>14.7</a:t>
            </a:r>
            <a:endParaRPr lang="en-GB" sz="900" dirty="0"/>
          </a:p>
        </p:txBody>
      </p:sp>
      <p:sp>
        <p:nvSpPr>
          <p:cNvPr id="39" name="TextBox 38"/>
          <p:cNvSpPr txBox="1"/>
          <p:nvPr/>
        </p:nvSpPr>
        <p:spPr>
          <a:xfrm>
            <a:off x="7084809" y="3126160"/>
            <a:ext cx="1665958" cy="230832"/>
          </a:xfrm>
          <a:prstGeom prst="rect">
            <a:avLst/>
          </a:prstGeom>
          <a:noFill/>
        </p:spPr>
        <p:txBody>
          <a:bodyPr wrap="square" rtlCol="0">
            <a:spAutoFit/>
          </a:bodyPr>
          <a:lstStyle/>
          <a:p>
            <a:r>
              <a:rPr lang="en-GB" sz="900" dirty="0" smtClean="0">
                <a:solidFill>
                  <a:schemeClr val="tx1">
                    <a:lumMod val="75000"/>
                    <a:lumOff val="25000"/>
                  </a:schemeClr>
                </a:solidFill>
              </a:rPr>
              <a:t>Capital conservation buffer</a:t>
            </a:r>
            <a:endParaRPr lang="en-GB" sz="900" dirty="0">
              <a:solidFill>
                <a:schemeClr val="tx1">
                  <a:lumMod val="75000"/>
                  <a:lumOff val="25000"/>
                </a:schemeClr>
              </a:solidFill>
            </a:endParaRPr>
          </a:p>
        </p:txBody>
      </p:sp>
      <p:sp>
        <p:nvSpPr>
          <p:cNvPr id="40" name="Rectangle 39"/>
          <p:cNvSpPr/>
          <p:nvPr/>
        </p:nvSpPr>
        <p:spPr>
          <a:xfrm>
            <a:off x="6952765" y="2948501"/>
            <a:ext cx="130865" cy="1341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41" name="TextBox 40"/>
          <p:cNvSpPr txBox="1"/>
          <p:nvPr/>
        </p:nvSpPr>
        <p:spPr>
          <a:xfrm>
            <a:off x="7084809" y="2924944"/>
            <a:ext cx="1665958" cy="230832"/>
          </a:xfrm>
          <a:prstGeom prst="rect">
            <a:avLst/>
          </a:prstGeom>
          <a:noFill/>
        </p:spPr>
        <p:txBody>
          <a:bodyPr wrap="square" rtlCol="0">
            <a:spAutoFit/>
          </a:bodyPr>
          <a:lstStyle/>
          <a:p>
            <a:r>
              <a:rPr lang="en-GB" sz="900" dirty="0" smtClean="0">
                <a:solidFill>
                  <a:schemeClr val="tx1">
                    <a:lumMod val="75000"/>
                    <a:lumOff val="25000"/>
                  </a:schemeClr>
                </a:solidFill>
              </a:rPr>
              <a:t>Systemic Risk / GSIB buffer</a:t>
            </a:r>
            <a:endParaRPr lang="en-GB" sz="900" dirty="0">
              <a:solidFill>
                <a:schemeClr val="tx1">
                  <a:lumMod val="75000"/>
                  <a:lumOff val="25000"/>
                </a:schemeClr>
              </a:solidFill>
            </a:endParaRPr>
          </a:p>
        </p:txBody>
      </p:sp>
      <p:sp>
        <p:nvSpPr>
          <p:cNvPr id="42" name="TextBox 41"/>
          <p:cNvSpPr txBox="1"/>
          <p:nvPr/>
        </p:nvSpPr>
        <p:spPr>
          <a:xfrm>
            <a:off x="374318" y="4555180"/>
            <a:ext cx="8383931" cy="1446550"/>
          </a:xfrm>
          <a:prstGeom prst="rect">
            <a:avLst/>
          </a:prstGeom>
          <a:noFill/>
        </p:spPr>
        <p:txBody>
          <a:bodyPr wrap="square" rtlCol="0">
            <a:spAutoFit/>
          </a:bodyPr>
          <a:lstStyle/>
          <a:p>
            <a:pPr marL="285750" indent="-285750" fontAlgn="auto">
              <a:lnSpc>
                <a:spcPct val="110000"/>
              </a:lnSpc>
              <a:spcBef>
                <a:spcPts val="0"/>
              </a:spcBef>
              <a:spcAft>
                <a:spcPts val="0"/>
              </a:spcAft>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The Swedish FSA quarterly communicates Swedish banks’ capital requirements</a:t>
            </a:r>
          </a:p>
          <a:p>
            <a:pPr marL="285750" indent="-285750" fontAlgn="auto">
              <a:lnSpc>
                <a:spcPct val="110000"/>
              </a:lnSpc>
              <a:spcBef>
                <a:spcPts val="0"/>
              </a:spcBef>
              <a:spcAft>
                <a:spcPts val="0"/>
              </a:spcAft>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Swedish banks are subject to individualised Pillar 2 capital requirements</a:t>
            </a:r>
          </a:p>
          <a:p>
            <a:pPr marL="285750" indent="-285750" fontAlgn="auto">
              <a:lnSpc>
                <a:spcPct val="110000"/>
              </a:lnSpc>
              <a:spcBef>
                <a:spcPts val="0"/>
              </a:spcBef>
              <a:spcAft>
                <a:spcPts val="0"/>
              </a:spcAft>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For example, a pillar 2 add-on is required due to risk weight floor for Swedish mortgages of 25% </a:t>
            </a:r>
          </a:p>
          <a:p>
            <a:pPr marL="742950" lvl="2" indent="-285750" fontAlgn="auto">
              <a:lnSpc>
                <a:spcPct val="110000"/>
              </a:lnSpc>
              <a:spcBef>
                <a:spcPts val="0"/>
              </a:spcBef>
              <a:spcAft>
                <a:spcPts val="0"/>
              </a:spcAft>
              <a:buFont typeface="Arial" panose="020B0604020202020204" pitchFamily="34" charset="0"/>
              <a:buChar char="•"/>
            </a:pPr>
            <a:r>
              <a:rPr lang="en-GB" sz="1600" dirty="0" smtClean="0">
                <a:solidFill>
                  <a:srgbClr val="4C749A"/>
                </a:solidFill>
                <a:latin typeface="Arial" panose="020B0604020202020204" pitchFamily="34" charset="0"/>
                <a:cs typeface="Arial" panose="020B0604020202020204" pitchFamily="34" charset="0"/>
              </a:rPr>
              <a:t>i.e. adds 0.8% Pillar 2 CET1 requirement for Nordea</a:t>
            </a:r>
            <a:endParaRPr lang="en-GB" sz="1600" dirty="0">
              <a:solidFill>
                <a:srgbClr val="4C749A"/>
              </a:solidFill>
              <a:latin typeface="Arial" panose="020B0604020202020204" pitchFamily="34" charset="0"/>
              <a:cs typeface="Arial" panose="020B0604020202020204" pitchFamily="34" charset="0"/>
            </a:endParaRPr>
          </a:p>
        </p:txBody>
      </p:sp>
      <p:sp>
        <p:nvSpPr>
          <p:cNvPr id="43" name="Rectangle 42"/>
          <p:cNvSpPr/>
          <p:nvPr/>
        </p:nvSpPr>
        <p:spPr>
          <a:xfrm>
            <a:off x="507902" y="4395492"/>
            <a:ext cx="8237636"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b="1">
              <a:solidFill>
                <a:prstClr val="white"/>
              </a:solidFill>
            </a:endParaRPr>
          </a:p>
        </p:txBody>
      </p:sp>
      <p:sp>
        <p:nvSpPr>
          <p:cNvPr id="44" name="Rectangle 43"/>
          <p:cNvSpPr/>
          <p:nvPr/>
        </p:nvSpPr>
        <p:spPr>
          <a:xfrm>
            <a:off x="429739" y="6167024"/>
            <a:ext cx="8030663" cy="215444"/>
          </a:xfrm>
          <a:prstGeom prst="rect">
            <a:avLst/>
          </a:prstGeom>
        </p:spPr>
        <p:txBody>
          <a:bodyPr wrap="square" anchor="b" anchorCtr="0">
            <a:spAutoFit/>
          </a:bodyPr>
          <a:lstStyle/>
          <a:p>
            <a:r>
              <a:rPr lang="en-GB" sz="800" baseline="30000" dirty="0" smtClean="0">
                <a:solidFill>
                  <a:srgbClr val="7F7F7F"/>
                </a:solidFill>
              </a:rPr>
              <a:t>1</a:t>
            </a:r>
            <a:r>
              <a:rPr lang="en-GB" sz="800" dirty="0" smtClean="0">
                <a:solidFill>
                  <a:srgbClr val="7F7F7F"/>
                </a:solidFill>
              </a:rPr>
              <a:t>As disclosed in the Swedish FSA Memorandum on Capital Requirements for Swedish Banks (May 22, 2015)</a:t>
            </a:r>
          </a:p>
        </p:txBody>
      </p:sp>
    </p:spTree>
    <p:extLst>
      <p:ext uri="{BB962C8B-B14F-4D97-AF65-F5344CB8AC3E}">
        <p14:creationId xmlns:p14="http://schemas.microsoft.com/office/powerpoint/2010/main" val="48187615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kt 1"/>
          <p:cNvGraphicFramePr>
            <a:graphicFrameLocks/>
          </p:cNvGraphicFramePr>
          <p:nvPr>
            <p:extLst>
              <p:ext uri="{D42A27DB-BD31-4B8C-83A1-F6EECF244321}">
                <p14:modId xmlns:p14="http://schemas.microsoft.com/office/powerpoint/2010/main" val="3930066989"/>
              </p:ext>
            </p:extLst>
          </p:nvPr>
        </p:nvGraphicFramePr>
        <p:xfrm>
          <a:off x="521114" y="1901405"/>
          <a:ext cx="7435262" cy="29939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Objekt 9" hidden="1"/>
          <p:cNvGraphicFramePr>
            <a:graphicFrameLocks noChangeAspect="1"/>
          </p:cNvGraphicFramePr>
          <p:nvPr>
            <p:custDataLst>
              <p:tags r:id="rId2"/>
            </p:custDataLst>
            <p:extLst>
              <p:ext uri="{D42A27DB-BD31-4B8C-83A1-F6EECF244321}">
                <p14:modId xmlns:p14="http://schemas.microsoft.com/office/powerpoint/2010/main" val="157496567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4533" name="think-cell Slide" r:id="rId7" imgW="270" imgH="270" progId="TCLayout.ActiveDocument.1">
                  <p:embed/>
                </p:oleObj>
              </mc:Choice>
              <mc:Fallback>
                <p:oleObj name="think-cell Slide" r:id="rId7" imgW="270" imgH="270" progId="TCLayout.ActiveDocument.1">
                  <p:embed/>
                  <p:pic>
                    <p:nvPicPr>
                      <p:cNvPr id="0" name=""/>
                      <p:cNvPicPr/>
                      <p:nvPr/>
                    </p:nvPicPr>
                    <p:blipFill>
                      <a:blip r:embed="rId8"/>
                      <a:stretch>
                        <a:fillRect/>
                      </a:stretch>
                    </p:blipFill>
                    <p:spPr>
                      <a:xfrm>
                        <a:off x="1588" y="1588"/>
                        <a:ext cx="1587" cy="1587"/>
                      </a:xfrm>
                      <a:prstGeom prst="rect">
                        <a:avLst/>
                      </a:prstGeom>
                    </p:spPr>
                  </p:pic>
                </p:oleObj>
              </mc:Fallback>
            </mc:AlternateContent>
          </a:graphicData>
        </a:graphic>
      </p:graphicFrame>
      <p:sp>
        <p:nvSpPr>
          <p:cNvPr id="3" name="Rektangel 2" hidden="1"/>
          <p:cNvSpPr/>
          <p:nvPr>
            <p:custDataLst>
              <p:tags r:id="rId3"/>
            </p:custDataLst>
          </p:nvPr>
        </p:nvSpPr>
        <p:spPr bwMode="auto">
          <a:xfrm>
            <a:off x="0" y="0"/>
            <a:ext cx="158750" cy="158750"/>
          </a:xfrm>
          <a:prstGeom prst="rect">
            <a:avLst/>
          </a:prstGeom>
          <a:solidFill>
            <a:srgbClr val="0060A1"/>
          </a:solidFill>
          <a:ln w="12700">
            <a:noFill/>
            <a:miter lim="800000"/>
            <a:headEnd/>
            <a:tailEnd/>
          </a:ln>
          <a:effectLst/>
        </p:spPr>
        <p:txBody>
          <a:bodyPr vert="horz" wrap="none" lIns="0" tIns="0" rIns="0" bIns="0" numCol="1" spcCol="0" rtlCol="0" anchor="ctr" anchorCtr="0">
            <a:noAutofit/>
          </a:bodyPr>
          <a:lstStyle/>
          <a:p>
            <a:pPr algn="ctr" eaLnBrk="0" hangingPunct="0">
              <a:spcBef>
                <a:spcPct val="0"/>
              </a:spcBef>
              <a:spcAft>
                <a:spcPct val="0"/>
              </a:spcAft>
            </a:pPr>
            <a:endParaRPr lang="en-GB" sz="1400" dirty="0">
              <a:solidFill>
                <a:srgbClr val="FFFFFF"/>
              </a:solidFill>
              <a:sym typeface="Arial"/>
            </a:endParaRPr>
          </a:p>
        </p:txBody>
      </p:sp>
      <p:sp>
        <p:nvSpPr>
          <p:cNvPr id="4" name="AutoShape 2" descr="data:image/png;base64,iVBORw0KGgoAAAANSUhEUgAAAO0AAADVCAMAAACMuod9AAABUFBMVEX///8AvSYAuCQAtCIAwSgAsCAApxwAyiwAvicAtyMAqx4AsyEArh8Aqh0AxSoAxysAoxoAzi4A1DEAnhgA1zIAmhYA3DUAlRMA5TkAjA8AmhUA6TsAiA0AkRIA5joAhgwA7j0AnAAAxQAApgAAswAAzQAAtQAAlgAAvAAAewAAmQAApQAArAAA1wnd8N4Auxfx+/IAdgAA7i2G3o/n8+i03bcA4hJIzlhczGctuDxvxXWGz4ym3avO7NF2z36b1Z9Nt1VKvlU+vkthymvV79d3y344yUqW3Z1OyFtfv2cnszag3KWz4rfB3cJ/uYEllyuoz6mYyJpTpVZ0tndMpFAbkSJmsWokiyjB18GNuo5jomXT5NSBxIVArUg1s0Fzu3di3nGc7KWR7Jyp7rA+4FZp2nZL2l698cPF88rd++B98YwA8Btd8nM/8Fyq8rN33YKedBXcAAAKXklEQVR4nOWc61cTRxTAIz6CiiBCI0JSks3mZZYkQsBaRa1ERMVKa1u19KFYJYjK//+tszOTfc7uzszOZnaW3xfweA7n/s69O3Pv3UAulzGOPsuOYIwMj497smMYG9+Oy6sHsoMYFwfH5XJ5VXYUY+Lzatm0fS87jrHwBcoCZAcyDr6OZFe/yQ4lcXpLI9lTkNx+2UHWk3u0WnYhO55EGVqyS5BMJ/fw2BbFurJDSo73x0testtQHaz6ZIFuRrvlzyTZpXI2R6F3RNmlpY2O7MgS4AtJ9nvA0hfZoYnna9nvidkYyg5ONF/JopCFBdnRiaX3PdkTiJpsZGry6wV6YjYydAv13bILBLJzUHVWl8JEUXKzclAdbYR6jpAdphiONiJFIZlol4eUsgtZ6KgoZQuFwsJ/smONzWGkbMFiRfVLN1y24GFF7Uv3Q5Cs1xOjdC1/I8gGeOLkKryj8sqGiqpey+83WDwVr2UsSy+KkqvmuXywweg50lWxxzhY4ZMtFK7JDp0dftnCinL9Mq/svMnKpuzw2eCQnXdQkB0/E4yy8z4+yTZggF7W74lY+SDbgZr3NLJBniNdVa6hSNkIUYQi11CYLJXn/DWT+XeyRWj4Rpal80SiiJoCj+4HvyyzJ7ZNf7/sluX0hIV8bSDbJZLDFe7C9ST2o2yVaKBsTE8keyhbJZrhSnxPyGxftko00bIUoopUce4oTJbOcxagxM0TKEvniUThN+k/i3O5DkGW1RNQU2L46dc4PWetb6DsmmwRGnq8hTvrQoWLB8he4yxcD2pMebNUpv7CdaFty9ag479I2XBPJKvCLQv4FCYbkVD7kX0iW4OOdwGytJ5IVpHP05zUuArXU8YqtBSAtRp/Qi1mFHmL+aHGn1BEPq8p0T8BDmuxPCGqHMa5YS2eKJRVolkEDGqxPJGsCvOdSb8WyxPJKnLzgOY4niiUVebV5UwsTySrxhgA+BSR2nDPGUA+r8CyDfFR4xSdGZGfVqSnAC0UWTY6obasIgNezmyhYniaTM+oIzusUYv6PGemATPN27IdqOlonAk1PSHNH2Q7UNPTYnjCfzRVaY0BM+yF6/ge0DyRrUDPJ86EWqgk+1Hj90Sy92Ur0PNEC/UkFa5HVpUJDzDU+BKqpGxH4/ecPgdQSbaneVUjC9fyPCdeNuGh4lye7Bkses6FWNmTWqID406etXCTlAXta5I79zWNtXA9smKvHnO+Tu59yq7GWriJyt6GnXotoU6lo3ElFDE5OSm4gxrNnLVEhqkeX0KhqEl3S2g4HXvmTOK3pbZJtlSeSFbwiJd3DtjCNz4nTcbCddPdERyOa1EkenX5vMmTUMgZQPeR2HDcu5NZwWvpQZPXE9IVvIPqOTKLmnZN4Idxek1eTyQ7IS4UyLZ/TaQ9F/fTg7MaIQplzwgLBLHmn7CBrqg+4z4xtRSe2FbwkTkkyQp7M7rrlaX2hNQFTyo9oixofDQR7UunyS16ZmJioi56TtkOXBOJeMk/yesJ0UW/snQ8tL6tQjP2rf5D1+cZLjrhRF8XYegAP7QB65O4byCeNzkSasveE+No0dMCPDHxXqUNmpyeSFb49LmdDxLFjV6sl2ldtsJ1Uxe+OD7RSAl1N/D8ujtdTlHARV3sjAe4p1Gsibjb1OdNPk+ILngSgPsEmjXR9CTfT6/zeSLuCHbN5WjXRF0uXW5RiPAR+zb19oRHd6vL6XkWoAvfbK959wlEUazL/Ozu1vk8IYbwzxvv+mQD5zJTl3HI7NeZRM+6MES3UKBbp/TEPS5jdu8E5TU4obbsA9GyOQbRSXbdu4TUUniaXDYeC5fdZl8TMegOdB7RyxDjJ+GyWyGrosCZhX71d/EijydC/EX7JEA2YjijXeve1xkK14twWd/yhHbaplvZb+rMCYWcBxjCL9pBk90TU6dp1XUuT4gh/OPV9nqXbasA7xSKMWyLqXDPOzFEj+9oU8ThialH3Q/rOmtCbdm7wmW3u5yeI92IjYJflsLTZMp4KFx2p8svitBD3yI8NdhFpwDgyzPhsngHyOeJr1B9N/jnbxrMnlP4G0P4kLcVtE6g88SEbHkvX6YuXNsTUhX/eZ7OmcBVEZUnJnAie2zQF67liWSFzz0mO/79CV1CXVeoTk7EwIj29ItCWfFzD+RuPZYnRic+ZM/oC9fikkn1aTKy4EKssxYuqVUg9bMPjDBPn+gli6l/kpKFD28sUXTi+meVnlc2uHAvubhSTfQXmR6R9ijUngj/HLpFXbge2gn/Pt79Orun92oxPM/apkFbuK68XrnSTuQ4dnJP50qo68T1tLVTbAk1PSFt8d2xjzhD6AjXyAKPKDZPJPswedlcrs9YuMShxW6qelV2UciFccgCHuk8CXUeROftdu9Hg9XzAqQ9tl+ifapHika1CqNWvlNlyqdF5cW4ZHO5JwZHQt0n7iX0k35iSqhFO6GGkcy6weRJOHGr8NrdrLJ6ItnEGkYyA+6hZVS41R/Bj3l2hVUUIn5+j6DPVriEkwhU43qV1RM9tBJ+zf9OYC9P2Sq0X1wIO4iCZcd4Qtk8NPyidJ44oVVmUcDVylhPKJvHBntCOQrX8oSM+4SyeWCMxxOLImTJ5nK7VYbCjZFQGxknlMVmNbGEej0hN6WcUBa49UuucN2Z/UuqLLh4yaYiE2rL/i1ZFsxsz6rJe2Jb2a4m//C1REyiV6/OzTXS8XehHlYTTKjpCbn5i2xPzNN2Mp4jUZOKtLbCx+O2+ML1ItvRwV/tBD1NGqn6+2YPKmIL1yub+PKYjXsBunE90Qn1r2w9L+teXSGeSPalbDk/LypsnlSic3OLi3ONNP6dvs3KVYEJNT0B4GtD7iwQxKAiyHMOe8KvDdmzQBCdMF22hKJvTFn5s0AQZF1Oz+9MFlP50GL6FQ7POa8nEjVdF1P60GIs3TgJRaLmP1L70GL6FTGekEYKb1o3ILv8heu0BlxP8UOLCckuVUJtSql+aDH9m7E9r5s0Xsk2ocKtS1+4tigk9Q8tBuvyJNSmlKqZNoz+zTieSDZlM20Y/YZPNKpw3TT+kK3AQr/Bk1AHsgXYALqcniY30rE9pqfT4BOFD21atsf0dK4vsnsifpMdOwf7JXZPkFeA7Mi5eFFiFwUU38gOnI8oXeu/S05+lh02L9HZLflQpWMksBei6xeFdaxMx0jgF4cuuXDd3NiTHXEsfi5F59PBr7LjjcmrEqUoTK3saGPzB5Vn6QZgWdHLx8lvNKIQZS8fJy+jPSG/yw5UDL9HeUKWVb58HPSiRE2K6k0+AfSLYZ4IFSefAPaXQ03NOk7/rpyeNxG6yyrsyunZC9UtKrV2o+BtsG6xuCw7OuG8KhJFTVoZaKK8/Fr0e0KW1Xjnw8hrnydGdmDJ4PeEdbwvO65k6LfcnsuQTAwDJPZbblFAMSPDAIm9lu2JyGodQ956Zd/KjihR/nTbvpYdT8K8dsreyshQG8zpqWOT/q1TU8cmb26dmjo2eds6LXUM+bN1WuoY8rp1WuoY0jo1dWyyf6slO4RxspfC/vh/fwa12V7763UAAAAASUVORK5CYII="/>
          <p:cNvSpPr>
            <a:spLocks noChangeAspect="1" noChangeArrowheads="1"/>
          </p:cNvSpPr>
          <p:nvPr/>
        </p:nvSpPr>
        <p:spPr bwMode="auto">
          <a:xfrm>
            <a:off x="1174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dirty="0">
              <a:solidFill>
                <a:srgbClr val="191919"/>
              </a:solidFill>
            </a:endParaRPr>
          </a:p>
        </p:txBody>
      </p:sp>
      <p:sp>
        <p:nvSpPr>
          <p:cNvPr id="5" name="AutoShape 4" descr="data:image/png;base64,iVBORw0KGgoAAAANSUhEUgAAAO0AAADVCAMAAACMuod9AAABUFBMVEX///8AvSYAuCQAtCIAwSgAsCAApxwAyiwAvicAtyMAqx4AsyEArh8Aqh0AxSoAxysAoxoAzi4A1DEAnhgA1zIAmhYA3DUAlRMA5TkAjA8AmhUA6TsAiA0AkRIA5joAhgwA7j0AnAAAxQAApgAAswAAzQAAtQAAlgAAvAAAewAAmQAApQAArAAA1wnd8N4Auxfx+/IAdgAA7i2G3o/n8+i03bcA4hJIzlhczGctuDxvxXWGz4ym3avO7NF2z36b1Z9Nt1VKvlU+vkthymvV79d3y344yUqW3Z1OyFtfv2cnszag3KWz4rfB3cJ/uYEllyuoz6mYyJpTpVZ0tndMpFAbkSJmsWokiyjB18GNuo5jomXT5NSBxIVArUg1s0Fzu3di3nGc7KWR7Jyp7rA+4FZp2nZL2l698cPF88rd++B98YwA8Btd8nM/8Fyq8rN33YKedBXcAAAKXklEQVR4nOWc61cTRxTAIz6CiiBCI0JSks3mZZYkQsBaRa1ERMVKa1u19KFYJYjK//+tszOTfc7uzszOZnaW3xfweA7n/s69O3Pv3UAulzGOPsuOYIwMj497smMYG9+Oy6sHsoMYFwfH5XJ5VXYUY+Lzatm0fS87jrHwBcoCZAcyDr6OZFe/yQ4lcXpLI9lTkNx+2UHWk3u0WnYhO55EGVqyS5BMJ/fw2BbFurJDSo73x0testtQHaz6ZIFuRrvlzyTZpXI2R6F3RNmlpY2O7MgS4AtJ9nvA0hfZoYnna9nvidkYyg5ONF/JopCFBdnRiaX3PdkTiJpsZGry6wV6YjYydAv13bILBLJzUHVWl8JEUXKzclAdbYR6jpAdphiONiJFIZlol4eUsgtZ6KgoZQuFwsJ/smONzWGkbMFiRfVLN1y24GFF7Uv3Q5Cs1xOjdC1/I8gGeOLkKryj8sqGiqpey+83WDwVr2UsSy+KkqvmuXywweg50lWxxzhY4ZMtFK7JDp0dftnCinL9Mq/svMnKpuzw2eCQnXdQkB0/E4yy8z4+yTZggF7W74lY+SDbgZr3NLJBniNdVa6hSNkIUYQi11CYLJXn/DWT+XeyRWj4Rpal80SiiJoCj+4HvyyzJ7ZNf7/sluX0hIV8bSDbJZLDFe7C9ST2o2yVaKBsTE8keyhbJZrhSnxPyGxftko00bIUoopUce4oTJbOcxagxM0TKEvniUThN+k/i3O5DkGW1RNQU2L46dc4PWetb6DsmmwRGnq8hTvrQoWLB8he4yxcD2pMebNUpv7CdaFty9ag479I2XBPJKvCLQv4FCYbkVD7kX0iW4OOdwGytJ5IVpHP05zUuArXU8YqtBSAtRp/Qi1mFHmL+aHGn1BEPq8p0T8BDmuxPCGqHMa5YS2eKJRVolkEDGqxPJGsCvOdSb8WyxPJKnLzgOY4niiUVebV5UwsTySrxhgA+BSR2nDPGUA+r8CyDfFR4xSdGZGfVqSnAC0UWTY6obasIgNezmyhYniaTM+oIzusUYv6PGemATPN27IdqOlonAk1PSHNH2Q7UNPTYnjCfzRVaY0BM+yF6/ge0DyRrUDPJ86EWqgk+1Hj90Sy92Ur0PNEC/UkFa5HVpUJDzDU+BKqpGxH4/ecPgdQSbaneVUjC9fyPCdeNuGh4lye7Bkses6FWNmTWqID406etXCTlAXta5I79zWNtXA9smKvHnO+Tu59yq7GWriJyt6GnXotoU6lo3ElFDE5OSm4gxrNnLVEhqkeX0KhqEl3S2g4HXvmTOK3pbZJtlSeSFbwiJd3DtjCNz4nTcbCddPdERyOa1EkenX5vMmTUMgZQPeR2HDcu5NZwWvpQZPXE9IVvIPqOTKLmnZN4Idxek1eTyQ7IS4UyLZ/TaQ9F/fTg7MaIQplzwgLBLHmn7CBrqg+4z4xtRSe2FbwkTkkyQp7M7rrlaX2hNQFTyo9oixofDQR7UunyS16ZmJioi56TtkOXBOJeMk/yesJ0UW/snQ8tL6tQjP2rf5D1+cZLjrhRF8XYegAP7QB65O4byCeNzkSasveE+No0dMCPDHxXqUNmpyeSFb49LmdDxLFjV6sl2ldtsJ1Uxe+OD7RSAl1N/D8ujtdTlHARV3sjAe4p1Gsibjb1OdNPk+ILngSgPsEmjXR9CTfT6/zeSLuCHbN5WjXRF0uXW5RiPAR+zb19oRHd6vL6XkWoAvfbK959wlEUazL/Ozu1vk8IYbwzxvv+mQD5zJTl3HI7NeZRM+6MES3UKBbp/TEPS5jdu8E5TU4obbsA9GyOQbRSXbdu4TUUniaXDYeC5fdZl8TMegOdB7RyxDjJ+GyWyGrosCZhX71d/EijydC/EX7JEA2YjijXeve1xkK14twWd/yhHbaplvZb+rMCYWcBxjCL9pBk90TU6dp1XUuT4gh/OPV9nqXbasA7xSKMWyLqXDPOzFEj+9oU8ThialH3Q/rOmtCbdm7wmW3u5yeI92IjYJflsLTZMp4KFx2p8svitBD3yI8NdhFpwDgyzPhsngHyOeJr1B9N/jnbxrMnlP4G0P4kLcVtE6g88SEbHkvX6YuXNsTUhX/eZ7OmcBVEZUnJnAie2zQF67liWSFzz0mO/79CV1CXVeoTk7EwIj29ItCWfFzD+RuPZYnRic+ZM/oC9fikkn1aTKy4EKssxYuqVUg9bMPjDBPn+gli6l/kpKFD28sUXTi+meVnlc2uHAvubhSTfQXmR6R9ijUngj/HLpFXbge2gn/Pt79Orun92oxPM/apkFbuK68XrnSTuQ4dnJP50qo68T1tLVTbAk1PSFt8d2xjzhD6AjXyAKPKDZPJPswedlcrs9YuMShxW6qelV2UciFccgCHuk8CXUeROftdu9Hg9XzAqQ9tl+ifapHika1CqNWvlNlyqdF5cW4ZHO5JwZHQt0n7iX0k35iSqhFO6GGkcy6weRJOHGr8NrdrLJ6ItnEGkYyA+6hZVS41R/Bj3l2hVUUIn5+j6DPVriEkwhU43qV1RM9tBJ+zf9OYC9P2Sq0X1wIO4iCZcd4Qtk8NPyidJ44oVVmUcDVylhPKJvHBntCOQrX8oSM+4SyeWCMxxOLImTJ5nK7VYbCjZFQGxknlMVmNbGEej0hN6WcUBa49UuucN2Z/UuqLLh4yaYiE2rL/i1ZFsxsz6rJe2Jb2a4m//C1REyiV6/OzTXS8XehHlYTTKjpCbn5i2xPzNN2Mp4jUZOKtLbCx+O2+ML1ItvRwV/tBD1NGqn6+2YPKmIL1yub+PKYjXsBunE90Qn1r2w9L+teXSGeSPalbDk/LypsnlSic3OLi3ONNP6dvs3KVYEJNT0B4GtD7iwQxKAiyHMOe8KvDdmzQBCdMF22hKJvTFn5s0AQZF1Oz+9MFlP50GL6FQ7POa8nEjVdF1P60GIs3TgJRaLmP1L70GL6FTGekEYKb1o3ILv8heu0BlxP8UOLCckuVUJtSql+aDH9m7E9r5s0Xsk2ocKtS1+4tigk9Q8tBuvyJNSmlKqZNoz+zTieSDZlM20Y/YZPNKpw3TT+kK3AQr/Bk1AHsgXYALqcniY30rE9pqfT4BOFD21atsf0dK4vsnsifpMdOwf7JXZPkFeA7Mi5eFFiFwUU38gOnI8oXeu/S05+lh02L9HZLflQpWMksBei6xeFdaxMx0jgF4cuuXDd3NiTHXEsfi5F59PBr7LjjcmrEqUoTK3saGPzB5Vn6QZgWdHLx8lvNKIQZS8fJy+jPSG/yw5UDL9HeUKWVb58HPSiRE2K6k0+AfSLYZ4IFSefAPaXQ03NOk7/rpyeNxG6yyrsyunZC9UtKrV2o+BtsG6xuCw7OuG8KhJFTVoZaKK8/Fr0e0KW1Xjnw8hrnydGdmDJ4PeEdbwvO65k6LfcnsuQTAwDJPZbblFAMSPDAIm9lu2JyGodQ956Zd/KjihR/nTbvpYdT8K8dsreyshQG8zpqWOT/q1TU8cmb26dmjo2eds6LXUM+bN1WuoY8rp1WuoY0jo1dWyyf6slO4RxspfC/vh/fwa12V7763UAAAAASUVORK5CYII="/>
          <p:cNvSpPr>
            <a:spLocks noChangeAspect="1" noChangeArrowheads="1"/>
          </p:cNvSpPr>
          <p:nvPr/>
        </p:nvSpPr>
        <p:spPr bwMode="auto">
          <a:xfrm>
            <a:off x="2698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dirty="0">
              <a:solidFill>
                <a:srgbClr val="191919"/>
              </a:solidFill>
            </a:endParaRPr>
          </a:p>
        </p:txBody>
      </p:sp>
      <p:sp>
        <p:nvSpPr>
          <p:cNvPr id="6" name="Rubrik 5"/>
          <p:cNvSpPr>
            <a:spLocks noGrp="1"/>
          </p:cNvSpPr>
          <p:nvPr>
            <p:ph type="title"/>
          </p:nvPr>
        </p:nvSpPr>
        <p:spPr>
          <a:xfrm>
            <a:off x="521115" y="233363"/>
            <a:ext cx="8461375" cy="585787"/>
          </a:xfrm>
        </p:spPr>
        <p:txBody>
          <a:bodyPr/>
          <a:lstStyle/>
          <a:p>
            <a:r>
              <a:rPr lang="en-GB" sz="2400" b="0" dirty="0" smtClean="0"/>
              <a:t>Management buffer reflects Nordea’s diversified </a:t>
            </a:r>
            <a:r>
              <a:rPr lang="en-GB" sz="2400" b="0" dirty="0"/>
              <a:t>business</a:t>
            </a:r>
          </a:p>
        </p:txBody>
      </p:sp>
      <p:cxnSp>
        <p:nvCxnSpPr>
          <p:cNvPr id="8" name="Rak 7"/>
          <p:cNvCxnSpPr/>
          <p:nvPr/>
        </p:nvCxnSpPr>
        <p:spPr bwMode="auto">
          <a:xfrm>
            <a:off x="1331672" y="3033400"/>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Rak 17"/>
          <p:cNvCxnSpPr/>
          <p:nvPr/>
        </p:nvCxnSpPr>
        <p:spPr bwMode="auto">
          <a:xfrm>
            <a:off x="5004048" y="2312213"/>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Rak 11"/>
          <p:cNvCxnSpPr/>
          <p:nvPr/>
        </p:nvCxnSpPr>
        <p:spPr bwMode="auto">
          <a:xfrm>
            <a:off x="3167065" y="2804801"/>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Rak 15"/>
          <p:cNvCxnSpPr/>
          <p:nvPr/>
        </p:nvCxnSpPr>
        <p:spPr bwMode="auto">
          <a:xfrm>
            <a:off x="4083171" y="2443493"/>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Rak 8"/>
          <p:cNvCxnSpPr/>
          <p:nvPr/>
        </p:nvCxnSpPr>
        <p:spPr bwMode="auto">
          <a:xfrm>
            <a:off x="2227736" y="3000186"/>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Rak 20"/>
          <p:cNvCxnSpPr/>
          <p:nvPr/>
        </p:nvCxnSpPr>
        <p:spPr bwMode="auto">
          <a:xfrm>
            <a:off x="6876288" y="2176933"/>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sp>
        <p:nvSpPr>
          <p:cNvPr id="58" name="Platshållare för text 14"/>
          <p:cNvSpPr>
            <a:spLocks noGrp="1"/>
          </p:cNvSpPr>
          <p:nvPr/>
        </p:nvSpPr>
        <p:spPr bwMode="gray">
          <a:xfrm>
            <a:off x="786996" y="2810515"/>
            <a:ext cx="395288"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b"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fld id="{F20418C4-520E-4B78-85D8-2BB80581E92E}" type="datetime'''''''10''.''''''''''''''''''''''''''''0'''">
              <a:rPr lang="en-US" sz="1100" b="1">
                <a:sym typeface="Arial"/>
              </a:rPr>
              <a:pPr marL="0" indent="0" algn="ctr">
                <a:spcBef>
                  <a:spcPct val="0"/>
                </a:spcBef>
                <a:spcAft>
                  <a:spcPct val="0"/>
                </a:spcAft>
                <a:buFont typeface="Arial" pitchFamily="34" charset="0"/>
                <a:buNone/>
              </a:pPr>
              <a:t>10.0</a:t>
            </a:fld>
            <a:endParaRPr lang="en-GB" sz="1100" b="1" dirty="0">
              <a:sym typeface="Arial"/>
            </a:endParaRPr>
          </a:p>
        </p:txBody>
      </p:sp>
      <p:sp>
        <p:nvSpPr>
          <p:cNvPr id="47" name="Platshållare för text 3"/>
          <p:cNvSpPr>
            <a:spLocks noGrp="1"/>
          </p:cNvSpPr>
          <p:nvPr/>
        </p:nvSpPr>
        <p:spPr bwMode="auto">
          <a:xfrm>
            <a:off x="724872" y="4889348"/>
            <a:ext cx="519536" cy="212725"/>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Pillar 1</a:t>
            </a:r>
            <a:endParaRPr lang="en-GB" sz="1100" dirty="0">
              <a:sym typeface="+mn-lt"/>
            </a:endParaRPr>
          </a:p>
        </p:txBody>
      </p:sp>
      <p:sp>
        <p:nvSpPr>
          <p:cNvPr id="49" name="Platshållare för text 5"/>
          <p:cNvSpPr>
            <a:spLocks noGrp="1"/>
          </p:cNvSpPr>
          <p:nvPr/>
        </p:nvSpPr>
        <p:spPr bwMode="auto">
          <a:xfrm>
            <a:off x="2468132" y="4885534"/>
            <a:ext cx="760413" cy="638175"/>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Swe &amp; Nor Mortgage Risk Weight floors</a:t>
            </a:r>
            <a:endParaRPr lang="en-GB" sz="1100" dirty="0">
              <a:sym typeface="+mn-lt"/>
            </a:endParaRPr>
          </a:p>
        </p:txBody>
      </p:sp>
      <p:sp>
        <p:nvSpPr>
          <p:cNvPr id="56" name="Platshållare för text 12"/>
          <p:cNvSpPr>
            <a:spLocks noGrp="1"/>
          </p:cNvSpPr>
          <p:nvPr/>
        </p:nvSpPr>
        <p:spPr bwMode="gray">
          <a:xfrm>
            <a:off x="2699792" y="2801132"/>
            <a:ext cx="296863" cy="212725"/>
          </a:xfrm>
          <a:prstGeom prst="rect">
            <a:avLst/>
          </a:prstGeom>
          <a:noFill/>
          <a:extLst>
            <a:ext uri="{909E8E84-426E-40DD-AFC4-6F175D3DCCD1}">
              <a14:hiddenFill xmlns:a14="http://schemas.microsoft.com/office/drawing/2010/main">
                <a:solidFill>
                  <a:schemeClr val="accent1"/>
                </a:solidFill>
              </a14:hiddenFill>
            </a:ext>
          </a:extLst>
        </p:spPr>
        <p:txBody>
          <a:bodyPr wrap="none" lIns="25400" tIns="0" rIns="25400" bIns="0" numCol="1" spcCol="0" anchor="ctr"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fld id="{3E4B658B-CF15-4133-81A1-DEBDFA533EB0}" type="datetime'''''''''''''''''''''''''''''''1''''''''''''''''''.1'''''''">
              <a:rPr lang="en-US" sz="1100" b="1">
                <a:solidFill>
                  <a:srgbClr val="FFFFFF"/>
                </a:solidFill>
              </a:rPr>
              <a:pPr marL="0" indent="0" algn="ctr">
                <a:spcBef>
                  <a:spcPct val="0"/>
                </a:spcBef>
                <a:spcAft>
                  <a:spcPct val="0"/>
                </a:spcAft>
                <a:buFont typeface="Arial" pitchFamily="34" charset="0"/>
                <a:buNone/>
              </a:pPr>
              <a:t>1.1</a:t>
            </a:fld>
            <a:endParaRPr lang="en-GB" sz="1100" b="1" dirty="0">
              <a:solidFill>
                <a:srgbClr val="FFFFFF"/>
              </a:solidFill>
              <a:sym typeface="Arial"/>
            </a:endParaRPr>
          </a:p>
        </p:txBody>
      </p:sp>
      <p:sp>
        <p:nvSpPr>
          <p:cNvPr id="48" name="Platshållare för text 4"/>
          <p:cNvSpPr>
            <a:spLocks noGrp="1"/>
          </p:cNvSpPr>
          <p:nvPr/>
        </p:nvSpPr>
        <p:spPr bwMode="auto">
          <a:xfrm>
            <a:off x="1619115" y="4889348"/>
            <a:ext cx="595313" cy="395288"/>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Counter-cyclical Buffer</a:t>
            </a:r>
            <a:r>
              <a:rPr lang="en-US" sz="1100" baseline="30000" dirty="0"/>
              <a:t>1</a:t>
            </a:r>
            <a:r>
              <a:rPr lang="en-US" sz="1100" dirty="0" smtClean="0">
                <a:sym typeface="+mn-lt"/>
              </a:rPr>
              <a:t/>
            </a:r>
            <a:br>
              <a:rPr lang="en-US" sz="1100" dirty="0" smtClean="0">
                <a:sym typeface="+mn-lt"/>
              </a:rPr>
            </a:br>
            <a:r>
              <a:rPr lang="en-US" sz="900" dirty="0" smtClean="0">
                <a:sym typeface="+mn-lt"/>
              </a:rPr>
              <a:t>(0-2.5%)</a:t>
            </a:r>
            <a:endParaRPr lang="en-GB" sz="1100" dirty="0">
              <a:sym typeface="+mn-lt"/>
            </a:endParaRPr>
          </a:p>
        </p:txBody>
      </p:sp>
      <p:sp>
        <p:nvSpPr>
          <p:cNvPr id="55" name="Platshållare för text 11"/>
          <p:cNvSpPr>
            <a:spLocks noGrp="1"/>
          </p:cNvSpPr>
          <p:nvPr/>
        </p:nvSpPr>
        <p:spPr bwMode="gray">
          <a:xfrm>
            <a:off x="1768341" y="2784740"/>
            <a:ext cx="296863" cy="212725"/>
          </a:xfrm>
          <a:prstGeom prst="rect">
            <a:avLst/>
          </a:prstGeom>
          <a:noFill/>
          <a:extLst>
            <a:ext uri="{909E8E84-426E-40DD-AFC4-6F175D3DCCD1}">
              <a14:hiddenFill xmlns:a14="http://schemas.microsoft.com/office/drawing/2010/main">
                <a:solidFill>
                  <a:schemeClr val="accent1"/>
                </a:solidFill>
              </a14:hiddenFill>
            </a:ext>
          </a:extLst>
        </p:spPr>
        <p:txBody>
          <a:bodyPr wrap="none" lIns="25400" tIns="0" rIns="25400" bIns="0" numCol="1" spcCol="0" anchor="b"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fld id="{AEA9DC59-B2A4-4C99-BFFB-039AEAB1ED74}" type="datetime'''0''''''''''''''''''''''''''''''''''''''''''.''''2'''''">
              <a:rPr lang="en-US" sz="1100" b="1"/>
              <a:pPr marL="0" indent="0" algn="ctr">
                <a:spcBef>
                  <a:spcPct val="0"/>
                </a:spcBef>
                <a:spcAft>
                  <a:spcPct val="0"/>
                </a:spcAft>
                <a:buFont typeface="Arial" pitchFamily="34" charset="0"/>
                <a:buNone/>
              </a:pPr>
              <a:t>0.2</a:t>
            </a:fld>
            <a:endParaRPr lang="en-GB" sz="1100" b="1" dirty="0">
              <a:sym typeface="+mn-lt"/>
            </a:endParaRPr>
          </a:p>
        </p:txBody>
      </p:sp>
      <p:sp>
        <p:nvSpPr>
          <p:cNvPr id="61" name="Platshållare för text 17"/>
          <p:cNvSpPr>
            <a:spLocks noGrp="1"/>
          </p:cNvSpPr>
          <p:nvPr/>
        </p:nvSpPr>
        <p:spPr bwMode="gray">
          <a:xfrm>
            <a:off x="6336952" y="1949476"/>
            <a:ext cx="395288"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b"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GB" sz="1100" b="1" dirty="0" smtClean="0">
                <a:sym typeface="+mn-lt"/>
              </a:rPr>
              <a:t>14.7</a:t>
            </a:r>
            <a:endParaRPr lang="en-GB" sz="1100" b="1" dirty="0">
              <a:sym typeface="+mn-lt"/>
            </a:endParaRPr>
          </a:p>
        </p:txBody>
      </p:sp>
      <p:sp>
        <p:nvSpPr>
          <p:cNvPr id="62" name="Platshållare för text 18"/>
          <p:cNvSpPr>
            <a:spLocks noGrp="1"/>
          </p:cNvSpPr>
          <p:nvPr/>
        </p:nvSpPr>
        <p:spPr bwMode="gray">
          <a:xfrm>
            <a:off x="7164288" y="1782128"/>
            <a:ext cx="601663"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b"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b="1" dirty="0" smtClean="0">
                <a:sym typeface="Arial"/>
              </a:rPr>
              <a:t>0.5-1.5</a:t>
            </a:r>
            <a:endParaRPr lang="en-GB" sz="1100" b="1" dirty="0">
              <a:sym typeface="Arial"/>
            </a:endParaRPr>
          </a:p>
        </p:txBody>
      </p:sp>
      <p:sp>
        <p:nvSpPr>
          <p:cNvPr id="53" name="Platshållare för text 9"/>
          <p:cNvSpPr>
            <a:spLocks noGrp="1"/>
          </p:cNvSpPr>
          <p:nvPr/>
        </p:nvSpPr>
        <p:spPr bwMode="auto">
          <a:xfrm>
            <a:off x="6145658" y="4880233"/>
            <a:ext cx="777875" cy="531812"/>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CET1</a:t>
            </a:r>
            <a:br>
              <a:rPr lang="en-US" sz="1100" dirty="0" smtClean="0">
                <a:sym typeface="+mn-lt"/>
              </a:rPr>
            </a:br>
            <a:r>
              <a:rPr lang="en-US" sz="1100" dirty="0" smtClean="0">
                <a:sym typeface="+mn-lt"/>
              </a:rPr>
              <a:t>level as per </a:t>
            </a:r>
            <a:br>
              <a:rPr lang="en-US" sz="1100" dirty="0" smtClean="0">
                <a:sym typeface="+mn-lt"/>
              </a:rPr>
            </a:br>
            <a:r>
              <a:rPr lang="en-US" sz="1100" dirty="0" smtClean="0">
                <a:sym typeface="+mn-lt"/>
              </a:rPr>
              <a:t>Swedish FSA</a:t>
            </a:r>
            <a:r>
              <a:rPr lang="en-US" sz="1100" baseline="30000" dirty="0" smtClean="0"/>
              <a:t>1</a:t>
            </a:r>
            <a:endParaRPr lang="en-GB" sz="1100" dirty="0">
              <a:sym typeface="+mn-lt"/>
            </a:endParaRPr>
          </a:p>
        </p:txBody>
      </p:sp>
      <p:sp>
        <p:nvSpPr>
          <p:cNvPr id="54" name="Platshållare för text 10"/>
          <p:cNvSpPr>
            <a:spLocks noGrp="1"/>
          </p:cNvSpPr>
          <p:nvPr/>
        </p:nvSpPr>
        <p:spPr bwMode="auto">
          <a:xfrm>
            <a:off x="7024784" y="4889348"/>
            <a:ext cx="880670" cy="425450"/>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Management buffer</a:t>
            </a:r>
            <a:endParaRPr lang="en-GB" sz="1100" dirty="0">
              <a:sym typeface="+mn-lt"/>
            </a:endParaRPr>
          </a:p>
        </p:txBody>
      </p:sp>
      <p:sp>
        <p:nvSpPr>
          <p:cNvPr id="52" name="Platshållare för text 8"/>
          <p:cNvSpPr>
            <a:spLocks noGrp="1"/>
          </p:cNvSpPr>
          <p:nvPr/>
        </p:nvSpPr>
        <p:spPr bwMode="auto">
          <a:xfrm>
            <a:off x="4335286" y="4859186"/>
            <a:ext cx="752627" cy="425450"/>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Pillar 2 </a:t>
            </a:r>
            <a:r>
              <a:rPr lang="en-US" sz="900" dirty="0" smtClean="0">
                <a:sym typeface="+mn-lt"/>
              </a:rPr>
              <a:t>(IRRBB, pension, </a:t>
            </a:r>
            <a:br>
              <a:rPr lang="en-US" sz="900" dirty="0" smtClean="0">
                <a:sym typeface="+mn-lt"/>
              </a:rPr>
            </a:br>
            <a:r>
              <a:rPr lang="en-US" sz="900" dirty="0" smtClean="0">
                <a:sym typeface="+mn-lt"/>
              </a:rPr>
              <a:t>conc. risk)</a:t>
            </a:r>
            <a:r>
              <a:rPr lang="en-US" sz="900" baseline="30000" dirty="0" smtClean="0"/>
              <a:t>2</a:t>
            </a:r>
            <a:endParaRPr lang="en-GB" sz="1100" dirty="0">
              <a:sym typeface="+mn-lt"/>
            </a:endParaRPr>
          </a:p>
        </p:txBody>
      </p:sp>
      <p:sp>
        <p:nvSpPr>
          <p:cNvPr id="60" name="Platshållare för text 16"/>
          <p:cNvSpPr>
            <a:spLocks noGrp="1"/>
          </p:cNvSpPr>
          <p:nvPr/>
        </p:nvSpPr>
        <p:spPr bwMode="gray">
          <a:xfrm>
            <a:off x="4563169" y="2274071"/>
            <a:ext cx="296863"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ctr"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b="1" dirty="0" smtClean="0">
                <a:solidFill>
                  <a:srgbClr val="FFFFFF"/>
                </a:solidFill>
              </a:rPr>
              <a:t>0.7</a:t>
            </a:r>
            <a:endParaRPr lang="en-GB" sz="1100" b="1" dirty="0">
              <a:solidFill>
                <a:srgbClr val="FFFFFF"/>
              </a:solidFill>
              <a:sym typeface="Arial"/>
            </a:endParaRPr>
          </a:p>
        </p:txBody>
      </p:sp>
      <p:sp>
        <p:nvSpPr>
          <p:cNvPr id="51" name="Platshållare för text 7"/>
          <p:cNvSpPr>
            <a:spLocks noGrp="1"/>
          </p:cNvSpPr>
          <p:nvPr/>
        </p:nvSpPr>
        <p:spPr bwMode="auto">
          <a:xfrm>
            <a:off x="3442194" y="4889349"/>
            <a:ext cx="666604" cy="425450"/>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Pillar 2</a:t>
            </a:r>
            <a:br>
              <a:rPr lang="en-US" sz="1100" dirty="0" smtClean="0">
                <a:sym typeface="+mn-lt"/>
              </a:rPr>
            </a:br>
            <a:r>
              <a:rPr lang="en-US" sz="1100" dirty="0" smtClean="0">
                <a:sym typeface="+mn-lt"/>
              </a:rPr>
              <a:t>Systemic Risk Buffer</a:t>
            </a:r>
            <a:endParaRPr lang="en-GB" sz="1100" dirty="0">
              <a:sym typeface="+mn-lt"/>
            </a:endParaRPr>
          </a:p>
        </p:txBody>
      </p:sp>
      <p:sp>
        <p:nvSpPr>
          <p:cNvPr id="13" name="Platshållare för innehåll 12"/>
          <p:cNvSpPr>
            <a:spLocks noGrp="1"/>
          </p:cNvSpPr>
          <p:nvPr>
            <p:ph sz="quarter" idx="10"/>
          </p:nvPr>
        </p:nvSpPr>
        <p:spPr>
          <a:xfrm>
            <a:off x="2539999" y="5645368"/>
            <a:ext cx="6294031" cy="757506"/>
          </a:xfrm>
        </p:spPr>
        <p:txBody>
          <a:bodyPr/>
          <a:lstStyle/>
          <a:p>
            <a:pPr marL="88900" indent="-87313">
              <a:lnSpc>
                <a:spcPct val="100000"/>
              </a:lnSpc>
              <a:spcBef>
                <a:spcPts val="300"/>
              </a:spcBef>
            </a:pPr>
            <a:r>
              <a:rPr lang="en-GB" dirty="0" smtClean="0"/>
              <a:t>1)</a:t>
            </a:r>
            <a:r>
              <a:rPr lang="en-GB" dirty="0"/>
              <a:t> </a:t>
            </a:r>
            <a:r>
              <a:rPr lang="en-GB" dirty="0" smtClean="0">
                <a:cs typeface="Calibri" pitchFamily="34" charset="0"/>
              </a:rPr>
              <a:t>Countercyclical </a:t>
            </a:r>
            <a:r>
              <a:rPr lang="en-GB" dirty="0">
                <a:cs typeface="Calibri" pitchFamily="34" charset="0"/>
              </a:rPr>
              <a:t>buffer only applied for </a:t>
            </a:r>
            <a:r>
              <a:rPr lang="en-GB" dirty="0" smtClean="0">
                <a:cs typeface="Calibri" pitchFamily="34" charset="0"/>
              </a:rPr>
              <a:t>Sweden </a:t>
            </a:r>
            <a:r>
              <a:rPr lang="en-GB" dirty="0">
                <a:cs typeface="Calibri" pitchFamily="34" charset="0"/>
              </a:rPr>
              <a:t>in accordance with Swedish FSA Memorandum on Capital Requirement for Swedish banks (Feb </a:t>
            </a:r>
            <a:r>
              <a:rPr lang="en-GB" dirty="0" smtClean="0">
                <a:cs typeface="Calibri" pitchFamily="34" charset="0"/>
              </a:rPr>
              <a:t>17, </a:t>
            </a:r>
            <a:r>
              <a:rPr lang="en-GB" dirty="0">
                <a:cs typeface="Calibri" pitchFamily="34" charset="0"/>
              </a:rPr>
              <a:t>2015)</a:t>
            </a:r>
            <a:endParaRPr lang="en-GB" dirty="0"/>
          </a:p>
          <a:p>
            <a:pPr marL="90488" indent="-88900">
              <a:lnSpc>
                <a:spcPct val="100000"/>
              </a:lnSpc>
              <a:spcBef>
                <a:spcPts val="300"/>
              </a:spcBef>
            </a:pPr>
            <a:r>
              <a:rPr lang="en-GB" dirty="0" smtClean="0"/>
              <a:t>2)</a:t>
            </a:r>
            <a:r>
              <a:rPr lang="en-GB" dirty="0"/>
              <a:t> </a:t>
            </a:r>
            <a:r>
              <a:rPr lang="en-GB" dirty="0" smtClean="0">
                <a:cs typeface="Calibri" pitchFamily="34" charset="0"/>
              </a:rPr>
              <a:t>In </a:t>
            </a:r>
            <a:r>
              <a:rPr lang="en-GB" dirty="0">
                <a:cs typeface="Calibri" pitchFamily="34" charset="0"/>
              </a:rPr>
              <a:t>the Swedish FSA Memorandum</a:t>
            </a:r>
            <a:r>
              <a:rPr lang="en-GB" dirty="0"/>
              <a:t> on May 11, 2015 </a:t>
            </a:r>
            <a:r>
              <a:rPr lang="en-GB" dirty="0" smtClean="0"/>
              <a:t>(adjusted </a:t>
            </a:r>
            <a:r>
              <a:rPr lang="en-GB" dirty="0"/>
              <a:t>requirement on the assessment of capital requirements from three significant risk types), the Swedish FSA published the final methods for assessing requirements for three different risk types. The CET1 requirement for Nordea based on these methods </a:t>
            </a:r>
            <a:r>
              <a:rPr lang="en-GB" dirty="0" smtClean="0"/>
              <a:t>is </a:t>
            </a:r>
            <a:r>
              <a:rPr lang="en-GB" dirty="0"/>
              <a:t>estimated to 0.7%. Note that i</a:t>
            </a:r>
            <a:r>
              <a:rPr lang="en-GB" dirty="0">
                <a:cs typeface="Calibri" pitchFamily="34" charset="0"/>
              </a:rPr>
              <a:t>ndividual Pillar 2 CET1 requirements for other risks are estimated and agreed bilaterally with the Swedish FSA in the SREP and can vary over time. In the Swedish FSA Memorandum on Capital Requirements for Swedish Banks (Feb 17, 2015) a standardised CET1 value of 1.5% was used for other Pillar 2 </a:t>
            </a:r>
            <a:r>
              <a:rPr lang="en-GB" dirty="0" smtClean="0">
                <a:cs typeface="Calibri" pitchFamily="34" charset="0"/>
              </a:rPr>
              <a:t>risks</a:t>
            </a:r>
            <a:endParaRPr lang="en-GB" dirty="0"/>
          </a:p>
        </p:txBody>
      </p:sp>
      <p:sp>
        <p:nvSpPr>
          <p:cNvPr id="34" name="Platshållare för text 15"/>
          <p:cNvSpPr>
            <a:spLocks noGrp="1"/>
          </p:cNvSpPr>
          <p:nvPr/>
        </p:nvSpPr>
        <p:spPr bwMode="gray">
          <a:xfrm>
            <a:off x="3627065" y="2514711"/>
            <a:ext cx="296863"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ctr"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fld id="{3CFDE9A1-063F-475B-8C87-69B34646B80A}" type="datetime'''2''.''''''''''''''''0'''''''''''''''''''''''''''">
              <a:rPr lang="en-US" sz="1100" b="1">
                <a:solidFill>
                  <a:srgbClr val="FFFFFF"/>
                </a:solidFill>
                <a:sym typeface="Arial"/>
              </a:rPr>
              <a:pPr marL="0" indent="0" algn="ctr">
                <a:spcBef>
                  <a:spcPct val="0"/>
                </a:spcBef>
                <a:spcAft>
                  <a:spcPct val="0"/>
                </a:spcAft>
                <a:buFont typeface="Arial" pitchFamily="34" charset="0"/>
                <a:buNone/>
              </a:pPr>
              <a:t>2.0</a:t>
            </a:fld>
            <a:endParaRPr lang="en-GB" sz="1100" b="1" dirty="0">
              <a:solidFill>
                <a:srgbClr val="FFFFFF"/>
              </a:solidFill>
              <a:sym typeface="Arial"/>
            </a:endParaRPr>
          </a:p>
        </p:txBody>
      </p:sp>
      <p:sp>
        <p:nvSpPr>
          <p:cNvPr id="36" name="Platshållare för text 16"/>
          <p:cNvSpPr>
            <a:spLocks noGrp="1"/>
          </p:cNvSpPr>
          <p:nvPr/>
        </p:nvSpPr>
        <p:spPr bwMode="gray">
          <a:xfrm>
            <a:off x="5436096" y="2137345"/>
            <a:ext cx="296863" cy="212725"/>
          </a:xfrm>
          <a:prstGeom prst="rect">
            <a:avLst/>
          </a:prstGeom>
          <a:noFill/>
          <a:extLst>
            <a:ext uri="{909E8E84-426E-40DD-AFC4-6F175D3DCCD1}">
              <a14:hiddenFill xmlns:a14="http://schemas.microsoft.com/office/drawing/2010/main">
                <a:solidFill>
                  <a:scrgbClr r="0" g="0" b="0"/>
                </a:solidFill>
              </a14:hiddenFill>
            </a:ext>
          </a:extLst>
        </p:spPr>
        <p:txBody>
          <a:bodyPr wrap="none" lIns="25400" tIns="0" rIns="25400" bIns="0" numCol="1" spcCol="0" anchor="ctr"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b="1" dirty="0" smtClean="0">
                <a:solidFill>
                  <a:srgbClr val="FFFFFF"/>
                </a:solidFill>
              </a:rPr>
              <a:t>0.8</a:t>
            </a:r>
            <a:endParaRPr lang="en-GB" sz="1100" b="1" dirty="0">
              <a:solidFill>
                <a:srgbClr val="FFFFFF"/>
              </a:solidFill>
              <a:sym typeface="Arial"/>
            </a:endParaRPr>
          </a:p>
        </p:txBody>
      </p:sp>
      <p:sp>
        <p:nvSpPr>
          <p:cNvPr id="37" name="Platshållare för text 8"/>
          <p:cNvSpPr>
            <a:spLocks noGrp="1"/>
          </p:cNvSpPr>
          <p:nvPr/>
        </p:nvSpPr>
        <p:spPr bwMode="auto">
          <a:xfrm>
            <a:off x="5184214" y="4874267"/>
            <a:ext cx="800626" cy="425450"/>
          </a:xfrm>
          <a:prstGeom prst="rect">
            <a:avLst/>
          </a:prstGeom>
          <a:noFill/>
          <a:extLst>
            <a:ext uri="{909E8E84-426E-40DD-AFC4-6F175D3DCCD1}">
              <a14:hiddenFill xmlns:a14="http://schemas.microsoft.com/office/drawing/2010/main">
                <a:solidFill>
                  <a:scrgbClr r="0" g="0" b="0"/>
                </a:solidFill>
              </a14:hiddenFill>
            </a:ext>
          </a:extLst>
        </p:spPr>
        <p:txBody>
          <a:bodyPr wrap="square" lIns="0" tIns="0" rIns="0" bIns="0" numCol="1" spcCol="0" anchor="t" anchorCtr="0">
            <a:noAutofit/>
          </a:bodyPr>
          <a:lstStyle>
            <a:lvl1pPr marL="285750" indent="-284163" algn="l" rtl="0" eaLnBrk="0" fontAlgn="base" hangingPunct="0">
              <a:spcBef>
                <a:spcPts val="1200"/>
              </a:spcBef>
              <a:spcAft>
                <a:spcPts val="600"/>
              </a:spcAft>
              <a:buClr>
                <a:srgbClr val="0060A1"/>
              </a:buClr>
              <a:buSzPct val="100000"/>
              <a:buFont typeface="Arial" pitchFamily="34" charset="0"/>
              <a:buChar char="■"/>
              <a:defRPr kern="1200">
                <a:solidFill>
                  <a:srgbClr val="191919"/>
                </a:solidFill>
                <a:latin typeface="+mn-lt"/>
                <a:ea typeface="+mn-ea"/>
                <a:cs typeface="+mn-cs"/>
              </a:defRPr>
            </a:lvl1pPr>
            <a:lvl2pPr marL="642938" indent="-284163" algn="l" rtl="0" eaLnBrk="0" fontAlgn="base" hangingPunct="0">
              <a:spcBef>
                <a:spcPct val="0"/>
              </a:spcBef>
              <a:spcAft>
                <a:spcPts val="600"/>
              </a:spcAft>
              <a:buClr>
                <a:srgbClr val="2D4B6F"/>
              </a:buClr>
              <a:buSzPct val="100000"/>
              <a:buFont typeface="Arial" pitchFamily="34" charset="0"/>
              <a:buChar char="―"/>
              <a:defRPr sz="1600" kern="1200">
                <a:solidFill>
                  <a:srgbClr val="191919"/>
                </a:solidFill>
                <a:latin typeface="+mn-lt"/>
                <a:ea typeface="+mn-ea"/>
                <a:cs typeface="Arial" pitchFamily="34" charset="0"/>
              </a:defRPr>
            </a:lvl2pPr>
            <a:lvl3pPr marL="1003300"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3pPr>
            <a:lvl4pPr marL="1363663"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4pPr>
            <a:lvl5pPr marL="1724025" indent="-284163" algn="l" rtl="0" eaLnBrk="0" fontAlgn="base" hangingPunct="0">
              <a:spcBef>
                <a:spcPct val="0"/>
              </a:spcBef>
              <a:spcAft>
                <a:spcPts val="600"/>
              </a:spcAft>
              <a:buClr>
                <a:srgbClr val="2D4B6F"/>
              </a:buClr>
              <a:buSzPct val="100000"/>
              <a:buFont typeface="Tahoma" pitchFamily="34" charset="0"/>
              <a:buChar char="–"/>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marL="0" indent="0" algn="ctr">
              <a:spcBef>
                <a:spcPct val="0"/>
              </a:spcBef>
              <a:spcAft>
                <a:spcPct val="0"/>
              </a:spcAft>
              <a:buFont typeface="Arial" pitchFamily="34" charset="0"/>
              <a:buNone/>
            </a:pPr>
            <a:r>
              <a:rPr lang="en-US" sz="1100" dirty="0" smtClean="0">
                <a:sym typeface="+mn-lt"/>
              </a:rPr>
              <a:t>Pillar 2 </a:t>
            </a:r>
            <a:r>
              <a:rPr lang="en-US" sz="900" dirty="0" smtClean="0">
                <a:sym typeface="+mn-lt"/>
              </a:rPr>
              <a:t>(other)</a:t>
            </a:r>
            <a:r>
              <a:rPr lang="en-US" sz="1100" baseline="30000" dirty="0" smtClean="0"/>
              <a:t>2</a:t>
            </a:r>
            <a:endParaRPr lang="en-GB" sz="1100" dirty="0">
              <a:sym typeface="+mn-lt"/>
            </a:endParaRPr>
          </a:p>
        </p:txBody>
      </p:sp>
      <p:sp>
        <p:nvSpPr>
          <p:cNvPr id="2" name="Right Brace 1"/>
          <p:cNvSpPr/>
          <p:nvPr/>
        </p:nvSpPr>
        <p:spPr>
          <a:xfrm rot="16200000">
            <a:off x="5035521" y="1285865"/>
            <a:ext cx="235319" cy="1512000"/>
          </a:xfrm>
          <a:prstGeom prst="rightBrace">
            <a:avLst/>
          </a:prstGeom>
          <a:ln>
            <a:solidFill>
              <a:srgbClr val="4C749A"/>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base">
              <a:spcBef>
                <a:spcPct val="0"/>
              </a:spcBef>
              <a:spcAft>
                <a:spcPct val="0"/>
              </a:spcAft>
            </a:pPr>
            <a:endParaRPr lang="en-US" dirty="0">
              <a:solidFill>
                <a:srgbClr val="191919"/>
              </a:solidFill>
            </a:endParaRPr>
          </a:p>
        </p:txBody>
      </p:sp>
      <p:sp>
        <p:nvSpPr>
          <p:cNvPr id="7" name="TextBox 6"/>
          <p:cNvSpPr txBox="1"/>
          <p:nvPr/>
        </p:nvSpPr>
        <p:spPr>
          <a:xfrm>
            <a:off x="4963064" y="1692001"/>
            <a:ext cx="380232" cy="261610"/>
          </a:xfrm>
          <a:prstGeom prst="rect">
            <a:avLst/>
          </a:prstGeom>
          <a:noFill/>
        </p:spPr>
        <p:txBody>
          <a:bodyPr wrap="none" rtlCol="0">
            <a:spAutoFit/>
          </a:bodyPr>
          <a:lstStyle/>
          <a:p>
            <a:pPr fontAlgn="base">
              <a:spcBef>
                <a:spcPct val="0"/>
              </a:spcBef>
              <a:spcAft>
                <a:spcPct val="0"/>
              </a:spcAft>
            </a:pPr>
            <a:r>
              <a:rPr lang="sv-SE" sz="1100" b="1" dirty="0">
                <a:solidFill>
                  <a:srgbClr val="191919"/>
                </a:solidFill>
              </a:rPr>
              <a:t>1.5</a:t>
            </a:r>
            <a:endParaRPr lang="en-US" sz="1100" b="1" dirty="0">
              <a:solidFill>
                <a:srgbClr val="191919"/>
              </a:solidFill>
            </a:endParaRPr>
          </a:p>
        </p:txBody>
      </p:sp>
      <p:cxnSp>
        <p:nvCxnSpPr>
          <p:cNvPr id="41" name="Rak 40"/>
          <p:cNvCxnSpPr/>
          <p:nvPr/>
        </p:nvCxnSpPr>
        <p:spPr bwMode="auto">
          <a:xfrm>
            <a:off x="5940152" y="2176933"/>
            <a:ext cx="288000" cy="0"/>
          </a:xfrm>
          <a:prstGeom prst="line">
            <a:avLst/>
          </a:prstGeom>
          <a:ln w="3175">
            <a:solidFill>
              <a:schemeClr val="tx1"/>
            </a:solidFill>
            <a:prstDash val="lgDash"/>
            <a:headEnd type="none"/>
            <a:tailEnd type="none"/>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3913" y="1448511"/>
            <a:ext cx="175560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sv-SE" sz="1000" kern="0" dirty="0" smtClean="0">
                <a:solidFill>
                  <a:prstClr val="black">
                    <a:lumMod val="50000"/>
                    <a:lumOff val="50000"/>
                  </a:prstClr>
                </a:solidFill>
              </a:rPr>
              <a:t>CET1 RATIO BUILD-UP</a:t>
            </a:r>
            <a:r>
              <a:rPr kumimoji="0" lang="sv-SE" sz="1000" b="0" i="0" u="none" strike="noStrike" kern="0" cap="none" spc="0" normalizeH="0" baseline="0" noProof="0" dirty="0" smtClean="0">
                <a:ln>
                  <a:noFill/>
                </a:ln>
                <a:solidFill>
                  <a:prstClr val="black">
                    <a:lumMod val="50000"/>
                    <a:lumOff val="50000"/>
                  </a:prstClr>
                </a:solidFill>
                <a:effectLst/>
                <a:uLnTx/>
                <a:uFillTx/>
              </a:rPr>
              <a:t>, %</a:t>
            </a:r>
          </a:p>
        </p:txBody>
      </p:sp>
      <p:sp>
        <p:nvSpPr>
          <p:cNvPr id="39" name="Rectangle 38"/>
          <p:cNvSpPr/>
          <p:nvPr/>
        </p:nvSpPr>
        <p:spPr>
          <a:xfrm>
            <a:off x="521550" y="1403799"/>
            <a:ext cx="8236688" cy="45719"/>
          </a:xfrm>
          <a:prstGeom prst="rect">
            <a:avLst/>
          </a:prstGeom>
          <a:solidFill>
            <a:sysClr val="window" lastClr="FFFFFF">
              <a:lumMod val="7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sv-SE" sz="1800" b="0" i="0" u="none" strike="noStrike" kern="0" cap="none" spc="0" normalizeH="0" baseline="0" noProof="0" smtClean="0">
              <a:ln>
                <a:noFill/>
              </a:ln>
              <a:solidFill>
                <a:prstClr val="white"/>
              </a:solidFill>
              <a:effectLst/>
              <a:uLnTx/>
              <a:uFillTx/>
              <a:latin typeface="AkzidenzGroteskNordea"/>
              <a:ea typeface="+mn-ea"/>
              <a:cs typeface="+mn-cs"/>
            </a:endParaRPr>
          </a:p>
        </p:txBody>
      </p:sp>
    </p:spTree>
    <p:extLst>
      <p:ext uri="{BB962C8B-B14F-4D97-AF65-F5344CB8AC3E}">
        <p14:creationId xmlns:p14="http://schemas.microsoft.com/office/powerpoint/2010/main" val="15109302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sz="3600" i="1" dirty="0">
              <a:solidFill>
                <a:srgbClr val="00B050"/>
              </a:solidFill>
            </a:endParaRPr>
          </a:p>
        </p:txBody>
      </p:sp>
      <p:sp>
        <p:nvSpPr>
          <p:cNvPr id="3" name="TextBox 2"/>
          <p:cNvSpPr txBox="1"/>
          <p:nvPr/>
        </p:nvSpPr>
        <p:spPr>
          <a:xfrm>
            <a:off x="398730" y="1268760"/>
            <a:ext cx="3121367" cy="584775"/>
          </a:xfrm>
          <a:prstGeom prst="rect">
            <a:avLst/>
          </a:prstGeom>
          <a:noFill/>
        </p:spPr>
        <p:txBody>
          <a:bodyPr wrap="none" rtlCol="0">
            <a:spAutoFit/>
          </a:bodyPr>
          <a:lstStyle/>
          <a:p>
            <a:pPr fontAlgn="auto">
              <a:spcBef>
                <a:spcPts val="0"/>
              </a:spcBef>
              <a:spcAft>
                <a:spcPts val="0"/>
              </a:spcAft>
            </a:pPr>
            <a:r>
              <a:rPr lang="en-US" sz="3200" dirty="0" smtClean="0">
                <a:solidFill>
                  <a:prstClr val="white"/>
                </a:solidFill>
                <a:latin typeface="Arial" panose="020B0604020202020204" pitchFamily="34" charset="0"/>
                <a:cs typeface="Arial" panose="020B0604020202020204" pitchFamily="34" charset="0"/>
              </a:rPr>
              <a:t>Q1 2015  Macro</a:t>
            </a:r>
            <a:endParaRPr lang="sv-SE" sz="3200" dirty="0">
              <a:solidFill>
                <a:prstClr val="white"/>
              </a:solidFill>
              <a:latin typeface="Arial" panose="020B0604020202020204" pitchFamily="34" charset="0"/>
              <a:cs typeface="Arial" panose="020B0604020202020204" pitchFamily="34" charset="0"/>
            </a:endParaRPr>
          </a:p>
        </p:txBody>
      </p:sp>
      <p:sp>
        <p:nvSpPr>
          <p:cNvPr id="4" name="Right Arrow 3"/>
          <p:cNvSpPr/>
          <p:nvPr/>
        </p:nvSpPr>
        <p:spPr>
          <a:xfrm>
            <a:off x="6957264" y="1391711"/>
            <a:ext cx="1800973" cy="356426"/>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sv-SE" dirty="0" smtClean="0">
                <a:solidFill>
                  <a:prstClr val="white"/>
                </a:solidFill>
              </a:rPr>
              <a:t>14</a:t>
            </a:r>
            <a:endParaRPr lang="sv-SE" dirty="0">
              <a:solidFill>
                <a:prstClr val="white"/>
              </a:solidFill>
            </a:endParaRPr>
          </a:p>
        </p:txBody>
      </p:sp>
    </p:spTree>
    <p:extLst>
      <p:ext uri="{BB962C8B-B14F-4D97-AF65-F5344CB8AC3E}">
        <p14:creationId xmlns:p14="http://schemas.microsoft.com/office/powerpoint/2010/main" val="304676954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864" y="3462114"/>
            <a:ext cx="4185221" cy="2386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a:spLocks noGrp="1"/>
          </p:cNvSpPr>
          <p:nvPr>
            <p:ph type="title"/>
          </p:nvPr>
        </p:nvSpPr>
        <p:spPr>
          <a:xfrm>
            <a:off x="350940" y="179322"/>
            <a:ext cx="8461376" cy="354831"/>
          </a:xfrm>
        </p:spPr>
        <p:txBody>
          <a:bodyPr/>
          <a:lstStyle/>
          <a:p>
            <a:r>
              <a:rPr lang="en-GB" sz="2000" dirty="0" smtClean="0"/>
              <a:t>Resilient Nordic economies</a:t>
            </a:r>
            <a:endParaRPr lang="en-GB" sz="2000" dirty="0"/>
          </a:p>
        </p:txBody>
      </p:sp>
      <p:sp>
        <p:nvSpPr>
          <p:cNvPr id="16" name="Text Placeholder 2"/>
          <p:cNvSpPr txBox="1">
            <a:spLocks/>
          </p:cNvSpPr>
          <p:nvPr/>
        </p:nvSpPr>
        <p:spPr>
          <a:xfrm>
            <a:off x="4687886" y="3578257"/>
            <a:ext cx="4141789" cy="3098767"/>
          </a:xfrm>
          <a:prstGeom prst="rect">
            <a:avLst/>
          </a:prstGeom>
        </p:spPr>
        <p:txBody>
          <a:bodyPr/>
          <a:lstStyle>
            <a:lvl1pPr marL="285750" marR="0" indent="-284400" algn="l" defTabSz="914400" rtl="0" eaLnBrk="1" fontAlgn="auto" latinLnBrk="0" hangingPunct="1">
              <a:lnSpc>
                <a:spcPct val="100000"/>
              </a:lnSpc>
              <a:spcBef>
                <a:spcPts val="1200"/>
              </a:spcBef>
              <a:spcAft>
                <a:spcPts val="600"/>
              </a:spcAft>
              <a:buClrTx/>
              <a:buSzPct val="100000"/>
              <a:buFont typeface="Arial" pitchFamily="34" charset="0"/>
              <a:buChar char="•"/>
              <a:tabLst/>
              <a:defRPr sz="1800" kern="1200">
                <a:solidFill>
                  <a:srgbClr val="191919"/>
                </a:solidFill>
                <a:latin typeface="+mn-lt"/>
                <a:ea typeface="+mn-ea"/>
                <a:cs typeface="+mn-cs"/>
              </a:defRPr>
            </a:lvl1pPr>
            <a:lvl2pPr marL="6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2pPr>
            <a:lvl3pPr marL="10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3pPr>
            <a:lvl4pPr marL="13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4pPr>
            <a:lvl5pPr marL="172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rgbClr val="191919"/>
                </a:solidFill>
                <a:latin typeface="+mn-lt"/>
                <a:ea typeface="+mn-ea"/>
                <a:cs typeface="Arial" pitchFamily="34" charset="0"/>
              </a:defRPr>
            </a:lvl5pPr>
            <a:lvl6pPr marL="208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a:solidFill>
                  <a:schemeClr val="tx1"/>
                </a:solidFill>
                <a:latin typeface="+mn-lt"/>
                <a:ea typeface="+mn-ea"/>
                <a:cs typeface="+mn-cs"/>
              </a:defRPr>
            </a:lvl6pPr>
            <a:lvl7pPr marL="244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7pPr>
            <a:lvl8pPr marL="280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8pPr>
            <a:lvl9pPr marL="3164400" marR="0" indent="-284400" algn="l" defTabSz="914400" rtl="0" eaLnBrk="1" fontAlgn="auto" latinLnBrk="0" hangingPunct="1">
              <a:lnSpc>
                <a:spcPct val="100000"/>
              </a:lnSpc>
              <a:spcBef>
                <a:spcPts val="0"/>
              </a:spcBef>
              <a:spcAft>
                <a:spcPts val="600"/>
              </a:spcAft>
              <a:buClrTx/>
              <a:buSzPct val="100000"/>
              <a:buFont typeface="Arial" pitchFamily="34" charset="0"/>
              <a:buChar char="•"/>
              <a:tabLst/>
              <a:defRPr sz="1600" kern="1200" baseline="0">
                <a:solidFill>
                  <a:schemeClr val="tx1"/>
                </a:solidFill>
                <a:latin typeface="+mn-lt"/>
                <a:ea typeface="+mn-ea"/>
                <a:cs typeface="+mn-cs"/>
              </a:defRPr>
            </a:lvl9pPr>
          </a:lstStyle>
          <a:p>
            <a:pPr>
              <a:spcBef>
                <a:spcPts val="0"/>
              </a:spcBef>
            </a:pPr>
            <a:r>
              <a:rPr lang="en-US" sz="1100" dirty="0" smtClean="0">
                <a:ea typeface="Verdana" pitchFamily="34" charset="0"/>
                <a:cs typeface="Verdana" pitchFamily="34" charset="0"/>
              </a:rPr>
              <a:t>Growth in the Nordic countries has been held back by modest global demand, but they are still more resilient than others. All countries apart from Finland are currently in an expansionary phase.</a:t>
            </a:r>
          </a:p>
          <a:p>
            <a:pPr>
              <a:spcBef>
                <a:spcPts val="0"/>
              </a:spcBef>
            </a:pPr>
            <a:r>
              <a:rPr lang="en-US" sz="1100" dirty="0">
                <a:ea typeface="Verdana" pitchFamily="34" charset="0"/>
                <a:cs typeface="Verdana" pitchFamily="34" charset="0"/>
              </a:rPr>
              <a:t>The Nordics benefit from their strong public finances and structural advantages. </a:t>
            </a:r>
            <a:r>
              <a:rPr lang="en-US" sz="1100" dirty="0" smtClean="0">
                <a:ea typeface="Verdana" pitchFamily="34" charset="0"/>
                <a:cs typeface="Verdana" pitchFamily="34" charset="0"/>
              </a:rPr>
              <a:t>They also </a:t>
            </a:r>
            <a:r>
              <a:rPr lang="en-US" sz="1100" dirty="0">
                <a:ea typeface="Verdana" pitchFamily="34" charset="0"/>
                <a:cs typeface="Verdana" pitchFamily="34" charset="0"/>
              </a:rPr>
              <a:t>benefit from the global recovery, especially from the upturn in the US and Germany. </a:t>
            </a:r>
          </a:p>
          <a:p>
            <a:pPr>
              <a:spcBef>
                <a:spcPts val="0"/>
              </a:spcBef>
            </a:pPr>
            <a:r>
              <a:rPr lang="en-US" altLang="ja-JP" sz="1100" dirty="0" smtClean="0">
                <a:ea typeface="Verdana" pitchFamily="34" charset="0"/>
                <a:cs typeface="Verdana" pitchFamily="34" charset="0"/>
              </a:rPr>
              <a:t>The Nordic economies continue to have robust public finances despite slowing growth. </a:t>
            </a:r>
            <a:r>
              <a:rPr lang="en-US" sz="1100" dirty="0" smtClean="0">
                <a:ea typeface="Verdana" pitchFamily="34" charset="0"/>
                <a:cs typeface="Verdana" pitchFamily="34" charset="0"/>
              </a:rPr>
              <a:t>Norway is in a class of its own due to oil revenues.</a:t>
            </a:r>
          </a:p>
          <a:p>
            <a:pPr>
              <a:spcBef>
                <a:spcPts val="0"/>
              </a:spcBef>
            </a:pPr>
            <a:r>
              <a:rPr lang="en-US" sz="1100" dirty="0" smtClean="0">
                <a:ea typeface="Verdana" pitchFamily="34" charset="0"/>
                <a:cs typeface="Verdana" pitchFamily="34" charset="0"/>
              </a:rPr>
              <a:t>Nordic </a:t>
            </a:r>
            <a:r>
              <a:rPr lang="en-US" sz="1100" dirty="0">
                <a:ea typeface="Verdana" pitchFamily="34" charset="0"/>
                <a:cs typeface="Verdana" pitchFamily="34" charset="0"/>
              </a:rPr>
              <a:t>sovereigns </a:t>
            </a:r>
            <a:r>
              <a:rPr lang="en-US" sz="1100" dirty="0" smtClean="0">
                <a:ea typeface="Verdana" pitchFamily="34" charset="0"/>
                <a:cs typeface="Verdana" pitchFamily="34" charset="0"/>
              </a:rPr>
              <a:t>are all rated </a:t>
            </a:r>
            <a:r>
              <a:rPr lang="en-US" sz="1100" dirty="0" err="1" smtClean="0">
                <a:ea typeface="Verdana" pitchFamily="34" charset="0"/>
                <a:cs typeface="Verdana" pitchFamily="34" charset="0"/>
              </a:rPr>
              <a:t>Aaa</a:t>
            </a:r>
            <a:r>
              <a:rPr lang="en-US" sz="1100" dirty="0" smtClean="0">
                <a:ea typeface="Verdana" pitchFamily="34" charset="0"/>
                <a:cs typeface="Verdana" pitchFamily="34" charset="0"/>
              </a:rPr>
              <a:t>/AAA/AAA.</a:t>
            </a:r>
            <a:endParaRPr lang="en-US" sz="1100" dirty="0">
              <a:ea typeface="Verdana" pitchFamily="34" charset="0"/>
              <a:cs typeface="Verdana" pitchFamily="34" charset="0"/>
            </a:endParaRPr>
          </a:p>
        </p:txBody>
      </p:sp>
      <p:sp>
        <p:nvSpPr>
          <p:cNvPr id="171" name="Text Box 5"/>
          <p:cNvSpPr txBox="1">
            <a:spLocks noChangeArrowheads="1"/>
          </p:cNvSpPr>
          <p:nvPr/>
        </p:nvSpPr>
        <p:spPr bwMode="auto">
          <a:xfrm>
            <a:off x="3059110" y="6064369"/>
            <a:ext cx="1704975" cy="307777"/>
          </a:xfrm>
          <a:prstGeom prst="rect">
            <a:avLst/>
          </a:prstGeom>
          <a:noFill/>
          <a:ln w="9525">
            <a:noFill/>
            <a:miter lim="800000"/>
            <a:headEnd/>
            <a:tailEnd/>
          </a:ln>
        </p:spPr>
        <p:txBody>
          <a:bodyPr wrap="square">
            <a:spAutoFit/>
          </a:bodyPr>
          <a:lstStyle/>
          <a:p>
            <a:r>
              <a:rPr lang="en-US" sz="700" dirty="0" smtClean="0"/>
              <a:t>Source: Nordea Markets, European Commission, Spring 2015 forecast</a:t>
            </a:r>
            <a:endParaRPr lang="en-US" sz="700" dirty="0"/>
          </a:p>
        </p:txBody>
      </p:sp>
      <p:sp>
        <p:nvSpPr>
          <p:cNvPr id="2" name="Slide Number Placeholder 1"/>
          <p:cNvSpPr>
            <a:spLocks noGrp="1"/>
          </p:cNvSpPr>
          <p:nvPr>
            <p:ph type="sldNum" sz="quarter" idx="13"/>
          </p:nvPr>
        </p:nvSpPr>
        <p:spPr/>
        <p:txBody>
          <a:bodyPr/>
          <a:lstStyle/>
          <a:p>
            <a:fld id="{FCEE05E7-9712-478C-981B-AEECF71ADA95}" type="slidenum">
              <a:rPr lang="en-US" smtClean="0">
                <a:solidFill>
                  <a:srgbClr val="191919"/>
                </a:solidFill>
              </a:rPr>
              <a:pPr/>
              <a:t>27</a:t>
            </a:fld>
            <a:r>
              <a:rPr lang="en-US" smtClean="0">
                <a:solidFill>
                  <a:srgbClr val="191919"/>
                </a:solidFill>
              </a:rPr>
              <a:t> </a:t>
            </a:r>
            <a:endParaRPr lang="en-US" dirty="0">
              <a:solidFill>
                <a:srgbClr val="191919"/>
              </a:solidFill>
            </a:endParaRPr>
          </a:p>
        </p:txBody>
      </p:sp>
      <p:sp>
        <p:nvSpPr>
          <p:cNvPr id="5" name="Oval 4"/>
          <p:cNvSpPr/>
          <p:nvPr/>
        </p:nvSpPr>
        <p:spPr>
          <a:xfrm>
            <a:off x="992039" y="3346422"/>
            <a:ext cx="1147313" cy="200303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graphicFrame>
        <p:nvGraphicFramePr>
          <p:cNvPr id="3" name="Object 2"/>
          <p:cNvGraphicFramePr>
            <a:graphicFrameLocks noChangeAspect="1"/>
          </p:cNvGraphicFramePr>
          <p:nvPr>
            <p:extLst>
              <p:ext uri="{D42A27DB-BD31-4B8C-83A1-F6EECF244321}">
                <p14:modId xmlns:p14="http://schemas.microsoft.com/office/powerpoint/2010/main" val="3602118289"/>
              </p:ext>
            </p:extLst>
          </p:nvPr>
        </p:nvGraphicFramePr>
        <p:xfrm>
          <a:off x="406839" y="660372"/>
          <a:ext cx="4248150" cy="2686050"/>
        </p:xfrm>
        <a:graphic>
          <a:graphicData uri="http://schemas.openxmlformats.org/presentationml/2006/ole">
            <mc:AlternateContent xmlns:mc="http://schemas.openxmlformats.org/markup-compatibility/2006">
              <mc:Choice xmlns:v="urn:schemas-microsoft-com:vml" Requires="v">
                <p:oleObj spid="_x0000_s67624" name="Macrobond document" r:id="rId4" imgW="6759829" imgH="4273558" progId="Mbnd.mbnd">
                  <p:embed/>
                </p:oleObj>
              </mc:Choice>
              <mc:Fallback>
                <p:oleObj name="Macrobond document" r:id="rId4" imgW="6759829" imgH="4273558" progId="Mbnd.mbnd">
                  <p:embed/>
                  <p:pic>
                    <p:nvPicPr>
                      <p:cNvPr id="0" name=""/>
                      <p:cNvPicPr>
                        <a:picLocks noChangeAspect="1" noChangeArrowheads="1"/>
                      </p:cNvPicPr>
                      <p:nvPr/>
                    </p:nvPicPr>
                    <p:blipFill>
                      <a:blip r:embed="rId5"/>
                      <a:srcRect/>
                      <a:stretch>
                        <a:fillRect/>
                      </a:stretch>
                    </p:blipFill>
                    <p:spPr bwMode="auto">
                      <a:xfrm>
                        <a:off x="406839" y="660372"/>
                        <a:ext cx="4248150" cy="268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 name="Object 3"/>
          <p:cNvGraphicFramePr>
            <a:graphicFrameLocks noChangeAspect="1"/>
          </p:cNvGraphicFramePr>
          <p:nvPr>
            <p:extLst>
              <p:ext uri="{D42A27DB-BD31-4B8C-83A1-F6EECF244321}">
                <p14:modId xmlns:p14="http://schemas.microsoft.com/office/powerpoint/2010/main" val="3099436624"/>
              </p:ext>
            </p:extLst>
          </p:nvPr>
        </p:nvGraphicFramePr>
        <p:xfrm>
          <a:off x="4787900" y="549275"/>
          <a:ext cx="4211638" cy="2662238"/>
        </p:xfrm>
        <a:graphic>
          <a:graphicData uri="http://schemas.openxmlformats.org/presentationml/2006/ole">
            <mc:AlternateContent xmlns:mc="http://schemas.openxmlformats.org/markup-compatibility/2006">
              <mc:Choice xmlns:v="urn:schemas-microsoft-com:vml" Requires="v">
                <p:oleObj spid="_x0000_s67625" name="Macrobond document" r:id="rId6" imgW="6759829" imgH="4273558" progId="Mbnd.mbnd">
                  <p:embed/>
                </p:oleObj>
              </mc:Choice>
              <mc:Fallback>
                <p:oleObj name="Macrobond document" r:id="rId6" imgW="6759829" imgH="4273558" progId="Mbnd.mbnd">
                  <p:embed/>
                  <p:pic>
                    <p:nvPicPr>
                      <p:cNvPr id="0" name=""/>
                      <p:cNvPicPr>
                        <a:picLocks noChangeAspect="1" noChangeArrowheads="1"/>
                      </p:cNvPicPr>
                      <p:nvPr/>
                    </p:nvPicPr>
                    <p:blipFill>
                      <a:blip r:embed="rId7"/>
                      <a:srcRect/>
                      <a:stretch>
                        <a:fillRect/>
                      </a:stretch>
                    </p:blipFill>
                    <p:spPr bwMode="auto">
                      <a:xfrm>
                        <a:off x="4787900" y="549275"/>
                        <a:ext cx="4211638" cy="266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84685138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66" name="Rectangle 2"/>
          <p:cNvSpPr>
            <a:spLocks noGrp="1" noChangeArrowheads="1"/>
          </p:cNvSpPr>
          <p:nvPr>
            <p:ph type="title" idx="4294967295"/>
            <p:custDataLst>
              <p:tags r:id="rId2"/>
            </p:custDataLst>
          </p:nvPr>
        </p:nvSpPr>
        <p:spPr>
          <a:xfrm>
            <a:off x="353670" y="204457"/>
            <a:ext cx="8458200" cy="504825"/>
          </a:xfrm>
        </p:spPr>
        <p:txBody>
          <a:bodyPr/>
          <a:lstStyle/>
          <a:p>
            <a:r>
              <a:rPr lang="en-US" altLang="ja-JP" dirty="0" smtClean="0">
                <a:solidFill>
                  <a:schemeClr val="tx1"/>
                </a:solidFill>
                <a:cs typeface="ＭＳ Ｐゴシック"/>
              </a:rPr>
              <a:t>House price development in the Nordics</a:t>
            </a:r>
          </a:p>
        </p:txBody>
      </p:sp>
      <p:sp>
        <p:nvSpPr>
          <p:cNvPr id="28767" name="Rectangle 4"/>
          <p:cNvSpPr>
            <a:spLocks noChangeArrowheads="1"/>
          </p:cNvSpPr>
          <p:nvPr>
            <p:custDataLst>
              <p:tags r:id="rId3"/>
            </p:custDataLst>
          </p:nvPr>
        </p:nvSpPr>
        <p:spPr bwMode="auto">
          <a:xfrm>
            <a:off x="4676773" y="871951"/>
            <a:ext cx="4143375" cy="2760779"/>
          </a:xfrm>
          <a:prstGeom prst="rect">
            <a:avLst/>
          </a:prstGeom>
          <a:noFill/>
          <a:ln w="9525">
            <a:noFill/>
            <a:miter lim="800000"/>
            <a:headEnd/>
            <a:tailEnd/>
          </a:ln>
        </p:spPr>
        <p:txBody>
          <a:bodyPr lIns="0"/>
          <a:lstStyle/>
          <a:p>
            <a:pPr marL="285750" indent="-285750" defTabSz="1282700">
              <a:spcBef>
                <a:spcPts val="600"/>
              </a:spcBef>
              <a:spcAft>
                <a:spcPts val="600"/>
              </a:spcAft>
              <a:buFont typeface="Arial" charset="0"/>
              <a:buChar char="•"/>
            </a:pPr>
            <a:r>
              <a:rPr lang="en-US" altLang="ja-JP" sz="1100" dirty="0" smtClean="0">
                <a:cs typeface="ＭＳ Ｐゴシック"/>
              </a:rPr>
              <a:t>In Sweden and Norway house prices carry on upwards. Fundamentals, such as population growth, and low mortgage rates suggest that the trends will continue. For both countries, however, a more moderate growth pace should be expected over the coming years. </a:t>
            </a:r>
          </a:p>
          <a:p>
            <a:pPr marL="285750" indent="-285750" defTabSz="1282700">
              <a:spcBef>
                <a:spcPts val="600"/>
              </a:spcBef>
              <a:spcAft>
                <a:spcPts val="600"/>
              </a:spcAft>
              <a:buFont typeface="Arial" charset="0"/>
              <a:buChar char="•"/>
            </a:pPr>
            <a:r>
              <a:rPr lang="en-US" altLang="ja-JP" sz="1100" dirty="0" smtClean="0">
                <a:cs typeface="ＭＳ Ｐゴシック"/>
              </a:rPr>
              <a:t>House prices in Finland has stabilized on the back of the poor overall economic performance. In Denmark, house </a:t>
            </a:r>
            <a:r>
              <a:rPr lang="en-US" altLang="ja-JP" sz="1100" smtClean="0">
                <a:cs typeface="ＭＳ Ｐゴシック"/>
              </a:rPr>
              <a:t>prices have </a:t>
            </a:r>
            <a:r>
              <a:rPr lang="en-US" altLang="ja-JP" sz="1100" dirty="0" smtClean="0">
                <a:cs typeface="ＭＳ Ｐゴシック"/>
              </a:rPr>
              <a:t>started to recover after years of sluggish development. </a:t>
            </a:r>
            <a:endParaRPr lang="en-US" altLang="ja-JP" sz="1100" dirty="0">
              <a:cs typeface="ＭＳ Ｐゴシック"/>
            </a:endParaRPr>
          </a:p>
        </p:txBody>
      </p:sp>
      <p:sp>
        <p:nvSpPr>
          <p:cNvPr id="4" name="Slide Number Placeholder 3"/>
          <p:cNvSpPr>
            <a:spLocks noGrp="1"/>
          </p:cNvSpPr>
          <p:nvPr>
            <p:ph type="sldNum" sz="quarter" idx="13"/>
          </p:nvPr>
        </p:nvSpPr>
        <p:spPr/>
        <p:txBody>
          <a:bodyPr/>
          <a:lstStyle/>
          <a:p>
            <a:fld id="{EBA2631B-993B-4161-BE52-C56DC019C4CA}" type="slidenum">
              <a:rPr lang="en-US" smtClean="0">
                <a:solidFill>
                  <a:srgbClr val="191919"/>
                </a:solidFill>
              </a:rPr>
              <a:pPr/>
              <a:t>28</a:t>
            </a:fld>
            <a:r>
              <a:rPr lang="en-US" smtClean="0">
                <a:solidFill>
                  <a:srgbClr val="191919"/>
                </a:solidFill>
              </a:rPr>
              <a:t> </a:t>
            </a:r>
            <a:endParaRPr lang="en-US" dirty="0">
              <a:solidFill>
                <a:srgbClr val="191919"/>
              </a:solidFill>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1589307486"/>
              </p:ext>
            </p:extLst>
          </p:nvPr>
        </p:nvGraphicFramePr>
        <p:xfrm>
          <a:off x="119063" y="741363"/>
          <a:ext cx="4456112" cy="2797175"/>
        </p:xfrm>
        <a:graphic>
          <a:graphicData uri="http://schemas.openxmlformats.org/presentationml/2006/ole">
            <mc:AlternateContent xmlns:mc="http://schemas.openxmlformats.org/markup-compatibility/2006">
              <mc:Choice xmlns:v="urn:schemas-microsoft-com:vml" Requires="v">
                <p:oleObj spid="_x0000_s68667" name="Macrobond document" r:id="rId6" imgW="7140533" imgH="4483379" progId="Mbnd.mbnd">
                  <p:embed/>
                </p:oleObj>
              </mc:Choice>
              <mc:Fallback>
                <p:oleObj name="Macrobond document" r:id="rId6" imgW="7140533" imgH="4483379" progId="Mbnd.mbnd">
                  <p:embed/>
                  <p:pic>
                    <p:nvPicPr>
                      <p:cNvPr id="0" name=""/>
                      <p:cNvPicPr/>
                      <p:nvPr/>
                    </p:nvPicPr>
                    <p:blipFill>
                      <a:blip r:embed="rId7"/>
                      <a:stretch>
                        <a:fillRect/>
                      </a:stretch>
                    </p:blipFill>
                    <p:spPr>
                      <a:xfrm>
                        <a:off x="119063" y="741363"/>
                        <a:ext cx="4456112" cy="2797175"/>
                      </a:xfrm>
                      <a:prstGeom prst="rect">
                        <a:avLst/>
                      </a:prstGeom>
                    </p:spPr>
                  </p:pic>
                </p:oleObj>
              </mc:Fallback>
            </mc:AlternateContent>
          </a:graphicData>
        </a:graphic>
      </p:graphicFrame>
      <p:graphicFrame>
        <p:nvGraphicFramePr>
          <p:cNvPr id="3" name="Object 2"/>
          <p:cNvGraphicFramePr>
            <a:graphicFrameLocks noChangeAspect="1"/>
          </p:cNvGraphicFramePr>
          <p:nvPr>
            <p:extLst>
              <p:ext uri="{D42A27DB-BD31-4B8C-83A1-F6EECF244321}">
                <p14:modId xmlns:p14="http://schemas.microsoft.com/office/powerpoint/2010/main" val="1468161265"/>
              </p:ext>
            </p:extLst>
          </p:nvPr>
        </p:nvGraphicFramePr>
        <p:xfrm>
          <a:off x="192088" y="3521075"/>
          <a:ext cx="4387850" cy="2773363"/>
        </p:xfrm>
        <a:graphic>
          <a:graphicData uri="http://schemas.openxmlformats.org/presentationml/2006/ole">
            <mc:AlternateContent xmlns:mc="http://schemas.openxmlformats.org/markup-compatibility/2006">
              <mc:Choice xmlns:v="urn:schemas-microsoft-com:vml" Requires="v">
                <p:oleObj spid="_x0000_s68668" name="Macrobond document" r:id="rId8" imgW="6759829" imgH="4273558" progId="Mbnd.mbnd">
                  <p:embed/>
                </p:oleObj>
              </mc:Choice>
              <mc:Fallback>
                <p:oleObj name="Macrobond document" r:id="rId8" imgW="6759829" imgH="4273558" progId="Mbnd.mbnd">
                  <p:embed/>
                  <p:pic>
                    <p:nvPicPr>
                      <p:cNvPr id="0" name=""/>
                      <p:cNvPicPr>
                        <a:picLocks noChangeAspect="1" noChangeArrowheads="1"/>
                      </p:cNvPicPr>
                      <p:nvPr/>
                    </p:nvPicPr>
                    <p:blipFill>
                      <a:blip r:embed="rId9"/>
                      <a:srcRect/>
                      <a:stretch>
                        <a:fillRect/>
                      </a:stretch>
                    </p:blipFill>
                    <p:spPr bwMode="auto">
                      <a:xfrm>
                        <a:off x="192088" y="3521075"/>
                        <a:ext cx="4387850" cy="277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3144042490"/>
              </p:ext>
            </p:extLst>
          </p:nvPr>
        </p:nvGraphicFramePr>
        <p:xfrm>
          <a:off x="4676773" y="3530937"/>
          <a:ext cx="4176712" cy="2641600"/>
        </p:xfrm>
        <a:graphic>
          <a:graphicData uri="http://schemas.openxmlformats.org/presentationml/2006/ole">
            <mc:AlternateContent xmlns:mc="http://schemas.openxmlformats.org/markup-compatibility/2006">
              <mc:Choice xmlns:v="urn:schemas-microsoft-com:vml" Requires="v">
                <p:oleObj spid="_x0000_s68669" name="Macrobond document" r:id="rId10" imgW="6759829" imgH="4273558" progId="Mbnd.mbnd">
                  <p:embed/>
                </p:oleObj>
              </mc:Choice>
              <mc:Fallback>
                <p:oleObj name="Macrobond document" r:id="rId10" imgW="6759829" imgH="4273558" progId="Mbnd.mbnd">
                  <p:embed/>
                  <p:pic>
                    <p:nvPicPr>
                      <p:cNvPr id="0" name=""/>
                      <p:cNvPicPr>
                        <a:picLocks noChangeAspect="1" noChangeArrowheads="1"/>
                      </p:cNvPicPr>
                      <p:nvPr/>
                    </p:nvPicPr>
                    <p:blipFill>
                      <a:blip r:embed="rId11"/>
                      <a:srcRect/>
                      <a:stretch>
                        <a:fillRect/>
                      </a:stretch>
                    </p:blipFill>
                    <p:spPr bwMode="auto">
                      <a:xfrm>
                        <a:off x="4676773" y="3530937"/>
                        <a:ext cx="4176712"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896633485"/>
      </p:ext>
    </p:extLst>
  </p:cSld>
  <p:clrMapOvr>
    <a:masterClrMapping/>
  </p:clrMapOvr>
  <p:transition advClick="0"/>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sv-SE" sz="3600" i="1" dirty="0">
              <a:solidFill>
                <a:srgbClr val="00B050"/>
              </a:solidFill>
            </a:endParaRPr>
          </a:p>
        </p:txBody>
      </p:sp>
      <p:sp>
        <p:nvSpPr>
          <p:cNvPr id="3" name="TextBox 2"/>
          <p:cNvSpPr txBox="1"/>
          <p:nvPr/>
        </p:nvSpPr>
        <p:spPr>
          <a:xfrm>
            <a:off x="398729" y="1251044"/>
            <a:ext cx="3462807" cy="584775"/>
          </a:xfrm>
          <a:prstGeom prst="rect">
            <a:avLst/>
          </a:prstGeom>
          <a:noFill/>
        </p:spPr>
        <p:txBody>
          <a:bodyPr wrap="none" rtlCol="0">
            <a:spAutoFit/>
          </a:bodyPr>
          <a:lstStyle/>
          <a:p>
            <a:pPr fontAlgn="auto">
              <a:spcBef>
                <a:spcPts val="0"/>
              </a:spcBef>
              <a:spcAft>
                <a:spcPts val="0"/>
              </a:spcAft>
            </a:pPr>
            <a:r>
              <a:rPr lang="en-US" sz="3200" dirty="0" smtClean="0">
                <a:solidFill>
                  <a:prstClr val="white"/>
                </a:solidFill>
                <a:latin typeface="Arial" panose="020B0604020202020204" pitchFamily="34" charset="0"/>
                <a:cs typeface="Arial" panose="020B0604020202020204" pitchFamily="34" charset="0"/>
              </a:rPr>
              <a:t>Q1 2015  Funding</a:t>
            </a:r>
            <a:endParaRPr lang="sv-SE" sz="3200" dirty="0">
              <a:solidFill>
                <a:prstClr val="white"/>
              </a:solidFill>
              <a:latin typeface="Arial" panose="020B0604020202020204" pitchFamily="34" charset="0"/>
              <a:cs typeface="Arial" panose="020B0604020202020204" pitchFamily="34" charset="0"/>
            </a:endParaRPr>
          </a:p>
        </p:txBody>
      </p:sp>
      <p:sp>
        <p:nvSpPr>
          <p:cNvPr id="4" name="Right Arrow 3"/>
          <p:cNvSpPr/>
          <p:nvPr/>
        </p:nvSpPr>
        <p:spPr>
          <a:xfrm>
            <a:off x="6957264" y="1391711"/>
            <a:ext cx="1800973" cy="356426"/>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sv-SE" dirty="0" smtClean="0">
                <a:solidFill>
                  <a:prstClr val="white"/>
                </a:solidFill>
              </a:rPr>
              <a:t>14</a:t>
            </a:r>
            <a:endParaRPr lang="sv-SE" dirty="0">
              <a:solidFill>
                <a:prstClr val="white"/>
              </a:solidFill>
            </a:endParaRPr>
          </a:p>
        </p:txBody>
      </p:sp>
    </p:spTree>
    <p:extLst>
      <p:ext uri="{BB962C8B-B14F-4D97-AF65-F5344CB8AC3E}">
        <p14:creationId xmlns:p14="http://schemas.microsoft.com/office/powerpoint/2010/main" val="267606048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sz="3200" dirty="0" smtClean="0">
              <a:solidFill>
                <a:srgbClr val="00B050"/>
              </a:solidFill>
            </a:endParaRPr>
          </a:p>
        </p:txBody>
      </p:sp>
      <p:sp>
        <p:nvSpPr>
          <p:cNvPr id="3" name="TextBox 2"/>
          <p:cNvSpPr txBox="1"/>
          <p:nvPr/>
        </p:nvSpPr>
        <p:spPr>
          <a:xfrm>
            <a:off x="398730" y="1284438"/>
            <a:ext cx="2871299" cy="584775"/>
          </a:xfrm>
          <a:prstGeom prst="rect">
            <a:avLst/>
          </a:prstGeom>
          <a:noFill/>
        </p:spPr>
        <p:txBody>
          <a:bodyPr wrap="none" rtlCol="0">
            <a:spAutoFit/>
          </a:bodyPr>
          <a:lstStyle/>
          <a:p>
            <a:r>
              <a:rPr lang="en-US" sz="3200" dirty="0" smtClean="0">
                <a:solidFill>
                  <a:prstClr val="white"/>
                </a:solidFill>
              </a:rPr>
              <a:t>Nordea in brief</a:t>
            </a:r>
            <a:endParaRPr lang="sv-SE" sz="3200" dirty="0">
              <a:solidFill>
                <a:prstClr val="white"/>
              </a:solidFill>
            </a:endParaRPr>
          </a:p>
        </p:txBody>
      </p:sp>
      <p:sp>
        <p:nvSpPr>
          <p:cNvPr id="4" name="Right Arrow 3"/>
          <p:cNvSpPr/>
          <p:nvPr/>
        </p:nvSpPr>
        <p:spPr>
          <a:xfrm>
            <a:off x="4200526" y="1407389"/>
            <a:ext cx="4557712" cy="356426"/>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dirty="0" smtClean="0">
                <a:solidFill>
                  <a:srgbClr val="FFFFFF"/>
                </a:solidFill>
              </a:rPr>
              <a:t>14</a:t>
            </a:r>
            <a:endParaRPr lang="sv-SE" dirty="0">
              <a:solidFill>
                <a:srgbClr val="FFFFFF"/>
              </a:solidFill>
            </a:endParaRPr>
          </a:p>
        </p:txBody>
      </p:sp>
    </p:spTree>
    <p:extLst>
      <p:ext uri="{BB962C8B-B14F-4D97-AF65-F5344CB8AC3E}">
        <p14:creationId xmlns:p14="http://schemas.microsoft.com/office/powerpoint/2010/main" val="265898928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68313" y="812860"/>
            <a:ext cx="8135937" cy="5335587"/>
          </a:xfrm>
          <a:prstGeom prst="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sv-SE">
              <a:solidFill>
                <a:srgbClr val="FFFFFF"/>
              </a:solidFill>
            </a:endParaRPr>
          </a:p>
        </p:txBody>
      </p:sp>
      <p:sp>
        <p:nvSpPr>
          <p:cNvPr id="39940" name="Title 1"/>
          <p:cNvSpPr>
            <a:spLocks noGrp="1"/>
          </p:cNvSpPr>
          <p:nvPr>
            <p:ph type="title"/>
            <p:custDataLst>
              <p:tags r:id="rId1"/>
            </p:custDataLst>
          </p:nvPr>
        </p:nvSpPr>
        <p:spPr>
          <a:xfrm>
            <a:off x="390475" y="10838"/>
            <a:ext cx="8298507" cy="585787"/>
          </a:xfrm>
        </p:spPr>
        <p:txBody>
          <a:bodyPr/>
          <a:lstStyle/>
          <a:p>
            <a:r>
              <a:rPr lang="en-GB" sz="2400" dirty="0" smtClean="0"/>
              <a:t>Securing </a:t>
            </a:r>
            <a:r>
              <a:rPr lang="en-GB" sz="2400" dirty="0"/>
              <a:t>funding while maintaining a prudent risk level</a:t>
            </a:r>
          </a:p>
        </p:txBody>
      </p:sp>
      <p:sp>
        <p:nvSpPr>
          <p:cNvPr id="24" name="Rektangel 6"/>
          <p:cNvSpPr/>
          <p:nvPr/>
        </p:nvSpPr>
        <p:spPr>
          <a:xfrm>
            <a:off x="827088" y="892235"/>
            <a:ext cx="3384550" cy="5111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600" b="1" dirty="0" smtClean="0">
                <a:solidFill>
                  <a:schemeClr val="bg1"/>
                </a:solidFill>
              </a:rPr>
              <a:t>Internal risk appetite</a:t>
            </a:r>
            <a:endParaRPr lang="en-GB" sz="1600" b="1" dirty="0">
              <a:solidFill>
                <a:schemeClr val="bg1"/>
              </a:solidFill>
            </a:endParaRPr>
          </a:p>
        </p:txBody>
      </p:sp>
      <p:sp>
        <p:nvSpPr>
          <p:cNvPr id="30" name="Rektangel 6"/>
          <p:cNvSpPr/>
          <p:nvPr/>
        </p:nvSpPr>
        <p:spPr>
          <a:xfrm>
            <a:off x="4846638" y="3459543"/>
            <a:ext cx="3384550" cy="563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600" b="1" dirty="0" smtClean="0">
                <a:solidFill>
                  <a:schemeClr val="bg1"/>
                </a:solidFill>
              </a:rPr>
              <a:t>Stable and acknowledged behaviour</a:t>
            </a:r>
            <a:endParaRPr lang="en-GB" sz="1600" b="1" dirty="0">
              <a:solidFill>
                <a:schemeClr val="bg1"/>
              </a:solidFill>
            </a:endParaRPr>
          </a:p>
        </p:txBody>
      </p:sp>
      <p:sp>
        <p:nvSpPr>
          <p:cNvPr id="32" name="Rektangel 6"/>
          <p:cNvSpPr/>
          <p:nvPr/>
        </p:nvSpPr>
        <p:spPr>
          <a:xfrm>
            <a:off x="785813" y="3459543"/>
            <a:ext cx="3394075" cy="5508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600" b="1" dirty="0" smtClean="0">
                <a:solidFill>
                  <a:schemeClr val="bg1"/>
                </a:solidFill>
              </a:rPr>
              <a:t>Strong presence in domestic markets </a:t>
            </a:r>
            <a:endParaRPr lang="en-GB" sz="1600" b="1" dirty="0">
              <a:solidFill>
                <a:schemeClr val="bg1"/>
              </a:solidFill>
            </a:endParaRPr>
          </a:p>
        </p:txBody>
      </p:sp>
      <p:sp>
        <p:nvSpPr>
          <p:cNvPr id="33" name="Rektangel 19"/>
          <p:cNvSpPr/>
          <p:nvPr>
            <p:custDataLst>
              <p:tags r:id="rId2"/>
            </p:custDataLst>
          </p:nvPr>
        </p:nvSpPr>
        <p:spPr>
          <a:xfrm>
            <a:off x="777875" y="4110418"/>
            <a:ext cx="3392488" cy="1652588"/>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fr-FR" sz="1600" b="1">
              <a:solidFill>
                <a:srgbClr val="FFFFFF"/>
              </a:solidFill>
            </a:endParaRPr>
          </a:p>
        </p:txBody>
      </p:sp>
      <p:sp>
        <p:nvSpPr>
          <p:cNvPr id="37" name="Rektangel 6"/>
          <p:cNvSpPr/>
          <p:nvPr/>
        </p:nvSpPr>
        <p:spPr>
          <a:xfrm>
            <a:off x="4860032" y="892235"/>
            <a:ext cx="3343275" cy="5111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GB" sz="1600" b="1" dirty="0" smtClean="0">
                <a:solidFill>
                  <a:schemeClr val="bg1"/>
                </a:solidFill>
              </a:rPr>
              <a:t>Diversification of funding</a:t>
            </a:r>
            <a:endParaRPr lang="en-GB" sz="1600" b="1" dirty="0">
              <a:solidFill>
                <a:schemeClr val="bg1"/>
              </a:solidFill>
            </a:endParaRPr>
          </a:p>
        </p:txBody>
      </p:sp>
      <p:sp>
        <p:nvSpPr>
          <p:cNvPr id="39952" name="textruta 63"/>
          <p:cNvSpPr txBox="1">
            <a:spLocks noChangeArrowheads="1"/>
          </p:cNvSpPr>
          <p:nvPr/>
        </p:nvSpPr>
        <p:spPr bwMode="auto">
          <a:xfrm>
            <a:off x="827088" y="4156456"/>
            <a:ext cx="3197225" cy="90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228600" indent="-228600">
              <a:spcBef>
                <a:spcPts val="300"/>
              </a:spcBef>
              <a:spcAft>
                <a:spcPts val="300"/>
              </a:spcAft>
              <a:buClr>
                <a:srgbClr val="2D4B6F"/>
              </a:buClr>
              <a:buSzPct val="100000"/>
              <a:buFont typeface="Wingdings"/>
              <a:buChar char="n"/>
              <a:defRPr/>
            </a:pPr>
            <a:r>
              <a:rPr lang="sv-SE" sz="1200" dirty="0" err="1">
                <a:solidFill>
                  <a:srgbClr val="191919"/>
                </a:solidFill>
                <a:latin typeface="Arial"/>
                <a:cs typeface="Arial" charset="0"/>
              </a:rPr>
              <a:t>Nurture</a:t>
            </a:r>
            <a:r>
              <a:rPr lang="sv-SE" sz="1200" dirty="0">
                <a:solidFill>
                  <a:srgbClr val="191919"/>
                </a:solidFill>
                <a:latin typeface="Arial"/>
                <a:cs typeface="Arial" charset="0"/>
              </a:rPr>
              <a:t> and </a:t>
            </a:r>
            <a:r>
              <a:rPr lang="sv-SE" sz="1200" dirty="0" err="1">
                <a:solidFill>
                  <a:srgbClr val="191919"/>
                </a:solidFill>
                <a:latin typeface="Arial"/>
                <a:cs typeface="Arial" charset="0"/>
              </a:rPr>
              <a:t>develop</a:t>
            </a:r>
            <a:r>
              <a:rPr lang="sv-SE" sz="1200" dirty="0">
                <a:solidFill>
                  <a:srgbClr val="191919"/>
                </a:solidFill>
                <a:latin typeface="Arial"/>
                <a:cs typeface="Arial" charset="0"/>
              </a:rPr>
              <a:t> strong </a:t>
            </a:r>
            <a:r>
              <a:rPr lang="sv-SE" sz="1200" dirty="0" err="1">
                <a:solidFill>
                  <a:srgbClr val="191919"/>
                </a:solidFill>
                <a:latin typeface="Arial"/>
                <a:cs typeface="Arial" charset="0"/>
              </a:rPr>
              <a:t>home</a:t>
            </a:r>
            <a:r>
              <a:rPr lang="sv-SE" sz="1200" dirty="0">
                <a:solidFill>
                  <a:srgbClr val="191919"/>
                </a:solidFill>
                <a:latin typeface="Arial"/>
                <a:cs typeface="Arial" charset="0"/>
              </a:rPr>
              <a:t> markets</a:t>
            </a:r>
            <a:endParaRPr lang="en-US" sz="1200" dirty="0">
              <a:solidFill>
                <a:srgbClr val="191919"/>
              </a:solidFill>
              <a:latin typeface="Arial"/>
              <a:cs typeface="Arial" charset="0"/>
            </a:endParaRPr>
          </a:p>
          <a:p>
            <a:pPr marL="228600" indent="-228600">
              <a:spcBef>
                <a:spcPts val="300"/>
              </a:spcBef>
              <a:spcAft>
                <a:spcPts val="300"/>
              </a:spcAft>
              <a:buClr>
                <a:srgbClr val="2D4B6F"/>
              </a:buClr>
              <a:buSzPct val="100000"/>
              <a:buFont typeface="Wingdings"/>
              <a:buChar char="n"/>
              <a:defRPr/>
            </a:pPr>
            <a:r>
              <a:rPr lang="en-US" sz="1200" dirty="0">
                <a:solidFill>
                  <a:srgbClr val="191919"/>
                </a:solidFill>
                <a:latin typeface="Arial"/>
                <a:cs typeface="Arial" charset="0"/>
              </a:rPr>
              <a:t>Utilize covered bond platforms in all Nordic countries</a:t>
            </a:r>
          </a:p>
        </p:txBody>
      </p:sp>
      <p:sp>
        <p:nvSpPr>
          <p:cNvPr id="19" name="Rektangel 19"/>
          <p:cNvSpPr/>
          <p:nvPr>
            <p:custDataLst>
              <p:tags r:id="rId3"/>
            </p:custDataLst>
          </p:nvPr>
        </p:nvSpPr>
        <p:spPr>
          <a:xfrm>
            <a:off x="4861843" y="4135819"/>
            <a:ext cx="3392488" cy="1652588"/>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fr-FR" sz="1600" b="1">
              <a:solidFill>
                <a:srgbClr val="FFFFFF"/>
              </a:solidFill>
            </a:endParaRPr>
          </a:p>
        </p:txBody>
      </p:sp>
      <p:sp>
        <p:nvSpPr>
          <p:cNvPr id="18" name="textruta 63"/>
          <p:cNvSpPr txBox="1">
            <a:spLocks noChangeArrowheads="1"/>
          </p:cNvSpPr>
          <p:nvPr/>
        </p:nvSpPr>
        <p:spPr bwMode="auto">
          <a:xfrm>
            <a:off x="4940300" y="4156456"/>
            <a:ext cx="3197225" cy="1238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228600" indent="-228600">
              <a:spcBef>
                <a:spcPts val="300"/>
              </a:spcBef>
              <a:spcAft>
                <a:spcPts val="300"/>
              </a:spcAft>
              <a:buClr>
                <a:srgbClr val="2D4B6F"/>
              </a:buClr>
              <a:buSzPct val="100000"/>
              <a:buFont typeface="Wingdings"/>
              <a:buChar char="n"/>
              <a:defRPr/>
            </a:pPr>
            <a:r>
              <a:rPr lang="en-GB" sz="1200" dirty="0">
                <a:solidFill>
                  <a:srgbClr val="191919"/>
                </a:solidFill>
                <a:latin typeface="Arial"/>
                <a:cs typeface="Arial" charset="0"/>
              </a:rPr>
              <a:t>Consistent, stable issuance strategy</a:t>
            </a:r>
          </a:p>
          <a:p>
            <a:pPr marL="228600" indent="-228600">
              <a:spcBef>
                <a:spcPts val="300"/>
              </a:spcBef>
              <a:spcAft>
                <a:spcPts val="300"/>
              </a:spcAft>
              <a:buClr>
                <a:srgbClr val="2D4B6F"/>
              </a:buClr>
              <a:buSzPct val="100000"/>
              <a:buFont typeface="Wingdings"/>
              <a:buChar char="n"/>
              <a:defRPr/>
            </a:pPr>
            <a:r>
              <a:rPr lang="en-GB" sz="1200" dirty="0">
                <a:solidFill>
                  <a:srgbClr val="191919"/>
                </a:solidFill>
                <a:latin typeface="Arial"/>
                <a:cs typeface="Arial" charset="0"/>
              </a:rPr>
              <a:t>Know our investors</a:t>
            </a:r>
          </a:p>
          <a:p>
            <a:pPr marL="228600" indent="-228600">
              <a:spcBef>
                <a:spcPts val="300"/>
              </a:spcBef>
              <a:spcAft>
                <a:spcPts val="300"/>
              </a:spcAft>
              <a:buClr>
                <a:srgbClr val="2D4B6F"/>
              </a:buClr>
              <a:buSzPct val="100000"/>
              <a:buFont typeface="Wingdings"/>
              <a:buChar char="n"/>
              <a:defRPr/>
            </a:pPr>
            <a:r>
              <a:rPr lang="en-GB" sz="1200" dirty="0">
                <a:solidFill>
                  <a:srgbClr val="191919"/>
                </a:solidFill>
                <a:latin typeface="Arial"/>
                <a:cs typeface="Arial" charset="0"/>
              </a:rPr>
              <a:t>Predictable and proactive - stay in charge</a:t>
            </a:r>
          </a:p>
          <a:p>
            <a:pPr eaLnBrk="1" hangingPunct="1">
              <a:buFont typeface="Arial" pitchFamily="34" charset="0"/>
              <a:buChar char="•"/>
            </a:pPr>
            <a:endParaRPr lang="en-US" sz="1400" dirty="0"/>
          </a:p>
        </p:txBody>
      </p:sp>
      <p:sp>
        <p:nvSpPr>
          <p:cNvPr id="20" name="Rektangel 19"/>
          <p:cNvSpPr/>
          <p:nvPr>
            <p:custDataLst>
              <p:tags r:id="rId4"/>
            </p:custDataLst>
          </p:nvPr>
        </p:nvSpPr>
        <p:spPr>
          <a:xfrm>
            <a:off x="827088" y="1509772"/>
            <a:ext cx="3392488" cy="1652588"/>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fr-FR" sz="1600" b="1">
              <a:solidFill>
                <a:srgbClr val="FFFFFF"/>
              </a:solidFill>
            </a:endParaRPr>
          </a:p>
        </p:txBody>
      </p:sp>
      <p:sp>
        <p:nvSpPr>
          <p:cNvPr id="21" name="Rektangel 19"/>
          <p:cNvSpPr/>
          <p:nvPr>
            <p:custDataLst>
              <p:tags r:id="rId5"/>
            </p:custDataLst>
          </p:nvPr>
        </p:nvSpPr>
        <p:spPr>
          <a:xfrm>
            <a:off x="4860032" y="1509772"/>
            <a:ext cx="3392488" cy="1652588"/>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fr-FR" sz="1600" b="1">
              <a:solidFill>
                <a:srgbClr val="FFFFFF"/>
              </a:solidFill>
            </a:endParaRPr>
          </a:p>
        </p:txBody>
      </p:sp>
      <p:sp>
        <p:nvSpPr>
          <p:cNvPr id="39951" name="textruta 63"/>
          <p:cNvSpPr txBox="1">
            <a:spLocks noChangeArrowheads="1"/>
          </p:cNvSpPr>
          <p:nvPr/>
        </p:nvSpPr>
        <p:spPr bwMode="auto">
          <a:xfrm>
            <a:off x="5030912" y="1566739"/>
            <a:ext cx="3343275" cy="1246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defRPr>
                <a:solidFill>
                  <a:schemeClr val="tx1"/>
                </a:solidFill>
                <a:latin typeface="Arial" pitchFamily="34" charset="0"/>
                <a:cs typeface="Arial" pitchFamily="34" charset="0"/>
              </a:defRPr>
            </a:lvl1pPr>
            <a:lvl2pPr marL="628650" indent="-1714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228600" indent="-228600">
              <a:spcBef>
                <a:spcPts val="300"/>
              </a:spcBef>
              <a:spcAft>
                <a:spcPts val="300"/>
              </a:spcAft>
              <a:buClr>
                <a:srgbClr val="2D4B6F"/>
              </a:buClr>
              <a:buSzPct val="100000"/>
              <a:buFont typeface="Wingdings"/>
              <a:buChar char="n"/>
            </a:pPr>
            <a:r>
              <a:rPr lang="en-US" sz="1200" dirty="0">
                <a:solidFill>
                  <a:srgbClr val="191919"/>
                </a:solidFill>
                <a:latin typeface="Arial"/>
                <a:cs typeface="Arial" charset="0"/>
              </a:rPr>
              <a:t>Diversify funding sources</a:t>
            </a:r>
          </a:p>
          <a:p>
            <a:pPr marL="742950" lvl="2">
              <a:spcBef>
                <a:spcPts val="300"/>
              </a:spcBef>
              <a:spcAft>
                <a:spcPts val="300"/>
              </a:spcAft>
              <a:buClr>
                <a:srgbClr val="2D4B6F"/>
              </a:buClr>
              <a:buSzPct val="100000"/>
              <a:buFont typeface="Wingdings"/>
              <a:buChar char="n"/>
            </a:pPr>
            <a:r>
              <a:rPr lang="en-US" sz="1200" dirty="0">
                <a:solidFill>
                  <a:srgbClr val="191919"/>
                </a:solidFill>
                <a:latin typeface="Arial"/>
                <a:cs typeface="Arial" charset="0"/>
              </a:rPr>
              <a:t>Instruments, programs and currency, maturity</a:t>
            </a:r>
          </a:p>
          <a:p>
            <a:pPr marL="742950" lvl="2">
              <a:spcBef>
                <a:spcPts val="300"/>
              </a:spcBef>
              <a:spcAft>
                <a:spcPts val="300"/>
              </a:spcAft>
              <a:buClr>
                <a:srgbClr val="2D4B6F"/>
              </a:buClr>
              <a:buSzPct val="100000"/>
              <a:buFont typeface="Wingdings"/>
              <a:buChar char="n"/>
            </a:pPr>
            <a:r>
              <a:rPr lang="en-US" sz="1200" dirty="0">
                <a:solidFill>
                  <a:srgbClr val="191919"/>
                </a:solidFill>
                <a:latin typeface="Arial"/>
                <a:cs typeface="Arial" charset="0"/>
              </a:rPr>
              <a:t>Investor base</a:t>
            </a:r>
          </a:p>
          <a:p>
            <a:pPr marL="742950" lvl="2">
              <a:spcBef>
                <a:spcPts val="300"/>
              </a:spcBef>
              <a:spcAft>
                <a:spcPts val="300"/>
              </a:spcAft>
              <a:buClr>
                <a:srgbClr val="2D4B6F"/>
              </a:buClr>
              <a:buSzPct val="100000"/>
              <a:buFont typeface="Wingdings"/>
              <a:buChar char="n"/>
            </a:pPr>
            <a:r>
              <a:rPr lang="en-US" sz="1200" dirty="0">
                <a:solidFill>
                  <a:srgbClr val="191919"/>
                </a:solidFill>
                <a:latin typeface="Arial"/>
                <a:cs typeface="Arial" charset="0"/>
              </a:rPr>
              <a:t>Active in deep liquid markets</a:t>
            </a:r>
          </a:p>
        </p:txBody>
      </p:sp>
      <p:sp>
        <p:nvSpPr>
          <p:cNvPr id="39944" name="textruta 63"/>
          <p:cNvSpPr txBox="1">
            <a:spLocks noChangeArrowheads="1"/>
          </p:cNvSpPr>
          <p:nvPr/>
        </p:nvSpPr>
        <p:spPr bwMode="auto">
          <a:xfrm>
            <a:off x="906463" y="1523725"/>
            <a:ext cx="3187700" cy="21159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228600" indent="-228600">
              <a:spcBef>
                <a:spcPts val="300"/>
              </a:spcBef>
              <a:spcAft>
                <a:spcPts val="300"/>
              </a:spcAft>
              <a:buClr>
                <a:srgbClr val="2D4B6F"/>
              </a:buClr>
              <a:buSzPct val="100000"/>
              <a:buFont typeface="Wingdings"/>
              <a:buChar char="n"/>
            </a:pPr>
            <a:r>
              <a:rPr lang="en-GB" sz="1200" dirty="0">
                <a:solidFill>
                  <a:srgbClr val="191919"/>
                </a:solidFill>
                <a:latin typeface="Arial"/>
                <a:cs typeface="Arial" charset="0"/>
              </a:rPr>
              <a:t>Appropriate balance sheet matching; Maturity, Currency and Interest rate</a:t>
            </a:r>
          </a:p>
          <a:p>
            <a:pPr marL="228600" indent="-228600">
              <a:spcBef>
                <a:spcPts val="300"/>
              </a:spcBef>
              <a:spcAft>
                <a:spcPts val="300"/>
              </a:spcAft>
              <a:buClr>
                <a:srgbClr val="2D4B6F"/>
              </a:buClr>
              <a:buSzPct val="100000"/>
              <a:buFont typeface="Wingdings"/>
              <a:buChar char="n"/>
            </a:pPr>
            <a:r>
              <a:rPr lang="sv-SE" sz="1200" dirty="0" err="1">
                <a:solidFill>
                  <a:srgbClr val="191919"/>
                </a:solidFill>
                <a:latin typeface="Arial"/>
                <a:cs typeface="Arial" charset="0"/>
              </a:rPr>
              <a:t>Prudent</a:t>
            </a:r>
            <a:r>
              <a:rPr lang="sv-SE" sz="1200" dirty="0">
                <a:solidFill>
                  <a:srgbClr val="191919"/>
                </a:solidFill>
                <a:latin typeface="Arial"/>
                <a:cs typeface="Arial" charset="0"/>
              </a:rPr>
              <a:t> short and </a:t>
            </a:r>
            <a:r>
              <a:rPr lang="sv-SE" sz="1200" dirty="0" err="1">
                <a:solidFill>
                  <a:srgbClr val="191919"/>
                </a:solidFill>
                <a:latin typeface="Arial"/>
                <a:cs typeface="Arial" charset="0"/>
              </a:rPr>
              <a:t>structural</a:t>
            </a:r>
            <a:r>
              <a:rPr lang="sv-SE" sz="1200" dirty="0">
                <a:solidFill>
                  <a:srgbClr val="191919"/>
                </a:solidFill>
                <a:latin typeface="Arial"/>
                <a:cs typeface="Arial" charset="0"/>
              </a:rPr>
              <a:t> </a:t>
            </a:r>
            <a:r>
              <a:rPr lang="sv-SE" sz="1200" dirty="0" err="1">
                <a:solidFill>
                  <a:srgbClr val="191919"/>
                </a:solidFill>
                <a:latin typeface="Arial"/>
                <a:cs typeface="Arial" charset="0"/>
              </a:rPr>
              <a:t>liquidity</a:t>
            </a:r>
            <a:r>
              <a:rPr lang="sv-SE" sz="1200" dirty="0">
                <a:solidFill>
                  <a:srgbClr val="191919"/>
                </a:solidFill>
                <a:latin typeface="Arial"/>
                <a:cs typeface="Arial" charset="0"/>
              </a:rPr>
              <a:t> position</a:t>
            </a:r>
            <a:endParaRPr lang="en-GB" sz="1200" dirty="0">
              <a:solidFill>
                <a:srgbClr val="191919"/>
              </a:solidFill>
              <a:latin typeface="Arial"/>
              <a:cs typeface="Arial" charset="0"/>
            </a:endParaRPr>
          </a:p>
          <a:p>
            <a:pPr marL="228600" indent="-228600">
              <a:spcBef>
                <a:spcPts val="300"/>
              </a:spcBef>
              <a:spcAft>
                <a:spcPts val="300"/>
              </a:spcAft>
              <a:buClr>
                <a:srgbClr val="2D4B6F"/>
              </a:buClr>
              <a:buSzPct val="100000"/>
              <a:buFont typeface="Wingdings"/>
              <a:buChar char="n"/>
            </a:pPr>
            <a:r>
              <a:rPr lang="sv-SE" sz="1200" dirty="0" err="1">
                <a:solidFill>
                  <a:srgbClr val="191919"/>
                </a:solidFill>
                <a:latin typeface="Arial"/>
                <a:cs typeface="Arial" charset="0"/>
              </a:rPr>
              <a:t>Avoidance</a:t>
            </a:r>
            <a:r>
              <a:rPr lang="sv-SE" sz="1200" dirty="0">
                <a:solidFill>
                  <a:srgbClr val="191919"/>
                </a:solidFill>
                <a:latin typeface="Arial"/>
                <a:cs typeface="Arial" charset="0"/>
              </a:rPr>
              <a:t> </a:t>
            </a:r>
            <a:r>
              <a:rPr lang="sv-SE" sz="1200" dirty="0" err="1">
                <a:solidFill>
                  <a:srgbClr val="191919"/>
                </a:solidFill>
                <a:latin typeface="Arial"/>
                <a:cs typeface="Arial" charset="0"/>
              </a:rPr>
              <a:t>of</a:t>
            </a:r>
            <a:r>
              <a:rPr lang="sv-SE" sz="1200" dirty="0">
                <a:solidFill>
                  <a:srgbClr val="191919"/>
                </a:solidFill>
                <a:latin typeface="Arial"/>
                <a:cs typeface="Arial" charset="0"/>
              </a:rPr>
              <a:t> </a:t>
            </a:r>
            <a:r>
              <a:rPr lang="sv-SE" sz="1200" dirty="0" err="1">
                <a:solidFill>
                  <a:srgbClr val="191919"/>
                </a:solidFill>
                <a:latin typeface="Arial"/>
                <a:cs typeface="Arial" charset="0"/>
              </a:rPr>
              <a:t>concentration</a:t>
            </a:r>
            <a:r>
              <a:rPr lang="sv-SE" sz="1200" dirty="0">
                <a:solidFill>
                  <a:srgbClr val="191919"/>
                </a:solidFill>
                <a:latin typeface="Arial"/>
                <a:cs typeface="Arial" charset="0"/>
              </a:rPr>
              <a:t> risks</a:t>
            </a:r>
            <a:endParaRPr lang="en-GB" sz="1200" dirty="0">
              <a:solidFill>
                <a:srgbClr val="191919"/>
              </a:solidFill>
              <a:latin typeface="Arial"/>
              <a:cs typeface="Arial" charset="0"/>
            </a:endParaRPr>
          </a:p>
          <a:p>
            <a:pPr marL="228600" indent="-228600">
              <a:spcBef>
                <a:spcPts val="300"/>
              </a:spcBef>
              <a:spcAft>
                <a:spcPts val="300"/>
              </a:spcAft>
              <a:buClr>
                <a:srgbClr val="2D4B6F"/>
              </a:buClr>
              <a:buSzPct val="100000"/>
              <a:buFont typeface="Wingdings"/>
              <a:buChar char="n"/>
            </a:pPr>
            <a:r>
              <a:rPr lang="en-GB" sz="1200" dirty="0">
                <a:solidFill>
                  <a:srgbClr val="191919"/>
                </a:solidFill>
                <a:latin typeface="Arial"/>
                <a:cs typeface="Arial" charset="0"/>
              </a:rPr>
              <a:t>Appropriate capital level</a:t>
            </a:r>
          </a:p>
          <a:p>
            <a:pPr marL="0" indent="0" eaLnBrk="1" hangingPunct="1"/>
            <a:endParaRPr lang="en-GB" sz="1400" dirty="0"/>
          </a:p>
          <a:p>
            <a:pPr eaLnBrk="1" hangingPunct="1">
              <a:buFont typeface="Arial" pitchFamily="34" charset="0"/>
              <a:buChar char="•"/>
            </a:pPr>
            <a:endParaRPr lang="en-GB" sz="1400" dirty="0"/>
          </a:p>
          <a:p>
            <a:pPr marL="0" indent="0" eaLnBrk="1" hangingPunct="1"/>
            <a:endParaRPr lang="en-GB" sz="1400" dirty="0"/>
          </a:p>
        </p:txBody>
      </p:sp>
      <p:sp>
        <p:nvSpPr>
          <p:cNvPr id="4" name="Oval 3"/>
          <p:cNvSpPr/>
          <p:nvPr/>
        </p:nvSpPr>
        <p:spPr>
          <a:xfrm>
            <a:off x="3455987" y="2736290"/>
            <a:ext cx="2160587" cy="852140"/>
          </a:xfrm>
          <a:prstGeom prst="ellipse">
            <a:avLst/>
          </a:prstGeom>
          <a:solidFill>
            <a:schemeClr val="bg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sv-SE">
              <a:solidFill>
                <a:srgbClr val="FFFFFF"/>
              </a:solidFill>
            </a:endParaRPr>
          </a:p>
        </p:txBody>
      </p:sp>
      <p:sp>
        <p:nvSpPr>
          <p:cNvPr id="39954" name="TextBox 15"/>
          <p:cNvSpPr txBox="1">
            <a:spLocks noChangeArrowheads="1"/>
          </p:cNvSpPr>
          <p:nvPr/>
        </p:nvSpPr>
        <p:spPr bwMode="auto">
          <a:xfrm>
            <a:off x="3571354" y="2962335"/>
            <a:ext cx="19367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GB" sz="2000" b="1" dirty="0">
                <a:solidFill>
                  <a:schemeClr val="bg1"/>
                </a:solidFill>
              </a:rPr>
              <a:t>Key principles</a:t>
            </a:r>
          </a:p>
        </p:txBody>
      </p:sp>
      <p:sp>
        <p:nvSpPr>
          <p:cNvPr id="22"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30</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403439326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p:nvPr>
            <p:extLst>
              <p:ext uri="{D42A27DB-BD31-4B8C-83A1-F6EECF244321}">
                <p14:modId xmlns:p14="http://schemas.microsoft.com/office/powerpoint/2010/main" val="4197768936"/>
              </p:ext>
            </p:extLst>
          </p:nvPr>
        </p:nvGraphicFramePr>
        <p:xfrm>
          <a:off x="428400" y="1281600"/>
          <a:ext cx="3542400" cy="23364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429267" y="1446664"/>
            <a:ext cx="1563248" cy="230832"/>
          </a:xfrm>
          <a:prstGeom prst="rect">
            <a:avLst/>
          </a:prstGeom>
          <a:noFill/>
        </p:spPr>
        <p:txBody>
          <a:bodyPr wrap="none" rtlCol="0">
            <a:spAutoFit/>
          </a:bodyPr>
          <a:lstStyle/>
          <a:p>
            <a:r>
              <a:rPr lang="sv-SE" sz="900" dirty="0">
                <a:solidFill>
                  <a:prstClr val="white">
                    <a:lumMod val="50000"/>
                  </a:prstClr>
                </a:solidFill>
                <a:latin typeface="Arial" panose="020B0604020202020204" pitchFamily="34" charset="0"/>
                <a:cs typeface="Arial" panose="020B0604020202020204" pitchFamily="34" charset="0"/>
              </a:rPr>
              <a:t>LCR DEVELOPMENTS, %</a:t>
            </a:r>
            <a:endParaRPr lang="sv-SE" sz="900" b="1" dirty="0">
              <a:solidFill>
                <a:srgbClr val="FF0000"/>
              </a:solidFill>
              <a:latin typeface="Arial" panose="020B0604020202020204" pitchFamily="34" charset="0"/>
              <a:cs typeface="Arial" panose="020B0604020202020204" pitchFamily="34" charset="0"/>
            </a:endParaRPr>
          </a:p>
        </p:txBody>
      </p:sp>
      <p:sp>
        <p:nvSpPr>
          <p:cNvPr id="26" name="TextBox 25"/>
          <p:cNvSpPr txBox="1"/>
          <p:nvPr/>
        </p:nvSpPr>
        <p:spPr>
          <a:xfrm>
            <a:off x="4974412" y="1186496"/>
            <a:ext cx="3998137" cy="2800767"/>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Long term issuance </a:t>
            </a:r>
            <a:r>
              <a:rPr lang="en-US" sz="1600" dirty="0">
                <a:solidFill>
                  <a:srgbClr val="4C749A"/>
                </a:solidFill>
                <a:latin typeface="Arial" panose="020B0604020202020204" pitchFamily="34" charset="0"/>
                <a:cs typeface="Arial" panose="020B0604020202020204" pitchFamily="34" charset="0"/>
              </a:rPr>
              <a:t>of EUR </a:t>
            </a:r>
            <a:r>
              <a:rPr lang="en-US" sz="1600" dirty="0" smtClean="0">
                <a:solidFill>
                  <a:srgbClr val="4C749A"/>
                </a:solidFill>
                <a:latin typeface="Arial" panose="020B0604020202020204" pitchFamily="34" charset="0"/>
                <a:cs typeface="Arial" panose="020B0604020202020204" pitchFamily="34" charset="0"/>
              </a:rPr>
              <a:t>6.4bn </a:t>
            </a:r>
            <a:r>
              <a:rPr lang="en-US" sz="1600" dirty="0">
                <a:solidFill>
                  <a:srgbClr val="4C749A"/>
                </a:solidFill>
                <a:latin typeface="Arial" panose="020B0604020202020204" pitchFamily="34" charset="0"/>
                <a:cs typeface="Arial" panose="020B0604020202020204" pitchFamily="34" charset="0"/>
              </a:rPr>
              <a:t>during </a:t>
            </a:r>
            <a:r>
              <a:rPr lang="en-US" sz="1600" dirty="0" smtClean="0">
                <a:solidFill>
                  <a:srgbClr val="4C749A"/>
                </a:solidFill>
                <a:latin typeface="Arial" panose="020B0604020202020204" pitchFamily="34" charset="0"/>
                <a:cs typeface="Arial" panose="020B0604020202020204" pitchFamily="34" charset="0"/>
              </a:rPr>
              <a:t>Q2</a:t>
            </a:r>
            <a:endParaRPr lang="en-US" sz="1600" dirty="0">
              <a:solidFill>
                <a:srgbClr val="4C749A"/>
              </a:solidFill>
              <a:latin typeface="Arial" panose="020B0604020202020204" pitchFamily="34" charset="0"/>
              <a:cs typeface="Arial" panose="020B0604020202020204" pitchFamily="34" charset="0"/>
            </a:endParaRPr>
          </a:p>
          <a:p>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a:solidFill>
                  <a:schemeClr val="bg2"/>
                </a:solidFill>
                <a:latin typeface="Arial" panose="020B0604020202020204" pitchFamily="34" charset="0"/>
                <a:cs typeface="Arial" panose="020B0604020202020204" pitchFamily="34" charset="0"/>
              </a:rPr>
              <a:t>Conservative liquidity management</a:t>
            </a:r>
          </a:p>
          <a:p>
            <a:pPr marL="742950" lvl="1" indent="-285750">
              <a:buFont typeface="Arial" panose="020B0604020202020204" pitchFamily="34" charset="0"/>
              <a:buChar char="•"/>
            </a:pPr>
            <a:r>
              <a:rPr lang="en-US" sz="1600" dirty="0">
                <a:solidFill>
                  <a:schemeClr val="bg2"/>
                </a:solidFill>
                <a:latin typeface="Arial" panose="020B0604020202020204" pitchFamily="34" charset="0"/>
                <a:cs typeface="Arial" panose="020B0604020202020204" pitchFamily="34" charset="0"/>
              </a:rPr>
              <a:t>LCR </a:t>
            </a:r>
            <a:r>
              <a:rPr lang="en-US" sz="1600" dirty="0" smtClean="0">
                <a:solidFill>
                  <a:schemeClr val="bg2"/>
                </a:solidFill>
                <a:latin typeface="Arial" panose="020B0604020202020204" pitchFamily="34" charset="0"/>
                <a:cs typeface="Arial" panose="020B0604020202020204" pitchFamily="34" charset="0"/>
              </a:rPr>
              <a:t>compliant to Swedish rules</a:t>
            </a:r>
            <a:endParaRPr lang="en-US" sz="1600" dirty="0">
              <a:solidFill>
                <a:schemeClr val="bg2"/>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a:solidFill>
                  <a:schemeClr val="bg2"/>
                </a:solidFill>
                <a:latin typeface="Arial" panose="020B0604020202020204" pitchFamily="34" charset="0"/>
                <a:cs typeface="Arial" panose="020B0604020202020204" pitchFamily="34" charset="0"/>
              </a:rPr>
              <a:t>Liquidity buffer EUR </a:t>
            </a:r>
            <a:r>
              <a:rPr lang="en-US" sz="1600" dirty="0" smtClean="0">
                <a:solidFill>
                  <a:schemeClr val="bg2"/>
                </a:solidFill>
                <a:latin typeface="Arial" panose="020B0604020202020204" pitchFamily="34" charset="0"/>
                <a:cs typeface="Arial" panose="020B0604020202020204" pitchFamily="34" charset="0"/>
              </a:rPr>
              <a:t>59bn</a:t>
            </a:r>
            <a:endParaRPr lang="en-US" sz="1600" dirty="0">
              <a:solidFill>
                <a:schemeClr val="bg2"/>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1600" dirty="0">
              <a:solidFill>
                <a:schemeClr val="bg2"/>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smtClean="0">
                <a:solidFill>
                  <a:schemeClr val="bg2"/>
                </a:solidFill>
                <a:latin typeface="Arial" panose="020B0604020202020204" pitchFamily="34" charset="0"/>
                <a:cs typeface="Arial" panose="020B0604020202020204" pitchFamily="34" charset="0"/>
              </a:rPr>
              <a:t>74%*** of issuance is long-term</a:t>
            </a: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1600" dirty="0">
                <a:solidFill>
                  <a:srgbClr val="4C749A"/>
                </a:solidFill>
                <a:latin typeface="Arial" panose="020B0604020202020204" pitchFamily="34" charset="0"/>
                <a:cs typeface="Arial" panose="020B0604020202020204" pitchFamily="34" charset="0"/>
              </a:rPr>
              <a:t>Funding costs trending </a:t>
            </a:r>
            <a:r>
              <a:rPr lang="en-US" sz="1600" dirty="0" smtClean="0">
                <a:solidFill>
                  <a:srgbClr val="4C749A"/>
                </a:solidFill>
                <a:latin typeface="Arial" panose="020B0604020202020204" pitchFamily="34" charset="0"/>
                <a:cs typeface="Arial" panose="020B0604020202020204" pitchFamily="34" charset="0"/>
              </a:rPr>
              <a:t>down</a:t>
            </a:r>
          </a:p>
          <a:p>
            <a:pPr marL="285750" indent="-285750">
              <a:buFont typeface="Arial" panose="020B0604020202020204" pitchFamily="34" charset="0"/>
              <a:buChar char="•"/>
            </a:pPr>
            <a:endParaRPr lang="en-US" sz="1600" dirty="0">
              <a:solidFill>
                <a:srgbClr val="4C749A"/>
              </a:solidFill>
              <a:latin typeface="Arial" panose="020B0604020202020204" pitchFamily="34" charset="0"/>
              <a:cs typeface="Arial" panose="020B0604020202020204" pitchFamily="34" charset="0"/>
            </a:endParaRPr>
          </a:p>
        </p:txBody>
      </p:sp>
      <p:sp>
        <p:nvSpPr>
          <p:cNvPr id="28" name="Rectangle 27"/>
          <p:cNvSpPr/>
          <p:nvPr/>
        </p:nvSpPr>
        <p:spPr>
          <a:xfrm>
            <a:off x="539750" y="930835"/>
            <a:ext cx="3671888"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29" name="Rectangle 28"/>
          <p:cNvSpPr/>
          <p:nvPr/>
        </p:nvSpPr>
        <p:spPr>
          <a:xfrm>
            <a:off x="4954156" y="909945"/>
            <a:ext cx="3691183"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30" name="TextBox 29"/>
          <p:cNvSpPr txBox="1"/>
          <p:nvPr/>
        </p:nvSpPr>
        <p:spPr>
          <a:xfrm>
            <a:off x="4954156" y="955664"/>
            <a:ext cx="857927" cy="230832"/>
          </a:xfrm>
          <a:prstGeom prst="rect">
            <a:avLst/>
          </a:prstGeom>
          <a:noFill/>
        </p:spPr>
        <p:txBody>
          <a:bodyPr wrap="none" rtlCol="0">
            <a:spAutoFit/>
          </a:bodyPr>
          <a:lstStyle/>
          <a:p>
            <a:r>
              <a:rPr lang="sv-SE" sz="900" dirty="0">
                <a:solidFill>
                  <a:prstClr val="white">
                    <a:lumMod val="50000"/>
                  </a:prstClr>
                </a:solidFill>
                <a:latin typeface="Arial" panose="020B0604020202020204" pitchFamily="34" charset="0"/>
                <a:cs typeface="Arial" panose="020B0604020202020204" pitchFamily="34" charset="0"/>
              </a:rPr>
              <a:t>COMMENTS</a:t>
            </a:r>
          </a:p>
        </p:txBody>
      </p:sp>
      <p:sp>
        <p:nvSpPr>
          <p:cNvPr id="32" name="TextBox 31"/>
          <p:cNvSpPr txBox="1"/>
          <p:nvPr/>
        </p:nvSpPr>
        <p:spPr>
          <a:xfrm>
            <a:off x="445811" y="3877499"/>
            <a:ext cx="2653290" cy="230832"/>
          </a:xfrm>
          <a:prstGeom prst="rect">
            <a:avLst/>
          </a:prstGeom>
          <a:noFill/>
        </p:spPr>
        <p:txBody>
          <a:bodyPr wrap="none" rtlCol="0">
            <a:spAutoFit/>
          </a:bodyPr>
          <a:lstStyle/>
          <a:p>
            <a:r>
              <a:rPr lang="en-US" sz="900" dirty="0">
                <a:solidFill>
                  <a:prstClr val="white">
                    <a:lumMod val="50000"/>
                  </a:prstClr>
                </a:solidFill>
                <a:latin typeface="Arial" panose="020B0604020202020204" pitchFamily="34" charset="0"/>
                <a:cs typeface="Arial" panose="020B0604020202020204" pitchFamily="34" charset="0"/>
              </a:rPr>
              <a:t>LONG TERM FUNDING VOLUMES AND </a:t>
            </a:r>
            <a:r>
              <a:rPr lang="en-US" sz="900" dirty="0" smtClean="0">
                <a:solidFill>
                  <a:prstClr val="white">
                    <a:lumMod val="50000"/>
                  </a:prstClr>
                </a:solidFill>
                <a:latin typeface="Arial" panose="020B0604020202020204" pitchFamily="34" charset="0"/>
                <a:cs typeface="Arial" panose="020B0604020202020204" pitchFamily="34" charset="0"/>
              </a:rPr>
              <a:t>COST</a:t>
            </a:r>
            <a:endParaRPr lang="en-US" sz="900" b="1" dirty="0">
              <a:solidFill>
                <a:srgbClr val="FF0000"/>
              </a:solidFill>
              <a:latin typeface="Arial" panose="020B0604020202020204" pitchFamily="34" charset="0"/>
              <a:cs typeface="Arial" panose="020B0604020202020204" pitchFamily="34" charset="0"/>
            </a:endParaRPr>
          </a:p>
        </p:txBody>
      </p:sp>
      <p:sp>
        <p:nvSpPr>
          <p:cNvPr id="33" name="Rectangle 32"/>
          <p:cNvSpPr/>
          <p:nvPr/>
        </p:nvSpPr>
        <p:spPr>
          <a:xfrm>
            <a:off x="539750" y="3823715"/>
            <a:ext cx="3671888" cy="537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34" name="TextBox 33"/>
          <p:cNvSpPr txBox="1"/>
          <p:nvPr/>
        </p:nvSpPr>
        <p:spPr>
          <a:xfrm>
            <a:off x="5073650" y="3877499"/>
            <a:ext cx="2871299" cy="230832"/>
          </a:xfrm>
          <a:prstGeom prst="rect">
            <a:avLst/>
          </a:prstGeom>
          <a:noFill/>
        </p:spPr>
        <p:txBody>
          <a:bodyPr wrap="none" rtlCol="0">
            <a:spAutoFit/>
          </a:bodyPr>
          <a:lstStyle/>
          <a:p>
            <a:r>
              <a:rPr lang="en-US" sz="900" dirty="0">
                <a:solidFill>
                  <a:prstClr val="white">
                    <a:lumMod val="50000"/>
                  </a:prstClr>
                </a:solidFill>
                <a:latin typeface="Arial" panose="020B0604020202020204" pitchFamily="34" charset="0"/>
                <a:cs typeface="Arial" panose="020B0604020202020204" pitchFamily="34" charset="0"/>
              </a:rPr>
              <a:t>DISTRIBUTION OF SHORT VS LONG FUNDING</a:t>
            </a:r>
            <a:r>
              <a:rPr lang="en-US" sz="900" dirty="0" smtClean="0">
                <a:solidFill>
                  <a:prstClr val="white">
                    <a:lumMod val="50000"/>
                  </a:prstClr>
                </a:solidFill>
                <a:latin typeface="Arial" panose="020B0604020202020204" pitchFamily="34" charset="0"/>
                <a:cs typeface="Arial" panose="020B0604020202020204" pitchFamily="34" charset="0"/>
              </a:rPr>
              <a:t>,</a:t>
            </a:r>
            <a:endParaRPr lang="en-US" sz="900" dirty="0">
              <a:solidFill>
                <a:prstClr val="white">
                  <a:lumMod val="50000"/>
                </a:prstClr>
              </a:solidFill>
              <a:latin typeface="Arial" panose="020B0604020202020204" pitchFamily="34" charset="0"/>
              <a:cs typeface="Arial" panose="020B0604020202020204" pitchFamily="34" charset="0"/>
            </a:endParaRPr>
          </a:p>
        </p:txBody>
      </p:sp>
      <p:sp>
        <p:nvSpPr>
          <p:cNvPr id="35" name="Rectangle 34"/>
          <p:cNvSpPr/>
          <p:nvPr/>
        </p:nvSpPr>
        <p:spPr>
          <a:xfrm>
            <a:off x="5073650" y="3823715"/>
            <a:ext cx="3671888" cy="5378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36" name="TextBox 35"/>
          <p:cNvSpPr txBox="1"/>
          <p:nvPr/>
        </p:nvSpPr>
        <p:spPr>
          <a:xfrm>
            <a:off x="5476053" y="6136269"/>
            <a:ext cx="3285367" cy="584775"/>
          </a:xfrm>
          <a:prstGeom prst="rect">
            <a:avLst/>
          </a:prstGeom>
          <a:noFill/>
        </p:spPr>
        <p:txBody>
          <a:bodyPr wrap="square" rtlCol="0">
            <a:spAutoFit/>
          </a:bodyPr>
          <a:lstStyle/>
          <a:p>
            <a:r>
              <a:rPr lang="en-US" sz="800" dirty="0" smtClean="0">
                <a:solidFill>
                  <a:prstClr val="white">
                    <a:lumMod val="65000"/>
                  </a:prstClr>
                </a:solidFill>
                <a:latin typeface="Arial" panose="020B0604020202020204" pitchFamily="34" charset="0"/>
                <a:cs typeface="Arial" panose="020B0604020202020204" pitchFamily="34" charset="0"/>
              </a:rPr>
              <a:t>*Senior </a:t>
            </a:r>
            <a:r>
              <a:rPr lang="en-US" sz="800" dirty="0">
                <a:solidFill>
                  <a:prstClr val="white">
                    <a:lumMod val="65000"/>
                  </a:prstClr>
                </a:solidFill>
                <a:latin typeface="Arial" panose="020B0604020202020204" pitchFamily="34" charset="0"/>
                <a:cs typeface="Arial" panose="020B0604020202020204" pitchFamily="34" charset="0"/>
              </a:rPr>
              <a:t>unsecured and covered bonds (excluding </a:t>
            </a:r>
            <a:r>
              <a:rPr lang="en-US" sz="800" dirty="0" err="1">
                <a:solidFill>
                  <a:prstClr val="white">
                    <a:lumMod val="65000"/>
                  </a:prstClr>
                </a:solidFill>
                <a:latin typeface="Arial" panose="020B0604020202020204" pitchFamily="34" charset="0"/>
                <a:cs typeface="Arial" panose="020B0604020202020204" pitchFamily="34" charset="0"/>
              </a:rPr>
              <a:t>Nordea</a:t>
            </a:r>
            <a:r>
              <a:rPr lang="en-US" sz="800" dirty="0">
                <a:solidFill>
                  <a:prstClr val="white">
                    <a:lumMod val="65000"/>
                  </a:prstClr>
                </a:solidFill>
                <a:latin typeface="Arial" panose="020B0604020202020204" pitchFamily="34" charset="0"/>
                <a:cs typeface="Arial" panose="020B0604020202020204" pitchFamily="34" charset="0"/>
              </a:rPr>
              <a:t> </a:t>
            </a:r>
            <a:r>
              <a:rPr lang="en-US" sz="800" dirty="0" err="1" smtClean="0">
                <a:solidFill>
                  <a:prstClr val="white">
                    <a:lumMod val="65000"/>
                  </a:prstClr>
                </a:solidFill>
                <a:latin typeface="Arial" panose="020B0604020202020204" pitchFamily="34" charset="0"/>
                <a:cs typeface="Arial" panose="020B0604020202020204" pitchFamily="34" charset="0"/>
              </a:rPr>
              <a:t>Kreditt</a:t>
            </a:r>
            <a:r>
              <a:rPr lang="en-US" sz="800" dirty="0" smtClean="0">
                <a:solidFill>
                  <a:prstClr val="white">
                    <a:lumMod val="65000"/>
                  </a:prstClr>
                </a:solidFill>
                <a:latin typeface="Arial" panose="020B0604020202020204" pitchFamily="34" charset="0"/>
                <a:cs typeface="Arial" panose="020B0604020202020204" pitchFamily="34" charset="0"/>
              </a:rPr>
              <a:t>, seasonal effects in volumes  due to redemptions</a:t>
            </a:r>
            <a:r>
              <a:rPr lang="en-US" sz="800" dirty="0">
                <a:solidFill>
                  <a:prstClr val="white">
                    <a:lumMod val="65000"/>
                  </a:prstClr>
                </a:solidFill>
                <a:latin typeface="Arial" panose="020B0604020202020204" pitchFamily="34" charset="0"/>
                <a:cs typeface="Arial" panose="020B0604020202020204" pitchFamily="34" charset="0"/>
              </a:rPr>
              <a:t/>
            </a:r>
            <a:br>
              <a:rPr lang="en-US" sz="800" dirty="0">
                <a:solidFill>
                  <a:prstClr val="white">
                    <a:lumMod val="65000"/>
                  </a:prstClr>
                </a:solidFill>
                <a:latin typeface="Arial" panose="020B0604020202020204" pitchFamily="34" charset="0"/>
                <a:cs typeface="Arial" panose="020B0604020202020204" pitchFamily="34" charset="0"/>
              </a:rPr>
            </a:br>
            <a:r>
              <a:rPr lang="en-US" sz="800" dirty="0">
                <a:solidFill>
                  <a:prstClr val="white">
                    <a:lumMod val="65000"/>
                  </a:prstClr>
                </a:solidFill>
                <a:latin typeface="Arial" panose="020B0604020202020204" pitchFamily="34" charset="0"/>
                <a:cs typeface="Arial" panose="020B0604020202020204" pitchFamily="34" charset="0"/>
              </a:rPr>
              <a:t>** Spread to </a:t>
            </a:r>
            <a:r>
              <a:rPr lang="en-US" sz="800" dirty="0" err="1" smtClean="0">
                <a:solidFill>
                  <a:prstClr val="white">
                    <a:lumMod val="65000"/>
                  </a:prstClr>
                </a:solidFill>
                <a:latin typeface="Arial" panose="020B0604020202020204" pitchFamily="34" charset="0"/>
                <a:cs typeface="Arial" panose="020B0604020202020204" pitchFamily="34" charset="0"/>
              </a:rPr>
              <a:t>Xibor</a:t>
            </a:r>
            <a:endParaRPr lang="en-US" sz="800" dirty="0" smtClean="0">
              <a:solidFill>
                <a:prstClr val="white">
                  <a:lumMod val="65000"/>
                </a:prstClr>
              </a:solidFill>
              <a:latin typeface="Arial" panose="020B0604020202020204" pitchFamily="34" charset="0"/>
              <a:cs typeface="Arial" panose="020B0604020202020204" pitchFamily="34" charset="0"/>
            </a:endParaRPr>
          </a:p>
          <a:p>
            <a:r>
              <a:rPr lang="en-US" sz="800" dirty="0" smtClean="0">
                <a:solidFill>
                  <a:prstClr val="white">
                    <a:lumMod val="65000"/>
                  </a:prstClr>
                </a:solidFill>
                <a:latin typeface="Arial" panose="020B0604020202020204" pitchFamily="34" charset="0"/>
                <a:cs typeface="Arial" panose="020B0604020202020204" pitchFamily="34" charset="0"/>
              </a:rPr>
              <a:t>‘’’Adjusted for internal holdings</a:t>
            </a:r>
            <a:endParaRPr lang="en-US" sz="800" dirty="0">
              <a:solidFill>
                <a:prstClr val="white">
                  <a:lumMod val="65000"/>
                </a:prstClr>
              </a:solidFill>
              <a:latin typeface="Arial" panose="020B0604020202020204" pitchFamily="34" charset="0"/>
              <a:cs typeface="Arial" panose="020B0604020202020204" pitchFamily="34" charset="0"/>
            </a:endParaRPr>
          </a:p>
        </p:txBody>
      </p:sp>
      <p:sp>
        <p:nvSpPr>
          <p:cNvPr id="38" name="TextBox 37"/>
          <p:cNvSpPr txBox="1"/>
          <p:nvPr/>
        </p:nvSpPr>
        <p:spPr>
          <a:xfrm>
            <a:off x="431540" y="447055"/>
            <a:ext cx="3491661" cy="461665"/>
          </a:xfrm>
          <a:prstGeom prst="rect">
            <a:avLst/>
          </a:prstGeom>
          <a:noFill/>
        </p:spPr>
        <p:txBody>
          <a:bodyPr wrap="none" rtlCol="0">
            <a:spAutoFit/>
          </a:bodyPr>
          <a:lstStyle/>
          <a:p>
            <a:r>
              <a:rPr lang="sv-SE" sz="2400" dirty="0">
                <a:solidFill>
                  <a:prstClr val="black">
                    <a:lumMod val="75000"/>
                    <a:lumOff val="25000"/>
                  </a:prstClr>
                </a:solidFill>
                <a:latin typeface="Arial" panose="020B0604020202020204" pitchFamily="34" charset="0"/>
                <a:cs typeface="Arial" panose="020B0604020202020204" pitchFamily="34" charset="0"/>
              </a:rPr>
              <a:t>Solid </a:t>
            </a:r>
            <a:r>
              <a:rPr lang="sv-SE" sz="2400" dirty="0" err="1">
                <a:solidFill>
                  <a:prstClr val="black">
                    <a:lumMod val="75000"/>
                    <a:lumOff val="25000"/>
                  </a:prstClr>
                </a:solidFill>
                <a:latin typeface="Arial" panose="020B0604020202020204" pitchFamily="34" charset="0"/>
                <a:cs typeface="Arial" panose="020B0604020202020204" pitchFamily="34" charset="0"/>
              </a:rPr>
              <a:t>funding</a:t>
            </a:r>
            <a:r>
              <a:rPr lang="sv-SE" sz="2400" dirty="0">
                <a:solidFill>
                  <a:prstClr val="black">
                    <a:lumMod val="75000"/>
                    <a:lumOff val="25000"/>
                  </a:prstClr>
                </a:solidFill>
                <a:latin typeface="Arial" panose="020B0604020202020204" pitchFamily="34" charset="0"/>
                <a:cs typeface="Arial" panose="020B0604020202020204" pitchFamily="34" charset="0"/>
              </a:rPr>
              <a:t> operations</a:t>
            </a:r>
          </a:p>
        </p:txBody>
      </p:sp>
      <p:graphicFrame>
        <p:nvGraphicFramePr>
          <p:cNvPr id="21" name="Chart 20"/>
          <p:cNvGraphicFramePr/>
          <p:nvPr>
            <p:extLst>
              <p:ext uri="{D42A27DB-BD31-4B8C-83A1-F6EECF244321}">
                <p14:modId xmlns:p14="http://schemas.microsoft.com/office/powerpoint/2010/main" val="2158808233"/>
              </p:ext>
            </p:extLst>
          </p:nvPr>
        </p:nvGraphicFramePr>
        <p:xfrm>
          <a:off x="445811" y="4108331"/>
          <a:ext cx="3690880" cy="2027938"/>
        </p:xfrm>
        <a:graphic>
          <a:graphicData uri="http://schemas.openxmlformats.org/drawingml/2006/chart">
            <c:chart xmlns:c="http://schemas.openxmlformats.org/drawingml/2006/chart" xmlns:r="http://schemas.openxmlformats.org/officeDocument/2006/relationships" r:id="rId4"/>
          </a:graphicData>
        </a:graphic>
      </p:graphicFrame>
      <p:sp>
        <p:nvSpPr>
          <p:cNvPr id="18"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31</a:t>
            </a:fld>
            <a:r>
              <a:rPr lang="en-GB" dirty="0" smtClean="0">
                <a:solidFill>
                  <a:srgbClr val="191919"/>
                </a:solidFill>
              </a:rPr>
              <a:t> • </a:t>
            </a:r>
            <a:endParaRPr lang="en-GB" dirty="0">
              <a:solidFill>
                <a:srgbClr val="191919"/>
              </a:solidFill>
            </a:endParaRPr>
          </a:p>
        </p:txBody>
      </p:sp>
      <p:pic>
        <p:nvPicPr>
          <p:cNvPr id="20"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74412" y="4199112"/>
            <a:ext cx="3771126" cy="2098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2578247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743" y="1262062"/>
            <a:ext cx="3779846" cy="2632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059" name="Title 1"/>
          <p:cNvSpPr>
            <a:spLocks noGrp="1"/>
          </p:cNvSpPr>
          <p:nvPr>
            <p:ph type="title"/>
          </p:nvPr>
        </p:nvSpPr>
        <p:spPr>
          <a:xfrm>
            <a:off x="287338" y="188913"/>
            <a:ext cx="8461375" cy="749300"/>
          </a:xfrm>
        </p:spPr>
        <p:txBody>
          <a:bodyPr/>
          <a:lstStyle/>
          <a:p>
            <a:r>
              <a:rPr lang="sv-SE" altLang="en-US" dirty="0" smtClean="0"/>
              <a:t>Stable funding with strong market access – Q2 2015</a:t>
            </a:r>
            <a:br>
              <a:rPr lang="sv-SE" altLang="en-US" dirty="0" smtClean="0"/>
            </a:br>
            <a:endParaRPr lang="sv-SE" altLang="en-US" dirty="0" smtClean="0"/>
          </a:p>
        </p:txBody>
      </p:sp>
      <p:sp>
        <p:nvSpPr>
          <p:cNvPr id="8" name="Rectangle 92"/>
          <p:cNvSpPr/>
          <p:nvPr>
            <p:custDataLst>
              <p:tags r:id="rId1"/>
            </p:custDataLst>
          </p:nvPr>
        </p:nvSpPr>
        <p:spPr bwMode="auto">
          <a:xfrm>
            <a:off x="1244600" y="3633788"/>
            <a:ext cx="265113" cy="152400"/>
          </a:xfrm>
          <a:prstGeom prst="rect">
            <a:avLst/>
          </a:prstGeom>
          <a:no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lgn="ctr" eaLnBrk="1" hangingPunct="1">
              <a:spcBef>
                <a:spcPct val="0"/>
              </a:spcBef>
              <a:spcAft>
                <a:spcPct val="0"/>
              </a:spcAft>
              <a:buSzTx/>
              <a:buFontTx/>
              <a:buNone/>
            </a:pPr>
            <a:r>
              <a:rPr lang="da-DK" altLang="en-US" sz="1000" b="1">
                <a:solidFill>
                  <a:srgbClr val="FFFFFF"/>
                </a:solidFill>
                <a:sym typeface="Arial" pitchFamily="34" charset="0"/>
              </a:rPr>
              <a:t>17%</a:t>
            </a:r>
            <a:endParaRPr lang="en-US" altLang="en-US" sz="1000" b="1">
              <a:solidFill>
                <a:srgbClr val="FFFFFF"/>
              </a:solidFill>
              <a:sym typeface="Arial" pitchFamily="34" charset="0"/>
            </a:endParaRPr>
          </a:p>
        </p:txBody>
      </p:sp>
      <p:cxnSp>
        <p:nvCxnSpPr>
          <p:cNvPr id="25" name="Rak 50"/>
          <p:cNvCxnSpPr/>
          <p:nvPr/>
        </p:nvCxnSpPr>
        <p:spPr>
          <a:xfrm>
            <a:off x="258763" y="841375"/>
            <a:ext cx="39878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45064" name="Rectangle 43"/>
          <p:cNvSpPr>
            <a:spLocks noChangeArrowheads="1"/>
          </p:cNvSpPr>
          <p:nvPr/>
        </p:nvSpPr>
        <p:spPr bwMode="ltGray">
          <a:xfrm>
            <a:off x="4765675" y="833438"/>
            <a:ext cx="3354388" cy="250825"/>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ct val="0"/>
              </a:spcBef>
              <a:spcAft>
                <a:spcPct val="0"/>
              </a:spcAft>
              <a:buSzTx/>
              <a:buFontTx/>
              <a:buNone/>
            </a:pPr>
            <a:r>
              <a:rPr lang="en-GB" altLang="en-US" sz="1200" b="1" dirty="0" smtClean="0">
                <a:solidFill>
                  <a:srgbClr val="FFFFFF"/>
                </a:solidFill>
              </a:rPr>
              <a:t>Long- and short term funding, </a:t>
            </a:r>
            <a:r>
              <a:rPr lang="en-GB" altLang="en-US" sz="1200" b="1" dirty="0">
                <a:solidFill>
                  <a:srgbClr val="FFFFFF"/>
                </a:solidFill>
              </a:rPr>
              <a:t>EUR </a:t>
            </a:r>
            <a:r>
              <a:rPr lang="en-GB" altLang="en-US" sz="1200" b="1" dirty="0" smtClean="0">
                <a:solidFill>
                  <a:srgbClr val="FFFFFF"/>
                </a:solidFill>
              </a:rPr>
              <a:t>219bn** </a:t>
            </a:r>
            <a:r>
              <a:rPr lang="en-GB" altLang="en-US" sz="1200" b="1" dirty="0">
                <a:solidFill>
                  <a:srgbClr val="FFFFFF"/>
                </a:solidFill>
              </a:rPr>
              <a:t>(gross) </a:t>
            </a:r>
          </a:p>
        </p:txBody>
      </p:sp>
      <p:cxnSp>
        <p:nvCxnSpPr>
          <p:cNvPr id="27" name="Rak 50"/>
          <p:cNvCxnSpPr/>
          <p:nvPr/>
        </p:nvCxnSpPr>
        <p:spPr>
          <a:xfrm>
            <a:off x="4765675" y="835025"/>
            <a:ext cx="39878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45066" name="Rectangle 35"/>
          <p:cNvSpPr>
            <a:spLocks noChangeArrowheads="1"/>
          </p:cNvSpPr>
          <p:nvPr/>
        </p:nvSpPr>
        <p:spPr bwMode="ltGray">
          <a:xfrm>
            <a:off x="352425" y="3594100"/>
            <a:ext cx="3354388" cy="228600"/>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ct val="0"/>
              </a:spcBef>
              <a:spcAft>
                <a:spcPct val="0"/>
              </a:spcAft>
              <a:buSzTx/>
              <a:buFontTx/>
              <a:buNone/>
            </a:pPr>
            <a:r>
              <a:rPr lang="en-GB" altLang="en-US" sz="1200" b="1" dirty="0">
                <a:solidFill>
                  <a:srgbClr val="FFFFFF"/>
                </a:solidFill>
              </a:rPr>
              <a:t>Long term funding - </a:t>
            </a:r>
            <a:r>
              <a:rPr lang="en-GB" altLang="en-US" sz="1200" b="1" dirty="0" smtClean="0">
                <a:solidFill>
                  <a:srgbClr val="FFFFFF"/>
                </a:solidFill>
              </a:rPr>
              <a:t>2015 </a:t>
            </a:r>
            <a:r>
              <a:rPr lang="en-GB" altLang="en-US" sz="1200" b="1" dirty="0">
                <a:solidFill>
                  <a:srgbClr val="FFFFFF"/>
                </a:solidFill>
              </a:rPr>
              <a:t>composition</a:t>
            </a:r>
            <a:endParaRPr lang="en-GB" altLang="en-US" sz="1200" b="1" dirty="0">
              <a:solidFill>
                <a:srgbClr val="FFFFFF"/>
              </a:solidFill>
              <a:ea typeface="SC STKaiti"/>
              <a:cs typeface="SC STKaiti"/>
            </a:endParaRPr>
          </a:p>
        </p:txBody>
      </p:sp>
      <p:cxnSp>
        <p:nvCxnSpPr>
          <p:cNvPr id="37" name="Rak 50"/>
          <p:cNvCxnSpPr/>
          <p:nvPr/>
        </p:nvCxnSpPr>
        <p:spPr>
          <a:xfrm>
            <a:off x="352425" y="3594100"/>
            <a:ext cx="39878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45068" name="Rectangle 43"/>
          <p:cNvSpPr>
            <a:spLocks noChangeArrowheads="1"/>
          </p:cNvSpPr>
          <p:nvPr/>
        </p:nvSpPr>
        <p:spPr bwMode="ltGray">
          <a:xfrm>
            <a:off x="4840288" y="3590925"/>
            <a:ext cx="3352800" cy="228600"/>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ct val="0"/>
              </a:spcBef>
              <a:spcAft>
                <a:spcPct val="0"/>
              </a:spcAft>
              <a:buSzTx/>
              <a:buFontTx/>
              <a:buNone/>
            </a:pPr>
            <a:r>
              <a:rPr lang="en-GB" altLang="en-US" sz="1200" b="1">
                <a:solidFill>
                  <a:srgbClr val="FFFFFF"/>
                </a:solidFill>
              </a:rPr>
              <a:t>Long term funding issuance by instrument</a:t>
            </a:r>
            <a:endParaRPr lang="en-GB" altLang="en-US" sz="1200" b="1">
              <a:solidFill>
                <a:srgbClr val="FFFFFF"/>
              </a:solidFill>
              <a:ea typeface="SC STKaiti"/>
              <a:cs typeface="SC STKaiti"/>
            </a:endParaRPr>
          </a:p>
        </p:txBody>
      </p:sp>
      <p:cxnSp>
        <p:nvCxnSpPr>
          <p:cNvPr id="40" name="Rak 50"/>
          <p:cNvCxnSpPr/>
          <p:nvPr/>
        </p:nvCxnSpPr>
        <p:spPr>
          <a:xfrm>
            <a:off x="4840288" y="3592513"/>
            <a:ext cx="39878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Rectangle 43"/>
          <p:cNvSpPr>
            <a:spLocks noChangeArrowheads="1"/>
          </p:cNvSpPr>
          <p:nvPr/>
        </p:nvSpPr>
        <p:spPr bwMode="ltGray">
          <a:xfrm>
            <a:off x="258763" y="839788"/>
            <a:ext cx="3352800" cy="422275"/>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ct val="0"/>
              </a:spcBef>
              <a:spcAft>
                <a:spcPct val="0"/>
              </a:spcAft>
              <a:buSzTx/>
              <a:buFontTx/>
              <a:buNone/>
            </a:pPr>
            <a:r>
              <a:rPr lang="en-GB" altLang="en-US" sz="1200" b="1" dirty="0">
                <a:solidFill>
                  <a:srgbClr val="FFFFFF"/>
                </a:solidFill>
              </a:rPr>
              <a:t>Total funding base, EUR </a:t>
            </a:r>
            <a:r>
              <a:rPr lang="en-GB" altLang="en-US" sz="1200" b="1" dirty="0" smtClean="0">
                <a:solidFill>
                  <a:srgbClr val="FFFFFF"/>
                </a:solidFill>
              </a:rPr>
              <a:t>474bn*</a:t>
            </a:r>
            <a:endParaRPr lang="en-GB" altLang="en-US" sz="1200" b="1" dirty="0">
              <a:solidFill>
                <a:srgbClr val="FFFFFF"/>
              </a:solidFill>
            </a:endParaRPr>
          </a:p>
          <a:p>
            <a:pPr>
              <a:spcBef>
                <a:spcPct val="0"/>
              </a:spcBef>
              <a:spcAft>
                <a:spcPct val="0"/>
              </a:spcAft>
              <a:buSzTx/>
              <a:buFontTx/>
              <a:buNone/>
            </a:pPr>
            <a:r>
              <a:rPr lang="en-GB" altLang="en-US" sz="1200" b="1" dirty="0">
                <a:solidFill>
                  <a:srgbClr val="FFFFFF"/>
                </a:solidFill>
              </a:rPr>
              <a:t>(balance sheet) </a:t>
            </a:r>
          </a:p>
        </p:txBody>
      </p:sp>
      <p:graphicFrame>
        <p:nvGraphicFramePr>
          <p:cNvPr id="22" name="Chart 21"/>
          <p:cNvGraphicFramePr>
            <a:graphicFrameLocks/>
          </p:cNvGraphicFramePr>
          <p:nvPr>
            <p:extLst>
              <p:ext uri="{D42A27DB-BD31-4B8C-83A1-F6EECF244321}">
                <p14:modId xmlns:p14="http://schemas.microsoft.com/office/powerpoint/2010/main" val="2238534487"/>
              </p:ext>
            </p:extLst>
          </p:nvPr>
        </p:nvGraphicFramePr>
        <p:xfrm>
          <a:off x="4713287" y="3822701"/>
          <a:ext cx="4040188" cy="264131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a:graphicFrameLocks/>
          </p:cNvGraphicFramePr>
          <p:nvPr>
            <p:extLst>
              <p:ext uri="{D42A27DB-BD31-4B8C-83A1-F6EECF244321}">
                <p14:modId xmlns:p14="http://schemas.microsoft.com/office/powerpoint/2010/main" val="3789080704"/>
              </p:ext>
            </p:extLst>
          </p:nvPr>
        </p:nvGraphicFramePr>
        <p:xfrm>
          <a:off x="4246563" y="1345580"/>
          <a:ext cx="4897437" cy="216831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23"/>
          <p:cNvGraphicFramePr>
            <a:graphicFrameLocks/>
          </p:cNvGraphicFramePr>
          <p:nvPr>
            <p:extLst>
              <p:ext uri="{D42A27DB-BD31-4B8C-83A1-F6EECF244321}">
                <p14:modId xmlns:p14="http://schemas.microsoft.com/office/powerpoint/2010/main" val="3131379512"/>
              </p:ext>
            </p:extLst>
          </p:nvPr>
        </p:nvGraphicFramePr>
        <p:xfrm>
          <a:off x="4897607" y="4026417"/>
          <a:ext cx="3748712" cy="2181095"/>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18"/>
          <p:cNvSpPr txBox="1"/>
          <p:nvPr/>
        </p:nvSpPr>
        <p:spPr>
          <a:xfrm>
            <a:off x="6900040" y="6457737"/>
            <a:ext cx="1664523" cy="338554"/>
          </a:xfrm>
          <a:prstGeom prst="rect">
            <a:avLst/>
          </a:prstGeom>
          <a:noFill/>
        </p:spPr>
        <p:txBody>
          <a:bodyPr wrap="square" rtlCol="0">
            <a:spAutoFit/>
          </a:bodyPr>
          <a:lstStyle/>
          <a:p>
            <a:r>
              <a:rPr lang="en-US" sz="800" dirty="0">
                <a:solidFill>
                  <a:prstClr val="white">
                    <a:lumMod val="65000"/>
                  </a:prstClr>
                </a:solidFill>
                <a:latin typeface="Arial" panose="020B0604020202020204" pitchFamily="34" charset="0"/>
                <a:cs typeface="Arial" panose="020B0604020202020204" pitchFamily="34" charset="0"/>
              </a:rPr>
              <a:t>*</a:t>
            </a:r>
            <a:r>
              <a:rPr lang="en-US" sz="800" dirty="0" smtClean="0">
                <a:solidFill>
                  <a:prstClr val="white">
                    <a:lumMod val="65000"/>
                  </a:prstClr>
                </a:solidFill>
                <a:latin typeface="Arial" panose="020B0604020202020204" pitchFamily="34" charset="0"/>
                <a:cs typeface="Arial" panose="020B0604020202020204" pitchFamily="34" charset="0"/>
              </a:rPr>
              <a:t>Adjusted for internal holdings</a:t>
            </a:r>
          </a:p>
          <a:p>
            <a:r>
              <a:rPr lang="en-US" sz="800" dirty="0" smtClean="0">
                <a:solidFill>
                  <a:prstClr val="white">
                    <a:lumMod val="65000"/>
                  </a:prstClr>
                </a:solidFill>
                <a:latin typeface="Arial" panose="020B0604020202020204" pitchFamily="34" charset="0"/>
                <a:cs typeface="Arial" panose="020B0604020202020204" pitchFamily="34" charset="0"/>
              </a:rPr>
              <a:t>**Gross volumes</a:t>
            </a:r>
            <a:endParaRPr lang="en-US" sz="800" dirty="0">
              <a:solidFill>
                <a:prstClr val="white">
                  <a:lumMod val="65000"/>
                </a:prstClr>
              </a:solidFill>
              <a:latin typeface="Arial" panose="020B0604020202020204" pitchFamily="34" charset="0"/>
              <a:cs typeface="Arial" panose="020B0604020202020204" pitchFamily="34" charset="0"/>
            </a:endParaRPr>
          </a:p>
        </p:txBody>
      </p:sp>
      <p:sp>
        <p:nvSpPr>
          <p:cNvPr id="21"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32</a:t>
            </a:fld>
            <a:r>
              <a:rPr lang="en-GB" dirty="0" smtClean="0">
                <a:solidFill>
                  <a:srgbClr val="191919"/>
                </a:solidFill>
              </a:rPr>
              <a:t> • </a:t>
            </a:r>
            <a:endParaRPr lang="en-GB" dirty="0">
              <a:solidFill>
                <a:srgbClr val="191919"/>
              </a:solidFill>
            </a:endParaRPr>
          </a:p>
        </p:txBody>
      </p:sp>
      <p:graphicFrame>
        <p:nvGraphicFramePr>
          <p:cNvPr id="28" name="Chart 27"/>
          <p:cNvGraphicFramePr>
            <a:graphicFrameLocks/>
          </p:cNvGraphicFramePr>
          <p:nvPr>
            <p:extLst>
              <p:ext uri="{D42A27DB-BD31-4B8C-83A1-F6EECF244321}">
                <p14:modId xmlns:p14="http://schemas.microsoft.com/office/powerpoint/2010/main" val="1252456143"/>
              </p:ext>
            </p:extLst>
          </p:nvPr>
        </p:nvGraphicFramePr>
        <p:xfrm>
          <a:off x="75928" y="3921346"/>
          <a:ext cx="4353470" cy="2284116"/>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39466999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6" name="Picture 26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69975" y="2551916"/>
            <a:ext cx="7210425" cy="3763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157" name="Rectangle 2"/>
          <p:cNvSpPr txBox="1">
            <a:spLocks noChangeArrowheads="1"/>
          </p:cNvSpPr>
          <p:nvPr/>
        </p:nvSpPr>
        <p:spPr bwMode="auto">
          <a:xfrm>
            <a:off x="6042542" y="6573838"/>
            <a:ext cx="2633146"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buClr>
                <a:srgbClr val="000000"/>
              </a:buClr>
            </a:pPr>
            <a:r>
              <a:rPr lang="en-GB" sz="700" i="1" dirty="0">
                <a:solidFill>
                  <a:srgbClr val="191919"/>
                </a:solidFill>
              </a:rPr>
              <a:t>Source: </a:t>
            </a:r>
            <a:r>
              <a:rPr lang="en-GB" sz="700" i="1" dirty="0" err="1">
                <a:solidFill>
                  <a:srgbClr val="191919"/>
                </a:solidFill>
              </a:rPr>
              <a:t>Nordea</a:t>
            </a:r>
            <a:r>
              <a:rPr lang="en-GB" sz="700" i="1" dirty="0">
                <a:solidFill>
                  <a:srgbClr val="191919"/>
                </a:solidFill>
              </a:rPr>
              <a:t> – </a:t>
            </a:r>
            <a:r>
              <a:rPr lang="en-GB" sz="700" i="1" dirty="0" smtClean="0"/>
              <a:t>Q2 2015 figures, end of 2014 FX rates</a:t>
            </a:r>
            <a:endParaRPr lang="en-US" sz="700" i="1" dirty="0"/>
          </a:p>
        </p:txBody>
      </p:sp>
      <p:sp>
        <p:nvSpPr>
          <p:cNvPr id="49158" name="TextBox 35"/>
          <p:cNvSpPr txBox="1">
            <a:spLocks noChangeArrowheads="1"/>
          </p:cNvSpPr>
          <p:nvPr/>
        </p:nvSpPr>
        <p:spPr bwMode="auto">
          <a:xfrm>
            <a:off x="5962650" y="1897063"/>
            <a:ext cx="1103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sz="800" b="1" dirty="0"/>
              <a:t>DKK </a:t>
            </a:r>
            <a:r>
              <a:rPr lang="en-GB" sz="800" b="1" dirty="0" smtClean="0"/>
              <a:t>404.2bn</a:t>
            </a:r>
            <a:endParaRPr lang="en-GB" sz="800" b="1" dirty="0"/>
          </a:p>
          <a:p>
            <a:pPr algn="ctr" eaLnBrk="1" hangingPunct="1"/>
            <a:r>
              <a:rPr lang="sv-SE" sz="800" b="1" dirty="0"/>
              <a:t>(EUR </a:t>
            </a:r>
            <a:r>
              <a:rPr lang="sv-SE" sz="800" b="1" dirty="0" smtClean="0"/>
              <a:t>54.3bn </a:t>
            </a:r>
            <a:r>
              <a:rPr lang="sv-SE" sz="800" b="1" dirty="0"/>
              <a:t>eq.)</a:t>
            </a:r>
            <a:endParaRPr lang="en-GB" sz="800" b="1" dirty="0"/>
          </a:p>
        </p:txBody>
      </p:sp>
      <p:sp>
        <p:nvSpPr>
          <p:cNvPr id="49159" name="TextBox 38"/>
          <p:cNvSpPr txBox="1">
            <a:spLocks noChangeArrowheads="1"/>
          </p:cNvSpPr>
          <p:nvPr/>
        </p:nvSpPr>
        <p:spPr bwMode="auto">
          <a:xfrm>
            <a:off x="4512467" y="5220147"/>
            <a:ext cx="9810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sz="800" b="1" dirty="0"/>
              <a:t>CHF </a:t>
            </a:r>
            <a:r>
              <a:rPr lang="en-GB" sz="800" b="1" dirty="0" smtClean="0"/>
              <a:t>2.8bn</a:t>
            </a:r>
            <a:endParaRPr lang="en-GB" sz="800" b="1" dirty="0"/>
          </a:p>
          <a:p>
            <a:pPr algn="ctr" eaLnBrk="1" hangingPunct="1"/>
            <a:r>
              <a:rPr lang="en-GB" sz="800" b="1" dirty="0"/>
              <a:t>(EUR </a:t>
            </a:r>
            <a:r>
              <a:rPr lang="en-GB" sz="800" b="1" dirty="0" smtClean="0"/>
              <a:t>2.3bn </a:t>
            </a:r>
            <a:r>
              <a:rPr lang="en-GB" sz="800" b="1" dirty="0"/>
              <a:t>eq.)</a:t>
            </a:r>
          </a:p>
        </p:txBody>
      </p:sp>
      <p:sp>
        <p:nvSpPr>
          <p:cNvPr id="49160" name="Rectangle 127"/>
          <p:cNvSpPr>
            <a:spLocks noChangeArrowheads="1"/>
          </p:cNvSpPr>
          <p:nvPr/>
        </p:nvSpPr>
        <p:spPr bwMode="auto">
          <a:xfrm>
            <a:off x="395288" y="1244600"/>
            <a:ext cx="57150" cy="57150"/>
          </a:xfrm>
          <a:prstGeom prst="rect">
            <a:avLst/>
          </a:prstGeom>
          <a:solidFill>
            <a:srgbClr val="20396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sv-SE">
              <a:solidFill>
                <a:srgbClr val="191919"/>
              </a:solidFill>
            </a:endParaRPr>
          </a:p>
        </p:txBody>
      </p:sp>
      <p:sp>
        <p:nvSpPr>
          <p:cNvPr id="49161" name="Rectangle 128"/>
          <p:cNvSpPr>
            <a:spLocks noChangeArrowheads="1"/>
          </p:cNvSpPr>
          <p:nvPr/>
        </p:nvSpPr>
        <p:spPr bwMode="auto">
          <a:xfrm>
            <a:off x="539750" y="1196975"/>
            <a:ext cx="8001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sz="1000">
                <a:solidFill>
                  <a:srgbClr val="000000"/>
                </a:solidFill>
              </a:rPr>
              <a:t>Covered bond</a:t>
            </a:r>
            <a:endParaRPr lang="sv-SE" sz="2800">
              <a:solidFill>
                <a:srgbClr val="191919"/>
              </a:solidFill>
            </a:endParaRPr>
          </a:p>
        </p:txBody>
      </p:sp>
      <p:sp>
        <p:nvSpPr>
          <p:cNvPr id="49162" name="Rectangle 129"/>
          <p:cNvSpPr>
            <a:spLocks noChangeArrowheads="1"/>
          </p:cNvSpPr>
          <p:nvPr/>
        </p:nvSpPr>
        <p:spPr bwMode="auto">
          <a:xfrm>
            <a:off x="395288" y="1463675"/>
            <a:ext cx="57150" cy="57150"/>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sv-SE">
              <a:solidFill>
                <a:srgbClr val="191919"/>
              </a:solidFill>
            </a:endParaRPr>
          </a:p>
        </p:txBody>
      </p:sp>
      <p:sp>
        <p:nvSpPr>
          <p:cNvPr id="49163" name="Rectangle 130"/>
          <p:cNvSpPr>
            <a:spLocks noChangeArrowheads="1"/>
          </p:cNvSpPr>
          <p:nvPr/>
        </p:nvSpPr>
        <p:spPr bwMode="auto">
          <a:xfrm>
            <a:off x="539750" y="1416050"/>
            <a:ext cx="9985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sz="1000">
                <a:solidFill>
                  <a:srgbClr val="000000"/>
                </a:solidFill>
              </a:rPr>
              <a:t>Senior unsecured</a:t>
            </a:r>
            <a:endParaRPr lang="sv-SE" sz="2800">
              <a:solidFill>
                <a:srgbClr val="191919"/>
              </a:solidFill>
            </a:endParaRPr>
          </a:p>
        </p:txBody>
      </p:sp>
      <p:sp>
        <p:nvSpPr>
          <p:cNvPr id="49164" name="Rectangle 135"/>
          <p:cNvSpPr>
            <a:spLocks noChangeArrowheads="1"/>
          </p:cNvSpPr>
          <p:nvPr/>
        </p:nvSpPr>
        <p:spPr bwMode="auto">
          <a:xfrm>
            <a:off x="395288" y="1651000"/>
            <a:ext cx="57150" cy="5715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sv-SE">
              <a:solidFill>
                <a:srgbClr val="191919"/>
              </a:solidFill>
            </a:endParaRPr>
          </a:p>
        </p:txBody>
      </p:sp>
      <p:sp>
        <p:nvSpPr>
          <p:cNvPr id="49165" name="Rectangle 136"/>
          <p:cNvSpPr>
            <a:spLocks noChangeArrowheads="1"/>
          </p:cNvSpPr>
          <p:nvPr/>
        </p:nvSpPr>
        <p:spPr bwMode="auto">
          <a:xfrm>
            <a:off x="539750" y="1601788"/>
            <a:ext cx="396875"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sz="1000">
                <a:solidFill>
                  <a:srgbClr val="000000"/>
                </a:solidFill>
              </a:rPr>
              <a:t>Capital</a:t>
            </a:r>
            <a:endParaRPr lang="sv-SE" sz="2800">
              <a:solidFill>
                <a:srgbClr val="191919"/>
              </a:solidFill>
            </a:endParaRPr>
          </a:p>
        </p:txBody>
      </p:sp>
      <p:sp>
        <p:nvSpPr>
          <p:cNvPr id="32" name="Rectangle 135"/>
          <p:cNvSpPr>
            <a:spLocks noChangeArrowheads="1"/>
          </p:cNvSpPr>
          <p:nvPr/>
        </p:nvSpPr>
        <p:spPr bwMode="auto">
          <a:xfrm>
            <a:off x="395288" y="1870075"/>
            <a:ext cx="57150" cy="57150"/>
          </a:xfrm>
          <a:prstGeom prst="rect">
            <a:avLst/>
          </a:prstGeom>
          <a:solidFill>
            <a:schemeClr val="bg2">
              <a:lumMod val="40000"/>
              <a:lumOff val="60000"/>
            </a:schemeClr>
          </a:solidFill>
          <a:ln>
            <a:noFill/>
          </a:ln>
        </p:spPr>
        <p:txBody>
          <a:bodyPr/>
          <a:lstStyle/>
          <a:p>
            <a:endParaRPr lang="sv-SE">
              <a:solidFill>
                <a:srgbClr val="191919"/>
              </a:solidFill>
            </a:endParaRPr>
          </a:p>
        </p:txBody>
      </p:sp>
      <p:sp>
        <p:nvSpPr>
          <p:cNvPr id="49167" name="Rectangle 136"/>
          <p:cNvSpPr>
            <a:spLocks noChangeArrowheads="1"/>
          </p:cNvSpPr>
          <p:nvPr/>
        </p:nvSpPr>
        <p:spPr bwMode="auto">
          <a:xfrm>
            <a:off x="539750" y="1820863"/>
            <a:ext cx="8556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sv-SE" sz="1000">
                <a:solidFill>
                  <a:srgbClr val="000000"/>
                </a:solidFill>
              </a:rPr>
              <a:t>CD&gt;18 months</a:t>
            </a:r>
            <a:endParaRPr lang="sv-SE" sz="2800">
              <a:solidFill>
                <a:srgbClr val="191919"/>
              </a:solidFill>
            </a:endParaRPr>
          </a:p>
        </p:txBody>
      </p:sp>
      <p:sp>
        <p:nvSpPr>
          <p:cNvPr id="49168" name="Title 1"/>
          <p:cNvSpPr txBox="1">
            <a:spLocks/>
          </p:cNvSpPr>
          <p:nvPr/>
        </p:nvSpPr>
        <p:spPr bwMode="auto">
          <a:xfrm>
            <a:off x="371475" y="42863"/>
            <a:ext cx="84613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200" b="1" dirty="0" smtClean="0">
                <a:solidFill>
                  <a:srgbClr val="191919"/>
                </a:solidFill>
              </a:rPr>
              <a:t> </a:t>
            </a:r>
            <a:r>
              <a:rPr lang="en-US" sz="2200" b="1" dirty="0" err="1" smtClean="0">
                <a:solidFill>
                  <a:srgbClr val="191919"/>
                </a:solidFill>
              </a:rPr>
              <a:t>Nordea’s</a:t>
            </a:r>
            <a:r>
              <a:rPr lang="en-US" sz="2200" b="1" dirty="0" smtClean="0">
                <a:solidFill>
                  <a:srgbClr val="191919"/>
                </a:solidFill>
              </a:rPr>
              <a:t> </a:t>
            </a:r>
            <a:r>
              <a:rPr lang="en-US" sz="2200" b="1" dirty="0">
                <a:solidFill>
                  <a:srgbClr val="191919"/>
                </a:solidFill>
              </a:rPr>
              <a:t>global issuance </a:t>
            </a:r>
            <a:r>
              <a:rPr lang="en-US" sz="2200" b="1" dirty="0" smtClean="0">
                <a:solidFill>
                  <a:srgbClr val="191919"/>
                </a:solidFill>
              </a:rPr>
              <a:t>platform</a:t>
            </a:r>
            <a:endParaRPr lang="sv-SE" b="1" dirty="0">
              <a:solidFill>
                <a:srgbClr val="FF0000"/>
              </a:solidFill>
            </a:endParaRPr>
          </a:p>
        </p:txBody>
      </p:sp>
      <p:graphicFrame>
        <p:nvGraphicFramePr>
          <p:cNvPr id="49170" name="Chart 4"/>
          <p:cNvGraphicFramePr>
            <a:graphicFrameLocks/>
          </p:cNvGraphicFramePr>
          <p:nvPr>
            <p:extLst>
              <p:ext uri="{D42A27DB-BD31-4B8C-83A1-F6EECF244321}">
                <p14:modId xmlns:p14="http://schemas.microsoft.com/office/powerpoint/2010/main" val="3101841361"/>
              </p:ext>
            </p:extLst>
          </p:nvPr>
        </p:nvGraphicFramePr>
        <p:xfrm>
          <a:off x="3897313" y="3919538"/>
          <a:ext cx="2305050" cy="1454150"/>
        </p:xfrm>
        <a:graphic>
          <a:graphicData uri="http://schemas.openxmlformats.org/presentationml/2006/ole">
            <mc:AlternateContent xmlns:mc="http://schemas.openxmlformats.org/markup-compatibility/2006">
              <mc:Choice xmlns:v="urn:schemas-microsoft-com:vml" Requires="v">
                <p:oleObj spid="_x0000_s55658" name="Worksheet" r:id="rId5" imgW="1952521" imgH="1171530" progId="Excel.Sheet.8">
                  <p:embed/>
                </p:oleObj>
              </mc:Choice>
              <mc:Fallback>
                <p:oleObj name="Worksheet" r:id="rId5" imgW="1952521" imgH="1171530" progId="Excel.Sheet.8">
                  <p:embed/>
                  <p:pic>
                    <p:nvPicPr>
                      <p:cNvPr id="0" name=""/>
                      <p:cNvPicPr>
                        <a:picLocks noChangeArrowheads="1"/>
                      </p:cNvPicPr>
                      <p:nvPr/>
                    </p:nvPicPr>
                    <p:blipFill>
                      <a:blip r:embed="rId6"/>
                      <a:srcRect/>
                      <a:stretch>
                        <a:fillRect/>
                      </a:stretch>
                    </p:blipFill>
                    <p:spPr bwMode="auto">
                      <a:xfrm>
                        <a:off x="3897313" y="3919538"/>
                        <a:ext cx="2305050" cy="1454150"/>
                      </a:xfrm>
                      <a:prstGeom prst="rect">
                        <a:avLst/>
                      </a:prstGeom>
                      <a:noFill/>
                      <a:ln>
                        <a:noFill/>
                      </a:ln>
                      <a:extLst/>
                    </p:spPr>
                  </p:pic>
                </p:oleObj>
              </mc:Fallback>
            </mc:AlternateContent>
          </a:graphicData>
        </a:graphic>
      </p:graphicFrame>
      <p:sp>
        <p:nvSpPr>
          <p:cNvPr id="49172" name="TextBox 38"/>
          <p:cNvSpPr txBox="1">
            <a:spLocks noChangeArrowheads="1"/>
          </p:cNvSpPr>
          <p:nvPr/>
        </p:nvSpPr>
        <p:spPr bwMode="auto">
          <a:xfrm>
            <a:off x="5319838" y="3673570"/>
            <a:ext cx="80010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sz="800" b="1" dirty="0"/>
              <a:t>EUR </a:t>
            </a:r>
            <a:r>
              <a:rPr lang="en-GB" sz="800" b="1" dirty="0" smtClean="0"/>
              <a:t>46.7bn</a:t>
            </a:r>
            <a:endParaRPr lang="en-GB" sz="800" b="1" dirty="0"/>
          </a:p>
        </p:txBody>
      </p:sp>
      <p:graphicFrame>
        <p:nvGraphicFramePr>
          <p:cNvPr id="49173" name="Chart 36"/>
          <p:cNvGraphicFramePr>
            <a:graphicFrameLocks/>
          </p:cNvGraphicFramePr>
          <p:nvPr>
            <p:extLst>
              <p:ext uri="{D42A27DB-BD31-4B8C-83A1-F6EECF244321}">
                <p14:modId xmlns:p14="http://schemas.microsoft.com/office/powerpoint/2010/main" val="741575704"/>
              </p:ext>
            </p:extLst>
          </p:nvPr>
        </p:nvGraphicFramePr>
        <p:xfrm>
          <a:off x="7037388" y="3295650"/>
          <a:ext cx="1952625" cy="1416050"/>
        </p:xfrm>
        <a:graphic>
          <a:graphicData uri="http://schemas.openxmlformats.org/presentationml/2006/ole">
            <mc:AlternateContent xmlns:mc="http://schemas.openxmlformats.org/markup-compatibility/2006">
              <mc:Choice xmlns:v="urn:schemas-microsoft-com:vml" Requires="v">
                <p:oleObj spid="_x0000_s55659" name="Worksheet" r:id="rId7" imgW="1962246" imgH="1314360" progId="Excel.Sheet.8">
                  <p:embed/>
                </p:oleObj>
              </mc:Choice>
              <mc:Fallback>
                <p:oleObj name="Worksheet" r:id="rId7" imgW="1962246" imgH="1314360" progId="Excel.Sheet.8">
                  <p:embed/>
                  <p:pic>
                    <p:nvPicPr>
                      <p:cNvPr id="0" name=""/>
                      <p:cNvPicPr>
                        <a:picLocks noChangeArrowheads="1"/>
                      </p:cNvPicPr>
                      <p:nvPr/>
                    </p:nvPicPr>
                    <p:blipFill>
                      <a:blip r:embed="rId8"/>
                      <a:srcRect/>
                      <a:stretch>
                        <a:fillRect/>
                      </a:stretch>
                    </p:blipFill>
                    <p:spPr bwMode="auto">
                      <a:xfrm>
                        <a:off x="7037388" y="3295650"/>
                        <a:ext cx="1952625" cy="1416050"/>
                      </a:xfrm>
                      <a:prstGeom prst="rect">
                        <a:avLst/>
                      </a:prstGeom>
                      <a:noFill/>
                      <a:ln>
                        <a:noFill/>
                      </a:ln>
                      <a:extLst/>
                    </p:spPr>
                  </p:pic>
                </p:oleObj>
              </mc:Fallback>
            </mc:AlternateContent>
          </a:graphicData>
        </a:graphic>
      </p:graphicFrame>
      <p:sp>
        <p:nvSpPr>
          <p:cNvPr id="49174" name="TextBox 38"/>
          <p:cNvSpPr txBox="1">
            <a:spLocks noChangeArrowheads="1"/>
          </p:cNvSpPr>
          <p:nvPr/>
        </p:nvSpPr>
        <p:spPr bwMode="auto">
          <a:xfrm>
            <a:off x="7520959" y="4596711"/>
            <a:ext cx="976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sz="800" b="1" dirty="0"/>
              <a:t>JPY </a:t>
            </a:r>
            <a:r>
              <a:rPr lang="en-GB" sz="800" b="1" dirty="0" smtClean="0"/>
              <a:t>462.2bn</a:t>
            </a:r>
            <a:endParaRPr lang="en-GB" sz="800" b="1" dirty="0"/>
          </a:p>
          <a:p>
            <a:pPr algn="ctr" eaLnBrk="1" hangingPunct="1"/>
            <a:r>
              <a:rPr lang="en-GB" sz="800" b="1" dirty="0"/>
              <a:t>(EUR </a:t>
            </a:r>
            <a:r>
              <a:rPr lang="en-GB" sz="800" b="1" dirty="0" smtClean="0"/>
              <a:t>3.1bn </a:t>
            </a:r>
            <a:r>
              <a:rPr lang="en-GB" sz="800" b="1" dirty="0"/>
              <a:t>eq.)</a:t>
            </a:r>
          </a:p>
        </p:txBody>
      </p:sp>
      <p:graphicFrame>
        <p:nvGraphicFramePr>
          <p:cNvPr id="49175" name="Chart 38"/>
          <p:cNvGraphicFramePr>
            <a:graphicFrameLocks/>
          </p:cNvGraphicFramePr>
          <p:nvPr>
            <p:extLst>
              <p:ext uri="{D42A27DB-BD31-4B8C-83A1-F6EECF244321}">
                <p14:modId xmlns:p14="http://schemas.microsoft.com/office/powerpoint/2010/main" val="585660608"/>
              </p:ext>
            </p:extLst>
          </p:nvPr>
        </p:nvGraphicFramePr>
        <p:xfrm>
          <a:off x="4651375" y="2336800"/>
          <a:ext cx="2000250" cy="1347788"/>
        </p:xfrm>
        <a:graphic>
          <a:graphicData uri="http://schemas.openxmlformats.org/presentationml/2006/ole">
            <mc:AlternateContent xmlns:mc="http://schemas.openxmlformats.org/markup-compatibility/2006">
              <mc:Choice xmlns:v="urn:schemas-microsoft-com:vml" Requires="v">
                <p:oleObj spid="_x0000_s55660" name="Worksheet" r:id="rId9" imgW="2019244" imgH="1314360" progId="Excel.Sheet.8">
                  <p:embed/>
                </p:oleObj>
              </mc:Choice>
              <mc:Fallback>
                <p:oleObj name="Worksheet" r:id="rId9" imgW="2019244" imgH="1314360" progId="Excel.Sheet.8">
                  <p:embed/>
                  <p:pic>
                    <p:nvPicPr>
                      <p:cNvPr id="0" name=""/>
                      <p:cNvPicPr>
                        <a:picLocks noChangeArrowheads="1"/>
                      </p:cNvPicPr>
                      <p:nvPr/>
                    </p:nvPicPr>
                    <p:blipFill>
                      <a:blip r:embed="rId10"/>
                      <a:srcRect/>
                      <a:stretch>
                        <a:fillRect/>
                      </a:stretch>
                    </p:blipFill>
                    <p:spPr bwMode="auto">
                      <a:xfrm>
                        <a:off x="4651375" y="2336800"/>
                        <a:ext cx="2000250" cy="1347788"/>
                      </a:xfrm>
                      <a:prstGeom prst="rect">
                        <a:avLst/>
                      </a:prstGeom>
                      <a:noFill/>
                      <a:ln>
                        <a:noFill/>
                      </a:ln>
                      <a:extLst/>
                    </p:spPr>
                  </p:pic>
                </p:oleObj>
              </mc:Fallback>
            </mc:AlternateContent>
          </a:graphicData>
        </a:graphic>
      </p:graphicFrame>
      <p:sp>
        <p:nvSpPr>
          <p:cNvPr id="49176" name="TextBox 38"/>
          <p:cNvSpPr txBox="1">
            <a:spLocks noChangeArrowheads="1"/>
          </p:cNvSpPr>
          <p:nvPr/>
        </p:nvSpPr>
        <p:spPr bwMode="auto">
          <a:xfrm>
            <a:off x="1241850" y="4688912"/>
            <a:ext cx="103663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GB" sz="800" b="1" dirty="0"/>
              <a:t>USD </a:t>
            </a:r>
            <a:r>
              <a:rPr lang="en-GB" sz="800" b="1" dirty="0" smtClean="0"/>
              <a:t>21.4bn</a:t>
            </a:r>
            <a:endParaRPr lang="en-GB" sz="800" b="1" dirty="0"/>
          </a:p>
          <a:p>
            <a:pPr algn="ctr" eaLnBrk="1" hangingPunct="1"/>
            <a:r>
              <a:rPr lang="en-GB" sz="800" b="1" dirty="0"/>
              <a:t>(EUR </a:t>
            </a:r>
            <a:r>
              <a:rPr lang="en-GB" sz="800" b="1" dirty="0" smtClean="0"/>
              <a:t>17.3bn </a:t>
            </a:r>
            <a:r>
              <a:rPr lang="en-GB" sz="800" b="1" dirty="0"/>
              <a:t>eq.)</a:t>
            </a:r>
          </a:p>
        </p:txBody>
      </p:sp>
      <p:sp>
        <p:nvSpPr>
          <p:cNvPr id="49177" name="TextBox 38"/>
          <p:cNvSpPr txBox="1">
            <a:spLocks noChangeArrowheads="1"/>
          </p:cNvSpPr>
          <p:nvPr/>
        </p:nvSpPr>
        <p:spPr bwMode="auto">
          <a:xfrm>
            <a:off x="2683638" y="1927225"/>
            <a:ext cx="104933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sv-SE" sz="800" b="1" dirty="0">
                <a:solidFill>
                  <a:srgbClr val="191919"/>
                </a:solidFill>
              </a:rPr>
              <a:t>NOK </a:t>
            </a:r>
            <a:r>
              <a:rPr lang="sv-SE" sz="800" b="1" dirty="0" smtClean="0">
                <a:solidFill>
                  <a:srgbClr val="191919"/>
                </a:solidFill>
              </a:rPr>
              <a:t>74.0bn</a:t>
            </a:r>
            <a:endParaRPr lang="en-GB" sz="800" b="1" dirty="0">
              <a:solidFill>
                <a:srgbClr val="191919"/>
              </a:solidFill>
            </a:endParaRPr>
          </a:p>
          <a:p>
            <a:pPr algn="ctr" eaLnBrk="1" hangingPunct="1"/>
            <a:r>
              <a:rPr lang="en-GB" sz="800" b="1" dirty="0">
                <a:solidFill>
                  <a:srgbClr val="191919"/>
                </a:solidFill>
              </a:rPr>
              <a:t>(EUR </a:t>
            </a:r>
            <a:r>
              <a:rPr lang="en-GB" sz="800" b="1" dirty="0" smtClean="0">
                <a:solidFill>
                  <a:srgbClr val="191919"/>
                </a:solidFill>
              </a:rPr>
              <a:t>8.6bn </a:t>
            </a:r>
            <a:r>
              <a:rPr lang="en-GB" sz="800" b="1" dirty="0">
                <a:solidFill>
                  <a:srgbClr val="191919"/>
                </a:solidFill>
              </a:rPr>
              <a:t>eq.)</a:t>
            </a:r>
          </a:p>
        </p:txBody>
      </p:sp>
      <p:graphicFrame>
        <p:nvGraphicFramePr>
          <p:cNvPr id="49178" name="Chart 41"/>
          <p:cNvGraphicFramePr>
            <a:graphicFrameLocks/>
          </p:cNvGraphicFramePr>
          <p:nvPr>
            <p:extLst>
              <p:ext uri="{D42A27DB-BD31-4B8C-83A1-F6EECF244321}">
                <p14:modId xmlns:p14="http://schemas.microsoft.com/office/powerpoint/2010/main" val="1682099997"/>
              </p:ext>
            </p:extLst>
          </p:nvPr>
        </p:nvGraphicFramePr>
        <p:xfrm>
          <a:off x="1957388" y="628650"/>
          <a:ext cx="2447925" cy="1390650"/>
        </p:xfrm>
        <a:graphic>
          <a:graphicData uri="http://schemas.openxmlformats.org/presentationml/2006/ole">
            <mc:AlternateContent xmlns:mc="http://schemas.openxmlformats.org/markup-compatibility/2006">
              <mc:Choice xmlns:v="urn:schemas-microsoft-com:vml" Requires="v">
                <p:oleObj spid="_x0000_s55661" name="Worksheet" r:id="rId11" imgW="2019244" imgH="1142910" progId="Excel.Sheet.8">
                  <p:embed/>
                </p:oleObj>
              </mc:Choice>
              <mc:Fallback>
                <p:oleObj name="Worksheet" r:id="rId11" imgW="2019244" imgH="1142910" progId="Excel.Sheet.8">
                  <p:embed/>
                  <p:pic>
                    <p:nvPicPr>
                      <p:cNvPr id="0" name=""/>
                      <p:cNvPicPr>
                        <a:picLocks noChangeArrowheads="1"/>
                      </p:cNvPicPr>
                      <p:nvPr/>
                    </p:nvPicPr>
                    <p:blipFill>
                      <a:blip r:embed="rId12"/>
                      <a:srcRect/>
                      <a:stretch>
                        <a:fillRect/>
                      </a:stretch>
                    </p:blipFill>
                    <p:spPr bwMode="auto">
                      <a:xfrm>
                        <a:off x="1957388" y="628650"/>
                        <a:ext cx="2447925" cy="1390650"/>
                      </a:xfrm>
                      <a:prstGeom prst="rect">
                        <a:avLst/>
                      </a:prstGeom>
                      <a:noFill/>
                      <a:ln>
                        <a:noFill/>
                      </a:ln>
                      <a:extLst/>
                    </p:spPr>
                  </p:pic>
                </p:oleObj>
              </mc:Fallback>
            </mc:AlternateContent>
          </a:graphicData>
        </a:graphic>
      </p:graphicFrame>
      <p:sp>
        <p:nvSpPr>
          <p:cNvPr id="49179" name="TextBox 38"/>
          <p:cNvSpPr txBox="1">
            <a:spLocks noChangeArrowheads="1"/>
          </p:cNvSpPr>
          <p:nvPr/>
        </p:nvSpPr>
        <p:spPr bwMode="auto">
          <a:xfrm>
            <a:off x="4405313" y="1916113"/>
            <a:ext cx="110331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sv-SE" sz="800" b="1" dirty="0"/>
              <a:t>SEK </a:t>
            </a:r>
            <a:r>
              <a:rPr lang="sv-SE" sz="800" b="1" dirty="0" smtClean="0"/>
              <a:t>314.8bn</a:t>
            </a:r>
            <a:endParaRPr lang="en-GB" sz="800" b="1" dirty="0"/>
          </a:p>
          <a:p>
            <a:pPr algn="ctr" eaLnBrk="1" hangingPunct="1"/>
            <a:r>
              <a:rPr lang="en-GB" sz="800" b="1" dirty="0"/>
              <a:t>(EUR </a:t>
            </a:r>
            <a:r>
              <a:rPr lang="en-GB" sz="800" b="1" dirty="0" smtClean="0"/>
              <a:t>34.0bn </a:t>
            </a:r>
            <a:r>
              <a:rPr lang="en-GB" sz="800" b="1" dirty="0"/>
              <a:t>eq.)</a:t>
            </a:r>
          </a:p>
        </p:txBody>
      </p:sp>
      <p:sp>
        <p:nvSpPr>
          <p:cNvPr id="49181" name="TextBox 38"/>
          <p:cNvSpPr txBox="1">
            <a:spLocks noChangeArrowheads="1"/>
          </p:cNvSpPr>
          <p:nvPr/>
        </p:nvSpPr>
        <p:spPr bwMode="auto">
          <a:xfrm>
            <a:off x="3793032" y="3606740"/>
            <a:ext cx="976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sv-SE" sz="800" b="1" dirty="0"/>
              <a:t>GBP </a:t>
            </a:r>
            <a:r>
              <a:rPr lang="sv-SE" sz="800" b="1" dirty="0" smtClean="0"/>
              <a:t>2.6bn</a:t>
            </a:r>
            <a:endParaRPr lang="en-GB" sz="800" b="1" dirty="0"/>
          </a:p>
          <a:p>
            <a:pPr algn="ctr" eaLnBrk="1" hangingPunct="1"/>
            <a:r>
              <a:rPr lang="en-GB" sz="800" b="1" dirty="0"/>
              <a:t>(EUR </a:t>
            </a:r>
            <a:r>
              <a:rPr lang="en-GB" sz="800" b="1" dirty="0" smtClean="0"/>
              <a:t>3.3bn </a:t>
            </a:r>
            <a:r>
              <a:rPr lang="en-GB" sz="800" b="1" dirty="0"/>
              <a:t>eq.)</a:t>
            </a:r>
          </a:p>
        </p:txBody>
      </p:sp>
      <p:sp>
        <p:nvSpPr>
          <p:cNvPr id="35" name="Rectangle 34"/>
          <p:cNvSpPr/>
          <p:nvPr/>
        </p:nvSpPr>
        <p:spPr>
          <a:xfrm>
            <a:off x="599677" y="5939640"/>
            <a:ext cx="7789862" cy="37623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lgn="ctr" eaLnBrk="1" hangingPunct="1">
              <a:spcBef>
                <a:spcPct val="0"/>
              </a:spcBef>
              <a:spcAft>
                <a:spcPct val="0"/>
              </a:spcAft>
              <a:buSzTx/>
              <a:buFontTx/>
              <a:buNone/>
            </a:pPr>
            <a:r>
              <a:rPr lang="en-US" altLang="en-US" dirty="0" err="1">
                <a:solidFill>
                  <a:schemeClr val="bg1"/>
                </a:solidFill>
              </a:rPr>
              <a:t>Nordea’s</a:t>
            </a:r>
            <a:r>
              <a:rPr lang="en-US" altLang="en-US" dirty="0">
                <a:solidFill>
                  <a:schemeClr val="bg1"/>
                </a:solidFill>
              </a:rPr>
              <a:t> wholesale funding source is globally well diversified</a:t>
            </a:r>
            <a:endParaRPr lang="sv-SE" altLang="en-US" sz="2400" b="1" dirty="0">
              <a:solidFill>
                <a:schemeClr val="bg1"/>
              </a:solidFill>
            </a:endParaRPr>
          </a:p>
        </p:txBody>
      </p:sp>
      <p:graphicFrame>
        <p:nvGraphicFramePr>
          <p:cNvPr id="4" name="Object 3"/>
          <p:cNvGraphicFramePr>
            <a:graphicFrameLocks/>
          </p:cNvGraphicFramePr>
          <p:nvPr>
            <p:extLst>
              <p:ext uri="{D42A27DB-BD31-4B8C-83A1-F6EECF244321}">
                <p14:modId xmlns:p14="http://schemas.microsoft.com/office/powerpoint/2010/main" val="362903514"/>
              </p:ext>
            </p:extLst>
          </p:nvPr>
        </p:nvGraphicFramePr>
        <p:xfrm>
          <a:off x="3641725" y="614363"/>
          <a:ext cx="2447925" cy="1390650"/>
        </p:xfrm>
        <a:graphic>
          <a:graphicData uri="http://schemas.openxmlformats.org/presentationml/2006/ole">
            <mc:AlternateContent xmlns:mc="http://schemas.openxmlformats.org/markup-compatibility/2006">
              <mc:Choice xmlns:v="urn:schemas-microsoft-com:vml" Requires="v">
                <p:oleObj spid="_x0000_s55662" name="Worksheet" r:id="rId13" imgW="2019244" imgH="1142910" progId="Excel.Sheet.8">
                  <p:embed/>
                </p:oleObj>
              </mc:Choice>
              <mc:Fallback>
                <p:oleObj name="Worksheet" r:id="rId13" imgW="2019244" imgH="1142910" progId="Excel.Sheet.8">
                  <p:embed/>
                  <p:pic>
                    <p:nvPicPr>
                      <p:cNvPr id="0" name="Chart 41"/>
                      <p:cNvPicPr>
                        <a:picLocks noChangeArrowheads="1"/>
                      </p:cNvPicPr>
                      <p:nvPr/>
                    </p:nvPicPr>
                    <p:blipFill>
                      <a:blip r:embed="rId14"/>
                      <a:srcRect/>
                      <a:stretch>
                        <a:fillRect/>
                      </a:stretch>
                    </p:blipFill>
                    <p:spPr bwMode="auto">
                      <a:xfrm>
                        <a:off x="3641725" y="614363"/>
                        <a:ext cx="2447925"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 name="Object 4"/>
          <p:cNvGraphicFramePr>
            <a:graphicFrameLocks/>
          </p:cNvGraphicFramePr>
          <p:nvPr>
            <p:extLst>
              <p:ext uri="{D42A27DB-BD31-4B8C-83A1-F6EECF244321}">
                <p14:modId xmlns:p14="http://schemas.microsoft.com/office/powerpoint/2010/main" val="389718057"/>
              </p:ext>
            </p:extLst>
          </p:nvPr>
        </p:nvGraphicFramePr>
        <p:xfrm>
          <a:off x="5219700" y="660400"/>
          <a:ext cx="2447925" cy="1392238"/>
        </p:xfrm>
        <a:graphic>
          <a:graphicData uri="http://schemas.openxmlformats.org/presentationml/2006/ole">
            <mc:AlternateContent xmlns:mc="http://schemas.openxmlformats.org/markup-compatibility/2006">
              <mc:Choice xmlns:v="urn:schemas-microsoft-com:vml" Requires="v">
                <p:oleObj spid="_x0000_s55663" name="Worksheet" r:id="rId15" imgW="2019244" imgH="1142910" progId="Excel.Sheet.8">
                  <p:embed/>
                </p:oleObj>
              </mc:Choice>
              <mc:Fallback>
                <p:oleObj name="Worksheet" r:id="rId15" imgW="2019244" imgH="1142910" progId="Excel.Sheet.8">
                  <p:embed/>
                  <p:pic>
                    <p:nvPicPr>
                      <p:cNvPr id="0" name="Chart 41"/>
                      <p:cNvPicPr>
                        <a:picLocks noChangeArrowheads="1"/>
                      </p:cNvPicPr>
                      <p:nvPr/>
                    </p:nvPicPr>
                    <p:blipFill>
                      <a:blip r:embed="rId16"/>
                      <a:srcRect/>
                      <a:stretch>
                        <a:fillRect/>
                      </a:stretch>
                    </p:blipFill>
                    <p:spPr bwMode="auto">
                      <a:xfrm>
                        <a:off x="5219700" y="660400"/>
                        <a:ext cx="2447925" cy="139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 name="Object 7"/>
          <p:cNvGraphicFramePr>
            <a:graphicFrameLocks/>
          </p:cNvGraphicFramePr>
          <p:nvPr>
            <p:extLst>
              <p:ext uri="{D42A27DB-BD31-4B8C-83A1-F6EECF244321}">
                <p14:modId xmlns:p14="http://schemas.microsoft.com/office/powerpoint/2010/main" val="3801795648"/>
              </p:ext>
            </p:extLst>
          </p:nvPr>
        </p:nvGraphicFramePr>
        <p:xfrm>
          <a:off x="606425" y="3379788"/>
          <a:ext cx="2001838" cy="1371600"/>
        </p:xfrm>
        <a:graphic>
          <a:graphicData uri="http://schemas.openxmlformats.org/presentationml/2006/ole">
            <mc:AlternateContent xmlns:mc="http://schemas.openxmlformats.org/markup-compatibility/2006">
              <mc:Choice xmlns:v="urn:schemas-microsoft-com:vml" Requires="v">
                <p:oleObj spid="_x0000_s55664" name="Worksheet" r:id="rId17" imgW="2019244" imgH="1333530" progId="Excel.Sheet.8">
                  <p:embed/>
                </p:oleObj>
              </mc:Choice>
              <mc:Fallback>
                <p:oleObj name="Worksheet" r:id="rId17" imgW="2019244" imgH="1333530" progId="Excel.Sheet.8">
                  <p:embed/>
                  <p:pic>
                    <p:nvPicPr>
                      <p:cNvPr id="0" name="Chart 38"/>
                      <p:cNvPicPr>
                        <a:picLocks noChangeArrowheads="1"/>
                      </p:cNvPicPr>
                      <p:nvPr/>
                    </p:nvPicPr>
                    <p:blipFill>
                      <a:blip r:embed="rId18"/>
                      <a:srcRect/>
                      <a:stretch>
                        <a:fillRect/>
                      </a:stretch>
                    </p:blipFill>
                    <p:spPr bwMode="auto">
                      <a:xfrm>
                        <a:off x="606425" y="3379788"/>
                        <a:ext cx="2001838"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 name="Object 9"/>
          <p:cNvGraphicFramePr>
            <a:graphicFrameLocks/>
          </p:cNvGraphicFramePr>
          <p:nvPr>
            <p:extLst>
              <p:ext uri="{D42A27DB-BD31-4B8C-83A1-F6EECF244321}">
                <p14:modId xmlns:p14="http://schemas.microsoft.com/office/powerpoint/2010/main" val="3286285333"/>
              </p:ext>
            </p:extLst>
          </p:nvPr>
        </p:nvGraphicFramePr>
        <p:xfrm>
          <a:off x="3048000" y="2344738"/>
          <a:ext cx="2447925" cy="1390650"/>
        </p:xfrm>
        <a:graphic>
          <a:graphicData uri="http://schemas.openxmlformats.org/presentationml/2006/ole">
            <mc:AlternateContent xmlns:mc="http://schemas.openxmlformats.org/markup-compatibility/2006">
              <mc:Choice xmlns:v="urn:schemas-microsoft-com:vml" Requires="v">
                <p:oleObj spid="_x0000_s55665" name="Worksheet" r:id="rId19" imgW="2019244" imgH="1142910" progId="Excel.Sheet.8">
                  <p:embed/>
                </p:oleObj>
              </mc:Choice>
              <mc:Fallback>
                <p:oleObj name="Worksheet" r:id="rId19" imgW="2019244" imgH="1142910" progId="Excel.Sheet.8">
                  <p:embed/>
                  <p:pic>
                    <p:nvPicPr>
                      <p:cNvPr id="0" name="Chart 41"/>
                      <p:cNvPicPr>
                        <a:picLocks noChangeArrowheads="1"/>
                      </p:cNvPicPr>
                      <p:nvPr/>
                    </p:nvPicPr>
                    <p:blipFill>
                      <a:blip r:embed="rId20"/>
                      <a:srcRect/>
                      <a:stretch>
                        <a:fillRect/>
                      </a:stretch>
                    </p:blipFill>
                    <p:spPr bwMode="auto">
                      <a:xfrm>
                        <a:off x="3048000" y="2344738"/>
                        <a:ext cx="2447925"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4"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33</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208767056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5"/>
          <p:cNvSpPr>
            <a:spLocks noGrp="1"/>
          </p:cNvSpPr>
          <p:nvPr>
            <p:ph type="title"/>
          </p:nvPr>
        </p:nvSpPr>
        <p:spPr>
          <a:xfrm>
            <a:off x="341313" y="20638"/>
            <a:ext cx="8461375" cy="584200"/>
          </a:xfrm>
        </p:spPr>
        <p:txBody>
          <a:bodyPr/>
          <a:lstStyle/>
          <a:p>
            <a:r>
              <a:rPr lang="en-US" altLang="en-US" dirty="0" smtClean="0"/>
              <a:t>Short term issuance, diversification and duration – Q2 2015</a:t>
            </a:r>
          </a:p>
        </p:txBody>
      </p:sp>
      <p:sp>
        <p:nvSpPr>
          <p:cNvPr id="46089" name="Title 1"/>
          <p:cNvSpPr txBox="1">
            <a:spLocks/>
          </p:cNvSpPr>
          <p:nvPr/>
        </p:nvSpPr>
        <p:spPr bwMode="auto">
          <a:xfrm>
            <a:off x="276224" y="764952"/>
            <a:ext cx="407975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100" b="1" dirty="0"/>
              <a:t>Diversification of Short-term funding </a:t>
            </a:r>
            <a:r>
              <a:rPr lang="en-GB" altLang="en-US" sz="1100" b="1" dirty="0" smtClean="0"/>
              <a:t>programs</a:t>
            </a:r>
          </a:p>
          <a:p>
            <a:pPr eaLnBrk="1" hangingPunct="1">
              <a:spcBef>
                <a:spcPct val="0"/>
              </a:spcBef>
              <a:spcAft>
                <a:spcPct val="0"/>
              </a:spcAft>
              <a:buSzTx/>
              <a:buFontTx/>
              <a:buNone/>
            </a:pPr>
            <a:r>
              <a:rPr lang="en-GB" altLang="en-US" sz="1100" b="1" dirty="0" smtClean="0"/>
              <a:t>EUR 46.1bn</a:t>
            </a:r>
            <a:endParaRPr lang="en-GB" altLang="en-US" sz="1100" b="1" dirty="0"/>
          </a:p>
        </p:txBody>
      </p:sp>
      <p:sp>
        <p:nvSpPr>
          <p:cNvPr id="46090" name="Title 1"/>
          <p:cNvSpPr txBox="1">
            <a:spLocks/>
          </p:cNvSpPr>
          <p:nvPr/>
        </p:nvSpPr>
        <p:spPr bwMode="auto">
          <a:xfrm>
            <a:off x="387350" y="3517900"/>
            <a:ext cx="504825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100" b="1" dirty="0"/>
              <a:t>Short-term funding programs - outstanding </a:t>
            </a:r>
            <a:r>
              <a:rPr lang="en-GB" altLang="en-US" sz="1100" b="1" dirty="0" smtClean="0"/>
              <a:t>by</a:t>
            </a:r>
          </a:p>
          <a:p>
            <a:pPr eaLnBrk="1" hangingPunct="1">
              <a:spcBef>
                <a:spcPct val="0"/>
              </a:spcBef>
              <a:spcAft>
                <a:spcPct val="0"/>
              </a:spcAft>
              <a:buSzTx/>
              <a:buFontTx/>
              <a:buNone/>
            </a:pPr>
            <a:r>
              <a:rPr lang="en-GB" altLang="en-US" sz="1100" b="1" dirty="0" smtClean="0"/>
              <a:t>geographical </a:t>
            </a:r>
            <a:r>
              <a:rPr lang="en-GB" altLang="en-US" sz="1100" b="1" dirty="0"/>
              <a:t>area</a:t>
            </a:r>
            <a:br>
              <a:rPr lang="en-GB" altLang="en-US" sz="1100" b="1" dirty="0"/>
            </a:br>
            <a:endParaRPr lang="en-GB" altLang="en-US" sz="1100" b="1" dirty="0"/>
          </a:p>
        </p:txBody>
      </p:sp>
      <p:sp>
        <p:nvSpPr>
          <p:cNvPr id="46092" name="Rectangle 43"/>
          <p:cNvSpPr>
            <a:spLocks noChangeArrowheads="1"/>
          </p:cNvSpPr>
          <p:nvPr/>
        </p:nvSpPr>
        <p:spPr bwMode="ltGray">
          <a:xfrm>
            <a:off x="4610100" y="1104900"/>
            <a:ext cx="3760788" cy="228600"/>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ct val="0"/>
              </a:spcBef>
              <a:spcAft>
                <a:spcPct val="0"/>
              </a:spcAft>
              <a:buSzTx/>
              <a:buFontTx/>
              <a:buNone/>
            </a:pPr>
            <a:r>
              <a:rPr lang="en-GB" altLang="en-US" sz="1200" b="1">
                <a:solidFill>
                  <a:srgbClr val="FFFFFF"/>
                </a:solidFill>
                <a:ea typeface="SC STKaiti"/>
                <a:cs typeface="SC STKaiti"/>
              </a:rPr>
              <a:t>Comments</a:t>
            </a:r>
          </a:p>
        </p:txBody>
      </p:sp>
      <p:sp>
        <p:nvSpPr>
          <p:cNvPr id="19" name="TextBox 12"/>
          <p:cNvSpPr txBox="1">
            <a:spLocks noChangeArrowheads="1"/>
          </p:cNvSpPr>
          <p:nvPr/>
        </p:nvSpPr>
        <p:spPr bwMode="auto">
          <a:xfrm>
            <a:off x="4592571" y="1597744"/>
            <a:ext cx="4335000" cy="1754326"/>
          </a:xfrm>
          <a:prstGeom prst="rect">
            <a:avLst/>
          </a:prstGeom>
          <a:solidFill>
            <a:schemeClr val="tx2">
              <a:lumMod val="20000"/>
              <a:lumOff val="80000"/>
            </a:schemeClr>
          </a:solidFill>
          <a:ln>
            <a:solidFill>
              <a:schemeClr val="accent1"/>
            </a:solidFill>
          </a:ln>
          <a:extLst/>
        </p:spPr>
        <p:txBody>
          <a:bodyPr wrap="square">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US" altLang="en-US" sz="1200" dirty="0" err="1">
                <a:solidFill>
                  <a:schemeClr val="tx1"/>
                </a:solidFill>
              </a:rPr>
              <a:t>Nordea</a:t>
            </a:r>
            <a:r>
              <a:rPr lang="en-US" altLang="en-US" sz="1200" dirty="0">
                <a:solidFill>
                  <a:schemeClr val="tx1"/>
                </a:solidFill>
              </a:rPr>
              <a:t> actively manages </a:t>
            </a:r>
            <a:r>
              <a:rPr lang="en-US" altLang="en-US" sz="1200" dirty="0" smtClean="0">
                <a:solidFill>
                  <a:schemeClr val="tx1"/>
                </a:solidFill>
              </a:rPr>
              <a:t>its short </a:t>
            </a:r>
            <a:r>
              <a:rPr lang="en-US" altLang="en-US" sz="1200" dirty="0">
                <a:solidFill>
                  <a:schemeClr val="tx1"/>
                </a:solidFill>
              </a:rPr>
              <a:t>term funding mix </a:t>
            </a:r>
            <a:endParaRPr lang="en-US" altLang="en-US" sz="1200" dirty="0" smtClean="0">
              <a:solidFill>
                <a:schemeClr val="tx1"/>
              </a:solidFill>
            </a:endParaRPr>
          </a:p>
          <a:p>
            <a:pPr eaLnBrk="1" hangingPunct="1">
              <a:spcBef>
                <a:spcPct val="0"/>
              </a:spcBef>
              <a:spcAft>
                <a:spcPct val="0"/>
              </a:spcAft>
              <a:buSzTx/>
              <a:buFontTx/>
              <a:buNone/>
            </a:pPr>
            <a:endParaRPr lang="en-US" altLang="en-US" sz="1200" dirty="0">
              <a:solidFill>
                <a:schemeClr val="tx1"/>
              </a:solidFill>
            </a:endParaRPr>
          </a:p>
          <a:p>
            <a:pPr marL="171450" indent="-171450" eaLnBrk="1" hangingPunct="1">
              <a:spcBef>
                <a:spcPct val="0"/>
              </a:spcBef>
              <a:spcAft>
                <a:spcPct val="0"/>
              </a:spcAft>
              <a:buSzTx/>
              <a:buFont typeface="Wingdings" panose="05000000000000000000" pitchFamily="2" charset="2"/>
              <a:buChar char="ü"/>
            </a:pPr>
            <a:r>
              <a:rPr lang="en-US" altLang="en-US" sz="1200" dirty="0">
                <a:solidFill>
                  <a:schemeClr val="tx1"/>
                </a:solidFill>
              </a:rPr>
              <a:t>B</a:t>
            </a:r>
            <a:r>
              <a:rPr lang="en-US" altLang="en-US" sz="1200" dirty="0" smtClean="0">
                <a:solidFill>
                  <a:schemeClr val="tx1"/>
                </a:solidFill>
              </a:rPr>
              <a:t>alance between programs &amp; currencies </a:t>
            </a:r>
          </a:p>
          <a:p>
            <a:pPr marL="171450" indent="-171450" eaLnBrk="1" hangingPunct="1">
              <a:spcBef>
                <a:spcPct val="0"/>
              </a:spcBef>
              <a:spcAft>
                <a:spcPct val="0"/>
              </a:spcAft>
              <a:buSzTx/>
              <a:buFont typeface="Wingdings" panose="05000000000000000000" pitchFamily="2" charset="2"/>
              <a:buChar char="ü"/>
            </a:pPr>
            <a:r>
              <a:rPr lang="en-US" altLang="en-US" sz="1200" dirty="0" smtClean="0">
                <a:solidFill>
                  <a:schemeClr val="tx1"/>
                </a:solidFill>
              </a:rPr>
              <a:t>Daily active issuance</a:t>
            </a:r>
          </a:p>
          <a:p>
            <a:pPr marL="171450" indent="-171450" eaLnBrk="1" hangingPunct="1">
              <a:spcBef>
                <a:spcPct val="0"/>
              </a:spcBef>
              <a:spcAft>
                <a:spcPct val="0"/>
              </a:spcAft>
              <a:buSzTx/>
              <a:buFont typeface="Wingdings" panose="05000000000000000000" pitchFamily="2" charset="2"/>
              <a:buChar char="ü"/>
            </a:pPr>
            <a:r>
              <a:rPr lang="en-US" altLang="en-US" sz="1200" dirty="0" smtClean="0">
                <a:solidFill>
                  <a:schemeClr val="tx1"/>
                </a:solidFill>
              </a:rPr>
              <a:t>Weighted average original maturity remain around 6 months in 2015</a:t>
            </a:r>
          </a:p>
          <a:p>
            <a:pPr marL="171450" indent="-171450" eaLnBrk="1" hangingPunct="1">
              <a:spcBef>
                <a:spcPct val="0"/>
              </a:spcBef>
              <a:spcAft>
                <a:spcPct val="0"/>
              </a:spcAft>
              <a:buSzTx/>
              <a:buFont typeface="Wingdings" panose="05000000000000000000" pitchFamily="2" charset="2"/>
              <a:buChar char="ü"/>
            </a:pPr>
            <a:r>
              <a:rPr lang="en-US" altLang="en-US" sz="1200" dirty="0" smtClean="0">
                <a:solidFill>
                  <a:schemeClr val="tx1"/>
                </a:solidFill>
              </a:rPr>
              <a:t>Active investor work – keeping up with the changing market (MM Reform </a:t>
            </a:r>
            <a:r>
              <a:rPr lang="en-US" altLang="en-US" sz="1200" dirty="0" err="1" smtClean="0">
                <a:solidFill>
                  <a:schemeClr val="tx1"/>
                </a:solidFill>
              </a:rPr>
              <a:t>etc</a:t>
            </a:r>
            <a:r>
              <a:rPr lang="en-US" altLang="en-US" sz="1200" dirty="0" smtClean="0">
                <a:solidFill>
                  <a:schemeClr val="tx1"/>
                </a:solidFill>
              </a:rPr>
              <a:t>) </a:t>
            </a:r>
          </a:p>
          <a:p>
            <a:pPr marL="171450" indent="-171450" eaLnBrk="1" hangingPunct="1">
              <a:spcBef>
                <a:spcPct val="0"/>
              </a:spcBef>
              <a:spcAft>
                <a:spcPct val="0"/>
              </a:spcAft>
              <a:buSzTx/>
              <a:buFont typeface="Wingdings" panose="05000000000000000000" pitchFamily="2" charset="2"/>
              <a:buChar char="ü"/>
            </a:pPr>
            <a:endParaRPr lang="en-US" altLang="en-US" sz="1200" dirty="0">
              <a:solidFill>
                <a:schemeClr val="tx1"/>
              </a:solidFill>
            </a:endParaRPr>
          </a:p>
        </p:txBody>
      </p:sp>
      <p:sp>
        <p:nvSpPr>
          <p:cNvPr id="12"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34</a:t>
            </a:fld>
            <a:r>
              <a:rPr lang="en-GB" dirty="0" smtClean="0">
                <a:solidFill>
                  <a:srgbClr val="191919"/>
                </a:solidFill>
              </a:rPr>
              <a:t> • </a:t>
            </a:r>
            <a:endParaRPr lang="en-GB" dirty="0">
              <a:solidFill>
                <a:srgbClr val="191919"/>
              </a:solidFill>
            </a:endParaRPr>
          </a:p>
        </p:txBody>
      </p:sp>
      <p:pic>
        <p:nvPicPr>
          <p:cNvPr id="1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6224" y="1189744"/>
            <a:ext cx="3280575" cy="2518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6223" y="4018887"/>
            <a:ext cx="4256020" cy="2222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87595" y="3426488"/>
            <a:ext cx="4078530" cy="2492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559436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p:cNvSpPr>
            <a:spLocks noGrp="1"/>
          </p:cNvSpPr>
          <p:nvPr>
            <p:ph type="title"/>
          </p:nvPr>
        </p:nvSpPr>
        <p:spPr/>
        <p:txBody>
          <a:bodyPr/>
          <a:lstStyle/>
          <a:p>
            <a:r>
              <a:rPr lang="en-US" sz="1600" dirty="0">
                <a:cs typeface="Arial" pitchFamily="34" charset="0"/>
              </a:rPr>
              <a:t>Long term issuance per </a:t>
            </a:r>
            <a:r>
              <a:rPr lang="en-US" sz="1600" dirty="0" smtClean="0">
                <a:cs typeface="Arial" pitchFamily="34" charset="0"/>
              </a:rPr>
              <a:t>June </a:t>
            </a:r>
            <a:r>
              <a:rPr lang="en-US" sz="1600" dirty="0">
                <a:cs typeface="Arial" pitchFamily="34" charset="0"/>
              </a:rPr>
              <a:t>2015 – </a:t>
            </a:r>
            <a:r>
              <a:rPr lang="en-US" sz="1600" dirty="0">
                <a:solidFill>
                  <a:schemeClr val="tx1"/>
                </a:solidFill>
                <a:cs typeface="Arial" pitchFamily="34" charset="0"/>
              </a:rPr>
              <a:t>EUR </a:t>
            </a:r>
            <a:r>
              <a:rPr lang="en-US" sz="1600" dirty="0" smtClean="0">
                <a:solidFill>
                  <a:schemeClr val="tx1"/>
                </a:solidFill>
                <a:cs typeface="Arial" pitchFamily="34" charset="0"/>
              </a:rPr>
              <a:t>14.8bn</a:t>
            </a:r>
            <a:r>
              <a:rPr lang="en-US" sz="1600" dirty="0">
                <a:cs typeface="Arial" pitchFamily="34" charset="0"/>
              </a:rPr>
              <a:t/>
            </a:r>
            <a:br>
              <a:rPr lang="en-US" sz="1600" dirty="0">
                <a:cs typeface="Arial" pitchFamily="34" charset="0"/>
              </a:rPr>
            </a:br>
            <a:r>
              <a:rPr lang="en-US" sz="1600" dirty="0">
                <a:cs typeface="Arial" pitchFamily="34" charset="0"/>
              </a:rPr>
              <a:t>(excl. </a:t>
            </a:r>
            <a:r>
              <a:rPr lang="en-US" sz="1600" dirty="0" err="1">
                <a:cs typeface="Arial" pitchFamily="34" charset="0"/>
              </a:rPr>
              <a:t>Nordea</a:t>
            </a:r>
            <a:r>
              <a:rPr lang="en-US" sz="1600" dirty="0">
                <a:cs typeface="Arial" pitchFamily="34" charset="0"/>
              </a:rPr>
              <a:t> </a:t>
            </a:r>
            <a:r>
              <a:rPr lang="en-US" sz="1600" dirty="0" err="1">
                <a:cs typeface="Arial" pitchFamily="34" charset="0"/>
              </a:rPr>
              <a:t>Kredit</a:t>
            </a:r>
            <a:r>
              <a:rPr lang="en-US" sz="1600" dirty="0">
                <a:cs typeface="Arial" pitchFamily="34" charset="0"/>
              </a:rPr>
              <a:t> and AT1</a:t>
            </a:r>
            <a:r>
              <a:rPr lang="en-US" sz="1600" dirty="0" smtClean="0">
                <a:cs typeface="Arial" pitchFamily="34" charset="0"/>
              </a:rPr>
              <a:t>)</a:t>
            </a:r>
            <a:endParaRPr lang="sv-SE" sz="1600" dirty="0"/>
          </a:p>
        </p:txBody>
      </p:sp>
      <p:sp>
        <p:nvSpPr>
          <p:cNvPr id="3" name="Rektangel 2"/>
          <p:cNvSpPr/>
          <p:nvPr/>
        </p:nvSpPr>
        <p:spPr>
          <a:xfrm>
            <a:off x="317989" y="908721"/>
            <a:ext cx="4386949" cy="45719"/>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graphicFrame>
        <p:nvGraphicFramePr>
          <p:cNvPr id="4" name="Chart 9"/>
          <p:cNvGraphicFramePr>
            <a:graphicFrameLocks/>
          </p:cNvGraphicFramePr>
          <p:nvPr>
            <p:extLst>
              <p:ext uri="{D42A27DB-BD31-4B8C-83A1-F6EECF244321}">
                <p14:modId xmlns:p14="http://schemas.microsoft.com/office/powerpoint/2010/main" val="1887041650"/>
              </p:ext>
            </p:extLst>
          </p:nvPr>
        </p:nvGraphicFramePr>
        <p:xfrm>
          <a:off x="317989" y="1169884"/>
          <a:ext cx="4381482" cy="261373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ruta 4"/>
          <p:cNvSpPr txBox="1"/>
          <p:nvPr/>
        </p:nvSpPr>
        <p:spPr>
          <a:xfrm>
            <a:off x="317989" y="954439"/>
            <a:ext cx="4719294" cy="215444"/>
          </a:xfrm>
          <a:prstGeom prst="rect">
            <a:avLst/>
          </a:prstGeom>
          <a:noFill/>
        </p:spPr>
        <p:txBody>
          <a:bodyPr wrap="square" rtlCol="0">
            <a:spAutoFit/>
          </a:bodyPr>
          <a:lstStyle/>
          <a:p>
            <a:r>
              <a:rPr lang="sv-SE" sz="800" dirty="0" smtClean="0"/>
              <a:t>MONTHLY LTF ISSUANCE 2015</a:t>
            </a:r>
            <a:r>
              <a:rPr lang="sv-SE" sz="800" baseline="30000" dirty="0" smtClean="0"/>
              <a:t>1</a:t>
            </a:r>
            <a:endParaRPr lang="sv-SE" sz="800" baseline="30000" dirty="0"/>
          </a:p>
        </p:txBody>
      </p:sp>
      <p:sp>
        <p:nvSpPr>
          <p:cNvPr id="7" name="textruta 6"/>
          <p:cNvSpPr txBox="1"/>
          <p:nvPr/>
        </p:nvSpPr>
        <p:spPr>
          <a:xfrm>
            <a:off x="5369627" y="954439"/>
            <a:ext cx="3389915" cy="5285550"/>
          </a:xfrm>
          <a:prstGeom prst="rect">
            <a:avLst/>
          </a:prstGeom>
          <a:noFill/>
        </p:spPr>
        <p:txBody>
          <a:bodyPr wrap="square" rtlCol="0">
            <a:spAutoFit/>
          </a:bodyPr>
          <a:lstStyle/>
          <a:p>
            <a:r>
              <a:rPr lang="sv-SE" sz="800" dirty="0" smtClean="0"/>
              <a:t>COMMENTS</a:t>
            </a:r>
          </a:p>
          <a:p>
            <a:endParaRPr lang="sv-SE" sz="800" dirty="0"/>
          </a:p>
          <a:p>
            <a:pPr marL="171450" indent="-171450" eaLnBrk="1" hangingPunct="1">
              <a:lnSpc>
                <a:spcPct val="90000"/>
              </a:lnSpc>
              <a:spcBef>
                <a:spcPct val="5000"/>
              </a:spcBef>
              <a:spcAft>
                <a:spcPct val="5000"/>
              </a:spcAft>
              <a:buClr>
                <a:schemeClr val="tx1"/>
              </a:buClr>
              <a:buSzPct val="80000"/>
              <a:buFont typeface="Arial" charset="0"/>
              <a:buChar char="•"/>
            </a:pPr>
            <a:r>
              <a:rPr lang="en-GB" altLang="en-US" sz="1200" b="1" dirty="0" smtClean="0">
                <a:solidFill>
                  <a:schemeClr val="bg2"/>
                </a:solidFill>
              </a:rPr>
              <a:t>Benchmark </a:t>
            </a:r>
            <a:r>
              <a:rPr lang="en-GB" altLang="en-US" sz="1200" b="1" dirty="0">
                <a:solidFill>
                  <a:schemeClr val="bg2"/>
                </a:solidFill>
              </a:rPr>
              <a:t>transactions </a:t>
            </a:r>
            <a:r>
              <a:rPr lang="en-GB" altLang="en-US" sz="1200" b="1" dirty="0" smtClean="0">
                <a:solidFill>
                  <a:schemeClr val="bg2"/>
                </a:solidFill>
              </a:rPr>
              <a:t>2015</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EUR </a:t>
            </a:r>
            <a:r>
              <a:rPr lang="en-GB" altLang="en-US" sz="1200" dirty="0">
                <a:solidFill>
                  <a:schemeClr val="bg2"/>
                </a:solidFill>
              </a:rPr>
              <a:t>1bn 1,125% 10yr senior (</a:t>
            </a:r>
            <a:r>
              <a:rPr lang="en-GB" altLang="en-US" sz="1200" dirty="0" smtClean="0">
                <a:solidFill>
                  <a:schemeClr val="bg2"/>
                </a:solidFill>
              </a:rPr>
              <a:t>Feb)</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EUR </a:t>
            </a:r>
            <a:r>
              <a:rPr lang="en-GB" altLang="en-US" sz="1200" dirty="0">
                <a:solidFill>
                  <a:schemeClr val="bg2"/>
                </a:solidFill>
              </a:rPr>
              <a:t>1bn NBF Covered 5.25yr (</a:t>
            </a:r>
            <a:r>
              <a:rPr lang="en-GB" altLang="en-US" sz="1200" dirty="0" smtClean="0">
                <a:solidFill>
                  <a:schemeClr val="bg2"/>
                </a:solidFill>
              </a:rPr>
              <a:t>Mar)</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EUR </a:t>
            </a:r>
            <a:r>
              <a:rPr lang="en-GB" altLang="en-US" sz="1200" dirty="0">
                <a:solidFill>
                  <a:schemeClr val="bg2"/>
                </a:solidFill>
              </a:rPr>
              <a:t>1bn NBF Covered 12yr (Mar</a:t>
            </a:r>
            <a:r>
              <a:rPr lang="en-GB" altLang="en-US" sz="1200" dirty="0" smtClean="0">
                <a:solidFill>
                  <a:schemeClr val="bg2"/>
                </a:solidFill>
              </a:rPr>
              <a:t>)</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GBP 300m NBAB Senior 7Y (June)</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JPY 82bn NBAB Senior 5&amp;10Y (June)</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EUR 750m NBAB Senior 5Y (June)</a:t>
            </a:r>
          </a:p>
          <a:p>
            <a:pPr marL="628650" lvl="1" indent="-171450">
              <a:lnSpc>
                <a:spcPct val="90000"/>
              </a:lnSpc>
              <a:spcBef>
                <a:spcPct val="5000"/>
              </a:spcBef>
              <a:spcAft>
                <a:spcPct val="5000"/>
              </a:spcAft>
              <a:buClr>
                <a:schemeClr val="tx1"/>
              </a:buClr>
              <a:buSzPct val="80000"/>
              <a:buFont typeface="Arial" charset="0"/>
              <a:buChar char="•"/>
            </a:pPr>
            <a:r>
              <a:rPr lang="en-GB" altLang="en-US" sz="1200" dirty="0" smtClean="0">
                <a:solidFill>
                  <a:schemeClr val="bg2"/>
                </a:solidFill>
              </a:rPr>
              <a:t>CHF 200m NBAB Senior 10Y (June)</a:t>
            </a:r>
            <a:endParaRPr lang="en-GB" altLang="en-US" sz="1200" dirty="0">
              <a:solidFill>
                <a:schemeClr val="bg2"/>
              </a:solidFill>
            </a:endParaRPr>
          </a:p>
          <a:p>
            <a:pPr eaLnBrk="1" hangingPunct="1">
              <a:lnSpc>
                <a:spcPct val="90000"/>
              </a:lnSpc>
              <a:spcBef>
                <a:spcPct val="5000"/>
              </a:spcBef>
              <a:spcAft>
                <a:spcPct val="5000"/>
              </a:spcAft>
              <a:buClr>
                <a:srgbClr val="003366"/>
              </a:buClr>
              <a:buSzPct val="80000"/>
              <a:buFont typeface="Wingdings" pitchFamily="2" charset="2"/>
              <a:buNone/>
            </a:pPr>
            <a:endParaRPr lang="en-GB" altLang="en-US" sz="1200" b="1" dirty="0" smtClean="0">
              <a:solidFill>
                <a:schemeClr val="bg2"/>
              </a:solidFill>
            </a:endParaRPr>
          </a:p>
          <a:p>
            <a:pPr eaLnBrk="1" hangingPunct="1">
              <a:lnSpc>
                <a:spcPct val="90000"/>
              </a:lnSpc>
              <a:spcBef>
                <a:spcPct val="5000"/>
              </a:spcBef>
              <a:spcAft>
                <a:spcPct val="5000"/>
              </a:spcAft>
              <a:buClr>
                <a:srgbClr val="003366"/>
              </a:buClr>
              <a:buSzPct val="80000"/>
              <a:buFont typeface="Wingdings" pitchFamily="2" charset="2"/>
              <a:buNone/>
            </a:pPr>
            <a:endParaRPr lang="en-GB" altLang="en-US" sz="1200" b="1" dirty="0">
              <a:solidFill>
                <a:schemeClr val="bg2"/>
              </a:solidFill>
            </a:endParaRPr>
          </a:p>
          <a:p>
            <a:pPr marL="171450" indent="-171450" eaLnBrk="1" hangingPunct="1">
              <a:lnSpc>
                <a:spcPct val="90000"/>
              </a:lnSpc>
              <a:spcBef>
                <a:spcPct val="5000"/>
              </a:spcBef>
              <a:spcAft>
                <a:spcPct val="5000"/>
              </a:spcAft>
              <a:buClr>
                <a:srgbClr val="003366"/>
              </a:buClr>
              <a:buSzPct val="80000"/>
              <a:buFont typeface="Arial" charset="0"/>
              <a:buChar char="•"/>
            </a:pPr>
            <a:r>
              <a:rPr lang="en-GB" altLang="en-US" sz="1200" b="1" dirty="0" smtClean="0">
                <a:solidFill>
                  <a:schemeClr val="bg2"/>
                </a:solidFill>
              </a:rPr>
              <a:t>Major </a:t>
            </a:r>
            <a:r>
              <a:rPr lang="en-GB" altLang="en-US" sz="1200" b="1" dirty="0">
                <a:solidFill>
                  <a:schemeClr val="bg2"/>
                </a:solidFill>
              </a:rPr>
              <a:t>EMTN placements </a:t>
            </a:r>
            <a:r>
              <a:rPr lang="en-GB" altLang="en-US" sz="1200" b="1" dirty="0" smtClean="0">
                <a:solidFill>
                  <a:schemeClr val="bg2"/>
                </a:solidFill>
              </a:rPr>
              <a:t>2015</a:t>
            </a:r>
          </a:p>
          <a:p>
            <a:pPr marL="628650" lvl="1" indent="-171450">
              <a:lnSpc>
                <a:spcPct val="90000"/>
              </a:lnSpc>
              <a:spcBef>
                <a:spcPct val="5000"/>
              </a:spcBef>
              <a:spcAft>
                <a:spcPct val="5000"/>
              </a:spcAft>
              <a:buClr>
                <a:srgbClr val="003366"/>
              </a:buClr>
              <a:buSzPct val="80000"/>
              <a:buFont typeface="Arial" charset="0"/>
              <a:buChar char="•"/>
            </a:pPr>
            <a:r>
              <a:rPr lang="en-GB" altLang="en-US" sz="1200" dirty="0" smtClean="0">
                <a:solidFill>
                  <a:schemeClr val="bg2"/>
                </a:solidFill>
              </a:rPr>
              <a:t>EUR </a:t>
            </a:r>
            <a:r>
              <a:rPr lang="en-GB" altLang="en-US" sz="1200" dirty="0">
                <a:solidFill>
                  <a:schemeClr val="bg2"/>
                </a:solidFill>
              </a:rPr>
              <a:t>50m 5yr senior (</a:t>
            </a:r>
            <a:r>
              <a:rPr lang="en-GB" altLang="en-US" sz="1200" dirty="0" smtClean="0">
                <a:solidFill>
                  <a:schemeClr val="bg2"/>
                </a:solidFill>
              </a:rPr>
              <a:t>Jan)</a:t>
            </a:r>
          </a:p>
          <a:p>
            <a:pPr marL="628650" lvl="1" indent="-171450">
              <a:lnSpc>
                <a:spcPct val="90000"/>
              </a:lnSpc>
              <a:spcBef>
                <a:spcPct val="5000"/>
              </a:spcBef>
              <a:spcAft>
                <a:spcPct val="5000"/>
              </a:spcAft>
              <a:buClr>
                <a:srgbClr val="003366"/>
              </a:buClr>
              <a:buSzPct val="80000"/>
              <a:buFont typeface="Arial" charset="0"/>
              <a:buChar char="•"/>
            </a:pPr>
            <a:r>
              <a:rPr lang="en-GB" altLang="en-US" sz="1200" dirty="0" smtClean="0">
                <a:solidFill>
                  <a:schemeClr val="bg2"/>
                </a:solidFill>
              </a:rPr>
              <a:t>SEK </a:t>
            </a:r>
            <a:r>
              <a:rPr lang="en-GB" altLang="en-US" sz="1200" dirty="0">
                <a:solidFill>
                  <a:schemeClr val="bg2"/>
                </a:solidFill>
              </a:rPr>
              <a:t>1bn 5yr senior (</a:t>
            </a:r>
            <a:r>
              <a:rPr lang="en-GB" altLang="en-US" sz="1200" dirty="0" smtClean="0">
                <a:solidFill>
                  <a:schemeClr val="bg2"/>
                </a:solidFill>
              </a:rPr>
              <a:t>Feb)</a:t>
            </a:r>
          </a:p>
          <a:p>
            <a:pPr marL="628650" lvl="1" indent="-171450">
              <a:lnSpc>
                <a:spcPct val="90000"/>
              </a:lnSpc>
              <a:spcBef>
                <a:spcPct val="5000"/>
              </a:spcBef>
              <a:spcAft>
                <a:spcPct val="5000"/>
              </a:spcAft>
              <a:buClr>
                <a:srgbClr val="003366"/>
              </a:buClr>
              <a:buSzPct val="80000"/>
              <a:buFont typeface="Arial" charset="0"/>
              <a:buChar char="•"/>
            </a:pPr>
            <a:r>
              <a:rPr lang="en-GB" altLang="en-US" sz="1200" dirty="0" smtClean="0">
                <a:solidFill>
                  <a:schemeClr val="bg2"/>
                </a:solidFill>
              </a:rPr>
              <a:t>GBP </a:t>
            </a:r>
            <a:r>
              <a:rPr lang="en-GB" altLang="en-US" sz="1200" dirty="0">
                <a:solidFill>
                  <a:schemeClr val="bg2"/>
                </a:solidFill>
              </a:rPr>
              <a:t>75m NEK Covered 5yr (Mar)</a:t>
            </a:r>
          </a:p>
          <a:p>
            <a:pPr eaLnBrk="1" hangingPunct="1">
              <a:lnSpc>
                <a:spcPct val="90000"/>
              </a:lnSpc>
              <a:spcBef>
                <a:spcPct val="5000"/>
              </a:spcBef>
              <a:spcAft>
                <a:spcPct val="5000"/>
              </a:spcAft>
              <a:buClr>
                <a:srgbClr val="003366"/>
              </a:buClr>
              <a:buSzPct val="80000"/>
              <a:buFont typeface="Wingdings" pitchFamily="2" charset="2"/>
              <a:buNone/>
            </a:pPr>
            <a:endParaRPr lang="en-GB" altLang="en-US" sz="1200" b="1" dirty="0">
              <a:solidFill>
                <a:schemeClr val="bg2"/>
              </a:solidFill>
            </a:endParaRPr>
          </a:p>
          <a:p>
            <a:pPr eaLnBrk="1" hangingPunct="1">
              <a:lnSpc>
                <a:spcPct val="90000"/>
              </a:lnSpc>
              <a:spcBef>
                <a:spcPct val="5000"/>
              </a:spcBef>
              <a:spcAft>
                <a:spcPct val="5000"/>
              </a:spcAft>
              <a:buClr>
                <a:srgbClr val="003366"/>
              </a:buClr>
              <a:buSzPct val="80000"/>
              <a:buFont typeface="Wingdings" pitchFamily="2" charset="2"/>
              <a:buNone/>
            </a:pPr>
            <a:endParaRPr lang="en-GB" altLang="en-US" sz="1200" b="1" dirty="0">
              <a:solidFill>
                <a:schemeClr val="bg2"/>
              </a:solidFill>
            </a:endParaRPr>
          </a:p>
          <a:p>
            <a:pPr marL="171450" indent="-171450" eaLnBrk="1" hangingPunct="1">
              <a:lnSpc>
                <a:spcPct val="90000"/>
              </a:lnSpc>
              <a:spcBef>
                <a:spcPct val="5000"/>
              </a:spcBef>
              <a:spcAft>
                <a:spcPct val="5000"/>
              </a:spcAft>
              <a:buClr>
                <a:srgbClr val="003366"/>
              </a:buClr>
              <a:buSzPct val="80000"/>
              <a:buFont typeface="Arial" charset="0"/>
              <a:buChar char="•"/>
            </a:pPr>
            <a:r>
              <a:rPr lang="en-GB" altLang="en-US" sz="1200" b="1" dirty="0" smtClean="0">
                <a:solidFill>
                  <a:schemeClr val="bg2"/>
                </a:solidFill>
              </a:rPr>
              <a:t>Domestic </a:t>
            </a:r>
            <a:r>
              <a:rPr lang="en-GB" altLang="en-US" sz="1200" b="1" dirty="0">
                <a:solidFill>
                  <a:schemeClr val="bg2"/>
                </a:solidFill>
              </a:rPr>
              <a:t>covered bond issuance </a:t>
            </a:r>
            <a:r>
              <a:rPr lang="en-GB" altLang="en-US" sz="1200" b="1" dirty="0" smtClean="0">
                <a:solidFill>
                  <a:schemeClr val="bg2"/>
                </a:solidFill>
              </a:rPr>
              <a:t>2015</a:t>
            </a:r>
          </a:p>
          <a:p>
            <a:pPr marL="628650" lvl="1" indent="-171450">
              <a:lnSpc>
                <a:spcPct val="90000"/>
              </a:lnSpc>
              <a:spcBef>
                <a:spcPct val="5000"/>
              </a:spcBef>
              <a:spcAft>
                <a:spcPct val="5000"/>
              </a:spcAft>
              <a:buClr>
                <a:srgbClr val="003366"/>
              </a:buClr>
              <a:buSzPct val="80000"/>
              <a:buFont typeface="Arial" charset="0"/>
              <a:buChar char="•"/>
            </a:pPr>
            <a:r>
              <a:rPr lang="en-GB" altLang="en-US" sz="1200" dirty="0" smtClean="0">
                <a:solidFill>
                  <a:schemeClr val="bg2"/>
                </a:solidFill>
              </a:rPr>
              <a:t>SEK 51.6bn </a:t>
            </a:r>
            <a:r>
              <a:rPr lang="en-GB" altLang="en-US" sz="1200" dirty="0" err="1">
                <a:solidFill>
                  <a:schemeClr val="bg2"/>
                </a:solidFill>
              </a:rPr>
              <a:t>Nordea</a:t>
            </a:r>
            <a:r>
              <a:rPr lang="en-GB" altLang="en-US" sz="1200" dirty="0">
                <a:solidFill>
                  <a:schemeClr val="bg2"/>
                </a:solidFill>
              </a:rPr>
              <a:t> </a:t>
            </a:r>
            <a:r>
              <a:rPr lang="en-GB" altLang="en-US" sz="1200" dirty="0" err="1" smtClean="0">
                <a:solidFill>
                  <a:schemeClr val="bg2"/>
                </a:solidFill>
              </a:rPr>
              <a:t>Hypotek</a:t>
            </a:r>
            <a:endParaRPr lang="en-GB" altLang="en-US" sz="1200" dirty="0" smtClean="0">
              <a:solidFill>
                <a:schemeClr val="bg2"/>
              </a:solidFill>
            </a:endParaRPr>
          </a:p>
          <a:p>
            <a:pPr marL="628650" lvl="1" indent="-171450">
              <a:lnSpc>
                <a:spcPct val="90000"/>
              </a:lnSpc>
              <a:spcBef>
                <a:spcPct val="5000"/>
              </a:spcBef>
              <a:spcAft>
                <a:spcPct val="5000"/>
              </a:spcAft>
              <a:buClr>
                <a:srgbClr val="003366"/>
              </a:buClr>
              <a:buSzPct val="80000"/>
              <a:buFont typeface="Arial" charset="0"/>
              <a:buChar char="•"/>
            </a:pPr>
            <a:r>
              <a:rPr lang="en-GB" altLang="en-US" sz="1200" dirty="0">
                <a:solidFill>
                  <a:schemeClr val="bg2"/>
                </a:solidFill>
              </a:rPr>
              <a:t>NOK  6.2bn </a:t>
            </a:r>
            <a:r>
              <a:rPr lang="en-GB" altLang="en-US" sz="1200" dirty="0" err="1">
                <a:solidFill>
                  <a:schemeClr val="bg2"/>
                </a:solidFill>
              </a:rPr>
              <a:t>Nordea</a:t>
            </a:r>
            <a:r>
              <a:rPr lang="en-GB" altLang="en-US" sz="1200" dirty="0">
                <a:solidFill>
                  <a:schemeClr val="bg2"/>
                </a:solidFill>
              </a:rPr>
              <a:t> </a:t>
            </a:r>
            <a:r>
              <a:rPr lang="en-GB" altLang="en-US" sz="1200" dirty="0" err="1">
                <a:solidFill>
                  <a:schemeClr val="bg2"/>
                </a:solidFill>
              </a:rPr>
              <a:t>Eiendomskreditt</a:t>
            </a:r>
            <a:endParaRPr lang="en-GB" altLang="en-US" sz="1200" dirty="0">
              <a:solidFill>
                <a:schemeClr val="bg2"/>
              </a:solidFill>
            </a:endParaRPr>
          </a:p>
          <a:p>
            <a:endParaRPr lang="sv-SE" sz="800" dirty="0" smtClean="0"/>
          </a:p>
          <a:p>
            <a:endParaRPr lang="sv-SE" sz="800" dirty="0"/>
          </a:p>
          <a:p>
            <a:endParaRPr lang="sv-SE" sz="800" dirty="0" smtClean="0"/>
          </a:p>
          <a:p>
            <a:endParaRPr lang="sv-SE" sz="800" dirty="0"/>
          </a:p>
          <a:p>
            <a:endParaRPr lang="sv-SE" sz="800" dirty="0" smtClean="0"/>
          </a:p>
          <a:p>
            <a:endParaRPr lang="sv-SE" sz="800" dirty="0"/>
          </a:p>
          <a:p>
            <a:endParaRPr lang="sv-SE" sz="800" dirty="0" smtClean="0"/>
          </a:p>
          <a:p>
            <a:endParaRPr lang="sv-SE" sz="800" dirty="0"/>
          </a:p>
          <a:p>
            <a:endParaRPr lang="sv-SE" sz="800" dirty="0" smtClean="0"/>
          </a:p>
          <a:p>
            <a:endParaRPr lang="sv-SE" sz="800" baseline="30000" dirty="0" smtClean="0"/>
          </a:p>
          <a:p>
            <a:endParaRPr lang="sv-SE" sz="800" baseline="30000" dirty="0"/>
          </a:p>
        </p:txBody>
      </p:sp>
      <p:sp>
        <p:nvSpPr>
          <p:cNvPr id="9" name="Rektangel 8"/>
          <p:cNvSpPr/>
          <p:nvPr/>
        </p:nvSpPr>
        <p:spPr>
          <a:xfrm flipV="1">
            <a:off x="5369627" y="908721"/>
            <a:ext cx="3389915" cy="45719"/>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11" name="textruta 10"/>
          <p:cNvSpPr txBox="1"/>
          <p:nvPr/>
        </p:nvSpPr>
        <p:spPr>
          <a:xfrm>
            <a:off x="317989" y="3906767"/>
            <a:ext cx="4719294" cy="215444"/>
          </a:xfrm>
          <a:prstGeom prst="rect">
            <a:avLst/>
          </a:prstGeom>
          <a:noFill/>
        </p:spPr>
        <p:txBody>
          <a:bodyPr wrap="square" rtlCol="0">
            <a:spAutoFit/>
          </a:bodyPr>
          <a:lstStyle/>
          <a:p>
            <a:r>
              <a:rPr lang="sv-SE" sz="800" dirty="0" smtClean="0"/>
              <a:t>ACCUMULATED LONG TERM FUNDING</a:t>
            </a:r>
            <a:r>
              <a:rPr lang="sv-SE" sz="800" baseline="30000" dirty="0" smtClean="0"/>
              <a:t>1</a:t>
            </a:r>
            <a:endParaRPr lang="sv-SE" sz="800" baseline="30000" dirty="0"/>
          </a:p>
        </p:txBody>
      </p:sp>
      <p:graphicFrame>
        <p:nvGraphicFramePr>
          <p:cNvPr id="12" name="Objekt 11"/>
          <p:cNvGraphicFramePr>
            <a:graphicFrameLocks noChangeAspect="1"/>
          </p:cNvGraphicFramePr>
          <p:nvPr>
            <p:extLst>
              <p:ext uri="{D42A27DB-BD31-4B8C-83A1-F6EECF244321}">
                <p14:modId xmlns:p14="http://schemas.microsoft.com/office/powerpoint/2010/main" val="2391309985"/>
              </p:ext>
            </p:extLst>
          </p:nvPr>
        </p:nvGraphicFramePr>
        <p:xfrm>
          <a:off x="317500" y="4098925"/>
          <a:ext cx="4376738" cy="1800225"/>
        </p:xfrm>
        <a:graphic>
          <a:graphicData uri="http://schemas.openxmlformats.org/presentationml/2006/ole">
            <mc:AlternateContent xmlns:mc="http://schemas.openxmlformats.org/markup-compatibility/2006">
              <mc:Choice xmlns:v="urn:schemas-microsoft-com:vml" Requires="v">
                <p:oleObj spid="_x0000_s56356" name="Worksheet" r:id="rId4" imgW="3657600" imgH="1924185" progId="Excel.Sheet.8">
                  <p:embed/>
                </p:oleObj>
              </mc:Choice>
              <mc:Fallback>
                <p:oleObj name="Worksheet" r:id="rId4" imgW="3657600" imgH="1924185" progId="Excel.Sheet.8">
                  <p:embed/>
                  <p:pic>
                    <p:nvPicPr>
                      <p:cNvPr id="0" name=""/>
                      <p:cNvPicPr>
                        <a:picLocks noChangeAspect="1" noChangeArrowheads="1"/>
                      </p:cNvPicPr>
                      <p:nvPr/>
                    </p:nvPicPr>
                    <p:blipFill>
                      <a:blip r:embed="rId5"/>
                      <a:srcRect/>
                      <a:stretch>
                        <a:fillRect/>
                      </a:stretch>
                    </p:blipFill>
                    <p:spPr bwMode="auto">
                      <a:xfrm>
                        <a:off x="317500" y="4098925"/>
                        <a:ext cx="4376738" cy="1800225"/>
                      </a:xfrm>
                      <a:prstGeom prst="rect">
                        <a:avLst/>
                      </a:prstGeom>
                      <a:noFill/>
                      <a:ln>
                        <a:noFill/>
                      </a:ln>
                    </p:spPr>
                  </p:pic>
                </p:oleObj>
              </mc:Fallback>
            </mc:AlternateContent>
          </a:graphicData>
        </a:graphic>
      </p:graphicFrame>
      <p:sp>
        <p:nvSpPr>
          <p:cNvPr id="13" name="Rektangel 12"/>
          <p:cNvSpPr/>
          <p:nvPr/>
        </p:nvSpPr>
        <p:spPr>
          <a:xfrm>
            <a:off x="317989" y="3861049"/>
            <a:ext cx="4386949" cy="45719"/>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6" name="TextBox 5"/>
          <p:cNvSpPr txBox="1"/>
          <p:nvPr/>
        </p:nvSpPr>
        <p:spPr>
          <a:xfrm>
            <a:off x="6708574" y="6309321"/>
            <a:ext cx="1991251" cy="200055"/>
          </a:xfrm>
          <a:prstGeom prst="rect">
            <a:avLst/>
          </a:prstGeom>
          <a:noFill/>
        </p:spPr>
        <p:txBody>
          <a:bodyPr wrap="none" rtlCol="0">
            <a:spAutoFit/>
          </a:bodyPr>
          <a:lstStyle/>
          <a:p>
            <a:r>
              <a:rPr lang="sv-SE" sz="700" i="1" dirty="0" smtClean="0"/>
              <a:t>1. </a:t>
            </a:r>
            <a:r>
              <a:rPr lang="sv-SE" sz="700" i="1" dirty="0" err="1" smtClean="0"/>
              <a:t>Excl</a:t>
            </a:r>
            <a:r>
              <a:rPr lang="sv-SE" sz="700" i="1" dirty="0" smtClean="0"/>
              <a:t>. Nordea Kredit and </a:t>
            </a:r>
            <a:r>
              <a:rPr lang="sv-SE" sz="700" i="1" dirty="0" err="1" smtClean="0"/>
              <a:t>Subordinated</a:t>
            </a:r>
            <a:r>
              <a:rPr lang="sv-SE" sz="700" i="1" dirty="0" smtClean="0"/>
              <a:t> </a:t>
            </a:r>
            <a:r>
              <a:rPr lang="sv-SE" sz="700" i="1" dirty="0" err="1" smtClean="0"/>
              <a:t>debt</a:t>
            </a:r>
            <a:endParaRPr lang="sv-SE" sz="700" i="1" dirty="0" smtClean="0"/>
          </a:p>
        </p:txBody>
      </p:sp>
    </p:spTree>
    <p:extLst>
      <p:ext uri="{BB962C8B-B14F-4D97-AF65-F5344CB8AC3E}">
        <p14:creationId xmlns:p14="http://schemas.microsoft.com/office/powerpoint/2010/main" val="65012539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4" name="Rectangle 7"/>
          <p:cNvSpPr>
            <a:spLocks noGrp="1"/>
          </p:cNvSpPr>
          <p:nvPr>
            <p:ph type="body" idx="4294967295"/>
          </p:nvPr>
        </p:nvSpPr>
        <p:spPr>
          <a:xfrm>
            <a:off x="468313" y="896938"/>
            <a:ext cx="4572000" cy="3330575"/>
          </a:xfrm>
        </p:spPr>
        <p:txBody>
          <a:bodyPr/>
          <a:lstStyle/>
          <a:p>
            <a:pPr marL="171450" indent="-171450" defTabSz="1282700">
              <a:spcAft>
                <a:spcPts val="400"/>
              </a:spcAft>
            </a:pPr>
            <a:r>
              <a:rPr lang="en-US" altLang="en-US" sz="1100" u="sng" dirty="0" smtClean="0">
                <a:solidFill>
                  <a:schemeClr val="tx1"/>
                </a:solidFill>
              </a:rPr>
              <a:t>Nordic domestic covered bond markets</a:t>
            </a:r>
            <a:r>
              <a:rPr lang="en-US" altLang="en-US" sz="1100" dirty="0" smtClean="0">
                <a:solidFill>
                  <a:schemeClr val="tx1"/>
                </a:solidFill>
              </a:rPr>
              <a:t> represent over half of Nordea long term funding</a:t>
            </a:r>
          </a:p>
          <a:p>
            <a:pPr marL="450850" lvl="1" indent="-177800" defTabSz="1282700">
              <a:spcAft>
                <a:spcPts val="400"/>
              </a:spcAft>
            </a:pPr>
            <a:r>
              <a:rPr lang="en-US" altLang="en-US" sz="1100" dirty="0" smtClean="0">
                <a:solidFill>
                  <a:schemeClr val="tx1"/>
                </a:solidFill>
              </a:rPr>
              <a:t>Three distinct local investor bases in three local currencies </a:t>
            </a:r>
          </a:p>
          <a:p>
            <a:pPr marL="450850" lvl="1" indent="-177800" defTabSz="1282700">
              <a:spcAft>
                <a:spcPts val="400"/>
              </a:spcAft>
            </a:pPr>
            <a:r>
              <a:rPr lang="en-US" altLang="en-US" sz="1100" dirty="0" smtClean="0">
                <a:solidFill>
                  <a:schemeClr val="tx1"/>
                </a:solidFill>
              </a:rPr>
              <a:t>Markets have remained open throughout the financial crisis</a:t>
            </a:r>
          </a:p>
          <a:p>
            <a:pPr marL="450850" lvl="1" indent="-177800" defTabSz="1282700">
              <a:spcAft>
                <a:spcPts val="400"/>
              </a:spcAft>
            </a:pPr>
            <a:r>
              <a:rPr lang="en-US" altLang="en-US" sz="1100" dirty="0" smtClean="0">
                <a:solidFill>
                  <a:schemeClr val="tx1"/>
                </a:solidFill>
              </a:rPr>
              <a:t>Tap issuance format via contracted market-makers reduce execution risk</a:t>
            </a:r>
          </a:p>
          <a:p>
            <a:pPr marL="171450" indent="-171450" defTabSz="1282700">
              <a:spcAft>
                <a:spcPts val="400"/>
              </a:spcAft>
            </a:pPr>
            <a:r>
              <a:rPr lang="en-US" altLang="en-US" sz="1100" dirty="0">
                <a:solidFill>
                  <a:schemeClr val="tx1"/>
                </a:solidFill>
              </a:rPr>
              <a:t>I</a:t>
            </a:r>
            <a:r>
              <a:rPr lang="en-US" altLang="en-US" sz="1100" u="sng" dirty="0" smtClean="0">
                <a:solidFill>
                  <a:schemeClr val="tx1"/>
                </a:solidFill>
              </a:rPr>
              <a:t>nternational covered bond markets</a:t>
            </a:r>
            <a:r>
              <a:rPr lang="en-US" altLang="en-US" sz="1100" dirty="0" smtClean="0">
                <a:solidFill>
                  <a:schemeClr val="tx1"/>
                </a:solidFill>
              </a:rPr>
              <a:t> complement </a:t>
            </a:r>
            <a:r>
              <a:rPr lang="en-US" altLang="en-US" sz="1100" dirty="0" err="1" smtClean="0">
                <a:solidFill>
                  <a:schemeClr val="tx1"/>
                </a:solidFill>
              </a:rPr>
              <a:t>Nordea’s</a:t>
            </a:r>
            <a:r>
              <a:rPr lang="en-US" altLang="en-US" sz="1100" dirty="0" smtClean="0">
                <a:solidFill>
                  <a:schemeClr val="tx1"/>
                </a:solidFill>
              </a:rPr>
              <a:t> domestic funding</a:t>
            </a:r>
          </a:p>
          <a:p>
            <a:pPr marL="450850" lvl="1" indent="-177800" defTabSz="1282700">
              <a:spcAft>
                <a:spcPts val="400"/>
              </a:spcAft>
            </a:pPr>
            <a:r>
              <a:rPr lang="en-US" altLang="en-US" sz="1100" dirty="0" smtClean="0">
                <a:solidFill>
                  <a:schemeClr val="tx1"/>
                </a:solidFill>
              </a:rPr>
              <a:t>Regular benchmark issuance in EUR</a:t>
            </a:r>
          </a:p>
          <a:p>
            <a:pPr marL="450850" lvl="1" indent="-177800" defTabSz="1282700">
              <a:spcAft>
                <a:spcPts val="400"/>
              </a:spcAft>
            </a:pPr>
            <a:r>
              <a:rPr lang="en-US" altLang="en-US" sz="1100" dirty="0" smtClean="0">
                <a:solidFill>
                  <a:schemeClr val="tx1"/>
                </a:solidFill>
              </a:rPr>
              <a:t>Complementary issuance in GBP and USD</a:t>
            </a:r>
          </a:p>
          <a:p>
            <a:pPr marL="228600" indent="-228600" defTabSz="1282700">
              <a:spcAft>
                <a:spcPts val="400"/>
              </a:spcAft>
            </a:pPr>
            <a:r>
              <a:rPr lang="en-US" altLang="en-US" sz="1100" dirty="0" smtClean="0">
                <a:solidFill>
                  <a:schemeClr val="tx1"/>
                </a:solidFill>
              </a:rPr>
              <a:t>Nordea covered bonds carry </a:t>
            </a:r>
            <a:r>
              <a:rPr lang="fi-FI" altLang="en-US" sz="1100" u="sng" dirty="0" smtClean="0">
                <a:solidFill>
                  <a:schemeClr val="tx1"/>
                </a:solidFill>
              </a:rPr>
              <a:t>ECBC Covered Bond </a:t>
            </a:r>
            <a:r>
              <a:rPr lang="fi-FI" altLang="en-US" sz="1100" u="sng" dirty="0" err="1" smtClean="0">
                <a:solidFill>
                  <a:schemeClr val="tx1"/>
                </a:solidFill>
              </a:rPr>
              <a:t>Label</a:t>
            </a:r>
            <a:endParaRPr lang="fi-FI" altLang="en-US" sz="1100" u="sng" dirty="0" smtClean="0">
              <a:solidFill>
                <a:schemeClr val="tx1"/>
              </a:solidFill>
            </a:endParaRPr>
          </a:p>
        </p:txBody>
      </p:sp>
      <p:pic>
        <p:nvPicPr>
          <p:cNvPr id="50178" name="Picture 1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6974" y="3381511"/>
            <a:ext cx="1112837" cy="30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0179" name="Picture 598"/>
          <p:cNvPicPr>
            <a:picLocks noChangeAspect="1" noChangeArrowheads="1"/>
          </p:cNvPicPr>
          <p:nvPr/>
        </p:nvPicPr>
        <p:blipFill>
          <a:blip r:embed="rId5">
            <a:extLst>
              <a:ext uri="{28A0092B-C50C-407E-A947-70E740481C1C}">
                <a14:useLocalDpi xmlns:a14="http://schemas.microsoft.com/office/drawing/2010/main" val="0"/>
              </a:ext>
            </a:extLst>
          </a:blip>
          <a:srcRect l="47777" t="33029" r="45912" b="56488"/>
          <a:stretch>
            <a:fillRect/>
          </a:stretch>
        </p:blipFill>
        <p:spPr bwMode="auto">
          <a:xfrm>
            <a:off x="5678488" y="1141413"/>
            <a:ext cx="2960687" cy="250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0" name="Rectangle 2"/>
          <p:cNvSpPr>
            <a:spLocks noGrp="1" noChangeArrowheads="1"/>
          </p:cNvSpPr>
          <p:nvPr>
            <p:ph type="title" idx="4294967295"/>
          </p:nvPr>
        </p:nvSpPr>
        <p:spPr>
          <a:xfrm>
            <a:off x="311150" y="179388"/>
            <a:ext cx="8461375" cy="585787"/>
          </a:xfrm>
        </p:spPr>
        <p:txBody>
          <a:bodyPr lIns="91440" tIns="45720" rIns="91440" bIns="45720" anchor="t"/>
          <a:lstStyle/>
          <a:p>
            <a:r>
              <a:rPr lang="en-US" altLang="en-US" sz="2000" dirty="0" err="1" smtClean="0">
                <a:solidFill>
                  <a:schemeClr val="tx1"/>
                </a:solidFill>
              </a:rPr>
              <a:t>Nordea</a:t>
            </a:r>
            <a:r>
              <a:rPr lang="en-US" altLang="en-US" sz="2000" dirty="0" smtClean="0">
                <a:solidFill>
                  <a:schemeClr val="tx1"/>
                </a:solidFill>
              </a:rPr>
              <a:t> covered bonds – four platforms for domestic and international issuance</a:t>
            </a:r>
            <a:endParaRPr lang="en-US" altLang="en-US" sz="2000" dirty="0" smtClean="0">
              <a:solidFill>
                <a:srgbClr val="FF0000"/>
              </a:solidFill>
            </a:endParaRPr>
          </a:p>
        </p:txBody>
      </p:sp>
      <p:graphicFrame>
        <p:nvGraphicFramePr>
          <p:cNvPr id="50181" name="Object 20"/>
          <p:cNvGraphicFramePr>
            <a:graphicFrameLocks noGrp="1" noChangeAspect="1"/>
          </p:cNvGraphicFramePr>
          <p:nvPr>
            <p:ph sz="quarter" idx="4294967295"/>
            <p:extLst>
              <p:ext uri="{D42A27DB-BD31-4B8C-83A1-F6EECF244321}">
                <p14:modId xmlns:p14="http://schemas.microsoft.com/office/powerpoint/2010/main" val="26705007"/>
              </p:ext>
            </p:extLst>
          </p:nvPr>
        </p:nvGraphicFramePr>
        <p:xfrm>
          <a:off x="4806950" y="2560638"/>
          <a:ext cx="2436813" cy="1708150"/>
        </p:xfrm>
        <a:graphic>
          <a:graphicData uri="http://schemas.openxmlformats.org/presentationml/2006/ole">
            <mc:AlternateContent xmlns:mc="http://schemas.openxmlformats.org/markup-compatibility/2006">
              <mc:Choice xmlns:v="urn:schemas-microsoft-com:vml" Requires="v">
                <p:oleObj spid="_x0000_s69670" name="Chart" r:id="rId6" imgW="3409888" imgH="2390843" progId="MSGraph.Chart.8">
                  <p:embed followColorScheme="full"/>
                </p:oleObj>
              </mc:Choice>
              <mc:Fallback>
                <p:oleObj name="Chart" r:id="rId6" imgW="3409888" imgH="2390843" progId="MSGraph.Chart.8">
                  <p:embed followColorScheme="full"/>
                  <p:pic>
                    <p:nvPicPr>
                      <p:cNvPr id="0" name=""/>
                      <p:cNvPicPr>
                        <a:picLocks noGrp="1" noChangeAspect="1" noChangeArrowheads="1"/>
                      </p:cNvPicPr>
                      <p:nvPr/>
                    </p:nvPicPr>
                    <p:blipFill>
                      <a:blip r:embed="rId7"/>
                      <a:srcRect/>
                      <a:stretch>
                        <a:fillRect/>
                      </a:stretch>
                    </p:blipFill>
                    <p:spPr bwMode="auto">
                      <a:xfrm>
                        <a:off x="4806950" y="2560638"/>
                        <a:ext cx="2436813"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50182" name="Object 21"/>
          <p:cNvGraphicFramePr>
            <a:graphicFrameLocks noGrp="1" noChangeAspect="1"/>
          </p:cNvGraphicFramePr>
          <p:nvPr>
            <p:ph sz="quarter" idx="4294967295"/>
            <p:extLst>
              <p:ext uri="{D42A27DB-BD31-4B8C-83A1-F6EECF244321}">
                <p14:modId xmlns:p14="http://schemas.microsoft.com/office/powerpoint/2010/main" val="148675515"/>
              </p:ext>
            </p:extLst>
          </p:nvPr>
        </p:nvGraphicFramePr>
        <p:xfrm>
          <a:off x="6254750" y="1412875"/>
          <a:ext cx="2889250" cy="2078038"/>
        </p:xfrm>
        <a:graphic>
          <a:graphicData uri="http://schemas.openxmlformats.org/presentationml/2006/ole">
            <mc:AlternateContent xmlns:mc="http://schemas.openxmlformats.org/markup-compatibility/2006">
              <mc:Choice xmlns:v="urn:schemas-microsoft-com:vml" Requires="v">
                <p:oleObj spid="_x0000_s69671" name="Chart" r:id="rId8" imgW="3495790" imgH="2514600" progId="MSGraph.Chart.8">
                  <p:embed followColorScheme="full"/>
                </p:oleObj>
              </mc:Choice>
              <mc:Fallback>
                <p:oleObj name="Chart" r:id="rId8" imgW="3495790" imgH="2514600" progId="MSGraph.Chart.8">
                  <p:embed followColorScheme="full"/>
                  <p:pic>
                    <p:nvPicPr>
                      <p:cNvPr id="0" name=""/>
                      <p:cNvPicPr>
                        <a:picLocks noGrp="1" noChangeAspect="1" noChangeArrowheads="1"/>
                      </p:cNvPicPr>
                      <p:nvPr/>
                    </p:nvPicPr>
                    <p:blipFill>
                      <a:blip r:embed="rId9"/>
                      <a:srcRect/>
                      <a:stretch>
                        <a:fillRect/>
                      </a:stretch>
                    </p:blipFill>
                    <p:spPr bwMode="auto">
                      <a:xfrm>
                        <a:off x="6254750" y="1412875"/>
                        <a:ext cx="2889250" cy="2078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50183" name="Object 22"/>
          <p:cNvGraphicFramePr>
            <a:graphicFrameLocks noChangeAspect="1"/>
          </p:cNvGraphicFramePr>
          <p:nvPr>
            <p:extLst>
              <p:ext uri="{D42A27DB-BD31-4B8C-83A1-F6EECF244321}">
                <p14:modId xmlns:p14="http://schemas.microsoft.com/office/powerpoint/2010/main" val="2119454854"/>
              </p:ext>
            </p:extLst>
          </p:nvPr>
        </p:nvGraphicFramePr>
        <p:xfrm>
          <a:off x="5012606" y="974131"/>
          <a:ext cx="2809875" cy="1974850"/>
        </p:xfrm>
        <a:graphic>
          <a:graphicData uri="http://schemas.openxmlformats.org/presentationml/2006/ole">
            <mc:AlternateContent xmlns:mc="http://schemas.openxmlformats.org/markup-compatibility/2006">
              <mc:Choice xmlns:v="urn:schemas-microsoft-com:vml" Requires="v">
                <p:oleObj spid="_x0000_s69672" name="Chart" r:id="rId10" imgW="3419343" imgH="2390843" progId="MSGraph.Chart.8">
                  <p:embed followColorScheme="full"/>
                </p:oleObj>
              </mc:Choice>
              <mc:Fallback>
                <p:oleObj name="Chart" r:id="rId10" imgW="3419343" imgH="2390843" progId="MSGraph.Chart.8">
                  <p:embed followColorScheme="full"/>
                  <p:pic>
                    <p:nvPicPr>
                      <p:cNvPr id="0" name=""/>
                      <p:cNvPicPr>
                        <a:picLocks noChangeAspect="1" noChangeArrowheads="1"/>
                      </p:cNvPicPr>
                      <p:nvPr/>
                    </p:nvPicPr>
                    <p:blipFill>
                      <a:blip r:embed="rId11"/>
                      <a:srcRect/>
                      <a:stretch>
                        <a:fillRect/>
                      </a:stretch>
                    </p:blipFill>
                    <p:spPr bwMode="auto">
                      <a:xfrm>
                        <a:off x="5012606" y="974131"/>
                        <a:ext cx="2809875" cy="1974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9" name="Rektangel 5"/>
          <p:cNvSpPr/>
          <p:nvPr/>
        </p:nvSpPr>
        <p:spPr>
          <a:xfrm>
            <a:off x="5040313" y="836613"/>
            <a:ext cx="3600450" cy="249237"/>
          </a:xfrm>
          <a:prstGeom prst="rect">
            <a:avLst/>
          </a:prstGeom>
          <a:solidFill>
            <a:srgbClr val="779A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50000"/>
              </a:spcBef>
              <a:buClr>
                <a:schemeClr val="tx1"/>
              </a:buClr>
              <a:buSzPct val="100000"/>
              <a:defRPr/>
            </a:pPr>
            <a:r>
              <a:rPr lang="en-US" sz="1200" b="1" dirty="0"/>
              <a:t>Nordic domestic covered bond market sizes*</a:t>
            </a:r>
          </a:p>
        </p:txBody>
      </p:sp>
      <p:graphicFrame>
        <p:nvGraphicFramePr>
          <p:cNvPr id="18" name="Group 87"/>
          <p:cNvGraphicFramePr>
            <a:graphicFrameLocks noGrp="1"/>
          </p:cNvGraphicFramePr>
          <p:nvPr>
            <p:extLst>
              <p:ext uri="{D42A27DB-BD31-4B8C-83A1-F6EECF244321}">
                <p14:modId xmlns:p14="http://schemas.microsoft.com/office/powerpoint/2010/main" val="2444051634"/>
              </p:ext>
            </p:extLst>
          </p:nvPr>
        </p:nvGraphicFramePr>
        <p:xfrm>
          <a:off x="376238" y="4055965"/>
          <a:ext cx="8275637" cy="2078087"/>
        </p:xfrm>
        <a:graphic>
          <a:graphicData uri="http://schemas.openxmlformats.org/drawingml/2006/table">
            <a:tbl>
              <a:tblPr/>
              <a:tblGrid>
                <a:gridCol w="1643062"/>
                <a:gridCol w="1657350"/>
                <a:gridCol w="1655763"/>
                <a:gridCol w="1660525"/>
                <a:gridCol w="1658937"/>
              </a:tblGrid>
              <a:tr h="379378">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dirty="0" smtClean="0">
                          <a:ln>
                            <a:noFill/>
                          </a:ln>
                          <a:solidFill>
                            <a:schemeClr val="tx1"/>
                          </a:solidFill>
                          <a:effectLst/>
                          <a:latin typeface="Arial" pitchFamily="34" charset="0"/>
                          <a:cs typeface="Arial" pitchFamily="34" charset="0"/>
                        </a:rPr>
                        <a:t>Q2 2015</a:t>
                      </a:r>
                    </a:p>
                  </a:txBody>
                  <a:tcPr marL="0" marR="0" marT="0" marB="0" anchor="ctr"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28575"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dirty="0" smtClean="0">
                          <a:ln>
                            <a:noFill/>
                          </a:ln>
                          <a:solidFill>
                            <a:schemeClr val="tx1"/>
                          </a:solidFill>
                          <a:effectLst/>
                          <a:latin typeface="Arial" pitchFamily="34" charset="0"/>
                          <a:cs typeface="Arial" pitchFamily="34" charset="0"/>
                        </a:rPr>
                        <a:t>Nordea Bank Finland</a:t>
                      </a:r>
                    </a:p>
                  </a:txBody>
                  <a:tcPr marL="0" marR="0" marT="0" marB="0"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28575"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Nordea Eiendomskreditt</a:t>
                      </a:r>
                    </a:p>
                  </a:txBody>
                  <a:tcPr marL="0" marR="0" marT="0" marB="0"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28575"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Nordea Hypotek</a:t>
                      </a:r>
                    </a:p>
                  </a:txBody>
                  <a:tcPr marL="0" marR="0" marT="0" marB="0"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28575"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Nordea Kredit</a:t>
                      </a:r>
                    </a:p>
                  </a:txBody>
                  <a:tcPr marL="0" marR="0" marT="0" marB="0"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28575"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233934">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Legislation</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smtClean="0">
                          <a:ln>
                            <a:noFill/>
                          </a:ln>
                          <a:solidFill>
                            <a:schemeClr val="tx1"/>
                          </a:solidFill>
                          <a:effectLst/>
                          <a:latin typeface="Arial" pitchFamily="34" charset="0"/>
                          <a:cs typeface="Arial" pitchFamily="34" charset="0"/>
                        </a:rPr>
                        <a:t>Finnish</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Norwegian</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smtClean="0">
                          <a:ln>
                            <a:noFill/>
                          </a:ln>
                          <a:solidFill>
                            <a:schemeClr val="tx1"/>
                          </a:solidFill>
                          <a:effectLst/>
                          <a:latin typeface="Arial" pitchFamily="34" charset="0"/>
                          <a:cs typeface="Arial" pitchFamily="34" charset="0"/>
                        </a:rPr>
                        <a:t>Swedish</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Danish/SDRO</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198438">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Cover pool size </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19.5bn</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11.0bn </a:t>
                      </a: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eq</a:t>
                      </a:r>
                      <a:endParaRPr kumimoji="0" lang="en-US" altLang="en-US" sz="900" b="0" i="0" u="none" strike="noStrike" cap="none" normalizeH="0" baseline="0" dirty="0" smtClean="0">
                        <a:ln>
                          <a:noFill/>
                        </a:ln>
                        <a:solidFill>
                          <a:schemeClr val="tx1"/>
                        </a:solidFill>
                        <a:effectLst/>
                        <a:latin typeface="Arial" pitchFamily="34" charset="0"/>
                        <a:cs typeface="Arial" pitchFamily="34" charset="0"/>
                      </a:endParaRP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50.0bn eq.</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Balance principle</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331788">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Cover pool assets</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Finnish residential mortgages primarily </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Norwegian residential mortgages</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Swedish residential mortgages primarily </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Danish residential and commercial mortgages</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218803">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smtClean="0">
                          <a:ln>
                            <a:noFill/>
                          </a:ln>
                          <a:solidFill>
                            <a:schemeClr val="tx1"/>
                          </a:solidFill>
                          <a:effectLst/>
                          <a:latin typeface="Arial" pitchFamily="34" charset="0"/>
                          <a:cs typeface="Arial" pitchFamily="34" charset="0"/>
                        </a:rPr>
                        <a:t>Covered bonds outstanding</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17.7bn</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8.8 </a:t>
                      </a: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bn</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 (Eq.)    </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30.7bn (Eq.)</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EUR 55.8 </a:t>
                      </a: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bn</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 (Eq.)</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4009">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dirty="0" smtClean="0">
                          <a:ln>
                            <a:noFill/>
                          </a:ln>
                          <a:solidFill>
                            <a:schemeClr val="tx1"/>
                          </a:solidFill>
                          <a:effectLst/>
                          <a:latin typeface="Arial" pitchFamily="34" charset="0"/>
                          <a:cs typeface="Arial" pitchFamily="34" charset="0"/>
                        </a:rPr>
                        <a:t>OC</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sv-SE" altLang="en-US" sz="900" b="0" i="0" u="none" strike="noStrike" cap="none" normalizeH="0" baseline="0" dirty="0" smtClean="0">
                          <a:ln>
                            <a:noFill/>
                          </a:ln>
                          <a:solidFill>
                            <a:schemeClr val="tx1"/>
                          </a:solidFill>
                          <a:effectLst/>
                          <a:latin typeface="Arial" pitchFamily="34" charset="0"/>
                          <a:cs typeface="Arial" pitchFamily="34" charset="0"/>
                        </a:rPr>
                        <a:t>9.8%</a:t>
                      </a:r>
                      <a:endParaRPr kumimoji="0" lang="en-US" altLang="en-US" sz="900" b="0" i="0" u="none" strike="noStrike" cap="none" normalizeH="0" baseline="0" dirty="0" smtClean="0">
                        <a:ln>
                          <a:noFill/>
                        </a:ln>
                        <a:solidFill>
                          <a:schemeClr val="tx1"/>
                        </a:solidFill>
                        <a:effectLst/>
                        <a:latin typeface="Arial" pitchFamily="34" charset="0"/>
                        <a:cs typeface="Arial" pitchFamily="34" charset="0"/>
                      </a:endParaRP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sv-SE" altLang="en-US" sz="900" b="0" i="0" u="none" strike="noStrike" cap="none" normalizeH="0" baseline="0" dirty="0" smtClean="0">
                          <a:ln>
                            <a:noFill/>
                          </a:ln>
                          <a:solidFill>
                            <a:schemeClr val="tx1"/>
                          </a:solidFill>
                          <a:effectLst/>
                          <a:latin typeface="Arial" pitchFamily="34" charset="0"/>
                          <a:cs typeface="Arial" pitchFamily="34" charset="0"/>
                        </a:rPr>
                        <a:t>27.7%</a:t>
                      </a:r>
                      <a:endParaRPr kumimoji="0" lang="en-US" altLang="en-US" sz="900" b="0" i="0" u="none" strike="noStrike" cap="none" normalizeH="0" baseline="0" dirty="0" smtClean="0">
                        <a:ln>
                          <a:noFill/>
                        </a:ln>
                        <a:solidFill>
                          <a:schemeClr val="tx1"/>
                        </a:solidFill>
                        <a:effectLst/>
                        <a:latin typeface="Arial" pitchFamily="34" charset="0"/>
                        <a:cs typeface="Arial" pitchFamily="34" charset="0"/>
                      </a:endParaRP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sv-SE" altLang="en-US" sz="900" b="0" i="0" u="none" strike="noStrike" cap="none" normalizeH="0" baseline="0" dirty="0" smtClean="0">
                          <a:ln>
                            <a:noFill/>
                          </a:ln>
                          <a:solidFill>
                            <a:schemeClr val="tx1"/>
                          </a:solidFill>
                          <a:effectLst/>
                          <a:latin typeface="Arial" pitchFamily="34" charset="0"/>
                          <a:cs typeface="Arial" pitchFamily="34" charset="0"/>
                        </a:rPr>
                        <a:t>60.2%</a:t>
                      </a:r>
                      <a:endParaRPr kumimoji="0" lang="en-US" altLang="en-US" sz="900" b="0" i="0" u="none" strike="noStrike" cap="none" normalizeH="0" baseline="0" dirty="0" smtClean="0">
                        <a:ln>
                          <a:noFill/>
                        </a:ln>
                        <a:solidFill>
                          <a:schemeClr val="tx1"/>
                        </a:solidFill>
                        <a:effectLst/>
                        <a:latin typeface="Arial" pitchFamily="34" charset="0"/>
                        <a:cs typeface="Arial" pitchFamily="34" charset="0"/>
                      </a:endParaRP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sv-SE" altLang="en-US" sz="900" b="0" i="0" u="none" strike="noStrike" cap="none" normalizeH="0" baseline="0" dirty="0" smtClean="0">
                          <a:ln>
                            <a:noFill/>
                          </a:ln>
                          <a:solidFill>
                            <a:schemeClr val="tx1"/>
                          </a:solidFill>
                          <a:effectLst/>
                          <a:latin typeface="Arial" pitchFamily="34" charset="0"/>
                          <a:cs typeface="Arial" pitchFamily="34" charset="0"/>
                        </a:rPr>
                        <a:t>CC1: 10.6% /CC2: 11.3%</a:t>
                      </a:r>
                      <a:endParaRPr kumimoji="0" lang="en-US" altLang="en-US" sz="900" b="0" i="0" u="none" strike="noStrike" cap="none" normalizeH="0" baseline="0" dirty="0" smtClean="0">
                        <a:ln>
                          <a:noFill/>
                        </a:ln>
                        <a:solidFill>
                          <a:schemeClr val="tx1"/>
                        </a:solidFill>
                        <a:effectLst/>
                        <a:latin typeface="Arial" pitchFamily="34" charset="0"/>
                        <a:cs typeface="Arial" pitchFamily="34" charset="0"/>
                      </a:endParaRP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249238">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dirty="0" smtClean="0">
                          <a:ln>
                            <a:noFill/>
                          </a:ln>
                          <a:solidFill>
                            <a:schemeClr val="tx1"/>
                          </a:solidFill>
                          <a:effectLst/>
                          <a:latin typeface="Arial" pitchFamily="34" charset="0"/>
                          <a:cs typeface="Arial" pitchFamily="34" charset="0"/>
                        </a:rPr>
                        <a:t>Issuance markets</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International (EUR)</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Domestic (</a:t>
                      </a:r>
                      <a:r>
                        <a:rPr kumimoji="0" lang="en-US" altLang="en-US" sz="900" b="0" i="0" u="none" strike="noStrike" cap="none" normalizeH="0" baseline="0" smtClean="0">
                          <a:ln>
                            <a:noFill/>
                          </a:ln>
                          <a:solidFill>
                            <a:schemeClr val="tx1"/>
                          </a:solidFill>
                          <a:effectLst/>
                          <a:latin typeface="Arial" pitchFamily="34" charset="0"/>
                          <a:cs typeface="Arial" pitchFamily="34" charset="0"/>
                        </a:rPr>
                        <a:t>NOK)       </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International (GBP, USD, CHF)</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Domestic (SEK)</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Domestic (DKK, EUR)</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12700" cap="flat" cmpd="sng" algn="ctr">
                      <a:solidFill>
                        <a:srgbClr val="003366"/>
                      </a:solidFill>
                      <a:prstDash val="solid"/>
                      <a:round/>
                      <a:headEnd type="none" w="med" len="med"/>
                      <a:tailEnd type="none" w="med" len="med"/>
                    </a:lnB>
                    <a:lnTlToBr>
                      <a:noFill/>
                    </a:lnTlToBr>
                    <a:lnBlToTr>
                      <a:noFill/>
                    </a:lnBlToTr>
                    <a:noFill/>
                  </a:tcPr>
                </a:tc>
              </a:tr>
              <a:tr h="227417">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1" i="0" u="none" strike="noStrike" cap="none" normalizeH="0" baseline="0" dirty="0" smtClean="0">
                          <a:ln>
                            <a:noFill/>
                          </a:ln>
                          <a:solidFill>
                            <a:schemeClr val="tx1"/>
                          </a:solidFill>
                          <a:effectLst/>
                          <a:latin typeface="Arial" pitchFamily="34" charset="0"/>
                          <a:cs typeface="Arial" pitchFamily="34" charset="0"/>
                        </a:rPr>
                        <a:t>Rating (Moody’s/S&amp;P)</a:t>
                      </a:r>
                    </a:p>
                  </a:txBody>
                  <a:tcPr marL="0" marR="0" marT="0" marB="0" anchor="ctr" anchorCtr="1" horzOverflow="overflow">
                    <a:lnL w="28575"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28575"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Aaa</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28575"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Aaa</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28575"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Aaa</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/AAA</a:t>
                      </a:r>
                    </a:p>
                  </a:txBody>
                  <a:tcPr marL="0" marR="0" marT="0" marB="0" anchor="ctr" anchorCtr="1" horzOverflow="overflow">
                    <a:lnL w="12700" cap="flat" cmpd="sng" algn="ctr">
                      <a:solidFill>
                        <a:srgbClr val="003366"/>
                      </a:solidFill>
                      <a:prstDash val="solid"/>
                      <a:round/>
                      <a:headEnd type="none" w="med" len="med"/>
                      <a:tailEnd type="none" w="med" len="med"/>
                    </a:lnL>
                    <a:lnR w="12700"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28575" cap="flat" cmpd="sng" algn="ctr">
                      <a:solidFill>
                        <a:srgbClr val="003366"/>
                      </a:solidFill>
                      <a:prstDash val="solid"/>
                      <a:round/>
                      <a:headEnd type="none" w="med" len="med"/>
                      <a:tailEnd type="none" w="med" len="med"/>
                    </a:lnB>
                    <a:lnTlToBr>
                      <a:noFill/>
                    </a:lnTlToBr>
                    <a:lnBlToTr>
                      <a:noFill/>
                    </a:lnBlToTr>
                    <a:noFill/>
                  </a:tcPr>
                </a:tc>
                <a:tc>
                  <a:txBody>
                    <a:bodyPr/>
                    <a:lstStyle>
                      <a:lvl1pPr defTabSz="1282700"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defTabSz="12827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defTabSz="12827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1282700" rtl="0" eaLnBrk="0" fontAlgn="base" latinLnBrk="0" hangingPunct="0">
                        <a:lnSpc>
                          <a:spcPct val="100000"/>
                        </a:lnSpc>
                        <a:spcBef>
                          <a:spcPts val="1200"/>
                        </a:spcBef>
                        <a:spcAft>
                          <a:spcPts val="600"/>
                        </a:spcAft>
                        <a:buClrTx/>
                        <a:buSzPct val="100000"/>
                        <a:buFont typeface="Arial" pitchFamily="34" charset="0"/>
                        <a:buNone/>
                        <a:tabLst/>
                      </a:pPr>
                      <a:r>
                        <a:rPr kumimoji="0" lang="en-US" altLang="en-US" sz="900" b="0" i="0" u="none" strike="noStrike" cap="none" normalizeH="0" baseline="0" dirty="0" err="1" smtClean="0">
                          <a:ln>
                            <a:noFill/>
                          </a:ln>
                          <a:solidFill>
                            <a:schemeClr val="tx1"/>
                          </a:solidFill>
                          <a:effectLst/>
                          <a:latin typeface="Arial" pitchFamily="34" charset="0"/>
                          <a:cs typeface="Arial" pitchFamily="34" charset="0"/>
                        </a:rPr>
                        <a:t>Aaa</a:t>
                      </a:r>
                      <a:r>
                        <a:rPr kumimoji="0" lang="en-US" altLang="en-US" sz="900" b="0" i="0" u="none" strike="noStrike" cap="none" normalizeH="0" baseline="0" dirty="0" smtClean="0">
                          <a:ln>
                            <a:noFill/>
                          </a:ln>
                          <a:solidFill>
                            <a:schemeClr val="tx1"/>
                          </a:solidFill>
                          <a:effectLst/>
                          <a:latin typeface="Arial" pitchFamily="34" charset="0"/>
                          <a:cs typeface="Arial" pitchFamily="34" charset="0"/>
                        </a:rPr>
                        <a:t>/AAA</a:t>
                      </a:r>
                    </a:p>
                  </a:txBody>
                  <a:tcPr marL="0" marR="0" marT="0" marB="0" anchor="ctr" anchorCtr="1" horzOverflow="overflow">
                    <a:lnL w="12700" cap="flat" cmpd="sng" algn="ctr">
                      <a:solidFill>
                        <a:srgbClr val="003366"/>
                      </a:solidFill>
                      <a:prstDash val="solid"/>
                      <a:round/>
                      <a:headEnd type="none" w="med" len="med"/>
                      <a:tailEnd type="none" w="med" len="med"/>
                    </a:lnL>
                    <a:lnR w="28575" cap="flat" cmpd="sng" algn="ctr">
                      <a:solidFill>
                        <a:srgbClr val="003366"/>
                      </a:solidFill>
                      <a:prstDash val="solid"/>
                      <a:round/>
                      <a:headEnd type="none" w="med" len="med"/>
                      <a:tailEnd type="none" w="med" len="med"/>
                    </a:lnR>
                    <a:lnT w="12700" cap="flat" cmpd="sng" algn="ctr">
                      <a:solidFill>
                        <a:srgbClr val="003366"/>
                      </a:solidFill>
                      <a:prstDash val="solid"/>
                      <a:round/>
                      <a:headEnd type="none" w="med" len="med"/>
                      <a:tailEnd type="none" w="med" len="med"/>
                    </a:lnT>
                    <a:lnB w="28575" cap="flat" cmpd="sng" algn="ctr">
                      <a:solidFill>
                        <a:srgbClr val="003366"/>
                      </a:solidFill>
                      <a:prstDash val="solid"/>
                      <a:round/>
                      <a:headEnd type="none" w="med" len="med"/>
                      <a:tailEnd type="none" w="med" len="med"/>
                    </a:lnB>
                    <a:lnTlToBr>
                      <a:noFill/>
                    </a:lnTlToBr>
                    <a:lnBlToTr>
                      <a:noFill/>
                    </a:lnBlToTr>
                    <a:noFill/>
                  </a:tcPr>
                </a:tc>
              </a:tr>
            </a:tbl>
          </a:graphicData>
        </a:graphic>
      </p:graphicFrame>
      <p:pic>
        <p:nvPicPr>
          <p:cNvPr id="50245" name="Picture 55" descr="MC900024358[1]"/>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026150" y="4224265"/>
            <a:ext cx="244475" cy="14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46" name="Picture 56" descr="MC900001208[1]"/>
          <p:cNvPicPr>
            <a:picLocks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690813" y="4234196"/>
            <a:ext cx="244475" cy="14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47" name="Picture 57" descr="MC900001204[1]"/>
          <p:cNvPicPr>
            <a:picLocks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681913" y="4224265"/>
            <a:ext cx="244475" cy="14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48" name="Picture 58" descr="MP900362785[1]"/>
          <p:cNvPicPr>
            <a:picLocks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359275" y="4224468"/>
            <a:ext cx="244475" cy="14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6525415" y="6566879"/>
            <a:ext cx="2553904" cy="307777"/>
          </a:xfrm>
          <a:prstGeom prst="rect">
            <a:avLst/>
          </a:prstGeom>
          <a:noFill/>
        </p:spPr>
        <p:txBody>
          <a:bodyPr wrap="none" rtlCol="0">
            <a:spAutoFit/>
          </a:bodyPr>
          <a:lstStyle/>
          <a:p>
            <a:r>
              <a:rPr lang="sv-SE" sz="700" i="1" dirty="0"/>
              <a:t>* As </a:t>
            </a:r>
            <a:r>
              <a:rPr lang="sv-SE" sz="700" i="1" dirty="0" err="1"/>
              <a:t>of</a:t>
            </a:r>
            <a:r>
              <a:rPr lang="sv-SE" sz="700" i="1" dirty="0"/>
              <a:t> Q4 2014 for No and June 2015 for DK, </a:t>
            </a:r>
            <a:r>
              <a:rPr lang="sv-SE" sz="700" i="1" dirty="0" err="1"/>
              <a:t>local</a:t>
            </a:r>
            <a:r>
              <a:rPr lang="sv-SE" sz="700" i="1" dirty="0"/>
              <a:t> FX </a:t>
            </a:r>
            <a:r>
              <a:rPr lang="sv-SE" sz="700" i="1" dirty="0" err="1"/>
              <a:t>only</a:t>
            </a:r>
            <a:endParaRPr lang="sv-SE" sz="700" i="1" dirty="0"/>
          </a:p>
          <a:p>
            <a:r>
              <a:rPr lang="sv-SE" sz="700" i="1" dirty="0"/>
              <a:t>* All </a:t>
            </a:r>
            <a:r>
              <a:rPr lang="sv-SE" sz="700" i="1" dirty="0" err="1"/>
              <a:t>amounts</a:t>
            </a:r>
            <a:r>
              <a:rPr lang="sv-SE" sz="700" i="1" dirty="0"/>
              <a:t> EUR </a:t>
            </a:r>
            <a:r>
              <a:rPr lang="sv-SE" sz="700" i="1" dirty="0" err="1"/>
              <a:t>equivalent</a:t>
            </a:r>
            <a:endParaRPr lang="en-US" sz="700" i="1" dirty="0"/>
          </a:p>
        </p:txBody>
      </p:sp>
      <p:sp>
        <p:nvSpPr>
          <p:cNvPr id="20"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36</a:t>
            </a:fld>
            <a:r>
              <a:rPr lang="en-GB" dirty="0" smtClean="0">
                <a:solidFill>
                  <a:srgbClr val="191919"/>
                </a:solidFill>
              </a:rPr>
              <a:t> • </a:t>
            </a:r>
            <a:endParaRPr lang="en-GB" dirty="0">
              <a:solidFill>
                <a:srgbClr val="191919"/>
              </a:solidFill>
            </a:endParaRPr>
          </a:p>
        </p:txBody>
      </p:sp>
    </p:spTree>
    <p:extLst>
      <p:ext uri="{BB962C8B-B14F-4D97-AF65-F5344CB8AC3E}">
        <p14:creationId xmlns:p14="http://schemas.microsoft.com/office/powerpoint/2010/main" val="4156465335"/>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p:cNvGraphicFramePr>
            <a:graphicFrameLocks/>
          </p:cNvGraphicFramePr>
          <p:nvPr>
            <p:extLst>
              <p:ext uri="{D42A27DB-BD31-4B8C-83A1-F6EECF244321}">
                <p14:modId xmlns:p14="http://schemas.microsoft.com/office/powerpoint/2010/main" val="1221793190"/>
              </p:ext>
            </p:extLst>
          </p:nvPr>
        </p:nvGraphicFramePr>
        <p:xfrm>
          <a:off x="5395913" y="1038225"/>
          <a:ext cx="3394075" cy="1631950"/>
        </p:xfrm>
        <a:graphic>
          <a:graphicData uri="http://schemas.openxmlformats.org/presentationml/2006/ole">
            <mc:AlternateContent xmlns:mc="http://schemas.openxmlformats.org/markup-compatibility/2006">
              <mc:Choice xmlns:v="urn:schemas-microsoft-com:vml" Requires="v">
                <p:oleObj spid="_x0000_s58397" r:id="rId3" imgW="3395766" imgH="1633870" progId="Excel.Chart.8">
                  <p:embed/>
                </p:oleObj>
              </mc:Choice>
              <mc:Fallback>
                <p:oleObj r:id="rId3" imgW="3395766" imgH="1633870" progId="Excel.Chart.8">
                  <p:embed/>
                  <p:pic>
                    <p:nvPicPr>
                      <p:cNvPr id="0" name="Chart 20"/>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5913" y="1038225"/>
                        <a:ext cx="3394075" cy="163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3838" y="1089025"/>
            <a:ext cx="4933950" cy="4886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a:xfrm>
            <a:off x="125288" y="116632"/>
            <a:ext cx="8461376" cy="585065"/>
          </a:xfrm>
        </p:spPr>
        <p:txBody>
          <a:bodyPr/>
          <a:lstStyle/>
          <a:p>
            <a:r>
              <a:rPr lang="sv-SE" dirty="0" err="1" smtClean="0"/>
              <a:t>Encumbered</a:t>
            </a:r>
            <a:r>
              <a:rPr lang="sv-SE" dirty="0" smtClean="0"/>
              <a:t> and </a:t>
            </a:r>
            <a:r>
              <a:rPr lang="sv-SE" dirty="0" err="1" smtClean="0"/>
              <a:t>unencumbered</a:t>
            </a:r>
            <a:r>
              <a:rPr lang="sv-SE" dirty="0" smtClean="0"/>
              <a:t> assets </a:t>
            </a:r>
            <a:endParaRPr lang="sv-SE" dirty="0"/>
          </a:p>
        </p:txBody>
      </p:sp>
      <p:sp>
        <p:nvSpPr>
          <p:cNvPr id="19" name="Title 1"/>
          <p:cNvSpPr txBox="1">
            <a:spLocks/>
          </p:cNvSpPr>
          <p:nvPr/>
        </p:nvSpPr>
        <p:spPr>
          <a:xfrm>
            <a:off x="224536" y="842617"/>
            <a:ext cx="4901305" cy="242179"/>
          </a:xfrm>
          <a:prstGeom prst="rect">
            <a:avLst/>
          </a:prstGeom>
          <a:solidFill>
            <a:schemeClr val="bg2"/>
          </a:solidFill>
          <a:ln>
            <a:solidFill>
              <a:schemeClr val="bg2"/>
            </a:solidFill>
          </a:ln>
        </p:spPr>
        <p:txBody>
          <a:bodyPr vert="horz" lIns="0" tIns="0" rIns="0" bIns="0" rtlCol="0" anchor="b" anchorCtr="0">
            <a:noAutofit/>
          </a:bodyPr>
          <a:lstStyle>
            <a:lvl1pPr algn="l" defTabSz="914400" rtl="0" eaLnBrk="1" latinLnBrk="0" hangingPunct="1">
              <a:spcBef>
                <a:spcPct val="0"/>
              </a:spcBef>
              <a:buNone/>
              <a:defRPr sz="2200" b="1" kern="1200">
                <a:solidFill>
                  <a:srgbClr val="191919"/>
                </a:solidFill>
                <a:latin typeface="+mj-lt"/>
                <a:ea typeface="+mj-ea"/>
                <a:cs typeface="Arial" pitchFamily="34" charset="0"/>
              </a:defRPr>
            </a:lvl1pPr>
          </a:lstStyle>
          <a:p>
            <a:r>
              <a:rPr lang="sv-SE" sz="1400" dirty="0" smtClean="0">
                <a:solidFill>
                  <a:schemeClr val="bg1"/>
                </a:solidFill>
              </a:rPr>
              <a:t> Q2 2015 Asset </a:t>
            </a:r>
            <a:r>
              <a:rPr lang="sv-SE" sz="1400" dirty="0" err="1" smtClean="0">
                <a:solidFill>
                  <a:schemeClr val="bg1"/>
                </a:solidFill>
              </a:rPr>
              <a:t>Encumbrance</a:t>
            </a:r>
            <a:endParaRPr lang="sv-SE" sz="1400" dirty="0">
              <a:solidFill>
                <a:schemeClr val="bg1"/>
              </a:solidFill>
            </a:endParaRPr>
          </a:p>
        </p:txBody>
      </p:sp>
      <p:sp>
        <p:nvSpPr>
          <p:cNvPr id="20" name="Title 1"/>
          <p:cNvSpPr txBox="1">
            <a:spLocks/>
          </p:cNvSpPr>
          <p:nvPr/>
        </p:nvSpPr>
        <p:spPr>
          <a:xfrm>
            <a:off x="5420427" y="847203"/>
            <a:ext cx="3345828" cy="242179"/>
          </a:xfrm>
          <a:prstGeom prst="rect">
            <a:avLst/>
          </a:prstGeom>
          <a:solidFill>
            <a:schemeClr val="bg2"/>
          </a:solidFill>
          <a:ln>
            <a:solidFill>
              <a:schemeClr val="bg2"/>
            </a:solidFill>
          </a:ln>
        </p:spPr>
        <p:txBody>
          <a:bodyPr vert="horz" lIns="0" tIns="0" rIns="0" bIns="0" rtlCol="0" anchor="b" anchorCtr="0">
            <a:noAutofit/>
          </a:bodyPr>
          <a:lstStyle>
            <a:lvl1pPr algn="l" defTabSz="914400" rtl="0" eaLnBrk="1" latinLnBrk="0" hangingPunct="1">
              <a:spcBef>
                <a:spcPct val="0"/>
              </a:spcBef>
              <a:buNone/>
              <a:defRPr sz="2200" b="1" kern="1200">
                <a:solidFill>
                  <a:srgbClr val="191919"/>
                </a:solidFill>
                <a:latin typeface="+mj-lt"/>
                <a:ea typeface="+mj-ea"/>
                <a:cs typeface="Arial" pitchFamily="34" charset="0"/>
              </a:defRPr>
            </a:lvl1pPr>
          </a:lstStyle>
          <a:p>
            <a:r>
              <a:rPr lang="sv-SE" sz="1400" dirty="0" smtClean="0">
                <a:solidFill>
                  <a:schemeClr val="bg1"/>
                </a:solidFill>
              </a:rPr>
              <a:t> Asset </a:t>
            </a:r>
            <a:r>
              <a:rPr lang="sv-SE" sz="1400" dirty="0" err="1" smtClean="0">
                <a:solidFill>
                  <a:schemeClr val="bg1"/>
                </a:solidFill>
              </a:rPr>
              <a:t>Encumbrance</a:t>
            </a:r>
            <a:r>
              <a:rPr lang="sv-SE" sz="1400" dirty="0" smtClean="0">
                <a:solidFill>
                  <a:schemeClr val="bg1"/>
                </a:solidFill>
              </a:rPr>
              <a:t> </a:t>
            </a:r>
            <a:r>
              <a:rPr lang="sv-SE" sz="1400" dirty="0" err="1" smtClean="0">
                <a:solidFill>
                  <a:schemeClr val="bg1"/>
                </a:solidFill>
              </a:rPr>
              <a:t>stable</a:t>
            </a:r>
            <a:r>
              <a:rPr lang="sv-SE" sz="1400" dirty="0" smtClean="0">
                <a:solidFill>
                  <a:schemeClr val="bg1"/>
                </a:solidFill>
              </a:rPr>
              <a:t> over </a:t>
            </a:r>
            <a:r>
              <a:rPr lang="sv-SE" sz="1400" dirty="0" err="1" smtClean="0">
                <a:solidFill>
                  <a:schemeClr val="bg1"/>
                </a:solidFill>
              </a:rPr>
              <a:t>time</a:t>
            </a:r>
            <a:endParaRPr lang="sv-SE" sz="1400" dirty="0">
              <a:solidFill>
                <a:schemeClr val="bg1"/>
              </a:solidFill>
            </a:endParaRPr>
          </a:p>
        </p:txBody>
      </p:sp>
      <p:sp>
        <p:nvSpPr>
          <p:cNvPr id="11"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37</a:t>
            </a:fld>
            <a:r>
              <a:rPr lang="en-GB" dirty="0" smtClean="0">
                <a:solidFill>
                  <a:srgbClr val="191919"/>
                </a:solidFill>
              </a:rPr>
              <a:t> • </a:t>
            </a:r>
            <a:endParaRPr lang="en-GB" dirty="0">
              <a:solidFill>
                <a:srgbClr val="191919"/>
              </a:solidFill>
            </a:endParaRPr>
          </a:p>
        </p:txBody>
      </p:sp>
      <p:sp>
        <p:nvSpPr>
          <p:cNvPr id="12" name="TextBox 22"/>
          <p:cNvSpPr txBox="1">
            <a:spLocks noChangeArrowheads="1"/>
          </p:cNvSpPr>
          <p:nvPr/>
        </p:nvSpPr>
        <p:spPr bwMode="auto">
          <a:xfrm>
            <a:off x="222250" y="6067425"/>
            <a:ext cx="51974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fi-FI" altLang="en-US" sz="800" i="1" dirty="0" err="1">
                <a:solidFill>
                  <a:schemeClr val="tx1"/>
                </a:solidFill>
              </a:rPr>
              <a:t>Asset</a:t>
            </a:r>
            <a:r>
              <a:rPr lang="fi-FI" altLang="en-US" sz="800" i="1" dirty="0">
                <a:solidFill>
                  <a:schemeClr val="tx1"/>
                </a:solidFill>
              </a:rPr>
              <a:t> </a:t>
            </a:r>
            <a:r>
              <a:rPr lang="fi-FI" altLang="en-US" sz="800" i="1" dirty="0" err="1">
                <a:solidFill>
                  <a:schemeClr val="tx1"/>
                </a:solidFill>
              </a:rPr>
              <a:t>encumbrance</a:t>
            </a:r>
            <a:r>
              <a:rPr lang="fi-FI" altLang="en-US" sz="800" i="1" dirty="0">
                <a:solidFill>
                  <a:schemeClr val="tx1"/>
                </a:solidFill>
              </a:rPr>
              <a:t> </a:t>
            </a:r>
            <a:r>
              <a:rPr lang="fi-FI" altLang="en-US" sz="800" i="1" dirty="0" err="1">
                <a:solidFill>
                  <a:schemeClr val="tx1"/>
                </a:solidFill>
              </a:rPr>
              <a:t>methodology</a:t>
            </a:r>
            <a:r>
              <a:rPr lang="fi-FI" altLang="en-US" sz="800" i="1" dirty="0">
                <a:solidFill>
                  <a:schemeClr val="tx1"/>
                </a:solidFill>
              </a:rPr>
              <a:t> </a:t>
            </a:r>
            <a:r>
              <a:rPr lang="fi-FI" altLang="en-US" sz="800" i="1" dirty="0" err="1">
                <a:solidFill>
                  <a:schemeClr val="tx1"/>
                </a:solidFill>
              </a:rPr>
              <a:t>aligned</a:t>
            </a:r>
            <a:r>
              <a:rPr lang="fi-FI" altLang="en-US" sz="800" i="1" dirty="0">
                <a:solidFill>
                  <a:schemeClr val="tx1"/>
                </a:solidFill>
              </a:rPr>
              <a:t> with EBA </a:t>
            </a:r>
            <a:r>
              <a:rPr lang="fi-FI" altLang="en-US" sz="800" i="1" dirty="0" err="1">
                <a:solidFill>
                  <a:schemeClr val="tx1"/>
                </a:solidFill>
              </a:rPr>
              <a:t>Asset</a:t>
            </a:r>
            <a:r>
              <a:rPr lang="fi-FI" altLang="en-US" sz="800" i="1" dirty="0">
                <a:solidFill>
                  <a:schemeClr val="tx1"/>
                </a:solidFill>
              </a:rPr>
              <a:t> </a:t>
            </a:r>
            <a:r>
              <a:rPr lang="fi-FI" altLang="en-US" sz="800" i="1" dirty="0" err="1">
                <a:solidFill>
                  <a:schemeClr val="tx1"/>
                </a:solidFill>
              </a:rPr>
              <a:t>Encumbrance</a:t>
            </a:r>
            <a:r>
              <a:rPr lang="fi-FI" altLang="en-US" sz="800" i="1" dirty="0">
                <a:solidFill>
                  <a:schemeClr val="tx1"/>
                </a:solidFill>
              </a:rPr>
              <a:t> </a:t>
            </a:r>
            <a:r>
              <a:rPr lang="fi-FI" altLang="en-US" sz="800" i="1" dirty="0" err="1">
                <a:solidFill>
                  <a:schemeClr val="tx1"/>
                </a:solidFill>
              </a:rPr>
              <a:t>definitions</a:t>
            </a:r>
            <a:r>
              <a:rPr lang="fi-FI" altLang="en-US" sz="800" i="1" dirty="0">
                <a:solidFill>
                  <a:schemeClr val="tx1"/>
                </a:solidFill>
              </a:rPr>
              <a:t> </a:t>
            </a:r>
            <a:r>
              <a:rPr lang="fi-FI" altLang="en-US" sz="800" i="1" dirty="0" err="1">
                <a:solidFill>
                  <a:schemeClr val="tx1"/>
                </a:solidFill>
              </a:rPr>
              <a:t>from</a:t>
            </a:r>
            <a:r>
              <a:rPr lang="fi-FI" altLang="en-US" sz="800" i="1" dirty="0">
                <a:solidFill>
                  <a:schemeClr val="tx1"/>
                </a:solidFill>
              </a:rPr>
              <a:t> Q4 2014</a:t>
            </a:r>
            <a:endParaRPr lang="sv-SE" altLang="en-US" sz="800" i="1" dirty="0">
              <a:solidFill>
                <a:srgbClr val="FF0000"/>
              </a:solidFill>
            </a:endParaRPr>
          </a:p>
          <a:p>
            <a:pPr eaLnBrk="1" hangingPunct="1">
              <a:spcBef>
                <a:spcPct val="0"/>
              </a:spcBef>
              <a:spcAft>
                <a:spcPct val="0"/>
              </a:spcAft>
              <a:buSzTx/>
              <a:buFontTx/>
              <a:buNone/>
            </a:pPr>
            <a:r>
              <a:rPr lang="fi-FI" altLang="en-US" sz="800" i="1" dirty="0">
                <a:solidFill>
                  <a:schemeClr val="tx1"/>
                </a:solidFill>
              </a:rPr>
              <a:t>*Q2 2015: EUR 94.8bn</a:t>
            </a:r>
            <a:endParaRPr lang="en-US" altLang="en-US" sz="800" i="1" dirty="0">
              <a:solidFill>
                <a:schemeClr val="tx1"/>
              </a:solidFill>
            </a:endParaRPr>
          </a:p>
        </p:txBody>
      </p:sp>
    </p:spTree>
    <p:extLst>
      <p:ext uri="{BB962C8B-B14F-4D97-AF65-F5344CB8AC3E}">
        <p14:creationId xmlns:p14="http://schemas.microsoft.com/office/powerpoint/2010/main" val="74378247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9713" y="792163"/>
            <a:ext cx="5376862"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8372" name="AutoShape 8"/>
          <p:cNvSpPr>
            <a:spLocks noChangeArrowheads="1"/>
          </p:cNvSpPr>
          <p:nvPr/>
        </p:nvSpPr>
        <p:spPr bwMode="auto">
          <a:xfrm>
            <a:off x="5848350" y="539750"/>
            <a:ext cx="3057525" cy="252413"/>
          </a:xfrm>
          <a:prstGeom prst="roundRect">
            <a:avLst>
              <a:gd name="adj" fmla="val 16667"/>
            </a:avLst>
          </a:prstGeom>
          <a:solidFill>
            <a:srgbClr val="779ABC"/>
          </a:solidFill>
          <a:ln>
            <a:noFill/>
          </a:ln>
          <a:extLst>
            <a:ext uri="{91240B29-F687-4F45-9708-019B960494DF}">
              <a14:hiddenLine xmlns:a14="http://schemas.microsoft.com/office/drawing/2010/main" w="9525" algn="ctr">
                <a:solidFill>
                  <a:srgbClr val="000000"/>
                </a:solidFill>
                <a:round/>
                <a:headEnd/>
                <a:tailEnd/>
              </a14:hiddenLine>
            </a:ext>
          </a:extLst>
        </p:spPr>
        <p:txBody>
          <a:bodyPr lIns="18000" rIns="18000"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lgn="ctr">
              <a:lnSpc>
                <a:spcPct val="90000"/>
              </a:lnSpc>
              <a:spcBef>
                <a:spcPct val="10000"/>
              </a:spcBef>
              <a:spcAft>
                <a:spcPct val="0"/>
              </a:spcAft>
              <a:buSzTx/>
              <a:buFont typeface="Wingdings" pitchFamily="2" charset="2"/>
              <a:buNone/>
            </a:pPr>
            <a:r>
              <a:rPr lang="en-GB" altLang="en-US" sz="1200" b="1">
                <a:solidFill>
                  <a:schemeClr val="bg1"/>
                </a:solidFill>
              </a:rPr>
              <a:t>Comments</a:t>
            </a:r>
          </a:p>
        </p:txBody>
      </p:sp>
      <p:sp>
        <p:nvSpPr>
          <p:cNvPr id="58373" name="Title 3"/>
          <p:cNvSpPr>
            <a:spLocks noGrp="1"/>
          </p:cNvSpPr>
          <p:nvPr>
            <p:ph type="title"/>
          </p:nvPr>
        </p:nvSpPr>
        <p:spPr>
          <a:xfrm>
            <a:off x="233363" y="90488"/>
            <a:ext cx="8672512" cy="358775"/>
          </a:xfrm>
        </p:spPr>
        <p:txBody>
          <a:bodyPr/>
          <a:lstStyle/>
          <a:p>
            <a:r>
              <a:rPr lang="en-GB" altLang="en-US" smtClean="0"/>
              <a:t>Maturity profile</a:t>
            </a:r>
          </a:p>
        </p:txBody>
      </p:sp>
      <p:sp>
        <p:nvSpPr>
          <p:cNvPr id="58374" name="Content Placeholder 5"/>
          <p:cNvSpPr>
            <a:spLocks noGrp="1"/>
          </p:cNvSpPr>
          <p:nvPr>
            <p:ph idx="10"/>
          </p:nvPr>
        </p:nvSpPr>
        <p:spPr>
          <a:xfrm>
            <a:off x="5848350" y="781050"/>
            <a:ext cx="3057525" cy="1308100"/>
          </a:xfrm>
        </p:spPr>
        <p:txBody>
          <a:bodyPr/>
          <a:lstStyle/>
          <a:p>
            <a:pPr fontAlgn="base"/>
            <a:r>
              <a:rPr lang="en-GB" altLang="en-US" smtClean="0"/>
              <a:t>The balance sheet maturity profile has during the last couple of years become more balanced by</a:t>
            </a:r>
          </a:p>
          <a:p>
            <a:pPr lvl="1" fontAlgn="base"/>
            <a:r>
              <a:rPr lang="en-GB" altLang="en-US" smtClean="0"/>
              <a:t>Lengthening of issuance</a:t>
            </a:r>
          </a:p>
          <a:p>
            <a:pPr lvl="1" fontAlgn="base"/>
            <a:r>
              <a:rPr lang="en-GB" altLang="en-US" smtClean="0"/>
              <a:t>Focusing on asset maturities</a:t>
            </a:r>
          </a:p>
          <a:p>
            <a:pPr fontAlgn="base"/>
            <a:r>
              <a:rPr lang="en-GB" altLang="en-US" smtClean="0"/>
              <a:t>Resulting in well balanced structure in assets and liabilities in general, as well as by currency</a:t>
            </a:r>
          </a:p>
          <a:p>
            <a:pPr lvl="1" fontAlgn="base"/>
            <a:r>
              <a:rPr lang="en-GB" altLang="en-US" smtClean="0"/>
              <a:t>The structural liquidity risk is similar across all currencies</a:t>
            </a:r>
          </a:p>
          <a:p>
            <a:pPr fontAlgn="base"/>
            <a:r>
              <a:rPr lang="en-GB" altLang="en-US" smtClean="0"/>
              <a:t>Balance sheet considered to be well balanced even in foreign currencies</a:t>
            </a:r>
          </a:p>
        </p:txBody>
      </p:sp>
      <p:sp>
        <p:nvSpPr>
          <p:cNvPr id="58375" name="AutoShape 5"/>
          <p:cNvSpPr>
            <a:spLocks noChangeArrowheads="1"/>
          </p:cNvSpPr>
          <p:nvPr/>
        </p:nvSpPr>
        <p:spPr bwMode="auto">
          <a:xfrm>
            <a:off x="233363" y="539750"/>
            <a:ext cx="5416550" cy="252413"/>
          </a:xfrm>
          <a:prstGeom prst="roundRect">
            <a:avLst>
              <a:gd name="adj" fmla="val 16667"/>
            </a:avLst>
          </a:prstGeom>
          <a:solidFill>
            <a:srgbClr val="779ABC"/>
          </a:solidFill>
          <a:ln>
            <a:noFill/>
          </a:ln>
          <a:extLst>
            <a:ext uri="{91240B29-F687-4F45-9708-019B960494DF}">
              <a14:hiddenLine xmlns:a14="http://schemas.microsoft.com/office/drawing/2010/main" w="9525" algn="ctr">
                <a:solidFill>
                  <a:srgbClr val="000000"/>
                </a:solidFill>
                <a:round/>
                <a:headEnd/>
                <a:tailEnd/>
              </a14:hiddenLine>
            </a:ext>
          </a:extLst>
        </p:spPr>
        <p:txBody>
          <a:bodyPr lIns="18000" rIns="18000"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lgn="ctr">
              <a:lnSpc>
                <a:spcPct val="90000"/>
              </a:lnSpc>
              <a:spcBef>
                <a:spcPct val="10000"/>
              </a:spcBef>
              <a:spcAft>
                <a:spcPct val="0"/>
              </a:spcAft>
              <a:buSzTx/>
              <a:buFontTx/>
              <a:buNone/>
            </a:pPr>
            <a:r>
              <a:rPr lang="en-GB" altLang="en-US" sz="1200" b="1">
                <a:solidFill>
                  <a:schemeClr val="bg1"/>
                </a:solidFill>
              </a:rPr>
              <a:t>Maturity profile by product</a:t>
            </a:r>
          </a:p>
        </p:txBody>
      </p:sp>
      <p:sp>
        <p:nvSpPr>
          <p:cNvPr id="58376" name="TextBox 1"/>
          <p:cNvSpPr txBox="1">
            <a:spLocks noChangeArrowheads="1"/>
          </p:cNvSpPr>
          <p:nvPr/>
        </p:nvSpPr>
        <p:spPr bwMode="auto">
          <a:xfrm>
            <a:off x="2660650" y="1125538"/>
            <a:ext cx="608013"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100">
                <a:solidFill>
                  <a:schemeClr val="tx1"/>
                </a:solidFill>
              </a:rPr>
              <a:t>Assets</a:t>
            </a:r>
          </a:p>
        </p:txBody>
      </p:sp>
      <p:sp>
        <p:nvSpPr>
          <p:cNvPr id="58377" name="TextBox 41"/>
          <p:cNvSpPr txBox="1">
            <a:spLocks noChangeArrowheads="1"/>
          </p:cNvSpPr>
          <p:nvPr/>
        </p:nvSpPr>
        <p:spPr bwMode="auto">
          <a:xfrm>
            <a:off x="2586038" y="2170113"/>
            <a:ext cx="7683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100">
                <a:solidFill>
                  <a:schemeClr val="tx1"/>
                </a:solidFill>
              </a:rPr>
              <a:t>Liabilities</a:t>
            </a:r>
          </a:p>
        </p:txBody>
      </p:sp>
      <p:sp>
        <p:nvSpPr>
          <p:cNvPr id="58378" name="Footer Placeholder 6"/>
          <p:cNvSpPr txBox="1">
            <a:spLocks/>
          </p:cNvSpPr>
          <p:nvPr>
            <p:custDataLst>
              <p:tags r:id="rId1"/>
            </p:custDataLst>
          </p:nvPr>
        </p:nvSpPr>
        <p:spPr bwMode="auto">
          <a:xfrm>
            <a:off x="258763" y="3708400"/>
            <a:ext cx="34131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642938" indent="-284163"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003300" indent="-284163"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363663" indent="-284163"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1724025" indent="-284163"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181225" indent="-284163"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638425" indent="-284163"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095625" indent="-284163"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552825" indent="-284163"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800"/>
              <a:t>* Includes Group Treasury’s liquidity portfolio</a:t>
            </a:r>
          </a:p>
          <a:p>
            <a:pPr eaLnBrk="1" hangingPunct="1">
              <a:spcBef>
                <a:spcPct val="0"/>
              </a:spcBef>
              <a:spcAft>
                <a:spcPct val="0"/>
              </a:spcAft>
              <a:buSzTx/>
              <a:buFontTx/>
              <a:buNone/>
            </a:pPr>
            <a:r>
              <a:rPr lang="en-GB" altLang="en-US" sz="800"/>
              <a:t>Not specified:  items with no fixed maturity, incl. stable deposits, equity etc.</a:t>
            </a:r>
          </a:p>
        </p:txBody>
      </p:sp>
      <p:sp>
        <p:nvSpPr>
          <p:cNvPr id="58379" name="AutoShape 5"/>
          <p:cNvSpPr>
            <a:spLocks noChangeArrowheads="1"/>
          </p:cNvSpPr>
          <p:nvPr/>
        </p:nvSpPr>
        <p:spPr bwMode="auto">
          <a:xfrm>
            <a:off x="233363" y="3967163"/>
            <a:ext cx="5416550" cy="252412"/>
          </a:xfrm>
          <a:prstGeom prst="roundRect">
            <a:avLst>
              <a:gd name="adj" fmla="val 16667"/>
            </a:avLst>
          </a:prstGeom>
          <a:solidFill>
            <a:srgbClr val="779ABC"/>
          </a:solidFill>
          <a:ln>
            <a:noFill/>
          </a:ln>
          <a:extLst>
            <a:ext uri="{91240B29-F687-4F45-9708-019B960494DF}">
              <a14:hiddenLine xmlns:a14="http://schemas.microsoft.com/office/drawing/2010/main" w="9525" algn="ctr">
                <a:solidFill>
                  <a:srgbClr val="000000"/>
                </a:solidFill>
                <a:round/>
                <a:headEnd/>
                <a:tailEnd/>
              </a14:hiddenLine>
            </a:ext>
          </a:extLst>
        </p:spPr>
        <p:txBody>
          <a:bodyPr lIns="18000" rIns="18000"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lgn="ctr">
              <a:lnSpc>
                <a:spcPct val="90000"/>
              </a:lnSpc>
              <a:spcBef>
                <a:spcPct val="10000"/>
              </a:spcBef>
              <a:spcAft>
                <a:spcPct val="0"/>
              </a:spcAft>
              <a:buSzTx/>
              <a:buFontTx/>
              <a:buNone/>
            </a:pPr>
            <a:r>
              <a:rPr lang="en-GB" altLang="en-US" sz="1200" b="1">
                <a:solidFill>
                  <a:schemeClr val="bg1"/>
                </a:solidFill>
              </a:rPr>
              <a:t>Maturity gap by currency</a:t>
            </a:r>
          </a:p>
        </p:txBody>
      </p:sp>
      <p:pic>
        <p:nvPicPr>
          <p:cNvPr id="14" name="Picture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5425" y="4219575"/>
            <a:ext cx="5389563" cy="2139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299787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350838" y="273050"/>
            <a:ext cx="8461375" cy="585788"/>
          </a:xfrm>
        </p:spPr>
        <p:txBody>
          <a:bodyPr/>
          <a:lstStyle/>
          <a:p>
            <a:r>
              <a:rPr lang="en-GB" altLang="en-US" dirty="0" smtClean="0"/>
              <a:t>Liquidity Coverage Ratio</a:t>
            </a:r>
            <a:br>
              <a:rPr lang="en-GB" altLang="en-US" dirty="0" smtClean="0"/>
            </a:br>
            <a:endParaRPr lang="en-GB" altLang="en-US" dirty="0" smtClean="0"/>
          </a:p>
        </p:txBody>
      </p:sp>
      <p:sp>
        <p:nvSpPr>
          <p:cNvPr id="59395" name="Content Placeholder 3"/>
          <p:cNvSpPr txBox="1">
            <a:spLocks/>
          </p:cNvSpPr>
          <p:nvPr/>
        </p:nvSpPr>
        <p:spPr bwMode="auto">
          <a:xfrm>
            <a:off x="4676775" y="971550"/>
            <a:ext cx="3716338" cy="295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228600" defTabSz="1282700"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01675" indent="-228600"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004888"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365250"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1725613"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1828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6400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0972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5544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ts val="300"/>
              </a:spcBef>
              <a:spcAft>
                <a:spcPts val="300"/>
              </a:spcAft>
              <a:buClr>
                <a:srgbClr val="2D4B6F"/>
              </a:buClr>
              <a:buFont typeface="Wingdings" pitchFamily="2" charset="2"/>
              <a:buChar char="n"/>
            </a:pPr>
            <a:r>
              <a:rPr lang="en-GB" altLang="en-US" sz="1400" dirty="0"/>
              <a:t>LCR limit in place as of Jan 2013</a:t>
            </a:r>
          </a:p>
          <a:p>
            <a:pPr lvl="1">
              <a:spcBef>
                <a:spcPts val="300"/>
              </a:spcBef>
              <a:spcAft>
                <a:spcPts val="300"/>
              </a:spcAft>
              <a:buClr>
                <a:srgbClr val="2D4B6F"/>
              </a:buClr>
              <a:buFont typeface="Wingdings" pitchFamily="2" charset="2"/>
              <a:buChar char="n"/>
            </a:pPr>
            <a:r>
              <a:rPr lang="en-GB" altLang="en-US" sz="1400" dirty="0"/>
              <a:t>LCR of </a:t>
            </a:r>
            <a:r>
              <a:rPr lang="en-GB" altLang="en-US" sz="1400" dirty="0" smtClean="0"/>
              <a:t>131% </a:t>
            </a:r>
            <a:r>
              <a:rPr lang="en-GB" altLang="en-US" sz="1400" dirty="0"/>
              <a:t>(Swedish rules)  </a:t>
            </a:r>
          </a:p>
          <a:p>
            <a:pPr lvl="1">
              <a:spcBef>
                <a:spcPts val="300"/>
              </a:spcBef>
              <a:spcAft>
                <a:spcPts val="300"/>
              </a:spcAft>
              <a:buClr>
                <a:srgbClr val="2D4B6F"/>
              </a:buClr>
              <a:buFont typeface="Wingdings" pitchFamily="2" charset="2"/>
              <a:buChar char="n"/>
            </a:pPr>
            <a:r>
              <a:rPr lang="fi-FI" altLang="en-US" sz="1400" dirty="0"/>
              <a:t>LCR </a:t>
            </a:r>
            <a:r>
              <a:rPr lang="fi-FI" altLang="en-US" sz="1400" dirty="0" err="1"/>
              <a:t>compliant</a:t>
            </a:r>
            <a:r>
              <a:rPr lang="fi-FI" altLang="en-US" sz="1400" dirty="0"/>
              <a:t> in USD and EUR</a:t>
            </a:r>
            <a:endParaRPr lang="en-GB" altLang="en-US" sz="1400" dirty="0"/>
          </a:p>
          <a:p>
            <a:pPr>
              <a:spcBef>
                <a:spcPts val="300"/>
              </a:spcBef>
              <a:spcAft>
                <a:spcPts val="300"/>
              </a:spcAft>
              <a:buClr>
                <a:srgbClr val="2D4B6F"/>
              </a:buClr>
              <a:buFont typeface="Wingdings" pitchFamily="2" charset="2"/>
              <a:buChar char="n"/>
            </a:pPr>
            <a:r>
              <a:rPr lang="en-GB" altLang="en-US" sz="1400" dirty="0"/>
              <a:t>Compliance is reached by high quality liquidity buffer and management of short-term cash flows</a:t>
            </a:r>
          </a:p>
          <a:p>
            <a:pPr>
              <a:spcBef>
                <a:spcPts val="300"/>
              </a:spcBef>
              <a:spcAft>
                <a:spcPts val="300"/>
              </a:spcAft>
              <a:buClr>
                <a:srgbClr val="2D4B6F"/>
              </a:buClr>
              <a:buFont typeface="Wingdings" pitchFamily="2" charset="2"/>
              <a:buChar char="n"/>
            </a:pPr>
            <a:r>
              <a:rPr lang="en-GB" altLang="en-US" sz="1400" dirty="0"/>
              <a:t>Long-term liquidity risk is managed through own metrics, Net Balance of Stable Funding (NBSF</a:t>
            </a:r>
          </a:p>
        </p:txBody>
      </p:sp>
      <p:sp>
        <p:nvSpPr>
          <p:cNvPr id="59396" name="TextBox 2"/>
          <p:cNvSpPr txBox="1">
            <a:spLocks noChangeArrowheads="1"/>
          </p:cNvSpPr>
          <p:nvPr/>
        </p:nvSpPr>
        <p:spPr bwMode="auto">
          <a:xfrm>
            <a:off x="4708525" y="6038850"/>
            <a:ext cx="3694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800">
                <a:solidFill>
                  <a:schemeClr val="tx1"/>
                </a:solidFill>
              </a:rPr>
              <a:t>NBSF is an internal metric, which measures the excess of stable liabilities against stable assets. The stability period was changed into 12 month (from  6 months) from the beginning of 2012</a:t>
            </a:r>
          </a:p>
        </p:txBody>
      </p:sp>
      <p:sp>
        <p:nvSpPr>
          <p:cNvPr id="59397" name="TextBox 20"/>
          <p:cNvSpPr txBox="1">
            <a:spLocks noChangeArrowheads="1"/>
          </p:cNvSpPr>
          <p:nvPr/>
        </p:nvSpPr>
        <p:spPr bwMode="auto">
          <a:xfrm>
            <a:off x="468313" y="3155950"/>
            <a:ext cx="369411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700" dirty="0">
                <a:solidFill>
                  <a:schemeClr val="tx1"/>
                </a:solidFill>
              </a:rPr>
              <a:t>Q4 </a:t>
            </a:r>
            <a:r>
              <a:rPr lang="en-GB" altLang="en-US" sz="700" dirty="0" smtClean="0">
                <a:solidFill>
                  <a:schemeClr val="tx1"/>
                </a:solidFill>
              </a:rPr>
              <a:t>2013 numbers </a:t>
            </a:r>
            <a:r>
              <a:rPr lang="en-GB" altLang="en-US" sz="700" dirty="0">
                <a:solidFill>
                  <a:schemeClr val="tx1"/>
                </a:solidFill>
              </a:rPr>
              <a:t>calculated according to the new Swedish LCR rules</a:t>
            </a:r>
          </a:p>
        </p:txBody>
      </p:sp>
      <p:sp>
        <p:nvSpPr>
          <p:cNvPr id="59399" name="TextBox 19"/>
          <p:cNvSpPr txBox="1">
            <a:spLocks noChangeArrowheads="1"/>
          </p:cNvSpPr>
          <p:nvPr/>
        </p:nvSpPr>
        <p:spPr bwMode="auto">
          <a:xfrm>
            <a:off x="276225" y="5946775"/>
            <a:ext cx="3694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600" dirty="0">
                <a:solidFill>
                  <a:schemeClr val="tx1"/>
                </a:solidFill>
              </a:rPr>
              <a:t>*Corresponds to Chapter 4, Articles 10-13 in Swedish LCR regulation, containing e.g. portion of corporate deposits, market funding, repos and other secured funding</a:t>
            </a:r>
          </a:p>
          <a:p>
            <a:pPr eaLnBrk="1" hangingPunct="1">
              <a:spcBef>
                <a:spcPct val="0"/>
              </a:spcBef>
              <a:spcAft>
                <a:spcPct val="0"/>
              </a:spcAft>
              <a:buSzTx/>
              <a:buFontTx/>
              <a:buNone/>
            </a:pPr>
            <a:r>
              <a:rPr lang="fi-FI" altLang="en-US" sz="600" dirty="0">
                <a:solidFill>
                  <a:schemeClr val="tx1"/>
                </a:solidFill>
              </a:rPr>
              <a:t>**</a:t>
            </a:r>
            <a:r>
              <a:rPr lang="en-GB" altLang="en-US" sz="600" dirty="0">
                <a:solidFill>
                  <a:schemeClr val="tx1"/>
                </a:solidFill>
              </a:rPr>
              <a:t>Corresponds to Chapter 4, Articles 14-25, containing e.g. unutilised credit and liquidity facilities, collateral need for derivatives, derivative outflows</a:t>
            </a:r>
          </a:p>
        </p:txBody>
      </p:sp>
      <p:sp>
        <p:nvSpPr>
          <p:cNvPr id="59401" name="Rectangle 43"/>
          <p:cNvSpPr>
            <a:spLocks noChangeArrowheads="1"/>
          </p:cNvSpPr>
          <p:nvPr/>
        </p:nvSpPr>
        <p:spPr bwMode="ltGray">
          <a:xfrm>
            <a:off x="306388" y="817563"/>
            <a:ext cx="3757612" cy="250825"/>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200" b="1">
                <a:solidFill>
                  <a:srgbClr val="FFFFFF"/>
                </a:solidFill>
              </a:rPr>
              <a:t>Liquidity Coverage Ratio</a:t>
            </a:r>
          </a:p>
        </p:txBody>
      </p:sp>
      <p:cxnSp>
        <p:nvCxnSpPr>
          <p:cNvPr id="23" name="Rak 50"/>
          <p:cNvCxnSpPr/>
          <p:nvPr/>
        </p:nvCxnSpPr>
        <p:spPr>
          <a:xfrm>
            <a:off x="309563" y="817563"/>
            <a:ext cx="4086225"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9403" name="Rectangle 43"/>
          <p:cNvSpPr>
            <a:spLocks noChangeArrowheads="1"/>
          </p:cNvSpPr>
          <p:nvPr/>
        </p:nvSpPr>
        <p:spPr bwMode="ltGray">
          <a:xfrm>
            <a:off x="298450" y="3394075"/>
            <a:ext cx="3757613" cy="252413"/>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200" b="1">
                <a:solidFill>
                  <a:srgbClr val="FFFFFF"/>
                </a:solidFill>
              </a:rPr>
              <a:t>LCR subcomponents</a:t>
            </a:r>
            <a:r>
              <a:rPr lang="en-GB" altLang="en-US" sz="1100" b="1">
                <a:solidFill>
                  <a:srgbClr val="FFFFFF"/>
                </a:solidFill>
              </a:rPr>
              <a:t>, EURbn</a:t>
            </a:r>
          </a:p>
        </p:txBody>
      </p:sp>
      <p:cxnSp>
        <p:nvCxnSpPr>
          <p:cNvPr id="25" name="Rak 50"/>
          <p:cNvCxnSpPr/>
          <p:nvPr/>
        </p:nvCxnSpPr>
        <p:spPr>
          <a:xfrm>
            <a:off x="300038" y="3394075"/>
            <a:ext cx="4086225"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9405" name="Rectangle 43"/>
          <p:cNvSpPr>
            <a:spLocks noChangeArrowheads="1"/>
          </p:cNvSpPr>
          <p:nvPr/>
        </p:nvSpPr>
        <p:spPr bwMode="ltGray">
          <a:xfrm>
            <a:off x="4540250" y="3378200"/>
            <a:ext cx="3757613" cy="250825"/>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200" b="1">
                <a:solidFill>
                  <a:srgbClr val="FFFFFF"/>
                </a:solidFill>
              </a:rPr>
              <a:t>Net Balance of Stable Funding, </a:t>
            </a:r>
            <a:r>
              <a:rPr lang="en-GB" altLang="en-US" sz="1100" b="1">
                <a:solidFill>
                  <a:srgbClr val="FFFFFF"/>
                </a:solidFill>
              </a:rPr>
              <a:t>EURbn </a:t>
            </a:r>
          </a:p>
        </p:txBody>
      </p:sp>
      <p:cxnSp>
        <p:nvCxnSpPr>
          <p:cNvPr id="27" name="Rak 50"/>
          <p:cNvCxnSpPr/>
          <p:nvPr/>
        </p:nvCxnSpPr>
        <p:spPr>
          <a:xfrm>
            <a:off x="4541838" y="3378200"/>
            <a:ext cx="4086225"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39</a:t>
            </a:fld>
            <a:r>
              <a:rPr lang="en-GB" dirty="0" smtClean="0">
                <a:solidFill>
                  <a:srgbClr val="191919"/>
                </a:solidFill>
              </a:rPr>
              <a:t> • </a:t>
            </a:r>
            <a:endParaRPr lang="en-GB" dirty="0">
              <a:solidFill>
                <a:srgbClr val="191919"/>
              </a:solidFill>
            </a:endParaRPr>
          </a:p>
        </p:txBody>
      </p:sp>
      <p:graphicFrame>
        <p:nvGraphicFramePr>
          <p:cNvPr id="4" name="Object 3"/>
          <p:cNvGraphicFramePr>
            <a:graphicFrameLocks/>
          </p:cNvGraphicFramePr>
          <p:nvPr/>
        </p:nvGraphicFramePr>
        <p:xfrm>
          <a:off x="4489450" y="3575050"/>
          <a:ext cx="3952875" cy="2336800"/>
        </p:xfrm>
        <a:graphic>
          <a:graphicData uri="http://schemas.openxmlformats.org/presentationml/2006/ole">
            <mc:AlternateContent xmlns:mc="http://schemas.openxmlformats.org/markup-compatibility/2006">
              <mc:Choice xmlns:v="urn:schemas-microsoft-com:vml" Requires="v">
                <p:oleObj spid="_x0000_s60472" r:id="rId3" imgW="3956647" imgH="2341067" progId="Excel.Chart.8">
                  <p:embed/>
                </p:oleObj>
              </mc:Choice>
              <mc:Fallback>
                <p:oleObj r:id="rId3" imgW="3956647" imgH="2341067" progId="Excel.Chart.8">
                  <p:embed/>
                  <p:pic>
                    <p:nvPicPr>
                      <p:cNvPr id="0" name="Char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9450" y="3575050"/>
                        <a:ext cx="3952875" cy="233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9" name="Table 18"/>
          <p:cNvGraphicFramePr>
            <a:graphicFrameLocks noGrp="1"/>
          </p:cNvGraphicFramePr>
          <p:nvPr/>
        </p:nvGraphicFramePr>
        <p:xfrm>
          <a:off x="261938" y="3629025"/>
          <a:ext cx="3970337" cy="2317757"/>
        </p:xfrm>
        <a:graphic>
          <a:graphicData uri="http://schemas.openxmlformats.org/drawingml/2006/table">
            <a:tbl>
              <a:tblPr/>
              <a:tblGrid>
                <a:gridCol w="1782762"/>
                <a:gridCol w="365125"/>
                <a:gridCol w="363538"/>
                <a:gridCol w="365125"/>
                <a:gridCol w="363537"/>
                <a:gridCol w="365125"/>
                <a:gridCol w="365125"/>
              </a:tblGrid>
              <a:tr h="1952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Calibri" pitchFamily="34" charset="0"/>
                          <a:cs typeface="Arial" pitchFamily="34" charset="0"/>
                        </a:rPr>
                        <a:t> </a:t>
                      </a:r>
                    </a:p>
                  </a:txBody>
                  <a:tcPr marL="9525" marR="9525" marT="9525" marB="0" anchor="b" horzOverflow="overflow">
                    <a:lnL>
                      <a:noFill/>
                    </a:lnL>
                    <a:lnR>
                      <a:noFill/>
                    </a:lnR>
                    <a:lnT>
                      <a:noFill/>
                    </a:lnT>
                    <a:lnB>
                      <a:noFill/>
                    </a:lnB>
                    <a:lnTlToBr>
                      <a:noFill/>
                    </a:lnTlToBr>
                    <a:lnBlToTr>
                      <a:noFill/>
                    </a:lnBlToTr>
                    <a:solidFill>
                      <a:srgbClr val="FFFFFF"/>
                    </a:solidFill>
                  </a:tcPr>
                </a:tc>
                <a:tc gridSpan="2">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Combined</a:t>
                      </a:r>
                    </a:p>
                  </a:txBody>
                  <a:tcPr marL="9525" marR="9525" marT="9525" marB="0" anchor="ctr" horzOverflow="overflow">
                    <a:lnL>
                      <a:noFill/>
                    </a:lnL>
                    <a:lnR>
                      <a:noFill/>
                    </a:lnR>
                    <a:lnT>
                      <a:noFill/>
                    </a:lnT>
                    <a:lnB>
                      <a:noFill/>
                    </a:lnB>
                    <a:lnTlToBr>
                      <a:noFill/>
                    </a:lnTlToBr>
                    <a:lnBlToTr>
                      <a:noFill/>
                    </a:lnBlToTr>
                    <a:solidFill>
                      <a:srgbClr val="FFFFFF"/>
                    </a:solidFill>
                  </a:tcPr>
                </a:tc>
                <a:tc hMerge="1">
                  <a:txBody>
                    <a:bodyPr/>
                    <a:lstStyle/>
                    <a:p>
                      <a:endParaRPr lang="en-US"/>
                    </a:p>
                  </a:txBody>
                  <a:tcPr/>
                </a:tc>
                <a:tc gridSpan="2">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USD</a:t>
                      </a:r>
                    </a:p>
                  </a:txBody>
                  <a:tcPr marL="9525" marR="9525" marT="9525" marB="0" anchor="ctr" horzOverflow="overflow">
                    <a:lnL>
                      <a:noFill/>
                    </a:lnL>
                    <a:lnR>
                      <a:noFill/>
                    </a:lnR>
                    <a:lnT>
                      <a:noFill/>
                    </a:lnT>
                    <a:lnB>
                      <a:noFill/>
                    </a:lnB>
                    <a:lnTlToBr>
                      <a:noFill/>
                    </a:lnTlToBr>
                    <a:lnBlToTr>
                      <a:noFill/>
                    </a:lnBlToTr>
                    <a:solidFill>
                      <a:srgbClr val="FFFFFF"/>
                    </a:solidFill>
                  </a:tcPr>
                </a:tc>
                <a:tc hMerge="1">
                  <a:txBody>
                    <a:bodyPr/>
                    <a:lstStyle/>
                    <a:p>
                      <a:endParaRPr lang="en-US"/>
                    </a:p>
                  </a:txBody>
                  <a:tcPr/>
                </a:tc>
                <a:tc gridSpan="2">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EUR</a:t>
                      </a:r>
                    </a:p>
                  </a:txBody>
                  <a:tcPr marL="9525" marR="9525" marT="9525" marB="0" anchor="ctr" horzOverflow="overflow">
                    <a:lnL>
                      <a:noFill/>
                    </a:lnL>
                    <a:lnR>
                      <a:noFill/>
                    </a:lnR>
                    <a:lnT>
                      <a:noFill/>
                    </a:lnT>
                    <a:lnB>
                      <a:noFill/>
                    </a:lnB>
                    <a:lnTlToBr>
                      <a:noFill/>
                    </a:lnTlToBr>
                    <a:lnBlToTr>
                      <a:noFill/>
                    </a:lnBlToTr>
                    <a:solidFill>
                      <a:srgbClr val="FFFFFF"/>
                    </a:solidFill>
                  </a:tcPr>
                </a:tc>
                <a:tc hMerge="1">
                  <a:txBody>
                    <a:bodyPr/>
                    <a:lstStyle/>
                    <a:p>
                      <a:endParaRPr lang="en-US"/>
                    </a:p>
                  </a:txBody>
                  <a:tcPr/>
                </a:tc>
              </a:tr>
              <a:tr h="244475">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dirty="0" err="1" smtClean="0">
                          <a:ln>
                            <a:noFill/>
                          </a:ln>
                          <a:solidFill>
                            <a:srgbClr val="0D0D0D"/>
                          </a:solidFill>
                          <a:effectLst/>
                          <a:latin typeface="Arial" pitchFamily="34" charset="0"/>
                          <a:cs typeface="Arial" pitchFamily="34" charset="0"/>
                        </a:rPr>
                        <a:t>EURbn</a:t>
                      </a:r>
                      <a:endParaRPr kumimoji="0" lang="en-US" altLang="en-US" sz="800" b="1" i="0" u="none" strike="noStrike" cap="none" normalizeH="0" baseline="0" dirty="0" smtClean="0">
                        <a:ln>
                          <a:noFill/>
                        </a:ln>
                        <a:solidFill>
                          <a:srgbClr val="0D0D0D"/>
                        </a:solidFill>
                        <a:effectLst/>
                        <a:latin typeface="Arial" pitchFamily="34" charset="0"/>
                        <a:cs typeface="Arial" pitchFamily="34" charset="0"/>
                      </a:endParaRPr>
                    </a:p>
                  </a:txBody>
                  <a:tcPr marL="85725" marR="9525" marT="9525" marB="0" anchor="ctr" horzOverflow="overflow">
                    <a:lnL w="12700" cap="flat" cmpd="sng" algn="ctr">
                      <a:solidFill>
                        <a:srgbClr val="FFFFFF"/>
                      </a:solidFill>
                      <a:prstDash val="solid"/>
                      <a:round/>
                      <a:headEnd type="none" w="med" len="med"/>
                      <a:tailEnd type="none" w="med" len="med"/>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After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Before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After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Before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After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700" b="0" i="0" u="none" strike="noStrike" cap="none" normalizeH="0" baseline="0" smtClean="0">
                          <a:ln>
                            <a:noFill/>
                          </a:ln>
                          <a:solidFill>
                            <a:srgbClr val="0D0D0D"/>
                          </a:solidFill>
                          <a:effectLst/>
                          <a:latin typeface="Arial" pitchFamily="34" charset="0"/>
                          <a:cs typeface="Arial" pitchFamily="34" charset="0"/>
                        </a:rPr>
                        <a:t>Before factors</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Liquid assets level 1</a:t>
                      </a:r>
                    </a:p>
                  </a:txBody>
                  <a:tcPr marL="857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38</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38</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18</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18</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Liquid assets level 2</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26</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31</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6</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Cap on level 2</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A. Liquid assets total</a:t>
                      </a:r>
                    </a:p>
                  </a:txBody>
                  <a:tcPr marL="85725" marR="9525" marT="9525" marB="0" anchor="ctr" horzOverflow="overflow">
                    <a:lnL w="12700" cap="flat" cmpd="sng" algn="ctr">
                      <a:solidFill>
                        <a:srgbClr val="FFFFFF"/>
                      </a:solidFill>
                      <a:prstDash val="solid"/>
                      <a:round/>
                      <a:headEnd type="none" w="med" len="med"/>
                      <a:tailEnd type="none" w="med" len="med"/>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96</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100</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39</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39</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24</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25</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Customer deposits</a:t>
                      </a:r>
                    </a:p>
                  </a:txBody>
                  <a:tcPr marL="857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40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169</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9</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17</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50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Market borrowing *</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75</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76</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23</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23</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30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30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Other cash outflows **</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25</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64</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8</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2</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13</a:t>
                      </a: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B. Cash outflows total</a:t>
                      </a:r>
                    </a:p>
                  </a:txBody>
                  <a:tcPr marL="85725" marR="9525" marT="9525" marB="0" anchor="ctr" horzOverflow="overflow">
                    <a:lnL w="12700" cap="flat" cmpd="sng" algn="ctr">
                      <a:solidFill>
                        <a:srgbClr val="FFFFFF"/>
                      </a:solidFill>
                      <a:prstDash val="solid"/>
                      <a:round/>
                      <a:headEnd type="none" w="med" len="med"/>
                      <a:tailEnd type="none" w="med" len="med"/>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139</a:t>
                      </a: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309</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33</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48</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42</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93</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Lending to non-financial customer</a:t>
                      </a:r>
                    </a:p>
                  </a:txBody>
                  <a:tcPr marL="857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7</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13</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1</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3</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6</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Other cash inflows</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59</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65</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9</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10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21</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25</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Limit on inflows</a:t>
                      </a:r>
                    </a:p>
                  </a:txBody>
                  <a:tcPr marL="857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0" i="0" u="none" strike="noStrike" cap="none" normalizeH="0" baseline="0" smtClean="0">
                          <a:ln>
                            <a:noFill/>
                          </a:ln>
                          <a:solidFill>
                            <a:srgbClr val="000000"/>
                          </a:solidFill>
                          <a:effectLst/>
                          <a:latin typeface="Arial" pitchFamily="34" charset="0"/>
                          <a:cs typeface="Arial" pitchFamily="34" charset="0"/>
                        </a:rPr>
                        <a:t>0</a:t>
                      </a:r>
                      <a:endParaRPr kumimoji="0" lang="en-US" altLang="en-US" sz="800" b="0" i="0" u="none" strike="noStrike" cap="none" normalizeH="0" baseline="0" smtClean="0">
                        <a:ln>
                          <a:noFill/>
                        </a:ln>
                        <a:solidFill>
                          <a:srgbClr val="000000"/>
                        </a:solidFill>
                        <a:effectLst/>
                        <a:latin typeface="Arial" pitchFamily="34" charset="0"/>
                        <a:cs typeface="Arial" pitchFamily="34" charset="0"/>
                      </a:endParaRPr>
                    </a:p>
                  </a:txBody>
                  <a:tcPr marL="9525" marR="9525" marT="9525" marB="0" anchor="ctr" horzOverflow="overflow">
                    <a:lnL>
                      <a:noFill/>
                    </a:lnL>
                    <a:lnR>
                      <a:noFill/>
                    </a:lnR>
                    <a:lnT>
                      <a:noFill/>
                    </a:lnT>
                    <a:lnB>
                      <a:noFill/>
                    </a:lnB>
                    <a:lnTlToBr>
                      <a:noFill/>
                    </a:lnTlToBr>
                    <a:lnBlToTr>
                      <a:noFill/>
                    </a:lnBlToTr>
                    <a:solidFill>
                      <a:srgbClr val="FFFFFF"/>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0" i="0" u="none" strike="noStrike" cap="none" normalizeH="0" baseline="0" smtClean="0">
                          <a:ln>
                            <a:noFill/>
                          </a:ln>
                          <a:solidFill>
                            <a:srgbClr val="000000"/>
                          </a:solidFill>
                          <a:effectLst/>
                          <a:latin typeface="Arial" pitchFamily="34" charset="0"/>
                          <a:cs typeface="Arial" pitchFamily="34" charset="0"/>
                        </a:rPr>
                        <a:t>0</a:t>
                      </a:r>
                    </a:p>
                  </a:txBody>
                  <a:tcPr marL="9525" marR="9525" marT="9525" marB="0" anchor="ctr" horzOverflow="overflow">
                    <a:lnL>
                      <a:noFill/>
                    </a:lnL>
                    <a:lnR>
                      <a:noFill/>
                    </a:lnR>
                    <a:lnT>
                      <a:noFill/>
                    </a:lnT>
                    <a:lnB>
                      <a:noFill/>
                    </a:lnB>
                    <a:lnTlToBr>
                      <a:noFill/>
                    </a:lnTlToBr>
                    <a:lnBlToTr>
                      <a:noFill/>
                    </a:lnBlToTr>
                    <a:solidFill>
                      <a:srgbClr val="FFFFFF"/>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C. Total inflows</a:t>
                      </a:r>
                    </a:p>
                  </a:txBody>
                  <a:tcPr marL="85725" marR="9525" marT="9525" marB="0" anchor="ctr" horzOverflow="overflow">
                    <a:lnL w="12700" cap="flat" cmpd="sng" algn="ctr">
                      <a:solidFill>
                        <a:srgbClr val="FFFFFF"/>
                      </a:solidFill>
                      <a:prstDash val="solid"/>
                      <a:round/>
                      <a:headEnd type="none" w="med" len="med"/>
                      <a:tailEnd type="none" w="med" len="med"/>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66</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78</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10</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11</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24</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fi-FI" altLang="en-US" sz="800" b="1" i="0" u="none" strike="noStrike" cap="none" normalizeH="0" baseline="0" smtClean="0">
                          <a:ln>
                            <a:noFill/>
                          </a:ln>
                          <a:solidFill>
                            <a:srgbClr val="0D0D0D"/>
                          </a:solidFill>
                          <a:effectLst/>
                          <a:latin typeface="Arial" pitchFamily="34" charset="0"/>
                          <a:cs typeface="Arial" pitchFamily="34" charset="0"/>
                        </a:rPr>
                        <a:t>31</a:t>
                      </a:r>
                      <a:endParaRPr kumimoji="0" lang="en-US" altLang="en-US" sz="800" b="1" i="0" u="none" strike="noStrike" cap="none" normalizeH="0" baseline="0" smtClean="0">
                        <a:ln>
                          <a:noFill/>
                        </a:ln>
                        <a:solidFill>
                          <a:srgbClr val="0D0D0D"/>
                        </a:solidFill>
                        <a:effectLst/>
                        <a:latin typeface="Arial" pitchFamily="34" charset="0"/>
                        <a:cs typeface="Arial" pitchFamily="34" charset="0"/>
                      </a:endParaRPr>
                    </a:p>
                  </a:txBody>
                  <a:tcPr marL="9525" marR="9525" marT="9525" marB="0" anchor="ctr" horzOverflow="overflow">
                    <a:lnL>
                      <a:noFill/>
                    </a:lnL>
                    <a:lnR>
                      <a:noFill/>
                    </a:lnR>
                    <a:lnT>
                      <a:noFill/>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r>
              <a:tr h="144463">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LCR Ratio [A/(B-C)]</a:t>
                      </a:r>
                    </a:p>
                  </a:txBody>
                  <a:tcPr marL="85725" marR="9525" marT="9525" marB="0" anchor="ctr" horzOverflow="overflow">
                    <a:lnL w="12700" cap="flat" cmpd="sng" algn="ctr">
                      <a:solidFill>
                        <a:srgbClr val="FFFFFF"/>
                      </a:solidFill>
                      <a:prstDash val="solid"/>
                      <a:round/>
                      <a:headEnd type="none" w="med" len="med"/>
                      <a:tailEnd type="none" w="med" len="med"/>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131%</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165%</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 </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rgbClr val="0D0D0D"/>
                          </a:solidFill>
                          <a:effectLst/>
                          <a:latin typeface="Arial" pitchFamily="34" charset="0"/>
                          <a:cs typeface="Arial" pitchFamily="34" charset="0"/>
                        </a:rPr>
                        <a:t>133%</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c>
                  <a:txBody>
                    <a:bodyPr/>
                    <a:lstStyle>
                      <a:lvl1pPr eaLnBrk="0" hangingPunct="0">
                        <a:spcBef>
                          <a:spcPts val="1200"/>
                        </a:spcBef>
                        <a:spcAft>
                          <a:spcPts val="600"/>
                        </a:spcAft>
                        <a:buSzPct val="100000"/>
                        <a:buFont typeface="Arial" pitchFamily="34" charset="0"/>
                        <a:defRPr sz="1600">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defRPr sz="14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defRPr sz="14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defRPr sz="1400">
                          <a:solidFill>
                            <a:srgbClr val="191919"/>
                          </a:solidFill>
                          <a:latin typeface="Arial" pitchFamily="34" charset="0"/>
                          <a:cs typeface="Arial"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US" altLang="en-US" sz="800" b="1" i="0" u="none" strike="noStrike" cap="none" normalizeH="0" baseline="0" dirty="0" smtClean="0">
                          <a:ln>
                            <a:noFill/>
                          </a:ln>
                          <a:solidFill>
                            <a:srgbClr val="0D0D0D"/>
                          </a:solidFill>
                          <a:effectLst/>
                          <a:latin typeface="Arial" pitchFamily="34" charset="0"/>
                          <a:cs typeface="Arial" pitchFamily="34" charset="0"/>
                        </a:rPr>
                        <a:t> </a:t>
                      </a:r>
                    </a:p>
                  </a:txBody>
                  <a:tcPr marL="9525" marR="9525" marT="9525" marB="0" anchor="ctr" horzOverflow="overflow">
                    <a:lnL>
                      <a:noFill/>
                    </a:lnL>
                    <a:lnR>
                      <a:noFill/>
                    </a:lnR>
                    <a:lnT w="12700" cap="flat" cmpd="sng" algn="ctr">
                      <a:solidFill>
                        <a:srgbClr val="808080"/>
                      </a:solidFill>
                      <a:prstDash val="solid"/>
                      <a:round/>
                      <a:headEnd type="none" w="med" len="med"/>
                      <a:tailEnd type="none" w="med" len="med"/>
                    </a:lnT>
                    <a:lnB w="12700" cap="flat" cmpd="sng" algn="ctr">
                      <a:solidFill>
                        <a:srgbClr val="808080"/>
                      </a:solidFill>
                      <a:prstDash val="solid"/>
                      <a:round/>
                      <a:headEnd type="none" w="med" len="med"/>
                      <a:tailEnd type="none" w="med" len="med"/>
                    </a:lnB>
                    <a:lnTlToBr>
                      <a:noFill/>
                    </a:lnTlToBr>
                    <a:lnBlToTr>
                      <a:noFill/>
                    </a:lnBlToTr>
                    <a:solidFill>
                      <a:srgbClr val="F2F2F2"/>
                    </a:solidFill>
                  </a:tcPr>
                </a:tc>
              </a:tr>
            </a:tbl>
          </a:graphicData>
        </a:graphic>
      </p:graphicFrame>
      <p:graphicFrame>
        <p:nvGraphicFramePr>
          <p:cNvPr id="5" name="Object 4"/>
          <p:cNvGraphicFramePr>
            <a:graphicFrameLocks/>
          </p:cNvGraphicFramePr>
          <p:nvPr/>
        </p:nvGraphicFramePr>
        <p:xfrm>
          <a:off x="258763" y="1016000"/>
          <a:ext cx="3952875" cy="2143125"/>
        </p:xfrm>
        <a:graphic>
          <a:graphicData uri="http://schemas.openxmlformats.org/presentationml/2006/ole">
            <mc:AlternateContent xmlns:mc="http://schemas.openxmlformats.org/markup-compatibility/2006">
              <mc:Choice xmlns:v="urn:schemas-microsoft-com:vml" Requires="v">
                <p:oleObj spid="_x0000_s60473" r:id="rId5" imgW="3956647" imgH="2139881" progId="Excel.Chart.8">
                  <p:embed/>
                </p:oleObj>
              </mc:Choice>
              <mc:Fallback>
                <p:oleObj r:id="rId5" imgW="3956647" imgH="2139881" progId="Excel.Chart.8">
                  <p:embed/>
                  <p:pic>
                    <p:nvPicPr>
                      <p:cNvPr id="0" name="Chart 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8763" y="1016000"/>
                        <a:ext cx="3952875"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81484636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19012" y="435407"/>
            <a:ext cx="8372563" cy="461665"/>
          </a:xfrm>
          <a:prstGeom prst="rect">
            <a:avLst/>
          </a:prstGeom>
          <a:noFill/>
        </p:spPr>
        <p:txBody>
          <a:bodyPr wrap="square" rtlCol="0">
            <a:spAutoFit/>
          </a:bodyPr>
          <a:lstStyle/>
          <a:p>
            <a:r>
              <a:rPr lang="sv-SE" sz="2400" dirty="0">
                <a:solidFill>
                  <a:srgbClr val="191919"/>
                </a:solidFill>
              </a:rPr>
              <a:t>Nordea is the </a:t>
            </a:r>
            <a:r>
              <a:rPr lang="sv-SE" sz="2400" dirty="0" err="1">
                <a:solidFill>
                  <a:srgbClr val="191919"/>
                </a:solidFill>
              </a:rPr>
              <a:t>largest</a:t>
            </a:r>
            <a:r>
              <a:rPr lang="sv-SE" sz="2400" dirty="0">
                <a:solidFill>
                  <a:srgbClr val="191919"/>
                </a:solidFill>
              </a:rPr>
              <a:t> </a:t>
            </a:r>
            <a:r>
              <a:rPr lang="sv-SE" sz="2400" dirty="0" err="1">
                <a:solidFill>
                  <a:srgbClr val="191919"/>
                </a:solidFill>
              </a:rPr>
              <a:t>financial</a:t>
            </a:r>
            <a:r>
              <a:rPr lang="sv-SE" sz="2400" dirty="0">
                <a:solidFill>
                  <a:srgbClr val="191919"/>
                </a:solidFill>
              </a:rPr>
              <a:t> services </a:t>
            </a:r>
            <a:r>
              <a:rPr lang="sv-SE" sz="2400" dirty="0" err="1">
                <a:solidFill>
                  <a:srgbClr val="191919"/>
                </a:solidFill>
              </a:rPr>
              <a:t>group</a:t>
            </a:r>
            <a:r>
              <a:rPr lang="sv-SE" sz="2400" dirty="0">
                <a:solidFill>
                  <a:srgbClr val="191919"/>
                </a:solidFill>
              </a:rPr>
              <a:t> in the Nordics</a:t>
            </a:r>
          </a:p>
        </p:txBody>
      </p:sp>
      <p:grpSp>
        <p:nvGrpSpPr>
          <p:cNvPr id="10" name="Group 3"/>
          <p:cNvGrpSpPr>
            <a:grpSpLocks/>
          </p:cNvGrpSpPr>
          <p:nvPr/>
        </p:nvGrpSpPr>
        <p:grpSpPr bwMode="auto">
          <a:xfrm>
            <a:off x="-17463" y="6375400"/>
            <a:ext cx="6799263" cy="482600"/>
            <a:chOff x="-18000" y="6375400"/>
            <a:chExt cx="6799263" cy="482600"/>
          </a:xfrm>
        </p:grpSpPr>
        <p:grpSp>
          <p:nvGrpSpPr>
            <p:cNvPr id="11" name="Grupp 11"/>
            <p:cNvGrpSpPr>
              <a:grpSpLocks/>
            </p:cNvGrpSpPr>
            <p:nvPr/>
          </p:nvGrpSpPr>
          <p:grpSpPr bwMode="auto">
            <a:xfrm>
              <a:off x="-18000" y="6375400"/>
              <a:ext cx="6799263" cy="482600"/>
              <a:chOff x="-9524" y="6381328"/>
              <a:chExt cx="6799700" cy="483713"/>
            </a:xfrm>
          </p:grpSpPr>
          <p:sp>
            <p:nvSpPr>
              <p:cNvPr id="14" name="Ellips 8"/>
              <p:cNvSpPr/>
              <p:nvPr/>
            </p:nvSpPr>
            <p:spPr bwMode="ltGray">
              <a:xfrm>
                <a:off x="-9524" y="6440912"/>
                <a:ext cx="6354407" cy="424129"/>
              </a:xfrm>
              <a:custGeom>
                <a:avLst/>
                <a:gdLst/>
                <a:ahLst/>
                <a:cxnLst/>
                <a:rect l="l" t="t" r="r" b="b"/>
                <a:pathLst>
                  <a:path w="6354407" h="424129">
                    <a:moveTo>
                      <a:pt x="1304994" y="0"/>
                    </a:moveTo>
                    <a:cubicBezTo>
                      <a:pt x="3261587" y="0"/>
                      <a:pt x="5039276" y="161009"/>
                      <a:pt x="6354407" y="424129"/>
                    </a:cubicBezTo>
                    <a:lnTo>
                      <a:pt x="0" y="424129"/>
                    </a:lnTo>
                    <a:lnTo>
                      <a:pt x="0" y="25782"/>
                    </a:lnTo>
                    <a:cubicBezTo>
                      <a:pt x="423461" y="8344"/>
                      <a:pt x="859592" y="0"/>
                      <a:pt x="1304994" y="0"/>
                    </a:cubicBezTo>
                    <a:close/>
                  </a:path>
                </a:pathLst>
              </a:custGeom>
              <a:gradFill>
                <a:gsLst>
                  <a:gs pos="47000">
                    <a:srgbClr val="005284"/>
                  </a:gs>
                  <a:gs pos="100000">
                    <a:srgbClr val="0060A1">
                      <a:tint val="23500"/>
                      <a:satMod val="160000"/>
                      <a:alpha val="0"/>
                    </a:srgbClr>
                  </a:gs>
                </a:gsLst>
                <a:lin ang="0" scaled="0"/>
              </a:gradFill>
              <a:ln w="25400" cap="flat" cmpd="sng" algn="ctr">
                <a:noFill/>
                <a:prstDash val="solid"/>
              </a:ln>
              <a:effectLst/>
            </p:spPr>
            <p:txBody>
              <a:bodyPr anchor="ctr"/>
              <a:lstStyle/>
              <a:p>
                <a:pPr algn="ctr" eaLnBrk="0" hangingPunct="0">
                  <a:defRPr/>
                </a:pPr>
                <a:endParaRPr kern="0">
                  <a:solidFill>
                    <a:srgbClr val="FFFFFF"/>
                  </a:solidFill>
                </a:endParaRPr>
              </a:p>
            </p:txBody>
          </p:sp>
          <p:sp>
            <p:nvSpPr>
              <p:cNvPr id="15" name="Ellips 8"/>
              <p:cNvSpPr/>
              <p:nvPr/>
            </p:nvSpPr>
            <p:spPr bwMode="ltGray">
              <a:xfrm>
                <a:off x="-9524" y="6381328"/>
                <a:ext cx="6799700" cy="483713"/>
              </a:xfrm>
              <a:custGeom>
                <a:avLst/>
                <a:gdLst/>
                <a:ahLst/>
                <a:cxnLst/>
                <a:rect l="l" t="t" r="r" b="b"/>
                <a:pathLst>
                  <a:path w="6799700" h="483713">
                    <a:moveTo>
                      <a:pt x="1466919" y="0"/>
                    </a:moveTo>
                    <a:cubicBezTo>
                      <a:pt x="3567811" y="0"/>
                      <a:pt x="5462438" y="185634"/>
                      <a:pt x="6799700" y="483713"/>
                    </a:cubicBezTo>
                    <a:lnTo>
                      <a:pt x="6354407" y="483713"/>
                    </a:lnTo>
                    <a:cubicBezTo>
                      <a:pt x="5039276" y="220593"/>
                      <a:pt x="3261587" y="59584"/>
                      <a:pt x="1304994" y="59584"/>
                    </a:cubicBezTo>
                    <a:cubicBezTo>
                      <a:pt x="859592" y="59584"/>
                      <a:pt x="423461" y="67928"/>
                      <a:pt x="0" y="85366"/>
                    </a:cubicBezTo>
                    <a:lnTo>
                      <a:pt x="0" y="30959"/>
                    </a:lnTo>
                    <a:cubicBezTo>
                      <a:pt x="473977" y="10615"/>
                      <a:pt x="964551" y="0"/>
                      <a:pt x="1466919" y="0"/>
                    </a:cubicBezTo>
                    <a:close/>
                  </a:path>
                </a:pathLst>
              </a:custGeom>
              <a:gradFill>
                <a:gsLst>
                  <a:gs pos="30000">
                    <a:srgbClr val="005284">
                      <a:alpha val="68235"/>
                    </a:srgbClr>
                  </a:gs>
                  <a:gs pos="100000">
                    <a:srgbClr val="0060A1">
                      <a:tint val="23500"/>
                      <a:satMod val="160000"/>
                      <a:alpha val="0"/>
                    </a:srgbClr>
                  </a:gs>
                </a:gsLst>
                <a:lin ang="0" scaled="0"/>
              </a:gradFill>
              <a:ln w="25400" cap="flat" cmpd="sng" algn="ctr">
                <a:noFill/>
                <a:prstDash val="solid"/>
              </a:ln>
              <a:effectLst/>
            </p:spPr>
            <p:txBody>
              <a:bodyPr anchor="ctr"/>
              <a:lstStyle/>
              <a:p>
                <a:pPr algn="ctr" eaLnBrk="0" hangingPunct="0">
                  <a:defRPr/>
                </a:pPr>
                <a:endParaRPr kern="0">
                  <a:solidFill>
                    <a:srgbClr val="FFFFFF"/>
                  </a:solidFill>
                </a:endParaRPr>
              </a:p>
            </p:txBody>
          </p:sp>
        </p:grpSp>
        <p:pic>
          <p:nvPicPr>
            <p:cNvPr id="12" name="Picture 10"/>
            <p:cNvPicPr>
              <a:picLocks noChangeAspect="1"/>
            </p:cNvPicPr>
            <p:nvPr/>
          </p:nvPicPr>
          <p:blipFill>
            <a:blip r:embed="rId2"/>
            <a:srcRect/>
            <a:stretch>
              <a:fillRect/>
            </a:stretch>
          </p:blipFill>
          <p:spPr bwMode="white">
            <a:xfrm>
              <a:off x="360000" y="6555600"/>
              <a:ext cx="828000" cy="188182"/>
            </a:xfrm>
            <a:prstGeom prst="rect">
              <a:avLst/>
            </a:prstGeom>
            <a:noFill/>
            <a:ln w="9525">
              <a:noFill/>
              <a:miter lim="800000"/>
              <a:headEnd/>
              <a:tailEnd/>
            </a:ln>
          </p:spPr>
        </p:pic>
      </p:grpSp>
      <p:sp>
        <p:nvSpPr>
          <p:cNvPr id="131" name="TextBox 63"/>
          <p:cNvSpPr txBox="1">
            <a:spLocks noChangeArrowheads="1"/>
          </p:cNvSpPr>
          <p:nvPr/>
        </p:nvSpPr>
        <p:spPr bwMode="auto">
          <a:xfrm>
            <a:off x="5043289" y="2685468"/>
            <a:ext cx="3995936" cy="2522772"/>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base">
              <a:spcBef>
                <a:spcPct val="0"/>
              </a:spcBef>
              <a:spcAft>
                <a:spcPct val="0"/>
              </a:spcAft>
              <a:defRPr/>
            </a:pPr>
            <a:r>
              <a:rPr lang="en-GB" sz="1600" b="1" kern="0" dirty="0" smtClean="0">
                <a:solidFill>
                  <a:srgbClr val="4C749A"/>
                </a:solidFill>
              </a:rPr>
              <a:t>11 </a:t>
            </a:r>
            <a:r>
              <a:rPr lang="en-GB" sz="1600" b="1" kern="0" dirty="0">
                <a:solidFill>
                  <a:srgbClr val="4C749A"/>
                </a:solidFill>
              </a:rPr>
              <a:t>million </a:t>
            </a:r>
            <a:r>
              <a:rPr lang="en-GB" sz="1600" b="1" kern="0" dirty="0" smtClean="0">
                <a:solidFill>
                  <a:srgbClr val="4C749A"/>
                </a:solidFill>
              </a:rPr>
              <a:t>customers</a:t>
            </a:r>
          </a:p>
          <a:p>
            <a:pPr lvl="1" fontAlgn="base">
              <a:spcBef>
                <a:spcPct val="0"/>
              </a:spcBef>
              <a:spcAft>
                <a:spcPct val="0"/>
              </a:spcAft>
              <a:buFont typeface="Wingdings" pitchFamily="2" charset="2"/>
              <a:buNone/>
              <a:defRPr/>
            </a:pPr>
            <a:r>
              <a:rPr lang="en-GB" sz="1200" kern="0" dirty="0" smtClean="0">
                <a:solidFill>
                  <a:srgbClr val="4C749A"/>
                </a:solidFill>
              </a:rPr>
              <a:t>- Approx. 10 million personal customers</a:t>
            </a:r>
            <a:br>
              <a:rPr lang="en-GB" sz="1200" kern="0" dirty="0" smtClean="0">
                <a:solidFill>
                  <a:srgbClr val="4C749A"/>
                </a:solidFill>
              </a:rPr>
            </a:br>
            <a:r>
              <a:rPr lang="en-GB" sz="1200" kern="0" dirty="0" smtClean="0">
                <a:solidFill>
                  <a:srgbClr val="4C749A"/>
                </a:solidFill>
              </a:rPr>
              <a:t>- 590 000  corporate customers,</a:t>
            </a:r>
            <a:r>
              <a:rPr lang="en-GB" sz="800" kern="0" dirty="0" smtClean="0">
                <a:solidFill>
                  <a:srgbClr val="4C749A"/>
                </a:solidFill>
              </a:rPr>
              <a:t>  </a:t>
            </a:r>
            <a:br>
              <a:rPr lang="en-GB" sz="800" kern="0" dirty="0" smtClean="0">
                <a:solidFill>
                  <a:srgbClr val="4C749A"/>
                </a:solidFill>
              </a:rPr>
            </a:br>
            <a:r>
              <a:rPr lang="en-GB" sz="800" kern="0" dirty="0" smtClean="0">
                <a:solidFill>
                  <a:srgbClr val="4C749A"/>
                </a:solidFill>
              </a:rPr>
              <a:t>    </a:t>
            </a:r>
            <a:r>
              <a:rPr lang="en-GB" sz="1200" kern="0" dirty="0" smtClean="0">
                <a:solidFill>
                  <a:srgbClr val="4C749A"/>
                </a:solidFill>
              </a:rPr>
              <a:t>incl. Nordic Top 500</a:t>
            </a:r>
          </a:p>
          <a:p>
            <a:pPr fontAlgn="base">
              <a:spcBef>
                <a:spcPct val="0"/>
              </a:spcBef>
              <a:spcAft>
                <a:spcPct val="0"/>
              </a:spcAft>
              <a:defRPr/>
            </a:pPr>
            <a:endParaRPr lang="en-GB" sz="800" kern="0" dirty="0">
              <a:solidFill>
                <a:srgbClr val="4C749A"/>
              </a:solidFill>
            </a:endParaRPr>
          </a:p>
          <a:p>
            <a:pPr fontAlgn="base">
              <a:spcBef>
                <a:spcPct val="0"/>
              </a:spcBef>
              <a:spcAft>
                <a:spcPct val="0"/>
              </a:spcAft>
              <a:defRPr/>
            </a:pPr>
            <a:r>
              <a:rPr lang="en-GB" sz="1600" b="1" kern="0" dirty="0" smtClean="0">
                <a:solidFill>
                  <a:srgbClr val="4C749A"/>
                </a:solidFill>
              </a:rPr>
              <a:t>Distribution </a:t>
            </a:r>
            <a:r>
              <a:rPr lang="en-GB" sz="1600" b="1" kern="0" dirty="0">
                <a:solidFill>
                  <a:srgbClr val="4C749A"/>
                </a:solidFill>
              </a:rPr>
              <a:t>power</a:t>
            </a:r>
          </a:p>
          <a:p>
            <a:pPr lvl="1" fontAlgn="base">
              <a:spcBef>
                <a:spcPct val="0"/>
              </a:spcBef>
              <a:spcAft>
                <a:spcPct val="0"/>
              </a:spcAft>
              <a:buFont typeface="Wingdings" pitchFamily="2" charset="2"/>
              <a:buNone/>
              <a:defRPr/>
            </a:pPr>
            <a:r>
              <a:rPr lang="en-GB" sz="1200" kern="0" dirty="0">
                <a:solidFill>
                  <a:srgbClr val="4C749A"/>
                </a:solidFill>
              </a:rPr>
              <a:t>- </a:t>
            </a:r>
            <a:r>
              <a:rPr lang="en-US" sz="1200" dirty="0">
                <a:solidFill>
                  <a:srgbClr val="4C749A"/>
                </a:solidFill>
              </a:rPr>
              <a:t>Approx. </a:t>
            </a:r>
            <a:r>
              <a:rPr lang="en-US" sz="1200" dirty="0" smtClean="0">
                <a:solidFill>
                  <a:srgbClr val="4C749A"/>
                </a:solidFill>
              </a:rPr>
              <a:t>650</a:t>
            </a:r>
            <a:r>
              <a:rPr lang="en-US" sz="1200" kern="0" dirty="0" smtClean="0">
                <a:solidFill>
                  <a:srgbClr val="4C749A"/>
                </a:solidFill>
              </a:rPr>
              <a:t> branch office locations</a:t>
            </a:r>
            <a:endParaRPr lang="en-US" sz="1200" kern="0" dirty="0">
              <a:solidFill>
                <a:srgbClr val="4C749A"/>
              </a:solidFill>
            </a:endParaRPr>
          </a:p>
          <a:p>
            <a:pPr lvl="1" fontAlgn="base">
              <a:spcBef>
                <a:spcPct val="0"/>
              </a:spcBef>
              <a:spcAft>
                <a:spcPct val="0"/>
              </a:spcAft>
              <a:defRPr/>
            </a:pPr>
            <a:r>
              <a:rPr lang="en-US" sz="1200" kern="0" dirty="0" smtClean="0">
                <a:solidFill>
                  <a:srgbClr val="4C749A"/>
                </a:solidFill>
              </a:rPr>
              <a:t>- Approx</a:t>
            </a:r>
            <a:r>
              <a:rPr lang="en-US" sz="1200" kern="0" dirty="0">
                <a:solidFill>
                  <a:srgbClr val="4C749A"/>
                </a:solidFill>
              </a:rPr>
              <a:t>. 7</a:t>
            </a:r>
            <a:r>
              <a:rPr lang="en-US" sz="1200" kern="0" dirty="0" smtClean="0">
                <a:solidFill>
                  <a:srgbClr val="4C749A"/>
                </a:solidFill>
              </a:rPr>
              <a:t> </a:t>
            </a:r>
            <a:r>
              <a:rPr lang="en-US" sz="1200" kern="0" dirty="0">
                <a:solidFill>
                  <a:srgbClr val="4C749A"/>
                </a:solidFill>
              </a:rPr>
              <a:t>million </a:t>
            </a:r>
            <a:r>
              <a:rPr lang="en-US" sz="1200" kern="0" dirty="0" err="1">
                <a:solidFill>
                  <a:srgbClr val="4C749A"/>
                </a:solidFill>
              </a:rPr>
              <a:t>Netbank</a:t>
            </a:r>
            <a:r>
              <a:rPr lang="en-US" sz="1200" kern="0" dirty="0">
                <a:solidFill>
                  <a:srgbClr val="4C749A"/>
                </a:solidFill>
              </a:rPr>
              <a:t> </a:t>
            </a:r>
            <a:r>
              <a:rPr lang="en-US" sz="1200" kern="0" dirty="0" smtClean="0">
                <a:solidFill>
                  <a:srgbClr val="4C749A"/>
                </a:solidFill>
              </a:rPr>
              <a:t>customers</a:t>
            </a:r>
            <a:endParaRPr lang="en-US" sz="1200" kern="0" dirty="0">
              <a:solidFill>
                <a:srgbClr val="4C749A"/>
              </a:solidFill>
            </a:endParaRPr>
          </a:p>
          <a:p>
            <a:pPr lvl="1" fontAlgn="base">
              <a:spcBef>
                <a:spcPct val="0"/>
              </a:spcBef>
              <a:spcAft>
                <a:spcPct val="0"/>
              </a:spcAft>
              <a:buFont typeface="Wingdings" pitchFamily="2" charset="2"/>
              <a:buNone/>
              <a:defRPr/>
            </a:pPr>
            <a:endParaRPr lang="en-GB" sz="800" kern="0" dirty="0" smtClean="0">
              <a:solidFill>
                <a:srgbClr val="4C749A"/>
              </a:solidFill>
            </a:endParaRPr>
          </a:p>
          <a:p>
            <a:pPr fontAlgn="base">
              <a:spcBef>
                <a:spcPct val="0"/>
              </a:spcBef>
              <a:spcAft>
                <a:spcPct val="0"/>
              </a:spcAft>
              <a:defRPr/>
            </a:pPr>
            <a:r>
              <a:rPr lang="en-GB" sz="1600" b="1" kern="0" dirty="0" smtClean="0">
                <a:solidFill>
                  <a:srgbClr val="4C749A"/>
                </a:solidFill>
              </a:rPr>
              <a:t>Financial </a:t>
            </a:r>
            <a:r>
              <a:rPr lang="en-GB" sz="1600" b="1" kern="0" dirty="0">
                <a:solidFill>
                  <a:srgbClr val="4C749A"/>
                </a:solidFill>
              </a:rPr>
              <a:t>strength</a:t>
            </a:r>
          </a:p>
          <a:p>
            <a:pPr lvl="1" fontAlgn="base">
              <a:spcBef>
                <a:spcPct val="0"/>
              </a:spcBef>
              <a:spcAft>
                <a:spcPct val="0"/>
              </a:spcAft>
              <a:buFont typeface="Wingdings" pitchFamily="2" charset="2"/>
              <a:buNone/>
              <a:defRPr/>
            </a:pPr>
            <a:r>
              <a:rPr lang="en-GB" sz="1200" kern="0" dirty="0">
                <a:solidFill>
                  <a:srgbClr val="4C749A"/>
                </a:solidFill>
              </a:rPr>
              <a:t>- EUR </a:t>
            </a:r>
            <a:r>
              <a:rPr lang="en-GB" sz="1200" kern="0" dirty="0" smtClean="0">
                <a:solidFill>
                  <a:srgbClr val="4C749A"/>
                </a:solidFill>
              </a:rPr>
              <a:t>10.2bn </a:t>
            </a:r>
            <a:r>
              <a:rPr lang="en-GB" sz="1200" kern="0" dirty="0">
                <a:solidFill>
                  <a:srgbClr val="4C749A"/>
                </a:solidFill>
              </a:rPr>
              <a:t>in </a:t>
            </a:r>
            <a:r>
              <a:rPr lang="en-GB" sz="1200" kern="0" dirty="0" smtClean="0">
                <a:solidFill>
                  <a:srgbClr val="4C749A"/>
                </a:solidFill>
              </a:rPr>
              <a:t>full </a:t>
            </a:r>
            <a:r>
              <a:rPr lang="en-GB" sz="1200" kern="0" dirty="0">
                <a:solidFill>
                  <a:srgbClr val="4C749A"/>
                </a:solidFill>
              </a:rPr>
              <a:t>year income </a:t>
            </a:r>
            <a:r>
              <a:rPr lang="en-GB" sz="800" kern="0" dirty="0">
                <a:solidFill>
                  <a:srgbClr val="4C749A"/>
                </a:solidFill>
              </a:rPr>
              <a:t>(</a:t>
            </a:r>
            <a:r>
              <a:rPr lang="en-GB" sz="800" kern="0" dirty="0" smtClean="0">
                <a:solidFill>
                  <a:srgbClr val="4C749A"/>
                </a:solidFill>
              </a:rPr>
              <a:t>2014)</a:t>
            </a:r>
            <a:r>
              <a:rPr lang="en-GB" sz="1200" kern="0" dirty="0">
                <a:solidFill>
                  <a:srgbClr val="4C749A"/>
                </a:solidFill>
              </a:rPr>
              <a:t/>
            </a:r>
            <a:br>
              <a:rPr lang="en-GB" sz="1200" kern="0" dirty="0">
                <a:solidFill>
                  <a:srgbClr val="4C749A"/>
                </a:solidFill>
              </a:rPr>
            </a:br>
            <a:r>
              <a:rPr lang="en-GB" sz="1200" kern="0" dirty="0">
                <a:solidFill>
                  <a:srgbClr val="4C749A"/>
                </a:solidFill>
              </a:rPr>
              <a:t>- </a:t>
            </a:r>
            <a:r>
              <a:rPr lang="en-US" sz="1200" kern="0" dirty="0">
                <a:solidFill>
                  <a:srgbClr val="4C749A"/>
                </a:solidFill>
              </a:rPr>
              <a:t>EUR </a:t>
            </a:r>
            <a:r>
              <a:rPr lang="en-US" sz="1200" kern="0" dirty="0" smtClean="0">
                <a:solidFill>
                  <a:srgbClr val="4C749A"/>
                </a:solidFill>
              </a:rPr>
              <a:t>682.7bn </a:t>
            </a:r>
            <a:r>
              <a:rPr lang="en-US" sz="1200" kern="0" dirty="0">
                <a:solidFill>
                  <a:srgbClr val="4C749A"/>
                </a:solidFill>
              </a:rPr>
              <a:t>of assets </a:t>
            </a:r>
            <a:r>
              <a:rPr lang="en-US" sz="800" kern="0" dirty="0">
                <a:solidFill>
                  <a:srgbClr val="4C749A"/>
                </a:solidFill>
              </a:rPr>
              <a:t>(</a:t>
            </a:r>
            <a:r>
              <a:rPr lang="en-US" sz="800" dirty="0" smtClean="0">
                <a:solidFill>
                  <a:srgbClr val="4C749A"/>
                </a:solidFill>
              </a:rPr>
              <a:t>Q2 2015)</a:t>
            </a:r>
            <a:r>
              <a:rPr lang="en-GB" sz="1200" kern="0" dirty="0">
                <a:solidFill>
                  <a:srgbClr val="4C749A"/>
                </a:solidFill>
              </a:rPr>
              <a:t/>
            </a:r>
            <a:br>
              <a:rPr lang="en-GB" sz="1200" kern="0" dirty="0">
                <a:solidFill>
                  <a:srgbClr val="4C749A"/>
                </a:solidFill>
              </a:rPr>
            </a:br>
            <a:r>
              <a:rPr lang="en-GB" sz="1200" kern="0" dirty="0">
                <a:solidFill>
                  <a:srgbClr val="4C749A"/>
                </a:solidFill>
              </a:rPr>
              <a:t>- </a:t>
            </a:r>
            <a:r>
              <a:rPr lang="en-US" sz="1200" kern="0" dirty="0">
                <a:solidFill>
                  <a:srgbClr val="4C749A"/>
                </a:solidFill>
              </a:rPr>
              <a:t>EUR </a:t>
            </a:r>
            <a:r>
              <a:rPr lang="en-US" sz="1200" kern="0" dirty="0" smtClean="0">
                <a:solidFill>
                  <a:srgbClr val="4C749A"/>
                </a:solidFill>
              </a:rPr>
              <a:t>29.8bn </a:t>
            </a:r>
            <a:r>
              <a:rPr lang="en-US" sz="1200" kern="0" dirty="0">
                <a:solidFill>
                  <a:srgbClr val="4C749A"/>
                </a:solidFill>
              </a:rPr>
              <a:t>in equity capital </a:t>
            </a:r>
            <a:r>
              <a:rPr lang="en-US" sz="800" dirty="0">
                <a:solidFill>
                  <a:srgbClr val="4C749A"/>
                </a:solidFill>
              </a:rPr>
              <a:t>(</a:t>
            </a:r>
            <a:r>
              <a:rPr lang="en-US" sz="800" dirty="0" smtClean="0">
                <a:solidFill>
                  <a:srgbClr val="4C749A"/>
                </a:solidFill>
              </a:rPr>
              <a:t>Q2 2015)</a:t>
            </a:r>
            <a:r>
              <a:rPr lang="en-GB" sz="800" dirty="0">
                <a:solidFill>
                  <a:srgbClr val="4C749A"/>
                </a:solidFill>
              </a:rPr>
              <a:t/>
            </a:r>
            <a:br>
              <a:rPr lang="en-GB" sz="800" dirty="0">
                <a:solidFill>
                  <a:srgbClr val="4C749A"/>
                </a:solidFill>
              </a:rPr>
            </a:br>
            <a:r>
              <a:rPr lang="en-GB" sz="1200" dirty="0">
                <a:solidFill>
                  <a:srgbClr val="4C749A"/>
                </a:solidFill>
              </a:rPr>
              <a:t>-</a:t>
            </a:r>
            <a:r>
              <a:rPr lang="en-US" sz="1200" kern="0" dirty="0">
                <a:solidFill>
                  <a:srgbClr val="4C749A"/>
                </a:solidFill>
              </a:rPr>
              <a:t> </a:t>
            </a:r>
            <a:r>
              <a:rPr lang="en-GB" sz="1200" kern="0" dirty="0">
                <a:solidFill>
                  <a:srgbClr val="4C749A"/>
                </a:solidFill>
              </a:rPr>
              <a:t>AA credit rating</a:t>
            </a:r>
          </a:p>
          <a:p>
            <a:pPr lvl="1" fontAlgn="base">
              <a:spcBef>
                <a:spcPct val="0"/>
              </a:spcBef>
              <a:spcAft>
                <a:spcPct val="0"/>
              </a:spcAft>
              <a:defRPr/>
            </a:pPr>
            <a:r>
              <a:rPr lang="sv-SE" sz="1200" kern="0" dirty="0" smtClean="0">
                <a:solidFill>
                  <a:srgbClr val="4C749A"/>
                </a:solidFill>
              </a:rPr>
              <a:t>- Common </a:t>
            </a:r>
            <a:r>
              <a:rPr lang="sv-SE" sz="1200" kern="0" dirty="0" err="1" smtClean="0">
                <a:solidFill>
                  <a:srgbClr val="4C749A"/>
                </a:solidFill>
              </a:rPr>
              <a:t>equity</a:t>
            </a:r>
            <a:r>
              <a:rPr lang="sv-SE" sz="1200" kern="0" dirty="0" smtClean="0">
                <a:solidFill>
                  <a:srgbClr val="4C749A"/>
                </a:solidFill>
              </a:rPr>
              <a:t> </a:t>
            </a:r>
            <a:r>
              <a:rPr lang="sv-SE" sz="1200" kern="0" dirty="0" err="1">
                <a:solidFill>
                  <a:srgbClr val="4C749A"/>
                </a:solidFill>
              </a:rPr>
              <a:t>t</a:t>
            </a:r>
            <a:r>
              <a:rPr lang="sv-SE" sz="1200" kern="0" dirty="0" err="1" smtClean="0">
                <a:solidFill>
                  <a:srgbClr val="4C749A"/>
                </a:solidFill>
              </a:rPr>
              <a:t>ier</a:t>
            </a:r>
            <a:r>
              <a:rPr lang="sv-SE" sz="1200" kern="0" dirty="0" smtClean="0">
                <a:solidFill>
                  <a:srgbClr val="4C749A"/>
                </a:solidFill>
              </a:rPr>
              <a:t> </a:t>
            </a:r>
            <a:r>
              <a:rPr lang="sv-SE" sz="1200" kern="0" dirty="0">
                <a:solidFill>
                  <a:srgbClr val="4C749A"/>
                </a:solidFill>
              </a:rPr>
              <a:t>1 </a:t>
            </a:r>
            <a:r>
              <a:rPr lang="sv-SE" sz="1200" kern="0" dirty="0" err="1">
                <a:solidFill>
                  <a:srgbClr val="4C749A"/>
                </a:solidFill>
              </a:rPr>
              <a:t>capital</a:t>
            </a:r>
            <a:r>
              <a:rPr lang="sv-SE" sz="1200" kern="0" dirty="0">
                <a:solidFill>
                  <a:srgbClr val="4C749A"/>
                </a:solidFill>
              </a:rPr>
              <a:t> </a:t>
            </a:r>
            <a:r>
              <a:rPr lang="sv-SE" sz="1200" kern="0" dirty="0" err="1">
                <a:solidFill>
                  <a:srgbClr val="4C749A"/>
                </a:solidFill>
              </a:rPr>
              <a:t>ratio</a:t>
            </a:r>
            <a:r>
              <a:rPr lang="sv-SE" sz="1200" kern="0" dirty="0">
                <a:solidFill>
                  <a:srgbClr val="4C749A"/>
                </a:solidFill>
              </a:rPr>
              <a:t> </a:t>
            </a:r>
            <a:r>
              <a:rPr lang="sv-SE" sz="1200" kern="0" dirty="0" smtClean="0">
                <a:solidFill>
                  <a:srgbClr val="4C749A"/>
                </a:solidFill>
              </a:rPr>
              <a:t/>
            </a:r>
            <a:br>
              <a:rPr lang="sv-SE" sz="1200" kern="0" dirty="0" smtClean="0">
                <a:solidFill>
                  <a:srgbClr val="4C749A"/>
                </a:solidFill>
              </a:rPr>
            </a:br>
            <a:r>
              <a:rPr lang="sv-SE" sz="1200" kern="0" dirty="0" smtClean="0">
                <a:solidFill>
                  <a:srgbClr val="4C749A"/>
                </a:solidFill>
              </a:rPr>
              <a:t>  </a:t>
            </a:r>
            <a:r>
              <a:rPr lang="sv-SE" sz="1200" kern="0" dirty="0" err="1" smtClean="0">
                <a:solidFill>
                  <a:srgbClr val="4C749A"/>
                </a:solidFill>
              </a:rPr>
              <a:t>of</a:t>
            </a:r>
            <a:r>
              <a:rPr lang="sv-SE" sz="1200" kern="0" dirty="0" smtClean="0">
                <a:solidFill>
                  <a:srgbClr val="4C749A"/>
                </a:solidFill>
              </a:rPr>
              <a:t> 16.0% </a:t>
            </a:r>
            <a:r>
              <a:rPr lang="en-US" sz="800" dirty="0">
                <a:solidFill>
                  <a:srgbClr val="4C749A"/>
                </a:solidFill>
              </a:rPr>
              <a:t>(</a:t>
            </a:r>
            <a:r>
              <a:rPr lang="en-US" sz="800" dirty="0" smtClean="0">
                <a:solidFill>
                  <a:srgbClr val="4C749A"/>
                </a:solidFill>
              </a:rPr>
              <a:t>Q2 2015)</a:t>
            </a:r>
            <a:endParaRPr lang="en-GB" sz="800" dirty="0">
              <a:solidFill>
                <a:srgbClr val="4C749A"/>
              </a:solidFill>
            </a:endParaRPr>
          </a:p>
          <a:p>
            <a:pPr marL="171450" indent="-171450" fontAlgn="base">
              <a:spcBef>
                <a:spcPct val="0"/>
              </a:spcBef>
              <a:spcAft>
                <a:spcPct val="0"/>
              </a:spcAft>
              <a:buFontTx/>
              <a:buChar char="-"/>
              <a:defRPr/>
            </a:pPr>
            <a:endParaRPr lang="en-GB" sz="800" kern="0" dirty="0" smtClean="0">
              <a:solidFill>
                <a:srgbClr val="4C749A"/>
              </a:solidFill>
            </a:endParaRPr>
          </a:p>
          <a:p>
            <a:pPr fontAlgn="base">
              <a:spcBef>
                <a:spcPct val="0"/>
              </a:spcBef>
              <a:spcAft>
                <a:spcPct val="0"/>
              </a:spcAft>
              <a:defRPr/>
            </a:pPr>
            <a:r>
              <a:rPr lang="en-GB" sz="1600" b="1" kern="0" dirty="0" smtClean="0">
                <a:solidFill>
                  <a:srgbClr val="4C749A"/>
                </a:solidFill>
              </a:rPr>
              <a:t>EUR ~45bn </a:t>
            </a:r>
            <a:r>
              <a:rPr lang="en-GB" sz="1600" b="1" kern="0" dirty="0">
                <a:solidFill>
                  <a:srgbClr val="4C749A"/>
                </a:solidFill>
              </a:rPr>
              <a:t>in market cap</a:t>
            </a:r>
          </a:p>
          <a:p>
            <a:pPr lvl="1" fontAlgn="base">
              <a:spcBef>
                <a:spcPct val="0"/>
              </a:spcBef>
              <a:spcAft>
                <a:spcPct val="0"/>
              </a:spcAft>
              <a:buFont typeface="Wingdings" pitchFamily="2" charset="2"/>
              <a:buNone/>
              <a:defRPr/>
            </a:pPr>
            <a:r>
              <a:rPr lang="en-GB" sz="1200" kern="0" dirty="0">
                <a:solidFill>
                  <a:srgbClr val="4C749A"/>
                </a:solidFill>
              </a:rPr>
              <a:t>- </a:t>
            </a:r>
            <a:r>
              <a:rPr lang="en-US" sz="1200" kern="0" dirty="0">
                <a:solidFill>
                  <a:srgbClr val="4C749A"/>
                </a:solidFill>
              </a:rPr>
              <a:t>One of the largest Nordic corporations</a:t>
            </a:r>
            <a:r>
              <a:rPr lang="en-GB" sz="1200" kern="0" dirty="0">
                <a:solidFill>
                  <a:srgbClr val="4C749A"/>
                </a:solidFill>
              </a:rPr>
              <a:t/>
            </a:r>
            <a:br>
              <a:rPr lang="en-GB" sz="1200" kern="0" dirty="0">
                <a:solidFill>
                  <a:srgbClr val="4C749A"/>
                </a:solidFill>
              </a:rPr>
            </a:br>
            <a:r>
              <a:rPr lang="en-GB" sz="1200" kern="0" dirty="0">
                <a:solidFill>
                  <a:srgbClr val="4C749A"/>
                </a:solidFill>
              </a:rPr>
              <a:t>- </a:t>
            </a:r>
            <a:r>
              <a:rPr lang="en-US" sz="1200" kern="0" dirty="0">
                <a:solidFill>
                  <a:srgbClr val="4C749A"/>
                </a:solidFill>
              </a:rPr>
              <a:t>A top-10 European retail bank</a:t>
            </a:r>
            <a:endParaRPr lang="en-GB" sz="1200" kern="0" dirty="0">
              <a:solidFill>
                <a:srgbClr val="4C749A"/>
              </a:solidFill>
            </a:endParaRPr>
          </a:p>
        </p:txBody>
      </p:sp>
      <p:sp>
        <p:nvSpPr>
          <p:cNvPr id="132" name="TextBox 131"/>
          <p:cNvSpPr txBox="1"/>
          <p:nvPr/>
        </p:nvSpPr>
        <p:spPr>
          <a:xfrm>
            <a:off x="1231882" y="1923018"/>
            <a:ext cx="2706773" cy="369332"/>
          </a:xfrm>
          <a:prstGeom prst="rect">
            <a:avLst/>
          </a:prstGeom>
          <a:noFill/>
        </p:spPr>
        <p:txBody>
          <a:bodyPr wrap="square" rtlCol="0">
            <a:spAutoFit/>
          </a:bodyPr>
          <a:lstStyle/>
          <a:p>
            <a:pPr fontAlgn="base">
              <a:spcBef>
                <a:spcPct val="0"/>
              </a:spcBef>
              <a:spcAft>
                <a:spcPct val="0"/>
              </a:spcAft>
            </a:pPr>
            <a:r>
              <a:rPr lang="en-GB" b="1" kern="0" dirty="0">
                <a:solidFill>
                  <a:srgbClr val="4C749A"/>
                </a:solidFill>
              </a:rPr>
              <a:t>Nordea = Nordic ideas</a:t>
            </a:r>
          </a:p>
        </p:txBody>
      </p:sp>
      <p:sp>
        <p:nvSpPr>
          <p:cNvPr id="136" name="Oval 135"/>
          <p:cNvSpPr/>
          <p:nvPr/>
        </p:nvSpPr>
        <p:spPr>
          <a:xfrm>
            <a:off x="689363" y="2446412"/>
            <a:ext cx="3566899" cy="3544813"/>
          </a:xfrm>
          <a:prstGeom prst="ellipse">
            <a:avLst/>
          </a:prstGeom>
          <a:noFill/>
          <a:ln w="63500" cmpd="dbl">
            <a:solidFill>
              <a:srgbClr val="779AB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srgbClr val="FFFFFF"/>
              </a:solidFill>
            </a:endParaRPr>
          </a:p>
        </p:txBody>
      </p:sp>
      <p:sp>
        <p:nvSpPr>
          <p:cNvPr id="137" name="Freeform 15"/>
          <p:cNvSpPr>
            <a:spLocks/>
          </p:cNvSpPr>
          <p:nvPr/>
        </p:nvSpPr>
        <p:spPr bwMode="auto">
          <a:xfrm>
            <a:off x="1357256" y="5270951"/>
            <a:ext cx="90573" cy="86517"/>
          </a:xfrm>
          <a:custGeom>
            <a:avLst/>
            <a:gdLst>
              <a:gd name="T0" fmla="*/ 0 w 67"/>
              <a:gd name="T1" fmla="*/ 24 h 64"/>
              <a:gd name="T2" fmla="*/ 17 w 67"/>
              <a:gd name="T3" fmla="*/ 56 h 64"/>
              <a:gd name="T4" fmla="*/ 51 w 67"/>
              <a:gd name="T5" fmla="*/ 64 h 64"/>
              <a:gd name="T6" fmla="*/ 67 w 67"/>
              <a:gd name="T7" fmla="*/ 48 h 64"/>
              <a:gd name="T8" fmla="*/ 59 w 67"/>
              <a:gd name="T9" fmla="*/ 0 h 64"/>
              <a:gd name="T10" fmla="*/ 0 w 67"/>
              <a:gd name="T11" fmla="*/ 8 h 64"/>
              <a:gd name="T12" fmla="*/ 0 w 67"/>
              <a:gd name="T13" fmla="*/ 24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64">
                <a:moveTo>
                  <a:pt x="0" y="24"/>
                </a:moveTo>
                <a:lnTo>
                  <a:pt x="17" y="56"/>
                </a:lnTo>
                <a:lnTo>
                  <a:pt x="51" y="64"/>
                </a:lnTo>
                <a:lnTo>
                  <a:pt x="67" y="48"/>
                </a:lnTo>
                <a:lnTo>
                  <a:pt x="59" y="0"/>
                </a:lnTo>
                <a:lnTo>
                  <a:pt x="0" y="8"/>
                </a:lnTo>
                <a:lnTo>
                  <a:pt x="0" y="24"/>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38" name="Freeform 19"/>
          <p:cNvSpPr>
            <a:spLocks/>
          </p:cNvSpPr>
          <p:nvPr/>
        </p:nvSpPr>
        <p:spPr bwMode="auto">
          <a:xfrm>
            <a:off x="1482977" y="5184433"/>
            <a:ext cx="147350" cy="237921"/>
          </a:xfrm>
          <a:custGeom>
            <a:avLst/>
            <a:gdLst>
              <a:gd name="T0" fmla="*/ 0 w 109"/>
              <a:gd name="T1" fmla="*/ 168 h 176"/>
              <a:gd name="T2" fmla="*/ 50 w 109"/>
              <a:gd name="T3" fmla="*/ 176 h 176"/>
              <a:gd name="T4" fmla="*/ 76 w 109"/>
              <a:gd name="T5" fmla="*/ 144 h 176"/>
              <a:gd name="T6" fmla="*/ 76 w 109"/>
              <a:gd name="T7" fmla="*/ 112 h 176"/>
              <a:gd name="T8" fmla="*/ 109 w 109"/>
              <a:gd name="T9" fmla="*/ 96 h 176"/>
              <a:gd name="T10" fmla="*/ 92 w 109"/>
              <a:gd name="T11" fmla="*/ 72 h 176"/>
              <a:gd name="T12" fmla="*/ 109 w 109"/>
              <a:gd name="T13" fmla="*/ 64 h 176"/>
              <a:gd name="T14" fmla="*/ 101 w 109"/>
              <a:gd name="T15" fmla="*/ 8 h 176"/>
              <a:gd name="T16" fmla="*/ 84 w 109"/>
              <a:gd name="T17" fmla="*/ 0 h 176"/>
              <a:gd name="T18" fmla="*/ 67 w 109"/>
              <a:gd name="T19" fmla="*/ 16 h 176"/>
              <a:gd name="T20" fmla="*/ 59 w 109"/>
              <a:gd name="T21" fmla="*/ 48 h 176"/>
              <a:gd name="T22" fmla="*/ 42 w 109"/>
              <a:gd name="T23" fmla="*/ 16 h 176"/>
              <a:gd name="T24" fmla="*/ 8 w 109"/>
              <a:gd name="T25" fmla="*/ 40 h 176"/>
              <a:gd name="T26" fmla="*/ 0 w 109"/>
              <a:gd name="T27" fmla="*/ 48 h 176"/>
              <a:gd name="T28" fmla="*/ 8 w 109"/>
              <a:gd name="T29" fmla="*/ 72 h 176"/>
              <a:gd name="T30" fmla="*/ 42 w 109"/>
              <a:gd name="T31" fmla="*/ 88 h 176"/>
              <a:gd name="T32" fmla="*/ 50 w 109"/>
              <a:gd name="T33" fmla="*/ 112 h 176"/>
              <a:gd name="T34" fmla="*/ 33 w 109"/>
              <a:gd name="T35" fmla="*/ 144 h 176"/>
              <a:gd name="T36" fmla="*/ 8 w 109"/>
              <a:gd name="T37" fmla="*/ 136 h 176"/>
              <a:gd name="T38" fmla="*/ 0 w 109"/>
              <a:gd name="T39" fmla="*/ 168 h 1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9" h="176">
                <a:moveTo>
                  <a:pt x="0" y="168"/>
                </a:moveTo>
                <a:lnTo>
                  <a:pt x="50" y="176"/>
                </a:lnTo>
                <a:lnTo>
                  <a:pt x="76" y="144"/>
                </a:lnTo>
                <a:lnTo>
                  <a:pt x="76" y="112"/>
                </a:lnTo>
                <a:lnTo>
                  <a:pt x="109" y="96"/>
                </a:lnTo>
                <a:lnTo>
                  <a:pt x="92" y="72"/>
                </a:lnTo>
                <a:lnTo>
                  <a:pt x="109" y="64"/>
                </a:lnTo>
                <a:lnTo>
                  <a:pt x="101" y="8"/>
                </a:lnTo>
                <a:lnTo>
                  <a:pt x="84" y="0"/>
                </a:lnTo>
                <a:lnTo>
                  <a:pt x="67" y="16"/>
                </a:lnTo>
                <a:lnTo>
                  <a:pt x="59" y="48"/>
                </a:lnTo>
                <a:lnTo>
                  <a:pt x="42" y="16"/>
                </a:lnTo>
                <a:lnTo>
                  <a:pt x="8" y="40"/>
                </a:lnTo>
                <a:lnTo>
                  <a:pt x="0" y="48"/>
                </a:lnTo>
                <a:lnTo>
                  <a:pt x="8" y="72"/>
                </a:lnTo>
                <a:lnTo>
                  <a:pt x="42" y="88"/>
                </a:lnTo>
                <a:lnTo>
                  <a:pt x="50" y="112"/>
                </a:lnTo>
                <a:lnTo>
                  <a:pt x="33" y="144"/>
                </a:lnTo>
                <a:lnTo>
                  <a:pt x="8" y="136"/>
                </a:lnTo>
                <a:lnTo>
                  <a:pt x="0" y="168"/>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39" name="Freeform 40"/>
          <p:cNvSpPr>
            <a:spLocks/>
          </p:cNvSpPr>
          <p:nvPr/>
        </p:nvSpPr>
        <p:spPr bwMode="auto">
          <a:xfrm>
            <a:off x="1174760" y="4946512"/>
            <a:ext cx="285236" cy="465030"/>
          </a:xfrm>
          <a:custGeom>
            <a:avLst/>
            <a:gdLst>
              <a:gd name="T0" fmla="*/ 143 w 211"/>
              <a:gd name="T1" fmla="*/ 344 h 344"/>
              <a:gd name="T2" fmla="*/ 118 w 211"/>
              <a:gd name="T3" fmla="*/ 312 h 344"/>
              <a:gd name="T4" fmla="*/ 143 w 211"/>
              <a:gd name="T5" fmla="*/ 312 h 344"/>
              <a:gd name="T6" fmla="*/ 127 w 211"/>
              <a:gd name="T7" fmla="*/ 280 h 344"/>
              <a:gd name="T8" fmla="*/ 127 w 211"/>
              <a:gd name="T9" fmla="*/ 248 h 344"/>
              <a:gd name="T10" fmla="*/ 169 w 211"/>
              <a:gd name="T11" fmla="*/ 184 h 344"/>
              <a:gd name="T12" fmla="*/ 186 w 211"/>
              <a:gd name="T13" fmla="*/ 192 h 344"/>
              <a:gd name="T14" fmla="*/ 211 w 211"/>
              <a:gd name="T15" fmla="*/ 136 h 344"/>
              <a:gd name="T16" fmla="*/ 177 w 211"/>
              <a:gd name="T17" fmla="*/ 112 h 344"/>
              <a:gd name="T18" fmla="*/ 169 w 211"/>
              <a:gd name="T19" fmla="*/ 72 h 344"/>
              <a:gd name="T20" fmla="*/ 177 w 211"/>
              <a:gd name="T21" fmla="*/ 24 h 344"/>
              <a:gd name="T22" fmla="*/ 177 w 211"/>
              <a:gd name="T23" fmla="*/ 8 h 344"/>
              <a:gd name="T24" fmla="*/ 160 w 211"/>
              <a:gd name="T25" fmla="*/ 0 h 344"/>
              <a:gd name="T26" fmla="*/ 135 w 211"/>
              <a:gd name="T27" fmla="*/ 8 h 344"/>
              <a:gd name="T28" fmla="*/ 127 w 211"/>
              <a:gd name="T29" fmla="*/ 24 h 344"/>
              <a:gd name="T30" fmla="*/ 101 w 211"/>
              <a:gd name="T31" fmla="*/ 40 h 344"/>
              <a:gd name="T32" fmla="*/ 76 w 211"/>
              <a:gd name="T33" fmla="*/ 48 h 344"/>
              <a:gd name="T34" fmla="*/ 51 w 211"/>
              <a:gd name="T35" fmla="*/ 56 h 344"/>
              <a:gd name="T36" fmla="*/ 34 w 211"/>
              <a:gd name="T37" fmla="*/ 72 h 344"/>
              <a:gd name="T38" fmla="*/ 26 w 211"/>
              <a:gd name="T39" fmla="*/ 96 h 344"/>
              <a:gd name="T40" fmla="*/ 42 w 211"/>
              <a:gd name="T41" fmla="*/ 112 h 344"/>
              <a:gd name="T42" fmla="*/ 17 w 211"/>
              <a:gd name="T43" fmla="*/ 120 h 344"/>
              <a:gd name="T44" fmla="*/ 9 w 211"/>
              <a:gd name="T45" fmla="*/ 144 h 344"/>
              <a:gd name="T46" fmla="*/ 9 w 211"/>
              <a:gd name="T47" fmla="*/ 168 h 344"/>
              <a:gd name="T48" fmla="*/ 26 w 211"/>
              <a:gd name="T49" fmla="*/ 192 h 344"/>
              <a:gd name="T50" fmla="*/ 0 w 211"/>
              <a:gd name="T51" fmla="*/ 208 h 344"/>
              <a:gd name="T52" fmla="*/ 0 w 211"/>
              <a:gd name="T53" fmla="*/ 224 h 344"/>
              <a:gd name="T54" fmla="*/ 26 w 211"/>
              <a:gd name="T55" fmla="*/ 272 h 344"/>
              <a:gd name="T56" fmla="*/ 42 w 211"/>
              <a:gd name="T57" fmla="*/ 256 h 344"/>
              <a:gd name="T58" fmla="*/ 51 w 211"/>
              <a:gd name="T59" fmla="*/ 304 h 344"/>
              <a:gd name="T60" fmla="*/ 59 w 211"/>
              <a:gd name="T61" fmla="*/ 328 h 344"/>
              <a:gd name="T62" fmla="*/ 84 w 211"/>
              <a:gd name="T63" fmla="*/ 336 h 344"/>
              <a:gd name="T64" fmla="*/ 143 w 211"/>
              <a:gd name="T65" fmla="*/ 344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1" h="344">
                <a:moveTo>
                  <a:pt x="143" y="344"/>
                </a:moveTo>
                <a:lnTo>
                  <a:pt x="118" y="312"/>
                </a:lnTo>
                <a:lnTo>
                  <a:pt x="143" y="312"/>
                </a:lnTo>
                <a:lnTo>
                  <a:pt x="127" y="280"/>
                </a:lnTo>
                <a:lnTo>
                  <a:pt x="127" y="248"/>
                </a:lnTo>
                <a:lnTo>
                  <a:pt x="169" y="184"/>
                </a:lnTo>
                <a:lnTo>
                  <a:pt x="186" y="192"/>
                </a:lnTo>
                <a:lnTo>
                  <a:pt x="211" y="136"/>
                </a:lnTo>
                <a:lnTo>
                  <a:pt x="177" y="112"/>
                </a:lnTo>
                <a:lnTo>
                  <a:pt x="169" y="72"/>
                </a:lnTo>
                <a:lnTo>
                  <a:pt x="177" y="24"/>
                </a:lnTo>
                <a:lnTo>
                  <a:pt x="177" y="8"/>
                </a:lnTo>
                <a:lnTo>
                  <a:pt x="160" y="0"/>
                </a:lnTo>
                <a:lnTo>
                  <a:pt x="135" y="8"/>
                </a:lnTo>
                <a:lnTo>
                  <a:pt x="127" y="24"/>
                </a:lnTo>
                <a:lnTo>
                  <a:pt x="101" y="40"/>
                </a:lnTo>
                <a:lnTo>
                  <a:pt x="76" y="48"/>
                </a:lnTo>
                <a:lnTo>
                  <a:pt x="51" y="56"/>
                </a:lnTo>
                <a:lnTo>
                  <a:pt x="34" y="72"/>
                </a:lnTo>
                <a:lnTo>
                  <a:pt x="26" y="96"/>
                </a:lnTo>
                <a:lnTo>
                  <a:pt x="42" y="112"/>
                </a:lnTo>
                <a:lnTo>
                  <a:pt x="17" y="120"/>
                </a:lnTo>
                <a:lnTo>
                  <a:pt x="9" y="144"/>
                </a:lnTo>
                <a:lnTo>
                  <a:pt x="9" y="168"/>
                </a:lnTo>
                <a:lnTo>
                  <a:pt x="26" y="192"/>
                </a:lnTo>
                <a:lnTo>
                  <a:pt x="0" y="208"/>
                </a:lnTo>
                <a:lnTo>
                  <a:pt x="0" y="224"/>
                </a:lnTo>
                <a:lnTo>
                  <a:pt x="26" y="272"/>
                </a:lnTo>
                <a:lnTo>
                  <a:pt x="42" y="256"/>
                </a:lnTo>
                <a:lnTo>
                  <a:pt x="51" y="304"/>
                </a:lnTo>
                <a:lnTo>
                  <a:pt x="59" y="328"/>
                </a:lnTo>
                <a:lnTo>
                  <a:pt x="84" y="336"/>
                </a:lnTo>
                <a:lnTo>
                  <a:pt x="143" y="344"/>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0" name="Freeform 85"/>
          <p:cNvSpPr>
            <a:spLocks/>
          </p:cNvSpPr>
          <p:nvPr/>
        </p:nvSpPr>
        <p:spPr bwMode="auto">
          <a:xfrm>
            <a:off x="2423126" y="5242029"/>
            <a:ext cx="283884" cy="151405"/>
          </a:xfrm>
          <a:custGeom>
            <a:avLst/>
            <a:gdLst>
              <a:gd name="T0" fmla="*/ 168 w 210"/>
              <a:gd name="T1" fmla="*/ 8 h 112"/>
              <a:gd name="T2" fmla="*/ 109 w 210"/>
              <a:gd name="T3" fmla="*/ 8 h 112"/>
              <a:gd name="T4" fmla="*/ 76 w 210"/>
              <a:gd name="T5" fmla="*/ 0 h 112"/>
              <a:gd name="T6" fmla="*/ 67 w 210"/>
              <a:gd name="T7" fmla="*/ 24 h 112"/>
              <a:gd name="T8" fmla="*/ 42 w 210"/>
              <a:gd name="T9" fmla="*/ 32 h 112"/>
              <a:gd name="T10" fmla="*/ 8 w 210"/>
              <a:gd name="T11" fmla="*/ 48 h 112"/>
              <a:gd name="T12" fmla="*/ 8 w 210"/>
              <a:gd name="T13" fmla="*/ 72 h 112"/>
              <a:gd name="T14" fmla="*/ 0 w 210"/>
              <a:gd name="T15" fmla="*/ 96 h 112"/>
              <a:gd name="T16" fmla="*/ 84 w 210"/>
              <a:gd name="T17" fmla="*/ 112 h 112"/>
              <a:gd name="T18" fmla="*/ 210 w 210"/>
              <a:gd name="T19" fmla="*/ 88 h 112"/>
              <a:gd name="T20" fmla="*/ 193 w 210"/>
              <a:gd name="T21" fmla="*/ 16 h 112"/>
              <a:gd name="T22" fmla="*/ 168 w 210"/>
              <a:gd name="T23" fmla="*/ 8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0" h="112">
                <a:moveTo>
                  <a:pt x="168" y="8"/>
                </a:moveTo>
                <a:lnTo>
                  <a:pt x="109" y="8"/>
                </a:lnTo>
                <a:lnTo>
                  <a:pt x="76" y="0"/>
                </a:lnTo>
                <a:lnTo>
                  <a:pt x="67" y="24"/>
                </a:lnTo>
                <a:lnTo>
                  <a:pt x="42" y="32"/>
                </a:lnTo>
                <a:lnTo>
                  <a:pt x="8" y="48"/>
                </a:lnTo>
                <a:lnTo>
                  <a:pt x="8" y="72"/>
                </a:lnTo>
                <a:lnTo>
                  <a:pt x="0" y="96"/>
                </a:lnTo>
                <a:lnTo>
                  <a:pt x="84" y="112"/>
                </a:lnTo>
                <a:lnTo>
                  <a:pt x="210" y="88"/>
                </a:lnTo>
                <a:lnTo>
                  <a:pt x="193" y="16"/>
                </a:lnTo>
                <a:lnTo>
                  <a:pt x="168" y="8"/>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1" name="Freeform 88"/>
          <p:cNvSpPr>
            <a:spLocks/>
          </p:cNvSpPr>
          <p:nvPr/>
        </p:nvSpPr>
        <p:spPr bwMode="auto">
          <a:xfrm>
            <a:off x="2473867" y="4999328"/>
            <a:ext cx="615082" cy="432585"/>
          </a:xfrm>
          <a:custGeom>
            <a:avLst/>
            <a:gdLst>
              <a:gd name="T0" fmla="*/ 312 w 455"/>
              <a:gd name="T1" fmla="*/ 304 h 320"/>
              <a:gd name="T2" fmla="*/ 328 w 455"/>
              <a:gd name="T3" fmla="*/ 296 h 320"/>
              <a:gd name="T4" fmla="*/ 320 w 455"/>
              <a:gd name="T5" fmla="*/ 272 h 320"/>
              <a:gd name="T6" fmla="*/ 354 w 455"/>
              <a:gd name="T7" fmla="*/ 264 h 320"/>
              <a:gd name="T8" fmla="*/ 379 w 455"/>
              <a:gd name="T9" fmla="*/ 248 h 320"/>
              <a:gd name="T10" fmla="*/ 404 w 455"/>
              <a:gd name="T11" fmla="*/ 256 h 320"/>
              <a:gd name="T12" fmla="*/ 387 w 455"/>
              <a:gd name="T13" fmla="*/ 224 h 320"/>
              <a:gd name="T14" fmla="*/ 387 w 455"/>
              <a:gd name="T15" fmla="*/ 192 h 320"/>
              <a:gd name="T16" fmla="*/ 387 w 455"/>
              <a:gd name="T17" fmla="*/ 160 h 320"/>
              <a:gd name="T18" fmla="*/ 413 w 455"/>
              <a:gd name="T19" fmla="*/ 152 h 320"/>
              <a:gd name="T20" fmla="*/ 421 w 455"/>
              <a:gd name="T21" fmla="*/ 128 h 320"/>
              <a:gd name="T22" fmla="*/ 446 w 455"/>
              <a:gd name="T23" fmla="*/ 120 h 320"/>
              <a:gd name="T24" fmla="*/ 455 w 455"/>
              <a:gd name="T25" fmla="*/ 104 h 320"/>
              <a:gd name="T26" fmla="*/ 430 w 455"/>
              <a:gd name="T27" fmla="*/ 96 h 320"/>
              <a:gd name="T28" fmla="*/ 430 w 455"/>
              <a:gd name="T29" fmla="*/ 64 h 320"/>
              <a:gd name="T30" fmla="*/ 396 w 455"/>
              <a:gd name="T31" fmla="*/ 56 h 320"/>
              <a:gd name="T32" fmla="*/ 371 w 455"/>
              <a:gd name="T33" fmla="*/ 40 h 320"/>
              <a:gd name="T34" fmla="*/ 337 w 455"/>
              <a:gd name="T35" fmla="*/ 24 h 320"/>
              <a:gd name="T36" fmla="*/ 286 w 455"/>
              <a:gd name="T37" fmla="*/ 16 h 320"/>
              <a:gd name="T38" fmla="*/ 278 w 455"/>
              <a:gd name="T39" fmla="*/ 0 h 320"/>
              <a:gd name="T40" fmla="*/ 227 w 455"/>
              <a:gd name="T41" fmla="*/ 32 h 320"/>
              <a:gd name="T42" fmla="*/ 185 w 455"/>
              <a:gd name="T43" fmla="*/ 24 h 320"/>
              <a:gd name="T44" fmla="*/ 143 w 455"/>
              <a:gd name="T45" fmla="*/ 32 h 320"/>
              <a:gd name="T46" fmla="*/ 84 w 455"/>
              <a:gd name="T47" fmla="*/ 32 h 320"/>
              <a:gd name="T48" fmla="*/ 25 w 455"/>
              <a:gd name="T49" fmla="*/ 64 h 320"/>
              <a:gd name="T50" fmla="*/ 0 w 455"/>
              <a:gd name="T51" fmla="*/ 88 h 320"/>
              <a:gd name="T52" fmla="*/ 8 w 455"/>
              <a:gd name="T53" fmla="*/ 104 h 320"/>
              <a:gd name="T54" fmla="*/ 25 w 455"/>
              <a:gd name="T55" fmla="*/ 168 h 320"/>
              <a:gd name="T56" fmla="*/ 34 w 455"/>
              <a:gd name="T57" fmla="*/ 184 h 320"/>
              <a:gd name="T58" fmla="*/ 67 w 455"/>
              <a:gd name="T59" fmla="*/ 192 h 320"/>
              <a:gd name="T60" fmla="*/ 126 w 455"/>
              <a:gd name="T61" fmla="*/ 192 h 320"/>
              <a:gd name="T62" fmla="*/ 151 w 455"/>
              <a:gd name="T63" fmla="*/ 200 h 320"/>
              <a:gd name="T64" fmla="*/ 168 w 455"/>
              <a:gd name="T65" fmla="*/ 272 h 320"/>
              <a:gd name="T66" fmla="*/ 177 w 455"/>
              <a:gd name="T67" fmla="*/ 272 h 320"/>
              <a:gd name="T68" fmla="*/ 236 w 455"/>
              <a:gd name="T69" fmla="*/ 296 h 320"/>
              <a:gd name="T70" fmla="*/ 244 w 455"/>
              <a:gd name="T71" fmla="*/ 320 h 320"/>
              <a:gd name="T72" fmla="*/ 278 w 455"/>
              <a:gd name="T73" fmla="*/ 296 h 320"/>
              <a:gd name="T74" fmla="*/ 312 w 455"/>
              <a:gd name="T75" fmla="*/ 304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55" h="320">
                <a:moveTo>
                  <a:pt x="312" y="304"/>
                </a:moveTo>
                <a:lnTo>
                  <a:pt x="328" y="296"/>
                </a:lnTo>
                <a:lnTo>
                  <a:pt x="320" y="272"/>
                </a:lnTo>
                <a:lnTo>
                  <a:pt x="354" y="264"/>
                </a:lnTo>
                <a:lnTo>
                  <a:pt x="379" y="248"/>
                </a:lnTo>
                <a:lnTo>
                  <a:pt x="404" y="256"/>
                </a:lnTo>
                <a:lnTo>
                  <a:pt x="387" y="224"/>
                </a:lnTo>
                <a:lnTo>
                  <a:pt x="387" y="192"/>
                </a:lnTo>
                <a:lnTo>
                  <a:pt x="387" y="160"/>
                </a:lnTo>
                <a:lnTo>
                  <a:pt x="413" y="152"/>
                </a:lnTo>
                <a:lnTo>
                  <a:pt x="421" y="128"/>
                </a:lnTo>
                <a:lnTo>
                  <a:pt x="446" y="120"/>
                </a:lnTo>
                <a:lnTo>
                  <a:pt x="455" y="104"/>
                </a:lnTo>
                <a:lnTo>
                  <a:pt x="430" y="96"/>
                </a:lnTo>
                <a:lnTo>
                  <a:pt x="430" y="64"/>
                </a:lnTo>
                <a:lnTo>
                  <a:pt x="396" y="56"/>
                </a:lnTo>
                <a:lnTo>
                  <a:pt x="371" y="40"/>
                </a:lnTo>
                <a:lnTo>
                  <a:pt x="337" y="24"/>
                </a:lnTo>
                <a:lnTo>
                  <a:pt x="286" y="16"/>
                </a:lnTo>
                <a:lnTo>
                  <a:pt x="278" y="0"/>
                </a:lnTo>
                <a:lnTo>
                  <a:pt x="227" y="32"/>
                </a:lnTo>
                <a:lnTo>
                  <a:pt x="185" y="24"/>
                </a:lnTo>
                <a:lnTo>
                  <a:pt x="143" y="32"/>
                </a:lnTo>
                <a:lnTo>
                  <a:pt x="84" y="32"/>
                </a:lnTo>
                <a:lnTo>
                  <a:pt x="25" y="64"/>
                </a:lnTo>
                <a:lnTo>
                  <a:pt x="0" y="88"/>
                </a:lnTo>
                <a:lnTo>
                  <a:pt x="8" y="104"/>
                </a:lnTo>
                <a:lnTo>
                  <a:pt x="25" y="168"/>
                </a:lnTo>
                <a:lnTo>
                  <a:pt x="34" y="184"/>
                </a:lnTo>
                <a:lnTo>
                  <a:pt x="67" y="192"/>
                </a:lnTo>
                <a:lnTo>
                  <a:pt x="126" y="192"/>
                </a:lnTo>
                <a:lnTo>
                  <a:pt x="151" y="200"/>
                </a:lnTo>
                <a:lnTo>
                  <a:pt x="168" y="272"/>
                </a:lnTo>
                <a:lnTo>
                  <a:pt x="177" y="272"/>
                </a:lnTo>
                <a:lnTo>
                  <a:pt x="236" y="296"/>
                </a:lnTo>
                <a:lnTo>
                  <a:pt x="244" y="320"/>
                </a:lnTo>
                <a:lnTo>
                  <a:pt x="278" y="296"/>
                </a:lnTo>
                <a:lnTo>
                  <a:pt x="312" y="304"/>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2" name="Freeform 93"/>
          <p:cNvSpPr>
            <a:spLocks/>
          </p:cNvSpPr>
          <p:nvPr/>
        </p:nvSpPr>
        <p:spPr bwMode="auto">
          <a:xfrm>
            <a:off x="2461702" y="4745813"/>
            <a:ext cx="717821" cy="378512"/>
          </a:xfrm>
          <a:custGeom>
            <a:avLst/>
            <a:gdLst>
              <a:gd name="T0" fmla="*/ 472 w 531"/>
              <a:gd name="T1" fmla="*/ 80 h 280"/>
              <a:gd name="T2" fmla="*/ 464 w 531"/>
              <a:gd name="T3" fmla="*/ 40 h 280"/>
              <a:gd name="T4" fmla="*/ 413 w 531"/>
              <a:gd name="T5" fmla="*/ 32 h 280"/>
              <a:gd name="T6" fmla="*/ 371 w 531"/>
              <a:gd name="T7" fmla="*/ 40 h 280"/>
              <a:gd name="T8" fmla="*/ 304 w 531"/>
              <a:gd name="T9" fmla="*/ 0 h 280"/>
              <a:gd name="T10" fmla="*/ 262 w 531"/>
              <a:gd name="T11" fmla="*/ 0 h 280"/>
              <a:gd name="T12" fmla="*/ 211 w 531"/>
              <a:gd name="T13" fmla="*/ 32 h 280"/>
              <a:gd name="T14" fmla="*/ 211 w 531"/>
              <a:gd name="T15" fmla="*/ 40 h 280"/>
              <a:gd name="T16" fmla="*/ 219 w 531"/>
              <a:gd name="T17" fmla="*/ 72 h 280"/>
              <a:gd name="T18" fmla="*/ 219 w 531"/>
              <a:gd name="T19" fmla="*/ 104 h 280"/>
              <a:gd name="T20" fmla="*/ 211 w 531"/>
              <a:gd name="T21" fmla="*/ 128 h 280"/>
              <a:gd name="T22" fmla="*/ 194 w 531"/>
              <a:gd name="T23" fmla="*/ 128 h 280"/>
              <a:gd name="T24" fmla="*/ 160 w 531"/>
              <a:gd name="T25" fmla="*/ 128 h 280"/>
              <a:gd name="T26" fmla="*/ 110 w 531"/>
              <a:gd name="T27" fmla="*/ 80 h 280"/>
              <a:gd name="T28" fmla="*/ 76 w 531"/>
              <a:gd name="T29" fmla="*/ 64 h 280"/>
              <a:gd name="T30" fmla="*/ 43 w 531"/>
              <a:gd name="T31" fmla="*/ 88 h 280"/>
              <a:gd name="T32" fmla="*/ 17 w 531"/>
              <a:gd name="T33" fmla="*/ 160 h 280"/>
              <a:gd name="T34" fmla="*/ 0 w 531"/>
              <a:gd name="T35" fmla="*/ 192 h 280"/>
              <a:gd name="T36" fmla="*/ 0 w 531"/>
              <a:gd name="T37" fmla="*/ 224 h 280"/>
              <a:gd name="T38" fmla="*/ 9 w 531"/>
              <a:gd name="T39" fmla="*/ 280 h 280"/>
              <a:gd name="T40" fmla="*/ 34 w 531"/>
              <a:gd name="T41" fmla="*/ 256 h 280"/>
              <a:gd name="T42" fmla="*/ 93 w 531"/>
              <a:gd name="T43" fmla="*/ 224 h 280"/>
              <a:gd name="T44" fmla="*/ 152 w 531"/>
              <a:gd name="T45" fmla="*/ 224 h 280"/>
              <a:gd name="T46" fmla="*/ 194 w 531"/>
              <a:gd name="T47" fmla="*/ 216 h 280"/>
              <a:gd name="T48" fmla="*/ 236 w 531"/>
              <a:gd name="T49" fmla="*/ 224 h 280"/>
              <a:gd name="T50" fmla="*/ 287 w 531"/>
              <a:gd name="T51" fmla="*/ 192 h 280"/>
              <a:gd name="T52" fmla="*/ 295 w 531"/>
              <a:gd name="T53" fmla="*/ 208 h 280"/>
              <a:gd name="T54" fmla="*/ 346 w 531"/>
              <a:gd name="T55" fmla="*/ 216 h 280"/>
              <a:gd name="T56" fmla="*/ 380 w 531"/>
              <a:gd name="T57" fmla="*/ 232 h 280"/>
              <a:gd name="T58" fmla="*/ 405 w 531"/>
              <a:gd name="T59" fmla="*/ 248 h 280"/>
              <a:gd name="T60" fmla="*/ 430 w 531"/>
              <a:gd name="T61" fmla="*/ 248 h 280"/>
              <a:gd name="T62" fmla="*/ 455 w 531"/>
              <a:gd name="T63" fmla="*/ 232 h 280"/>
              <a:gd name="T64" fmla="*/ 498 w 531"/>
              <a:gd name="T65" fmla="*/ 232 h 280"/>
              <a:gd name="T66" fmla="*/ 531 w 531"/>
              <a:gd name="T67" fmla="*/ 176 h 280"/>
              <a:gd name="T68" fmla="*/ 506 w 531"/>
              <a:gd name="T69" fmla="*/ 112 h 280"/>
              <a:gd name="T70" fmla="*/ 472 w 531"/>
              <a:gd name="T71" fmla="*/ 80 h 2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31" h="280">
                <a:moveTo>
                  <a:pt x="472" y="80"/>
                </a:moveTo>
                <a:lnTo>
                  <a:pt x="464" y="40"/>
                </a:lnTo>
                <a:lnTo>
                  <a:pt x="413" y="32"/>
                </a:lnTo>
                <a:lnTo>
                  <a:pt x="371" y="40"/>
                </a:lnTo>
                <a:lnTo>
                  <a:pt x="304" y="0"/>
                </a:lnTo>
                <a:lnTo>
                  <a:pt x="262" y="0"/>
                </a:lnTo>
                <a:lnTo>
                  <a:pt x="211" y="32"/>
                </a:lnTo>
                <a:lnTo>
                  <a:pt x="211" y="40"/>
                </a:lnTo>
                <a:lnTo>
                  <a:pt x="219" y="72"/>
                </a:lnTo>
                <a:lnTo>
                  <a:pt x="219" y="104"/>
                </a:lnTo>
                <a:lnTo>
                  <a:pt x="211" y="128"/>
                </a:lnTo>
                <a:lnTo>
                  <a:pt x="194" y="128"/>
                </a:lnTo>
                <a:lnTo>
                  <a:pt x="160" y="128"/>
                </a:lnTo>
                <a:lnTo>
                  <a:pt x="110" y="80"/>
                </a:lnTo>
                <a:lnTo>
                  <a:pt x="76" y="64"/>
                </a:lnTo>
                <a:lnTo>
                  <a:pt x="43" y="88"/>
                </a:lnTo>
                <a:lnTo>
                  <a:pt x="17" y="160"/>
                </a:lnTo>
                <a:lnTo>
                  <a:pt x="0" y="192"/>
                </a:lnTo>
                <a:lnTo>
                  <a:pt x="0" y="224"/>
                </a:lnTo>
                <a:lnTo>
                  <a:pt x="9" y="280"/>
                </a:lnTo>
                <a:lnTo>
                  <a:pt x="34" y="256"/>
                </a:lnTo>
                <a:lnTo>
                  <a:pt x="93" y="224"/>
                </a:lnTo>
                <a:lnTo>
                  <a:pt x="152" y="224"/>
                </a:lnTo>
                <a:lnTo>
                  <a:pt x="194" y="216"/>
                </a:lnTo>
                <a:lnTo>
                  <a:pt x="236" y="224"/>
                </a:lnTo>
                <a:lnTo>
                  <a:pt x="287" y="192"/>
                </a:lnTo>
                <a:lnTo>
                  <a:pt x="295" y="208"/>
                </a:lnTo>
                <a:lnTo>
                  <a:pt x="346" y="216"/>
                </a:lnTo>
                <a:lnTo>
                  <a:pt x="380" y="232"/>
                </a:lnTo>
                <a:lnTo>
                  <a:pt x="405" y="248"/>
                </a:lnTo>
                <a:lnTo>
                  <a:pt x="430" y="248"/>
                </a:lnTo>
                <a:lnTo>
                  <a:pt x="455" y="232"/>
                </a:lnTo>
                <a:lnTo>
                  <a:pt x="498" y="232"/>
                </a:lnTo>
                <a:lnTo>
                  <a:pt x="531" y="176"/>
                </a:lnTo>
                <a:lnTo>
                  <a:pt x="506" y="112"/>
                </a:lnTo>
                <a:lnTo>
                  <a:pt x="472" y="80"/>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3" name="Freeform 96"/>
          <p:cNvSpPr>
            <a:spLocks/>
          </p:cNvSpPr>
          <p:nvPr/>
        </p:nvSpPr>
        <p:spPr bwMode="auto">
          <a:xfrm>
            <a:off x="2610403" y="4470668"/>
            <a:ext cx="455567" cy="335254"/>
          </a:xfrm>
          <a:custGeom>
            <a:avLst/>
            <a:gdLst>
              <a:gd name="T0" fmla="*/ 295 w 337"/>
              <a:gd name="T1" fmla="*/ 128 h 248"/>
              <a:gd name="T2" fmla="*/ 295 w 337"/>
              <a:gd name="T3" fmla="*/ 64 h 248"/>
              <a:gd name="T4" fmla="*/ 295 w 337"/>
              <a:gd name="T5" fmla="*/ 16 h 248"/>
              <a:gd name="T6" fmla="*/ 286 w 337"/>
              <a:gd name="T7" fmla="*/ 0 h 248"/>
              <a:gd name="T8" fmla="*/ 236 w 337"/>
              <a:gd name="T9" fmla="*/ 8 h 248"/>
              <a:gd name="T10" fmla="*/ 126 w 337"/>
              <a:gd name="T11" fmla="*/ 16 h 248"/>
              <a:gd name="T12" fmla="*/ 67 w 337"/>
              <a:gd name="T13" fmla="*/ 40 h 248"/>
              <a:gd name="T14" fmla="*/ 25 w 337"/>
              <a:gd name="T15" fmla="*/ 64 h 248"/>
              <a:gd name="T16" fmla="*/ 8 w 337"/>
              <a:gd name="T17" fmla="*/ 88 h 248"/>
              <a:gd name="T18" fmla="*/ 0 w 337"/>
              <a:gd name="T19" fmla="*/ 112 h 248"/>
              <a:gd name="T20" fmla="*/ 25 w 337"/>
              <a:gd name="T21" fmla="*/ 128 h 248"/>
              <a:gd name="T22" fmla="*/ 17 w 337"/>
              <a:gd name="T23" fmla="*/ 152 h 248"/>
              <a:gd name="T24" fmla="*/ 25 w 337"/>
              <a:gd name="T25" fmla="*/ 176 h 248"/>
              <a:gd name="T26" fmla="*/ 42 w 337"/>
              <a:gd name="T27" fmla="*/ 184 h 248"/>
              <a:gd name="T28" fmla="*/ 67 w 337"/>
              <a:gd name="T29" fmla="*/ 184 h 248"/>
              <a:gd name="T30" fmla="*/ 93 w 337"/>
              <a:gd name="T31" fmla="*/ 176 h 248"/>
              <a:gd name="T32" fmla="*/ 101 w 337"/>
              <a:gd name="T33" fmla="*/ 240 h 248"/>
              <a:gd name="T34" fmla="*/ 152 w 337"/>
              <a:gd name="T35" fmla="*/ 208 h 248"/>
              <a:gd name="T36" fmla="*/ 194 w 337"/>
              <a:gd name="T37" fmla="*/ 208 h 248"/>
              <a:gd name="T38" fmla="*/ 261 w 337"/>
              <a:gd name="T39" fmla="*/ 248 h 248"/>
              <a:gd name="T40" fmla="*/ 303 w 337"/>
              <a:gd name="T41" fmla="*/ 240 h 248"/>
              <a:gd name="T42" fmla="*/ 320 w 337"/>
              <a:gd name="T43" fmla="*/ 240 h 248"/>
              <a:gd name="T44" fmla="*/ 337 w 337"/>
              <a:gd name="T45" fmla="*/ 176 h 248"/>
              <a:gd name="T46" fmla="*/ 295 w 337"/>
              <a:gd name="T47" fmla="*/ 128 h 2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37" h="248">
                <a:moveTo>
                  <a:pt x="295" y="128"/>
                </a:moveTo>
                <a:lnTo>
                  <a:pt x="295" y="64"/>
                </a:lnTo>
                <a:lnTo>
                  <a:pt x="295" y="16"/>
                </a:lnTo>
                <a:lnTo>
                  <a:pt x="286" y="0"/>
                </a:lnTo>
                <a:lnTo>
                  <a:pt x="236" y="8"/>
                </a:lnTo>
                <a:lnTo>
                  <a:pt x="126" y="16"/>
                </a:lnTo>
                <a:lnTo>
                  <a:pt x="67" y="40"/>
                </a:lnTo>
                <a:lnTo>
                  <a:pt x="25" y="64"/>
                </a:lnTo>
                <a:lnTo>
                  <a:pt x="8" y="88"/>
                </a:lnTo>
                <a:lnTo>
                  <a:pt x="0" y="112"/>
                </a:lnTo>
                <a:lnTo>
                  <a:pt x="25" y="128"/>
                </a:lnTo>
                <a:lnTo>
                  <a:pt x="17" y="152"/>
                </a:lnTo>
                <a:lnTo>
                  <a:pt x="25" y="176"/>
                </a:lnTo>
                <a:lnTo>
                  <a:pt x="42" y="184"/>
                </a:lnTo>
                <a:lnTo>
                  <a:pt x="67" y="184"/>
                </a:lnTo>
                <a:lnTo>
                  <a:pt x="93" y="176"/>
                </a:lnTo>
                <a:lnTo>
                  <a:pt x="101" y="240"/>
                </a:lnTo>
                <a:lnTo>
                  <a:pt x="152" y="208"/>
                </a:lnTo>
                <a:lnTo>
                  <a:pt x="194" y="208"/>
                </a:lnTo>
                <a:lnTo>
                  <a:pt x="261" y="248"/>
                </a:lnTo>
                <a:lnTo>
                  <a:pt x="303" y="240"/>
                </a:lnTo>
                <a:lnTo>
                  <a:pt x="320" y="240"/>
                </a:lnTo>
                <a:lnTo>
                  <a:pt x="337" y="176"/>
                </a:lnTo>
                <a:lnTo>
                  <a:pt x="295" y="128"/>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4" name="Freeform 100"/>
          <p:cNvSpPr>
            <a:spLocks/>
          </p:cNvSpPr>
          <p:nvPr/>
        </p:nvSpPr>
        <p:spPr bwMode="auto">
          <a:xfrm>
            <a:off x="2062911" y="2772769"/>
            <a:ext cx="1082816" cy="1719528"/>
          </a:xfrm>
          <a:custGeom>
            <a:avLst/>
            <a:gdLst>
              <a:gd name="T0" fmla="*/ 683 w 801"/>
              <a:gd name="T1" fmla="*/ 720 h 1272"/>
              <a:gd name="T2" fmla="*/ 658 w 801"/>
              <a:gd name="T3" fmla="*/ 616 h 1272"/>
              <a:gd name="T4" fmla="*/ 582 w 801"/>
              <a:gd name="T5" fmla="*/ 520 h 1272"/>
              <a:gd name="T6" fmla="*/ 557 w 801"/>
              <a:gd name="T7" fmla="*/ 408 h 1272"/>
              <a:gd name="T8" fmla="*/ 523 w 801"/>
              <a:gd name="T9" fmla="*/ 256 h 1272"/>
              <a:gd name="T10" fmla="*/ 439 w 801"/>
              <a:gd name="T11" fmla="*/ 200 h 1272"/>
              <a:gd name="T12" fmla="*/ 422 w 801"/>
              <a:gd name="T13" fmla="*/ 88 h 1272"/>
              <a:gd name="T14" fmla="*/ 413 w 801"/>
              <a:gd name="T15" fmla="*/ 32 h 1272"/>
              <a:gd name="T16" fmla="*/ 295 w 801"/>
              <a:gd name="T17" fmla="*/ 0 h 1272"/>
              <a:gd name="T18" fmla="*/ 262 w 801"/>
              <a:gd name="T19" fmla="*/ 112 h 1272"/>
              <a:gd name="T20" fmla="*/ 186 w 801"/>
              <a:gd name="T21" fmla="*/ 168 h 1272"/>
              <a:gd name="T22" fmla="*/ 43 w 801"/>
              <a:gd name="T23" fmla="*/ 136 h 1272"/>
              <a:gd name="T24" fmla="*/ 51 w 801"/>
              <a:gd name="T25" fmla="*/ 216 h 1272"/>
              <a:gd name="T26" fmla="*/ 177 w 801"/>
              <a:gd name="T27" fmla="*/ 296 h 1272"/>
              <a:gd name="T28" fmla="*/ 220 w 801"/>
              <a:gd name="T29" fmla="*/ 368 h 1272"/>
              <a:gd name="T30" fmla="*/ 228 w 801"/>
              <a:gd name="T31" fmla="*/ 464 h 1272"/>
              <a:gd name="T32" fmla="*/ 262 w 801"/>
              <a:gd name="T33" fmla="*/ 552 h 1272"/>
              <a:gd name="T34" fmla="*/ 329 w 801"/>
              <a:gd name="T35" fmla="*/ 576 h 1272"/>
              <a:gd name="T36" fmla="*/ 354 w 801"/>
              <a:gd name="T37" fmla="*/ 600 h 1272"/>
              <a:gd name="T38" fmla="*/ 354 w 801"/>
              <a:gd name="T39" fmla="*/ 632 h 1272"/>
              <a:gd name="T40" fmla="*/ 236 w 801"/>
              <a:gd name="T41" fmla="*/ 832 h 1272"/>
              <a:gd name="T42" fmla="*/ 177 w 801"/>
              <a:gd name="T43" fmla="*/ 896 h 1272"/>
              <a:gd name="T44" fmla="*/ 186 w 801"/>
              <a:gd name="T45" fmla="*/ 976 h 1272"/>
              <a:gd name="T46" fmla="*/ 228 w 801"/>
              <a:gd name="T47" fmla="*/ 1080 h 1272"/>
              <a:gd name="T48" fmla="*/ 236 w 801"/>
              <a:gd name="T49" fmla="*/ 1160 h 1272"/>
              <a:gd name="T50" fmla="*/ 287 w 801"/>
              <a:gd name="T51" fmla="*/ 1208 h 1272"/>
              <a:gd name="T52" fmla="*/ 312 w 801"/>
              <a:gd name="T53" fmla="*/ 1272 h 1272"/>
              <a:gd name="T54" fmla="*/ 380 w 801"/>
              <a:gd name="T55" fmla="*/ 1264 h 1272"/>
              <a:gd name="T56" fmla="*/ 506 w 801"/>
              <a:gd name="T57" fmla="*/ 1192 h 1272"/>
              <a:gd name="T58" fmla="*/ 675 w 801"/>
              <a:gd name="T59" fmla="*/ 1112 h 1272"/>
              <a:gd name="T60" fmla="*/ 750 w 801"/>
              <a:gd name="T61" fmla="*/ 944 h 1272"/>
              <a:gd name="T62" fmla="*/ 801 w 801"/>
              <a:gd name="T63" fmla="*/ 808 h 12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1" h="1272">
                <a:moveTo>
                  <a:pt x="750" y="760"/>
                </a:moveTo>
                <a:lnTo>
                  <a:pt x="683" y="720"/>
                </a:lnTo>
                <a:lnTo>
                  <a:pt x="700" y="672"/>
                </a:lnTo>
                <a:lnTo>
                  <a:pt x="658" y="616"/>
                </a:lnTo>
                <a:lnTo>
                  <a:pt x="590" y="576"/>
                </a:lnTo>
                <a:lnTo>
                  <a:pt x="582" y="520"/>
                </a:lnTo>
                <a:lnTo>
                  <a:pt x="624" y="472"/>
                </a:lnTo>
                <a:lnTo>
                  <a:pt x="557" y="408"/>
                </a:lnTo>
                <a:lnTo>
                  <a:pt x="506" y="312"/>
                </a:lnTo>
                <a:lnTo>
                  <a:pt x="523" y="256"/>
                </a:lnTo>
                <a:lnTo>
                  <a:pt x="481" y="216"/>
                </a:lnTo>
                <a:lnTo>
                  <a:pt x="439" y="200"/>
                </a:lnTo>
                <a:lnTo>
                  <a:pt x="413" y="136"/>
                </a:lnTo>
                <a:lnTo>
                  <a:pt x="422" y="88"/>
                </a:lnTo>
                <a:lnTo>
                  <a:pt x="430" y="72"/>
                </a:lnTo>
                <a:lnTo>
                  <a:pt x="413" y="32"/>
                </a:lnTo>
                <a:lnTo>
                  <a:pt x="346" y="0"/>
                </a:lnTo>
                <a:lnTo>
                  <a:pt x="295" y="0"/>
                </a:lnTo>
                <a:lnTo>
                  <a:pt x="262" y="40"/>
                </a:lnTo>
                <a:lnTo>
                  <a:pt x="262" y="112"/>
                </a:lnTo>
                <a:lnTo>
                  <a:pt x="245" y="184"/>
                </a:lnTo>
                <a:lnTo>
                  <a:pt x="186" y="168"/>
                </a:lnTo>
                <a:lnTo>
                  <a:pt x="144" y="184"/>
                </a:lnTo>
                <a:lnTo>
                  <a:pt x="43" y="136"/>
                </a:lnTo>
                <a:lnTo>
                  <a:pt x="0" y="160"/>
                </a:lnTo>
                <a:lnTo>
                  <a:pt x="51" y="216"/>
                </a:lnTo>
                <a:lnTo>
                  <a:pt x="144" y="256"/>
                </a:lnTo>
                <a:lnTo>
                  <a:pt x="177" y="296"/>
                </a:lnTo>
                <a:lnTo>
                  <a:pt x="177" y="336"/>
                </a:lnTo>
                <a:lnTo>
                  <a:pt x="220" y="368"/>
                </a:lnTo>
                <a:lnTo>
                  <a:pt x="220" y="416"/>
                </a:lnTo>
                <a:lnTo>
                  <a:pt x="228" y="464"/>
                </a:lnTo>
                <a:lnTo>
                  <a:pt x="245" y="504"/>
                </a:lnTo>
                <a:lnTo>
                  <a:pt x="262" y="552"/>
                </a:lnTo>
                <a:lnTo>
                  <a:pt x="295" y="560"/>
                </a:lnTo>
                <a:lnTo>
                  <a:pt x="329" y="576"/>
                </a:lnTo>
                <a:lnTo>
                  <a:pt x="354" y="584"/>
                </a:lnTo>
                <a:lnTo>
                  <a:pt x="354" y="600"/>
                </a:lnTo>
                <a:lnTo>
                  <a:pt x="363" y="616"/>
                </a:lnTo>
                <a:lnTo>
                  <a:pt x="354" y="632"/>
                </a:lnTo>
                <a:lnTo>
                  <a:pt x="321" y="696"/>
                </a:lnTo>
                <a:lnTo>
                  <a:pt x="236" y="832"/>
                </a:lnTo>
                <a:lnTo>
                  <a:pt x="203" y="864"/>
                </a:lnTo>
                <a:lnTo>
                  <a:pt x="177" y="896"/>
                </a:lnTo>
                <a:lnTo>
                  <a:pt x="177" y="936"/>
                </a:lnTo>
                <a:lnTo>
                  <a:pt x="186" y="976"/>
                </a:lnTo>
                <a:lnTo>
                  <a:pt x="211" y="1048"/>
                </a:lnTo>
                <a:lnTo>
                  <a:pt x="228" y="1080"/>
                </a:lnTo>
                <a:lnTo>
                  <a:pt x="228" y="1120"/>
                </a:lnTo>
                <a:lnTo>
                  <a:pt x="236" y="1160"/>
                </a:lnTo>
                <a:lnTo>
                  <a:pt x="253" y="1192"/>
                </a:lnTo>
                <a:lnTo>
                  <a:pt x="287" y="1208"/>
                </a:lnTo>
                <a:lnTo>
                  <a:pt x="321" y="1224"/>
                </a:lnTo>
                <a:lnTo>
                  <a:pt x="312" y="1272"/>
                </a:lnTo>
                <a:lnTo>
                  <a:pt x="363" y="1272"/>
                </a:lnTo>
                <a:lnTo>
                  <a:pt x="380" y="1264"/>
                </a:lnTo>
                <a:lnTo>
                  <a:pt x="405" y="1248"/>
                </a:lnTo>
                <a:lnTo>
                  <a:pt x="506" y="1192"/>
                </a:lnTo>
                <a:lnTo>
                  <a:pt x="599" y="1152"/>
                </a:lnTo>
                <a:lnTo>
                  <a:pt x="675" y="1112"/>
                </a:lnTo>
                <a:lnTo>
                  <a:pt x="700" y="1016"/>
                </a:lnTo>
                <a:lnTo>
                  <a:pt x="750" y="944"/>
                </a:lnTo>
                <a:lnTo>
                  <a:pt x="793" y="872"/>
                </a:lnTo>
                <a:lnTo>
                  <a:pt x="801" y="808"/>
                </a:lnTo>
                <a:lnTo>
                  <a:pt x="750" y="760"/>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5" name="Freeform 101"/>
          <p:cNvSpPr>
            <a:spLocks/>
          </p:cNvSpPr>
          <p:nvPr/>
        </p:nvSpPr>
        <p:spPr bwMode="auto">
          <a:xfrm>
            <a:off x="1482977" y="3010692"/>
            <a:ext cx="934115" cy="2292703"/>
          </a:xfrm>
          <a:custGeom>
            <a:avLst/>
            <a:gdLst>
              <a:gd name="T0" fmla="*/ 354 w 691"/>
              <a:gd name="T1" fmla="*/ 72 h 1696"/>
              <a:gd name="T2" fmla="*/ 295 w 691"/>
              <a:gd name="T3" fmla="*/ 128 h 1696"/>
              <a:gd name="T4" fmla="*/ 261 w 691"/>
              <a:gd name="T5" fmla="*/ 216 h 1696"/>
              <a:gd name="T6" fmla="*/ 210 w 691"/>
              <a:gd name="T7" fmla="*/ 312 h 1696"/>
              <a:gd name="T8" fmla="*/ 168 w 691"/>
              <a:gd name="T9" fmla="*/ 400 h 1696"/>
              <a:gd name="T10" fmla="*/ 118 w 691"/>
              <a:gd name="T11" fmla="*/ 576 h 1696"/>
              <a:gd name="T12" fmla="*/ 143 w 691"/>
              <a:gd name="T13" fmla="*/ 656 h 1696"/>
              <a:gd name="T14" fmla="*/ 33 w 691"/>
              <a:gd name="T15" fmla="*/ 736 h 1696"/>
              <a:gd name="T16" fmla="*/ 50 w 691"/>
              <a:gd name="T17" fmla="*/ 936 h 1696"/>
              <a:gd name="T18" fmla="*/ 92 w 691"/>
              <a:gd name="T19" fmla="*/ 1016 h 1696"/>
              <a:gd name="T20" fmla="*/ 67 w 691"/>
              <a:gd name="T21" fmla="*/ 1144 h 1696"/>
              <a:gd name="T22" fmla="*/ 17 w 691"/>
              <a:gd name="T23" fmla="*/ 1272 h 1696"/>
              <a:gd name="T24" fmla="*/ 8 w 691"/>
              <a:gd name="T25" fmla="*/ 1328 h 1696"/>
              <a:gd name="T26" fmla="*/ 42 w 691"/>
              <a:gd name="T27" fmla="*/ 1376 h 1696"/>
              <a:gd name="T28" fmla="*/ 84 w 691"/>
              <a:gd name="T29" fmla="*/ 1504 h 1696"/>
              <a:gd name="T30" fmla="*/ 118 w 691"/>
              <a:gd name="T31" fmla="*/ 1568 h 1696"/>
              <a:gd name="T32" fmla="*/ 109 w 691"/>
              <a:gd name="T33" fmla="*/ 1616 h 1696"/>
              <a:gd name="T34" fmla="*/ 135 w 691"/>
              <a:gd name="T35" fmla="*/ 1664 h 1696"/>
              <a:gd name="T36" fmla="*/ 202 w 691"/>
              <a:gd name="T37" fmla="*/ 1696 h 1696"/>
              <a:gd name="T38" fmla="*/ 244 w 691"/>
              <a:gd name="T39" fmla="*/ 1648 h 1696"/>
              <a:gd name="T40" fmla="*/ 286 w 691"/>
              <a:gd name="T41" fmla="*/ 1600 h 1696"/>
              <a:gd name="T42" fmla="*/ 387 w 691"/>
              <a:gd name="T43" fmla="*/ 1472 h 1696"/>
              <a:gd name="T44" fmla="*/ 387 w 691"/>
              <a:gd name="T45" fmla="*/ 1408 h 1696"/>
              <a:gd name="T46" fmla="*/ 396 w 691"/>
              <a:gd name="T47" fmla="*/ 1336 h 1696"/>
              <a:gd name="T48" fmla="*/ 421 w 691"/>
              <a:gd name="T49" fmla="*/ 1272 h 1696"/>
              <a:gd name="T50" fmla="*/ 497 w 691"/>
              <a:gd name="T51" fmla="*/ 1224 h 1696"/>
              <a:gd name="T52" fmla="*/ 505 w 691"/>
              <a:gd name="T53" fmla="*/ 1168 h 1696"/>
              <a:gd name="T54" fmla="*/ 480 w 691"/>
              <a:gd name="T55" fmla="*/ 1088 h 1696"/>
              <a:gd name="T56" fmla="*/ 396 w 691"/>
              <a:gd name="T57" fmla="*/ 1040 h 1696"/>
              <a:gd name="T58" fmla="*/ 387 w 691"/>
              <a:gd name="T59" fmla="*/ 984 h 1696"/>
              <a:gd name="T60" fmla="*/ 387 w 691"/>
              <a:gd name="T61" fmla="*/ 832 h 1696"/>
              <a:gd name="T62" fmla="*/ 480 w 691"/>
              <a:gd name="T63" fmla="*/ 704 h 1696"/>
              <a:gd name="T64" fmla="*/ 556 w 691"/>
              <a:gd name="T65" fmla="*/ 624 h 1696"/>
              <a:gd name="T66" fmla="*/ 581 w 691"/>
              <a:gd name="T67" fmla="*/ 560 h 1696"/>
              <a:gd name="T68" fmla="*/ 573 w 691"/>
              <a:gd name="T69" fmla="*/ 496 h 1696"/>
              <a:gd name="T70" fmla="*/ 606 w 691"/>
              <a:gd name="T71" fmla="*/ 424 h 1696"/>
              <a:gd name="T72" fmla="*/ 682 w 691"/>
              <a:gd name="T73" fmla="*/ 376 h 1696"/>
              <a:gd name="T74" fmla="*/ 674 w 691"/>
              <a:gd name="T75" fmla="*/ 328 h 1696"/>
              <a:gd name="T76" fmla="*/ 649 w 691"/>
              <a:gd name="T77" fmla="*/ 240 h 1696"/>
              <a:gd name="T78" fmla="*/ 606 w 691"/>
              <a:gd name="T79" fmla="*/ 160 h 1696"/>
              <a:gd name="T80" fmla="*/ 573 w 691"/>
              <a:gd name="T81" fmla="*/ 80 h 1696"/>
              <a:gd name="T82" fmla="*/ 446 w 691"/>
              <a:gd name="T83" fmla="*/ 0 h 1696"/>
              <a:gd name="T84" fmla="*/ 429 w 691"/>
              <a:gd name="T85" fmla="*/ 88 h 1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1" h="1696">
                <a:moveTo>
                  <a:pt x="429" y="88"/>
                </a:moveTo>
                <a:lnTo>
                  <a:pt x="354" y="72"/>
                </a:lnTo>
                <a:lnTo>
                  <a:pt x="337" y="128"/>
                </a:lnTo>
                <a:lnTo>
                  <a:pt x="295" y="128"/>
                </a:lnTo>
                <a:lnTo>
                  <a:pt x="261" y="168"/>
                </a:lnTo>
                <a:lnTo>
                  <a:pt x="261" y="216"/>
                </a:lnTo>
                <a:lnTo>
                  <a:pt x="269" y="256"/>
                </a:lnTo>
                <a:lnTo>
                  <a:pt x="210" y="312"/>
                </a:lnTo>
                <a:lnTo>
                  <a:pt x="210" y="376"/>
                </a:lnTo>
                <a:lnTo>
                  <a:pt x="168" y="400"/>
                </a:lnTo>
                <a:lnTo>
                  <a:pt x="168" y="496"/>
                </a:lnTo>
                <a:lnTo>
                  <a:pt x="118" y="576"/>
                </a:lnTo>
                <a:lnTo>
                  <a:pt x="160" y="600"/>
                </a:lnTo>
                <a:lnTo>
                  <a:pt x="143" y="656"/>
                </a:lnTo>
                <a:lnTo>
                  <a:pt x="67" y="664"/>
                </a:lnTo>
                <a:lnTo>
                  <a:pt x="33" y="736"/>
                </a:lnTo>
                <a:lnTo>
                  <a:pt x="50" y="856"/>
                </a:lnTo>
                <a:lnTo>
                  <a:pt x="50" y="936"/>
                </a:lnTo>
                <a:lnTo>
                  <a:pt x="92" y="976"/>
                </a:lnTo>
                <a:lnTo>
                  <a:pt x="92" y="1016"/>
                </a:lnTo>
                <a:lnTo>
                  <a:pt x="67" y="1056"/>
                </a:lnTo>
                <a:lnTo>
                  <a:pt x="67" y="1144"/>
                </a:lnTo>
                <a:lnTo>
                  <a:pt x="33" y="1176"/>
                </a:lnTo>
                <a:lnTo>
                  <a:pt x="17" y="1272"/>
                </a:lnTo>
                <a:lnTo>
                  <a:pt x="0" y="1280"/>
                </a:lnTo>
                <a:lnTo>
                  <a:pt x="8" y="1328"/>
                </a:lnTo>
                <a:lnTo>
                  <a:pt x="33" y="1352"/>
                </a:lnTo>
                <a:lnTo>
                  <a:pt x="42" y="1376"/>
                </a:lnTo>
                <a:lnTo>
                  <a:pt x="42" y="1440"/>
                </a:lnTo>
                <a:lnTo>
                  <a:pt x="84" y="1504"/>
                </a:lnTo>
                <a:lnTo>
                  <a:pt x="109" y="1536"/>
                </a:lnTo>
                <a:lnTo>
                  <a:pt x="118" y="1568"/>
                </a:lnTo>
                <a:lnTo>
                  <a:pt x="109" y="1592"/>
                </a:lnTo>
                <a:lnTo>
                  <a:pt x="109" y="1616"/>
                </a:lnTo>
                <a:lnTo>
                  <a:pt x="126" y="1632"/>
                </a:lnTo>
                <a:lnTo>
                  <a:pt x="135" y="1664"/>
                </a:lnTo>
                <a:lnTo>
                  <a:pt x="135" y="1696"/>
                </a:lnTo>
                <a:lnTo>
                  <a:pt x="202" y="1696"/>
                </a:lnTo>
                <a:lnTo>
                  <a:pt x="236" y="1680"/>
                </a:lnTo>
                <a:lnTo>
                  <a:pt x="244" y="1648"/>
                </a:lnTo>
                <a:lnTo>
                  <a:pt x="261" y="1616"/>
                </a:lnTo>
                <a:lnTo>
                  <a:pt x="286" y="1600"/>
                </a:lnTo>
                <a:lnTo>
                  <a:pt x="354" y="1608"/>
                </a:lnTo>
                <a:lnTo>
                  <a:pt x="387" y="1472"/>
                </a:lnTo>
                <a:lnTo>
                  <a:pt x="396" y="1440"/>
                </a:lnTo>
                <a:lnTo>
                  <a:pt x="387" y="1408"/>
                </a:lnTo>
                <a:lnTo>
                  <a:pt x="387" y="1368"/>
                </a:lnTo>
                <a:lnTo>
                  <a:pt x="396" y="1336"/>
                </a:lnTo>
                <a:lnTo>
                  <a:pt x="404" y="1296"/>
                </a:lnTo>
                <a:lnTo>
                  <a:pt x="421" y="1272"/>
                </a:lnTo>
                <a:lnTo>
                  <a:pt x="472" y="1240"/>
                </a:lnTo>
                <a:lnTo>
                  <a:pt x="497" y="1224"/>
                </a:lnTo>
                <a:lnTo>
                  <a:pt x="497" y="1192"/>
                </a:lnTo>
                <a:lnTo>
                  <a:pt x="505" y="1168"/>
                </a:lnTo>
                <a:lnTo>
                  <a:pt x="522" y="1144"/>
                </a:lnTo>
                <a:lnTo>
                  <a:pt x="480" y="1088"/>
                </a:lnTo>
                <a:lnTo>
                  <a:pt x="413" y="1048"/>
                </a:lnTo>
                <a:lnTo>
                  <a:pt x="396" y="1040"/>
                </a:lnTo>
                <a:lnTo>
                  <a:pt x="387" y="1024"/>
                </a:lnTo>
                <a:lnTo>
                  <a:pt x="387" y="984"/>
                </a:lnTo>
                <a:lnTo>
                  <a:pt x="379" y="904"/>
                </a:lnTo>
                <a:lnTo>
                  <a:pt x="387" y="832"/>
                </a:lnTo>
                <a:lnTo>
                  <a:pt x="429" y="760"/>
                </a:lnTo>
                <a:lnTo>
                  <a:pt x="480" y="704"/>
                </a:lnTo>
                <a:lnTo>
                  <a:pt x="539" y="648"/>
                </a:lnTo>
                <a:lnTo>
                  <a:pt x="556" y="624"/>
                </a:lnTo>
                <a:lnTo>
                  <a:pt x="564" y="584"/>
                </a:lnTo>
                <a:lnTo>
                  <a:pt x="581" y="560"/>
                </a:lnTo>
                <a:lnTo>
                  <a:pt x="581" y="536"/>
                </a:lnTo>
                <a:lnTo>
                  <a:pt x="573" y="496"/>
                </a:lnTo>
                <a:lnTo>
                  <a:pt x="581" y="464"/>
                </a:lnTo>
                <a:lnTo>
                  <a:pt x="606" y="424"/>
                </a:lnTo>
                <a:lnTo>
                  <a:pt x="615" y="384"/>
                </a:lnTo>
                <a:lnTo>
                  <a:pt x="682" y="376"/>
                </a:lnTo>
                <a:lnTo>
                  <a:pt x="691" y="376"/>
                </a:lnTo>
                <a:lnTo>
                  <a:pt x="674" y="328"/>
                </a:lnTo>
                <a:lnTo>
                  <a:pt x="657" y="288"/>
                </a:lnTo>
                <a:lnTo>
                  <a:pt x="649" y="240"/>
                </a:lnTo>
                <a:lnTo>
                  <a:pt x="649" y="192"/>
                </a:lnTo>
                <a:lnTo>
                  <a:pt x="606" y="160"/>
                </a:lnTo>
                <a:lnTo>
                  <a:pt x="606" y="120"/>
                </a:lnTo>
                <a:lnTo>
                  <a:pt x="573" y="80"/>
                </a:lnTo>
                <a:lnTo>
                  <a:pt x="480" y="40"/>
                </a:lnTo>
                <a:lnTo>
                  <a:pt x="446" y="0"/>
                </a:lnTo>
                <a:lnTo>
                  <a:pt x="429" y="8"/>
                </a:lnTo>
                <a:lnTo>
                  <a:pt x="429" y="88"/>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6" name="Freeform 104"/>
          <p:cNvSpPr>
            <a:spLocks/>
          </p:cNvSpPr>
          <p:nvPr/>
        </p:nvSpPr>
        <p:spPr bwMode="auto">
          <a:xfrm>
            <a:off x="918540" y="2600992"/>
            <a:ext cx="1811452" cy="2281889"/>
          </a:xfrm>
          <a:custGeom>
            <a:avLst/>
            <a:gdLst>
              <a:gd name="T0" fmla="*/ 1323 w 1340"/>
              <a:gd name="T1" fmla="*/ 40 h 1688"/>
              <a:gd name="T2" fmla="*/ 1205 w 1340"/>
              <a:gd name="T3" fmla="*/ 24 h 1688"/>
              <a:gd name="T4" fmla="*/ 1172 w 1340"/>
              <a:gd name="T5" fmla="*/ 0 h 1688"/>
              <a:gd name="T6" fmla="*/ 1130 w 1340"/>
              <a:gd name="T7" fmla="*/ 24 h 1688"/>
              <a:gd name="T8" fmla="*/ 1071 w 1340"/>
              <a:gd name="T9" fmla="*/ 120 h 1688"/>
              <a:gd name="T10" fmla="*/ 1012 w 1340"/>
              <a:gd name="T11" fmla="*/ 40 h 1688"/>
              <a:gd name="T12" fmla="*/ 961 w 1340"/>
              <a:gd name="T13" fmla="*/ 136 h 1688"/>
              <a:gd name="T14" fmla="*/ 877 w 1340"/>
              <a:gd name="T15" fmla="*/ 184 h 1688"/>
              <a:gd name="T16" fmla="*/ 809 w 1340"/>
              <a:gd name="T17" fmla="*/ 176 h 1688"/>
              <a:gd name="T18" fmla="*/ 717 w 1340"/>
              <a:gd name="T19" fmla="*/ 248 h 1688"/>
              <a:gd name="T20" fmla="*/ 700 w 1340"/>
              <a:gd name="T21" fmla="*/ 328 h 1688"/>
              <a:gd name="T22" fmla="*/ 645 w 1340"/>
              <a:gd name="T23" fmla="*/ 418 h 1688"/>
              <a:gd name="T24" fmla="*/ 590 w 1340"/>
              <a:gd name="T25" fmla="*/ 504 h 1688"/>
              <a:gd name="T26" fmla="*/ 565 w 1340"/>
              <a:gd name="T27" fmla="*/ 560 h 1688"/>
              <a:gd name="T28" fmla="*/ 472 w 1340"/>
              <a:gd name="T29" fmla="*/ 744 h 1688"/>
              <a:gd name="T30" fmla="*/ 396 w 1340"/>
              <a:gd name="T31" fmla="*/ 848 h 1688"/>
              <a:gd name="T32" fmla="*/ 396 w 1340"/>
              <a:gd name="T33" fmla="*/ 896 h 1688"/>
              <a:gd name="T34" fmla="*/ 304 w 1340"/>
              <a:gd name="T35" fmla="*/ 1024 h 1688"/>
              <a:gd name="T36" fmla="*/ 236 w 1340"/>
              <a:gd name="T37" fmla="*/ 1032 h 1688"/>
              <a:gd name="T38" fmla="*/ 186 w 1340"/>
              <a:gd name="T39" fmla="*/ 1088 h 1688"/>
              <a:gd name="T40" fmla="*/ 93 w 1340"/>
              <a:gd name="T41" fmla="*/ 1144 h 1688"/>
              <a:gd name="T42" fmla="*/ 26 w 1340"/>
              <a:gd name="T43" fmla="*/ 1200 h 1688"/>
              <a:gd name="T44" fmla="*/ 9 w 1340"/>
              <a:gd name="T45" fmla="*/ 1264 h 1688"/>
              <a:gd name="T46" fmla="*/ 9 w 1340"/>
              <a:gd name="T47" fmla="*/ 1304 h 1688"/>
              <a:gd name="T48" fmla="*/ 0 w 1340"/>
              <a:gd name="T49" fmla="*/ 1352 h 1688"/>
              <a:gd name="T50" fmla="*/ 9 w 1340"/>
              <a:gd name="T51" fmla="*/ 1424 h 1688"/>
              <a:gd name="T52" fmla="*/ 51 w 1340"/>
              <a:gd name="T53" fmla="*/ 1464 h 1688"/>
              <a:gd name="T54" fmla="*/ 17 w 1340"/>
              <a:gd name="T55" fmla="*/ 1512 h 1688"/>
              <a:gd name="T56" fmla="*/ 59 w 1340"/>
              <a:gd name="T57" fmla="*/ 1552 h 1688"/>
              <a:gd name="T58" fmla="*/ 17 w 1340"/>
              <a:gd name="T59" fmla="*/ 1584 h 1688"/>
              <a:gd name="T60" fmla="*/ 51 w 1340"/>
              <a:gd name="T61" fmla="*/ 1632 h 1688"/>
              <a:gd name="T62" fmla="*/ 102 w 1340"/>
              <a:gd name="T63" fmla="*/ 1688 h 1688"/>
              <a:gd name="T64" fmla="*/ 278 w 1340"/>
              <a:gd name="T65" fmla="*/ 1624 h 1688"/>
              <a:gd name="T66" fmla="*/ 346 w 1340"/>
              <a:gd name="T67" fmla="*/ 1576 h 1688"/>
              <a:gd name="T68" fmla="*/ 388 w 1340"/>
              <a:gd name="T69" fmla="*/ 1512 h 1688"/>
              <a:gd name="T70" fmla="*/ 422 w 1340"/>
              <a:gd name="T71" fmla="*/ 1592 h 1688"/>
              <a:gd name="T72" fmla="*/ 489 w 1340"/>
              <a:gd name="T73" fmla="*/ 1456 h 1688"/>
              <a:gd name="T74" fmla="*/ 514 w 1340"/>
              <a:gd name="T75" fmla="*/ 1288 h 1688"/>
              <a:gd name="T76" fmla="*/ 455 w 1340"/>
              <a:gd name="T77" fmla="*/ 1048 h 1688"/>
              <a:gd name="T78" fmla="*/ 582 w 1340"/>
              <a:gd name="T79" fmla="*/ 912 h 1688"/>
              <a:gd name="T80" fmla="*/ 590 w 1340"/>
              <a:gd name="T81" fmla="*/ 712 h 1688"/>
              <a:gd name="T82" fmla="*/ 691 w 1340"/>
              <a:gd name="T83" fmla="*/ 568 h 1688"/>
              <a:gd name="T84" fmla="*/ 717 w 1340"/>
              <a:gd name="T85" fmla="*/ 440 h 1688"/>
              <a:gd name="T86" fmla="*/ 851 w 1340"/>
              <a:gd name="T87" fmla="*/ 400 h 1688"/>
              <a:gd name="T88" fmla="*/ 851 w 1340"/>
              <a:gd name="T89" fmla="*/ 296 h 1688"/>
              <a:gd name="T90" fmla="*/ 1037 w 1340"/>
              <a:gd name="T91" fmla="*/ 304 h 1688"/>
              <a:gd name="T92" fmla="*/ 1113 w 1340"/>
              <a:gd name="T93" fmla="*/ 176 h 1688"/>
              <a:gd name="T94" fmla="*/ 1264 w 1340"/>
              <a:gd name="T95" fmla="*/ 168 h 1688"/>
              <a:gd name="T96" fmla="*/ 1340 w 1340"/>
              <a:gd name="T97" fmla="*/ 144 h 16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0" h="1688">
                <a:moveTo>
                  <a:pt x="1239" y="104"/>
                </a:moveTo>
                <a:lnTo>
                  <a:pt x="1281" y="80"/>
                </a:lnTo>
                <a:lnTo>
                  <a:pt x="1323" y="40"/>
                </a:lnTo>
                <a:lnTo>
                  <a:pt x="1239" y="16"/>
                </a:lnTo>
                <a:lnTo>
                  <a:pt x="1214" y="8"/>
                </a:lnTo>
                <a:lnTo>
                  <a:pt x="1205" y="24"/>
                </a:lnTo>
                <a:lnTo>
                  <a:pt x="1180" y="56"/>
                </a:lnTo>
                <a:lnTo>
                  <a:pt x="1172" y="16"/>
                </a:lnTo>
                <a:lnTo>
                  <a:pt x="1172" y="0"/>
                </a:lnTo>
                <a:lnTo>
                  <a:pt x="1146" y="0"/>
                </a:lnTo>
                <a:lnTo>
                  <a:pt x="1130" y="0"/>
                </a:lnTo>
                <a:lnTo>
                  <a:pt x="1130" y="24"/>
                </a:lnTo>
                <a:lnTo>
                  <a:pt x="1130" y="64"/>
                </a:lnTo>
                <a:lnTo>
                  <a:pt x="1104" y="24"/>
                </a:lnTo>
                <a:lnTo>
                  <a:pt x="1071" y="120"/>
                </a:lnTo>
                <a:lnTo>
                  <a:pt x="1062" y="48"/>
                </a:lnTo>
                <a:lnTo>
                  <a:pt x="1037" y="24"/>
                </a:lnTo>
                <a:lnTo>
                  <a:pt x="1012" y="40"/>
                </a:lnTo>
                <a:lnTo>
                  <a:pt x="961" y="80"/>
                </a:lnTo>
                <a:lnTo>
                  <a:pt x="953" y="112"/>
                </a:lnTo>
                <a:lnTo>
                  <a:pt x="961" y="136"/>
                </a:lnTo>
                <a:lnTo>
                  <a:pt x="902" y="144"/>
                </a:lnTo>
                <a:lnTo>
                  <a:pt x="885" y="160"/>
                </a:lnTo>
                <a:lnTo>
                  <a:pt x="877" y="184"/>
                </a:lnTo>
                <a:lnTo>
                  <a:pt x="851" y="192"/>
                </a:lnTo>
                <a:lnTo>
                  <a:pt x="826" y="192"/>
                </a:lnTo>
                <a:lnTo>
                  <a:pt x="809" y="176"/>
                </a:lnTo>
                <a:lnTo>
                  <a:pt x="784" y="176"/>
                </a:lnTo>
                <a:lnTo>
                  <a:pt x="750" y="208"/>
                </a:lnTo>
                <a:lnTo>
                  <a:pt x="717" y="248"/>
                </a:lnTo>
                <a:lnTo>
                  <a:pt x="683" y="296"/>
                </a:lnTo>
                <a:lnTo>
                  <a:pt x="683" y="320"/>
                </a:lnTo>
                <a:lnTo>
                  <a:pt x="700" y="328"/>
                </a:lnTo>
                <a:lnTo>
                  <a:pt x="659" y="374"/>
                </a:lnTo>
                <a:lnTo>
                  <a:pt x="641" y="368"/>
                </a:lnTo>
                <a:lnTo>
                  <a:pt x="645" y="418"/>
                </a:lnTo>
                <a:lnTo>
                  <a:pt x="616" y="456"/>
                </a:lnTo>
                <a:lnTo>
                  <a:pt x="599" y="480"/>
                </a:lnTo>
                <a:lnTo>
                  <a:pt x="590" y="504"/>
                </a:lnTo>
                <a:lnTo>
                  <a:pt x="607" y="520"/>
                </a:lnTo>
                <a:lnTo>
                  <a:pt x="573" y="536"/>
                </a:lnTo>
                <a:lnTo>
                  <a:pt x="565" y="560"/>
                </a:lnTo>
                <a:lnTo>
                  <a:pt x="540" y="576"/>
                </a:lnTo>
                <a:lnTo>
                  <a:pt x="523" y="624"/>
                </a:lnTo>
                <a:lnTo>
                  <a:pt x="472" y="744"/>
                </a:lnTo>
                <a:lnTo>
                  <a:pt x="455" y="816"/>
                </a:lnTo>
                <a:lnTo>
                  <a:pt x="439" y="840"/>
                </a:lnTo>
                <a:lnTo>
                  <a:pt x="396" y="848"/>
                </a:lnTo>
                <a:lnTo>
                  <a:pt x="405" y="872"/>
                </a:lnTo>
                <a:lnTo>
                  <a:pt x="413" y="888"/>
                </a:lnTo>
                <a:lnTo>
                  <a:pt x="396" y="896"/>
                </a:lnTo>
                <a:lnTo>
                  <a:pt x="346" y="952"/>
                </a:lnTo>
                <a:lnTo>
                  <a:pt x="321" y="1008"/>
                </a:lnTo>
                <a:lnTo>
                  <a:pt x="304" y="1024"/>
                </a:lnTo>
                <a:lnTo>
                  <a:pt x="295" y="1032"/>
                </a:lnTo>
                <a:lnTo>
                  <a:pt x="262" y="1024"/>
                </a:lnTo>
                <a:lnTo>
                  <a:pt x="236" y="1032"/>
                </a:lnTo>
                <a:lnTo>
                  <a:pt x="228" y="1040"/>
                </a:lnTo>
                <a:lnTo>
                  <a:pt x="220" y="1064"/>
                </a:lnTo>
                <a:lnTo>
                  <a:pt x="186" y="1088"/>
                </a:lnTo>
                <a:lnTo>
                  <a:pt x="152" y="1104"/>
                </a:lnTo>
                <a:lnTo>
                  <a:pt x="127" y="1128"/>
                </a:lnTo>
                <a:lnTo>
                  <a:pt x="93" y="1144"/>
                </a:lnTo>
                <a:lnTo>
                  <a:pt x="68" y="1168"/>
                </a:lnTo>
                <a:lnTo>
                  <a:pt x="51" y="1192"/>
                </a:lnTo>
                <a:lnTo>
                  <a:pt x="26" y="1200"/>
                </a:lnTo>
                <a:lnTo>
                  <a:pt x="17" y="1208"/>
                </a:lnTo>
                <a:lnTo>
                  <a:pt x="17" y="1248"/>
                </a:lnTo>
                <a:lnTo>
                  <a:pt x="9" y="1264"/>
                </a:lnTo>
                <a:lnTo>
                  <a:pt x="17" y="1272"/>
                </a:lnTo>
                <a:lnTo>
                  <a:pt x="17" y="1288"/>
                </a:lnTo>
                <a:lnTo>
                  <a:pt x="9" y="1304"/>
                </a:lnTo>
                <a:lnTo>
                  <a:pt x="17" y="1312"/>
                </a:lnTo>
                <a:lnTo>
                  <a:pt x="17" y="1328"/>
                </a:lnTo>
                <a:lnTo>
                  <a:pt x="0" y="1352"/>
                </a:lnTo>
                <a:lnTo>
                  <a:pt x="17" y="1384"/>
                </a:lnTo>
                <a:lnTo>
                  <a:pt x="43" y="1408"/>
                </a:lnTo>
                <a:lnTo>
                  <a:pt x="9" y="1424"/>
                </a:lnTo>
                <a:lnTo>
                  <a:pt x="34" y="1432"/>
                </a:lnTo>
                <a:lnTo>
                  <a:pt x="9" y="1480"/>
                </a:lnTo>
                <a:lnTo>
                  <a:pt x="51" y="1464"/>
                </a:lnTo>
                <a:lnTo>
                  <a:pt x="51" y="1480"/>
                </a:lnTo>
                <a:lnTo>
                  <a:pt x="43" y="1488"/>
                </a:lnTo>
                <a:lnTo>
                  <a:pt x="17" y="1512"/>
                </a:lnTo>
                <a:lnTo>
                  <a:pt x="17" y="1544"/>
                </a:lnTo>
                <a:lnTo>
                  <a:pt x="43" y="1544"/>
                </a:lnTo>
                <a:lnTo>
                  <a:pt x="59" y="1552"/>
                </a:lnTo>
                <a:lnTo>
                  <a:pt x="59" y="1568"/>
                </a:lnTo>
                <a:lnTo>
                  <a:pt x="34" y="1584"/>
                </a:lnTo>
                <a:lnTo>
                  <a:pt x="17" y="1584"/>
                </a:lnTo>
                <a:lnTo>
                  <a:pt x="9" y="1592"/>
                </a:lnTo>
                <a:lnTo>
                  <a:pt x="26" y="1616"/>
                </a:lnTo>
                <a:lnTo>
                  <a:pt x="51" y="1632"/>
                </a:lnTo>
                <a:lnTo>
                  <a:pt x="76" y="1656"/>
                </a:lnTo>
                <a:lnTo>
                  <a:pt x="118" y="1664"/>
                </a:lnTo>
                <a:lnTo>
                  <a:pt x="102" y="1688"/>
                </a:lnTo>
                <a:lnTo>
                  <a:pt x="177" y="1688"/>
                </a:lnTo>
                <a:lnTo>
                  <a:pt x="236" y="1664"/>
                </a:lnTo>
                <a:lnTo>
                  <a:pt x="278" y="1624"/>
                </a:lnTo>
                <a:lnTo>
                  <a:pt x="312" y="1576"/>
                </a:lnTo>
                <a:lnTo>
                  <a:pt x="329" y="1584"/>
                </a:lnTo>
                <a:lnTo>
                  <a:pt x="346" y="1576"/>
                </a:lnTo>
                <a:lnTo>
                  <a:pt x="363" y="1544"/>
                </a:lnTo>
                <a:lnTo>
                  <a:pt x="363" y="1512"/>
                </a:lnTo>
                <a:lnTo>
                  <a:pt x="388" y="1512"/>
                </a:lnTo>
                <a:lnTo>
                  <a:pt x="396" y="1528"/>
                </a:lnTo>
                <a:lnTo>
                  <a:pt x="405" y="1560"/>
                </a:lnTo>
                <a:lnTo>
                  <a:pt x="422" y="1592"/>
                </a:lnTo>
                <a:lnTo>
                  <a:pt x="439" y="1584"/>
                </a:lnTo>
                <a:lnTo>
                  <a:pt x="455" y="1488"/>
                </a:lnTo>
                <a:lnTo>
                  <a:pt x="489" y="1456"/>
                </a:lnTo>
                <a:lnTo>
                  <a:pt x="489" y="1368"/>
                </a:lnTo>
                <a:lnTo>
                  <a:pt x="514" y="1328"/>
                </a:lnTo>
                <a:lnTo>
                  <a:pt x="514" y="1288"/>
                </a:lnTo>
                <a:lnTo>
                  <a:pt x="472" y="1248"/>
                </a:lnTo>
                <a:lnTo>
                  <a:pt x="472" y="1168"/>
                </a:lnTo>
                <a:lnTo>
                  <a:pt x="455" y="1048"/>
                </a:lnTo>
                <a:lnTo>
                  <a:pt x="489" y="976"/>
                </a:lnTo>
                <a:lnTo>
                  <a:pt x="565" y="968"/>
                </a:lnTo>
                <a:lnTo>
                  <a:pt x="582" y="912"/>
                </a:lnTo>
                <a:lnTo>
                  <a:pt x="540" y="888"/>
                </a:lnTo>
                <a:lnTo>
                  <a:pt x="590" y="808"/>
                </a:lnTo>
                <a:lnTo>
                  <a:pt x="590" y="712"/>
                </a:lnTo>
                <a:lnTo>
                  <a:pt x="632" y="688"/>
                </a:lnTo>
                <a:lnTo>
                  <a:pt x="632" y="624"/>
                </a:lnTo>
                <a:lnTo>
                  <a:pt x="691" y="568"/>
                </a:lnTo>
                <a:lnTo>
                  <a:pt x="683" y="528"/>
                </a:lnTo>
                <a:lnTo>
                  <a:pt x="683" y="480"/>
                </a:lnTo>
                <a:lnTo>
                  <a:pt x="717" y="440"/>
                </a:lnTo>
                <a:lnTo>
                  <a:pt x="759" y="440"/>
                </a:lnTo>
                <a:lnTo>
                  <a:pt x="776" y="384"/>
                </a:lnTo>
                <a:lnTo>
                  <a:pt x="851" y="400"/>
                </a:lnTo>
                <a:lnTo>
                  <a:pt x="851" y="320"/>
                </a:lnTo>
                <a:lnTo>
                  <a:pt x="868" y="312"/>
                </a:lnTo>
                <a:lnTo>
                  <a:pt x="851" y="296"/>
                </a:lnTo>
                <a:lnTo>
                  <a:pt x="894" y="272"/>
                </a:lnTo>
                <a:lnTo>
                  <a:pt x="995" y="320"/>
                </a:lnTo>
                <a:lnTo>
                  <a:pt x="1037" y="304"/>
                </a:lnTo>
                <a:lnTo>
                  <a:pt x="1096" y="320"/>
                </a:lnTo>
                <a:lnTo>
                  <a:pt x="1113" y="248"/>
                </a:lnTo>
                <a:lnTo>
                  <a:pt x="1113" y="176"/>
                </a:lnTo>
                <a:lnTo>
                  <a:pt x="1146" y="136"/>
                </a:lnTo>
                <a:lnTo>
                  <a:pt x="1197" y="136"/>
                </a:lnTo>
                <a:lnTo>
                  <a:pt x="1264" y="168"/>
                </a:lnTo>
                <a:lnTo>
                  <a:pt x="1281" y="208"/>
                </a:lnTo>
                <a:lnTo>
                  <a:pt x="1306" y="176"/>
                </a:lnTo>
                <a:lnTo>
                  <a:pt x="1340" y="144"/>
                </a:lnTo>
                <a:lnTo>
                  <a:pt x="1340" y="120"/>
                </a:lnTo>
                <a:lnTo>
                  <a:pt x="1239" y="104"/>
                </a:ln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147" name="Freeform 97"/>
          <p:cNvSpPr>
            <a:spLocks/>
          </p:cNvSpPr>
          <p:nvPr/>
        </p:nvSpPr>
        <p:spPr bwMode="auto">
          <a:xfrm>
            <a:off x="2617039" y="2695976"/>
            <a:ext cx="1454033" cy="2562686"/>
          </a:xfrm>
          <a:custGeom>
            <a:avLst/>
            <a:gdLst>
              <a:gd name="T0" fmla="*/ 995 w 1121"/>
              <a:gd name="T1" fmla="*/ 64 h 2200"/>
              <a:gd name="T2" fmla="*/ 1003 w 1121"/>
              <a:gd name="T3" fmla="*/ 160 h 2200"/>
              <a:gd name="T4" fmla="*/ 919 w 1121"/>
              <a:gd name="T5" fmla="*/ 168 h 2200"/>
              <a:gd name="T6" fmla="*/ 877 w 1121"/>
              <a:gd name="T7" fmla="*/ 168 h 2200"/>
              <a:gd name="T8" fmla="*/ 893 w 1121"/>
              <a:gd name="T9" fmla="*/ 88 h 2200"/>
              <a:gd name="T10" fmla="*/ 851 w 1121"/>
              <a:gd name="T11" fmla="*/ 16 h 2200"/>
              <a:gd name="T12" fmla="*/ 700 w 1121"/>
              <a:gd name="T13" fmla="*/ 48 h 2200"/>
              <a:gd name="T14" fmla="*/ 809 w 1121"/>
              <a:gd name="T15" fmla="*/ 176 h 2200"/>
              <a:gd name="T16" fmla="*/ 877 w 1121"/>
              <a:gd name="T17" fmla="*/ 224 h 2200"/>
              <a:gd name="T18" fmla="*/ 851 w 1121"/>
              <a:gd name="T19" fmla="*/ 304 h 2200"/>
              <a:gd name="T20" fmla="*/ 784 w 1121"/>
              <a:gd name="T21" fmla="*/ 328 h 2200"/>
              <a:gd name="T22" fmla="*/ 725 w 1121"/>
              <a:gd name="T23" fmla="*/ 448 h 2200"/>
              <a:gd name="T24" fmla="*/ 818 w 1121"/>
              <a:gd name="T25" fmla="*/ 560 h 2200"/>
              <a:gd name="T26" fmla="*/ 599 w 1121"/>
              <a:gd name="T27" fmla="*/ 568 h 2200"/>
              <a:gd name="T28" fmla="*/ 607 w 1121"/>
              <a:gd name="T29" fmla="*/ 640 h 2200"/>
              <a:gd name="T30" fmla="*/ 700 w 1121"/>
              <a:gd name="T31" fmla="*/ 664 h 2200"/>
              <a:gd name="T32" fmla="*/ 674 w 1121"/>
              <a:gd name="T33" fmla="*/ 712 h 2200"/>
              <a:gd name="T34" fmla="*/ 548 w 1121"/>
              <a:gd name="T35" fmla="*/ 688 h 2200"/>
              <a:gd name="T36" fmla="*/ 447 w 1121"/>
              <a:gd name="T37" fmla="*/ 592 h 2200"/>
              <a:gd name="T38" fmla="*/ 430 w 1121"/>
              <a:gd name="T39" fmla="*/ 512 h 2200"/>
              <a:gd name="T40" fmla="*/ 253 w 1121"/>
              <a:gd name="T41" fmla="*/ 424 h 2200"/>
              <a:gd name="T42" fmla="*/ 396 w 1121"/>
              <a:gd name="T43" fmla="*/ 440 h 2200"/>
              <a:gd name="T44" fmla="*/ 658 w 1121"/>
              <a:gd name="T45" fmla="*/ 416 h 2200"/>
              <a:gd name="T46" fmla="*/ 717 w 1121"/>
              <a:gd name="T47" fmla="*/ 288 h 2200"/>
              <a:gd name="T48" fmla="*/ 599 w 1121"/>
              <a:gd name="T49" fmla="*/ 192 h 2200"/>
              <a:gd name="T50" fmla="*/ 304 w 1121"/>
              <a:gd name="T51" fmla="*/ 128 h 2200"/>
              <a:gd name="T52" fmla="*/ 186 w 1121"/>
              <a:gd name="T53" fmla="*/ 96 h 2200"/>
              <a:gd name="T54" fmla="*/ 110 w 1121"/>
              <a:gd name="T55" fmla="*/ 112 h 2200"/>
              <a:gd name="T56" fmla="*/ 42 w 1121"/>
              <a:gd name="T57" fmla="*/ 176 h 2200"/>
              <a:gd name="T58" fmla="*/ 26 w 1121"/>
              <a:gd name="T59" fmla="*/ 336 h 2200"/>
              <a:gd name="T60" fmla="*/ 93 w 1121"/>
              <a:gd name="T61" fmla="*/ 448 h 2200"/>
              <a:gd name="T62" fmla="*/ 169 w 1121"/>
              <a:gd name="T63" fmla="*/ 656 h 2200"/>
              <a:gd name="T64" fmla="*/ 287 w 1121"/>
              <a:gd name="T65" fmla="*/ 808 h 2200"/>
              <a:gd name="T66" fmla="*/ 388 w 1121"/>
              <a:gd name="T67" fmla="*/ 944 h 2200"/>
              <a:gd name="T68" fmla="*/ 287 w 1121"/>
              <a:gd name="T69" fmla="*/ 1152 h 2200"/>
              <a:gd name="T70" fmla="*/ 304 w 1121"/>
              <a:gd name="T71" fmla="*/ 1264 h 2200"/>
              <a:gd name="T72" fmla="*/ 396 w 1121"/>
              <a:gd name="T73" fmla="*/ 1296 h 2200"/>
              <a:gd name="T74" fmla="*/ 346 w 1121"/>
              <a:gd name="T75" fmla="*/ 1312 h 2200"/>
              <a:gd name="T76" fmla="*/ 287 w 1121"/>
              <a:gd name="T77" fmla="*/ 1368 h 2200"/>
              <a:gd name="T78" fmla="*/ 287 w 1121"/>
              <a:gd name="T79" fmla="*/ 1408 h 2200"/>
              <a:gd name="T80" fmla="*/ 329 w 1121"/>
              <a:gd name="T81" fmla="*/ 1568 h 2200"/>
              <a:gd name="T82" fmla="*/ 354 w 1121"/>
              <a:gd name="T83" fmla="*/ 1680 h 2200"/>
              <a:gd name="T84" fmla="*/ 413 w 1121"/>
              <a:gd name="T85" fmla="*/ 1768 h 2200"/>
              <a:gd name="T86" fmla="*/ 481 w 1121"/>
              <a:gd name="T87" fmla="*/ 1776 h 2200"/>
              <a:gd name="T88" fmla="*/ 573 w 1121"/>
              <a:gd name="T89" fmla="*/ 1776 h 2200"/>
              <a:gd name="T90" fmla="*/ 649 w 1121"/>
              <a:gd name="T91" fmla="*/ 1840 h 2200"/>
              <a:gd name="T92" fmla="*/ 683 w 1121"/>
              <a:gd name="T93" fmla="*/ 1904 h 2200"/>
              <a:gd name="T94" fmla="*/ 767 w 1121"/>
              <a:gd name="T95" fmla="*/ 1960 h 2200"/>
              <a:gd name="T96" fmla="*/ 843 w 1121"/>
              <a:gd name="T97" fmla="*/ 2024 h 2200"/>
              <a:gd name="T98" fmla="*/ 767 w 1121"/>
              <a:gd name="T99" fmla="*/ 2072 h 2200"/>
              <a:gd name="T100" fmla="*/ 809 w 1121"/>
              <a:gd name="T101" fmla="*/ 2136 h 2200"/>
              <a:gd name="T102" fmla="*/ 877 w 1121"/>
              <a:gd name="T103" fmla="*/ 2128 h 2200"/>
              <a:gd name="T104" fmla="*/ 1011 w 1121"/>
              <a:gd name="T105" fmla="*/ 2112 h 2200"/>
              <a:gd name="T106" fmla="*/ 1054 w 1121"/>
              <a:gd name="T107" fmla="*/ 2192 h 2200"/>
              <a:gd name="T108" fmla="*/ 1113 w 1121"/>
              <a:gd name="T109" fmla="*/ 1360 h 2200"/>
              <a:gd name="T110" fmla="*/ 1014 w 1121"/>
              <a:gd name="T111" fmla="*/ 13 h 2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connsiteX0" fmla="*/ 9045 w 10000"/>
              <a:gd name="connsiteY0" fmla="*/ 59 h 10000"/>
              <a:gd name="connsiteX1" fmla="*/ 9019 w 10000"/>
              <a:gd name="connsiteY1" fmla="*/ 27 h 10000"/>
              <a:gd name="connsiteX2" fmla="*/ 8876 w 10000"/>
              <a:gd name="connsiteY2" fmla="*/ 291 h 10000"/>
              <a:gd name="connsiteX3" fmla="*/ 9019 w 10000"/>
              <a:gd name="connsiteY3" fmla="*/ 509 h 10000"/>
              <a:gd name="connsiteX4" fmla="*/ 9019 w 10000"/>
              <a:gd name="connsiteY4" fmla="*/ 618 h 10000"/>
              <a:gd name="connsiteX5" fmla="*/ 8947 w 10000"/>
              <a:gd name="connsiteY5" fmla="*/ 727 h 10000"/>
              <a:gd name="connsiteX6" fmla="*/ 8573 w 10000"/>
              <a:gd name="connsiteY6" fmla="*/ 836 h 10000"/>
              <a:gd name="connsiteX7" fmla="*/ 8350 w 10000"/>
              <a:gd name="connsiteY7" fmla="*/ 836 h 10000"/>
              <a:gd name="connsiteX8" fmla="*/ 8198 w 10000"/>
              <a:gd name="connsiteY8" fmla="*/ 764 h 10000"/>
              <a:gd name="connsiteX9" fmla="*/ 8046 w 10000"/>
              <a:gd name="connsiteY9" fmla="*/ 727 h 10000"/>
              <a:gd name="connsiteX10" fmla="*/ 7966 w 10000"/>
              <a:gd name="connsiteY10" fmla="*/ 764 h 10000"/>
              <a:gd name="connsiteX11" fmla="*/ 7823 w 10000"/>
              <a:gd name="connsiteY11" fmla="*/ 764 h 10000"/>
              <a:gd name="connsiteX12" fmla="*/ 7823 w 10000"/>
              <a:gd name="connsiteY12" fmla="*/ 655 h 10000"/>
              <a:gd name="connsiteX13" fmla="*/ 7823 w 10000"/>
              <a:gd name="connsiteY13" fmla="*/ 509 h 10000"/>
              <a:gd name="connsiteX14" fmla="*/ 7966 w 10000"/>
              <a:gd name="connsiteY14" fmla="*/ 400 h 10000"/>
              <a:gd name="connsiteX15" fmla="*/ 8046 w 10000"/>
              <a:gd name="connsiteY15" fmla="*/ 291 h 10000"/>
              <a:gd name="connsiteX16" fmla="*/ 7966 w 10000"/>
              <a:gd name="connsiteY16" fmla="*/ 218 h 10000"/>
              <a:gd name="connsiteX17" fmla="*/ 7591 w 10000"/>
              <a:gd name="connsiteY17" fmla="*/ 73 h 10000"/>
              <a:gd name="connsiteX18" fmla="*/ 7145 w 10000"/>
              <a:gd name="connsiteY18" fmla="*/ 109 h 10000"/>
              <a:gd name="connsiteX19" fmla="*/ 6690 w 10000"/>
              <a:gd name="connsiteY19" fmla="*/ 182 h 10000"/>
              <a:gd name="connsiteX20" fmla="*/ 6244 w 10000"/>
              <a:gd name="connsiteY20" fmla="*/ 218 h 10000"/>
              <a:gd name="connsiteX21" fmla="*/ 6619 w 10000"/>
              <a:gd name="connsiteY21" fmla="*/ 291 h 10000"/>
              <a:gd name="connsiteX22" fmla="*/ 6994 w 10000"/>
              <a:gd name="connsiteY22" fmla="*/ 400 h 10000"/>
              <a:gd name="connsiteX23" fmla="*/ 7217 w 10000"/>
              <a:gd name="connsiteY23" fmla="*/ 800 h 10000"/>
              <a:gd name="connsiteX24" fmla="*/ 7297 w 10000"/>
              <a:gd name="connsiteY24" fmla="*/ 909 h 10000"/>
              <a:gd name="connsiteX25" fmla="*/ 7520 w 10000"/>
              <a:gd name="connsiteY25" fmla="*/ 909 h 10000"/>
              <a:gd name="connsiteX26" fmla="*/ 7823 w 10000"/>
              <a:gd name="connsiteY26" fmla="*/ 1018 h 10000"/>
              <a:gd name="connsiteX27" fmla="*/ 8046 w 10000"/>
              <a:gd name="connsiteY27" fmla="*/ 1200 h 10000"/>
              <a:gd name="connsiteX28" fmla="*/ 8118 w 10000"/>
              <a:gd name="connsiteY28" fmla="*/ 1418 h 10000"/>
              <a:gd name="connsiteX29" fmla="*/ 7591 w 10000"/>
              <a:gd name="connsiteY29" fmla="*/ 1382 h 10000"/>
              <a:gd name="connsiteX30" fmla="*/ 7145 w 10000"/>
              <a:gd name="connsiteY30" fmla="*/ 1418 h 10000"/>
              <a:gd name="connsiteX31" fmla="*/ 6994 w 10000"/>
              <a:gd name="connsiteY31" fmla="*/ 1455 h 10000"/>
              <a:gd name="connsiteX32" fmla="*/ 6994 w 10000"/>
              <a:gd name="connsiteY32" fmla="*/ 1491 h 10000"/>
              <a:gd name="connsiteX33" fmla="*/ 6922 w 10000"/>
              <a:gd name="connsiteY33" fmla="*/ 1636 h 10000"/>
              <a:gd name="connsiteX34" fmla="*/ 6690 w 10000"/>
              <a:gd name="connsiteY34" fmla="*/ 1818 h 10000"/>
              <a:gd name="connsiteX35" fmla="*/ 6467 w 10000"/>
              <a:gd name="connsiteY35" fmla="*/ 2036 h 10000"/>
              <a:gd name="connsiteX36" fmla="*/ 6396 w 10000"/>
              <a:gd name="connsiteY36" fmla="*/ 2182 h 10000"/>
              <a:gd name="connsiteX37" fmla="*/ 6539 w 10000"/>
              <a:gd name="connsiteY37" fmla="*/ 2255 h 10000"/>
              <a:gd name="connsiteX38" fmla="*/ 7297 w 10000"/>
              <a:gd name="connsiteY38" fmla="*/ 2545 h 10000"/>
              <a:gd name="connsiteX39" fmla="*/ 6690 w 10000"/>
              <a:gd name="connsiteY39" fmla="*/ 2655 h 10000"/>
              <a:gd name="connsiteX40" fmla="*/ 5941 w 10000"/>
              <a:gd name="connsiteY40" fmla="*/ 2655 h 10000"/>
              <a:gd name="connsiteX41" fmla="*/ 5343 w 10000"/>
              <a:gd name="connsiteY41" fmla="*/ 2582 h 10000"/>
              <a:gd name="connsiteX42" fmla="*/ 5192 w 10000"/>
              <a:gd name="connsiteY42" fmla="*/ 2655 h 10000"/>
              <a:gd name="connsiteX43" fmla="*/ 5112 w 10000"/>
              <a:gd name="connsiteY43" fmla="*/ 2764 h 10000"/>
              <a:gd name="connsiteX44" fmla="*/ 5415 w 10000"/>
              <a:gd name="connsiteY44" fmla="*/ 2909 h 10000"/>
              <a:gd name="connsiteX45" fmla="*/ 5870 w 10000"/>
              <a:gd name="connsiteY45" fmla="*/ 2945 h 10000"/>
              <a:gd name="connsiteX46" fmla="*/ 6093 w 10000"/>
              <a:gd name="connsiteY46" fmla="*/ 2945 h 10000"/>
              <a:gd name="connsiteX47" fmla="*/ 6244 w 10000"/>
              <a:gd name="connsiteY47" fmla="*/ 3018 h 10000"/>
              <a:gd name="connsiteX48" fmla="*/ 6244 w 10000"/>
              <a:gd name="connsiteY48" fmla="*/ 3091 h 10000"/>
              <a:gd name="connsiteX49" fmla="*/ 6093 w 10000"/>
              <a:gd name="connsiteY49" fmla="*/ 3200 h 10000"/>
              <a:gd name="connsiteX50" fmla="*/ 6012 w 10000"/>
              <a:gd name="connsiteY50" fmla="*/ 3236 h 10000"/>
              <a:gd name="connsiteX51" fmla="*/ 5789 w 10000"/>
              <a:gd name="connsiteY51" fmla="*/ 3236 h 10000"/>
              <a:gd name="connsiteX52" fmla="*/ 5343 w 10000"/>
              <a:gd name="connsiteY52" fmla="*/ 3164 h 10000"/>
              <a:gd name="connsiteX53" fmla="*/ 4888 w 10000"/>
              <a:gd name="connsiteY53" fmla="*/ 3127 h 10000"/>
              <a:gd name="connsiteX54" fmla="*/ 4665 w 10000"/>
              <a:gd name="connsiteY54" fmla="*/ 3091 h 10000"/>
              <a:gd name="connsiteX55" fmla="*/ 4514 w 10000"/>
              <a:gd name="connsiteY55" fmla="*/ 3018 h 10000"/>
              <a:gd name="connsiteX56" fmla="*/ 3988 w 10000"/>
              <a:gd name="connsiteY56" fmla="*/ 2691 h 10000"/>
              <a:gd name="connsiteX57" fmla="*/ 3907 w 10000"/>
              <a:gd name="connsiteY57" fmla="*/ 2509 h 10000"/>
              <a:gd name="connsiteX58" fmla="*/ 3907 w 10000"/>
              <a:gd name="connsiteY58" fmla="*/ 2436 h 10000"/>
              <a:gd name="connsiteX59" fmla="*/ 3836 w 10000"/>
              <a:gd name="connsiteY59" fmla="*/ 2327 h 10000"/>
              <a:gd name="connsiteX60" fmla="*/ 3390 w 10000"/>
              <a:gd name="connsiteY60" fmla="*/ 2255 h 10000"/>
              <a:gd name="connsiteX61" fmla="*/ 3006 w 10000"/>
              <a:gd name="connsiteY61" fmla="*/ 2182 h 10000"/>
              <a:gd name="connsiteX62" fmla="*/ 2257 w 10000"/>
              <a:gd name="connsiteY62" fmla="*/ 1927 h 10000"/>
              <a:gd name="connsiteX63" fmla="*/ 2560 w 10000"/>
              <a:gd name="connsiteY63" fmla="*/ 1927 h 10000"/>
              <a:gd name="connsiteX64" fmla="*/ 2864 w 10000"/>
              <a:gd name="connsiteY64" fmla="*/ 2000 h 10000"/>
              <a:gd name="connsiteX65" fmla="*/ 3533 w 10000"/>
              <a:gd name="connsiteY65" fmla="*/ 2000 h 10000"/>
              <a:gd name="connsiteX66" fmla="*/ 5040 w 10000"/>
              <a:gd name="connsiteY66" fmla="*/ 2036 h 10000"/>
              <a:gd name="connsiteX67" fmla="*/ 5566 w 10000"/>
              <a:gd name="connsiteY67" fmla="*/ 1964 h 10000"/>
              <a:gd name="connsiteX68" fmla="*/ 5870 w 10000"/>
              <a:gd name="connsiteY68" fmla="*/ 1891 h 10000"/>
              <a:gd name="connsiteX69" fmla="*/ 6093 w 10000"/>
              <a:gd name="connsiteY69" fmla="*/ 1745 h 10000"/>
              <a:gd name="connsiteX70" fmla="*/ 6316 w 10000"/>
              <a:gd name="connsiteY70" fmla="*/ 1455 h 10000"/>
              <a:gd name="connsiteX71" fmla="*/ 6396 w 10000"/>
              <a:gd name="connsiteY71" fmla="*/ 1309 h 10000"/>
              <a:gd name="connsiteX72" fmla="*/ 6316 w 10000"/>
              <a:gd name="connsiteY72" fmla="*/ 1164 h 10000"/>
              <a:gd name="connsiteX73" fmla="*/ 5941 w 10000"/>
              <a:gd name="connsiteY73" fmla="*/ 945 h 10000"/>
              <a:gd name="connsiteX74" fmla="*/ 5343 w 10000"/>
              <a:gd name="connsiteY74" fmla="*/ 873 h 10000"/>
              <a:gd name="connsiteX75" fmla="*/ 3988 w 10000"/>
              <a:gd name="connsiteY75" fmla="*/ 691 h 10000"/>
              <a:gd name="connsiteX76" fmla="*/ 3310 w 10000"/>
              <a:gd name="connsiteY76" fmla="*/ 582 h 10000"/>
              <a:gd name="connsiteX77" fmla="*/ 2712 w 10000"/>
              <a:gd name="connsiteY77" fmla="*/ 582 h 10000"/>
              <a:gd name="connsiteX78" fmla="*/ 1356 w 10000"/>
              <a:gd name="connsiteY78" fmla="*/ 582 h 10000"/>
              <a:gd name="connsiteX79" fmla="*/ 1579 w 10000"/>
              <a:gd name="connsiteY79" fmla="*/ 473 h 10000"/>
              <a:gd name="connsiteX80" fmla="*/ 1659 w 10000"/>
              <a:gd name="connsiteY80" fmla="*/ 436 h 10000"/>
              <a:gd name="connsiteX81" fmla="*/ 1508 w 10000"/>
              <a:gd name="connsiteY81" fmla="*/ 400 h 10000"/>
              <a:gd name="connsiteX82" fmla="*/ 1133 w 10000"/>
              <a:gd name="connsiteY82" fmla="*/ 364 h 10000"/>
              <a:gd name="connsiteX83" fmla="*/ 981 w 10000"/>
              <a:gd name="connsiteY83" fmla="*/ 509 h 10000"/>
              <a:gd name="connsiteX84" fmla="*/ 678 w 10000"/>
              <a:gd name="connsiteY84" fmla="*/ 545 h 10000"/>
              <a:gd name="connsiteX85" fmla="*/ 678 w 10000"/>
              <a:gd name="connsiteY85" fmla="*/ 655 h 10000"/>
              <a:gd name="connsiteX86" fmla="*/ 375 w 10000"/>
              <a:gd name="connsiteY86" fmla="*/ 800 h 10000"/>
              <a:gd name="connsiteX87" fmla="*/ 80 w 10000"/>
              <a:gd name="connsiteY87" fmla="*/ 1018 h 10000"/>
              <a:gd name="connsiteX88" fmla="*/ 0 w 10000"/>
              <a:gd name="connsiteY88" fmla="*/ 1236 h 10000"/>
              <a:gd name="connsiteX89" fmla="*/ 232 w 10000"/>
              <a:gd name="connsiteY89" fmla="*/ 1527 h 10000"/>
              <a:gd name="connsiteX90" fmla="*/ 607 w 10000"/>
              <a:gd name="connsiteY90" fmla="*/ 1600 h 10000"/>
              <a:gd name="connsiteX91" fmla="*/ 981 w 10000"/>
              <a:gd name="connsiteY91" fmla="*/ 1782 h 10000"/>
              <a:gd name="connsiteX92" fmla="*/ 830 w 10000"/>
              <a:gd name="connsiteY92" fmla="*/ 2036 h 10000"/>
              <a:gd name="connsiteX93" fmla="*/ 1285 w 10000"/>
              <a:gd name="connsiteY93" fmla="*/ 2473 h 10000"/>
              <a:gd name="connsiteX94" fmla="*/ 1882 w 10000"/>
              <a:gd name="connsiteY94" fmla="*/ 2764 h 10000"/>
              <a:gd name="connsiteX95" fmla="*/ 1508 w 10000"/>
              <a:gd name="connsiteY95" fmla="*/ 2982 h 10000"/>
              <a:gd name="connsiteX96" fmla="*/ 1579 w 10000"/>
              <a:gd name="connsiteY96" fmla="*/ 3236 h 10000"/>
              <a:gd name="connsiteX97" fmla="*/ 2186 w 10000"/>
              <a:gd name="connsiteY97" fmla="*/ 3418 h 10000"/>
              <a:gd name="connsiteX98" fmla="*/ 2560 w 10000"/>
              <a:gd name="connsiteY98" fmla="*/ 3673 h 10000"/>
              <a:gd name="connsiteX99" fmla="*/ 2409 w 10000"/>
              <a:gd name="connsiteY99" fmla="*/ 3891 h 10000"/>
              <a:gd name="connsiteX100" fmla="*/ 3006 w 10000"/>
              <a:gd name="connsiteY100" fmla="*/ 4073 h 10000"/>
              <a:gd name="connsiteX101" fmla="*/ 3461 w 10000"/>
              <a:gd name="connsiteY101" fmla="*/ 4291 h 10000"/>
              <a:gd name="connsiteX102" fmla="*/ 3390 w 10000"/>
              <a:gd name="connsiteY102" fmla="*/ 4582 h 10000"/>
              <a:gd name="connsiteX103" fmla="*/ 3006 w 10000"/>
              <a:gd name="connsiteY103" fmla="*/ 4909 h 10000"/>
              <a:gd name="connsiteX104" fmla="*/ 2560 w 10000"/>
              <a:gd name="connsiteY104" fmla="*/ 5236 h 10000"/>
              <a:gd name="connsiteX105" fmla="*/ 2337 w 10000"/>
              <a:gd name="connsiteY105" fmla="*/ 5673 h 10000"/>
              <a:gd name="connsiteX106" fmla="*/ 2480 w 10000"/>
              <a:gd name="connsiteY106" fmla="*/ 5600 h 10000"/>
              <a:gd name="connsiteX107" fmla="*/ 2712 w 10000"/>
              <a:gd name="connsiteY107" fmla="*/ 5745 h 10000"/>
              <a:gd name="connsiteX108" fmla="*/ 3087 w 10000"/>
              <a:gd name="connsiteY108" fmla="*/ 5818 h 10000"/>
              <a:gd name="connsiteX109" fmla="*/ 3533 w 10000"/>
              <a:gd name="connsiteY109" fmla="*/ 5855 h 10000"/>
              <a:gd name="connsiteX110" fmla="*/ 3533 w 10000"/>
              <a:gd name="connsiteY110" fmla="*/ 5891 h 10000"/>
              <a:gd name="connsiteX111" fmla="*/ 3461 w 10000"/>
              <a:gd name="connsiteY111" fmla="*/ 5927 h 10000"/>
              <a:gd name="connsiteX112" fmla="*/ 3238 w 10000"/>
              <a:gd name="connsiteY112" fmla="*/ 5964 h 10000"/>
              <a:gd name="connsiteX113" fmla="*/ 3087 w 10000"/>
              <a:gd name="connsiteY113" fmla="*/ 5964 h 10000"/>
              <a:gd name="connsiteX114" fmla="*/ 3006 w 10000"/>
              <a:gd name="connsiteY114" fmla="*/ 6073 h 10000"/>
              <a:gd name="connsiteX115" fmla="*/ 2560 w 10000"/>
              <a:gd name="connsiteY115" fmla="*/ 6109 h 10000"/>
              <a:gd name="connsiteX116" fmla="*/ 2560 w 10000"/>
              <a:gd name="connsiteY116" fmla="*/ 6218 h 10000"/>
              <a:gd name="connsiteX117" fmla="*/ 2560 w 10000"/>
              <a:gd name="connsiteY117" fmla="*/ 6327 h 10000"/>
              <a:gd name="connsiteX118" fmla="*/ 2480 w 10000"/>
              <a:gd name="connsiteY118" fmla="*/ 6327 h 10000"/>
              <a:gd name="connsiteX119" fmla="*/ 2560 w 10000"/>
              <a:gd name="connsiteY119" fmla="*/ 6400 h 10000"/>
              <a:gd name="connsiteX120" fmla="*/ 2560 w 10000"/>
              <a:gd name="connsiteY120" fmla="*/ 6618 h 10000"/>
              <a:gd name="connsiteX121" fmla="*/ 2560 w 10000"/>
              <a:gd name="connsiteY121" fmla="*/ 6909 h 10000"/>
              <a:gd name="connsiteX122" fmla="*/ 2935 w 10000"/>
              <a:gd name="connsiteY122" fmla="*/ 7127 h 10000"/>
              <a:gd name="connsiteX123" fmla="*/ 2783 w 10000"/>
              <a:gd name="connsiteY123" fmla="*/ 7418 h 10000"/>
              <a:gd name="connsiteX124" fmla="*/ 3087 w 10000"/>
              <a:gd name="connsiteY124" fmla="*/ 7455 h 10000"/>
              <a:gd name="connsiteX125" fmla="*/ 3158 w 10000"/>
              <a:gd name="connsiteY125" fmla="*/ 7636 h 10000"/>
              <a:gd name="connsiteX126" fmla="*/ 3461 w 10000"/>
              <a:gd name="connsiteY126" fmla="*/ 7782 h 10000"/>
              <a:gd name="connsiteX127" fmla="*/ 3684 w 10000"/>
              <a:gd name="connsiteY127" fmla="*/ 8073 h 10000"/>
              <a:gd name="connsiteX128" fmla="*/ 3684 w 10000"/>
              <a:gd name="connsiteY128" fmla="*/ 8036 h 10000"/>
              <a:gd name="connsiteX129" fmla="*/ 3907 w 10000"/>
              <a:gd name="connsiteY129" fmla="*/ 8036 h 10000"/>
              <a:gd name="connsiteX130" fmla="*/ 4139 w 10000"/>
              <a:gd name="connsiteY130" fmla="*/ 8109 h 10000"/>
              <a:gd name="connsiteX131" fmla="*/ 4291 w 10000"/>
              <a:gd name="connsiteY131" fmla="*/ 8073 h 10000"/>
              <a:gd name="connsiteX132" fmla="*/ 4585 w 10000"/>
              <a:gd name="connsiteY132" fmla="*/ 8109 h 10000"/>
              <a:gd name="connsiteX133" fmla="*/ 4737 w 10000"/>
              <a:gd name="connsiteY133" fmla="*/ 8182 h 10000"/>
              <a:gd name="connsiteX134" fmla="*/ 5112 w 10000"/>
              <a:gd name="connsiteY134" fmla="*/ 8073 h 10000"/>
              <a:gd name="connsiteX135" fmla="*/ 5415 w 10000"/>
              <a:gd name="connsiteY135" fmla="*/ 8109 h 10000"/>
              <a:gd name="connsiteX136" fmla="*/ 5718 w 10000"/>
              <a:gd name="connsiteY136" fmla="*/ 8218 h 10000"/>
              <a:gd name="connsiteX137" fmla="*/ 5789 w 10000"/>
              <a:gd name="connsiteY137" fmla="*/ 8364 h 10000"/>
              <a:gd name="connsiteX138" fmla="*/ 5789 w 10000"/>
              <a:gd name="connsiteY138" fmla="*/ 8509 h 10000"/>
              <a:gd name="connsiteX139" fmla="*/ 6093 w 10000"/>
              <a:gd name="connsiteY139" fmla="*/ 8582 h 10000"/>
              <a:gd name="connsiteX140" fmla="*/ 6093 w 10000"/>
              <a:gd name="connsiteY140" fmla="*/ 8655 h 10000"/>
              <a:gd name="connsiteX141" fmla="*/ 6396 w 10000"/>
              <a:gd name="connsiteY141" fmla="*/ 8764 h 10000"/>
              <a:gd name="connsiteX142" fmla="*/ 6771 w 10000"/>
              <a:gd name="connsiteY142" fmla="*/ 8800 h 10000"/>
              <a:gd name="connsiteX143" fmla="*/ 6842 w 10000"/>
              <a:gd name="connsiteY143" fmla="*/ 8909 h 10000"/>
              <a:gd name="connsiteX144" fmla="*/ 7449 w 10000"/>
              <a:gd name="connsiteY144" fmla="*/ 8982 h 10000"/>
              <a:gd name="connsiteX145" fmla="*/ 7672 w 10000"/>
              <a:gd name="connsiteY145" fmla="*/ 9091 h 10000"/>
              <a:gd name="connsiteX146" fmla="*/ 7520 w 10000"/>
              <a:gd name="connsiteY146" fmla="*/ 9200 h 10000"/>
              <a:gd name="connsiteX147" fmla="*/ 7368 w 10000"/>
              <a:gd name="connsiteY147" fmla="*/ 9273 h 10000"/>
              <a:gd name="connsiteX148" fmla="*/ 6922 w 10000"/>
              <a:gd name="connsiteY148" fmla="*/ 9309 h 10000"/>
              <a:gd name="connsiteX149" fmla="*/ 6842 w 10000"/>
              <a:gd name="connsiteY149" fmla="*/ 9418 h 10000"/>
              <a:gd name="connsiteX150" fmla="*/ 7065 w 10000"/>
              <a:gd name="connsiteY150" fmla="*/ 9491 h 10000"/>
              <a:gd name="connsiteX151" fmla="*/ 7065 w 10000"/>
              <a:gd name="connsiteY151" fmla="*/ 9600 h 10000"/>
              <a:gd name="connsiteX152" fmla="*/ 7217 w 10000"/>
              <a:gd name="connsiteY152" fmla="*/ 9709 h 10000"/>
              <a:gd name="connsiteX153" fmla="*/ 7449 w 10000"/>
              <a:gd name="connsiteY153" fmla="*/ 9855 h 10000"/>
              <a:gd name="connsiteX154" fmla="*/ 7743 w 10000"/>
              <a:gd name="connsiteY154" fmla="*/ 9855 h 10000"/>
              <a:gd name="connsiteX155" fmla="*/ 7823 w 10000"/>
              <a:gd name="connsiteY155" fmla="*/ 9673 h 10000"/>
              <a:gd name="connsiteX156" fmla="*/ 8118 w 10000"/>
              <a:gd name="connsiteY156" fmla="*/ 9673 h 10000"/>
              <a:gd name="connsiteX157" fmla="*/ 8644 w 10000"/>
              <a:gd name="connsiteY157" fmla="*/ 9527 h 10000"/>
              <a:gd name="connsiteX158" fmla="*/ 9019 w 10000"/>
              <a:gd name="connsiteY158" fmla="*/ 9600 h 10000"/>
              <a:gd name="connsiteX159" fmla="*/ 9402 w 10000"/>
              <a:gd name="connsiteY159" fmla="*/ 9709 h 10000"/>
              <a:gd name="connsiteX160" fmla="*/ 9251 w 10000"/>
              <a:gd name="connsiteY160" fmla="*/ 9782 h 10000"/>
              <a:gd name="connsiteX161" fmla="*/ 9402 w 10000"/>
              <a:gd name="connsiteY161" fmla="*/ 9964 h 10000"/>
              <a:gd name="connsiteX162" fmla="*/ 9625 w 10000"/>
              <a:gd name="connsiteY162" fmla="*/ 10000 h 10000"/>
              <a:gd name="connsiteX163" fmla="*/ 9929 w 10000"/>
              <a:gd name="connsiteY163" fmla="*/ 10000 h 10000"/>
              <a:gd name="connsiteX164" fmla="*/ 9929 w 10000"/>
              <a:gd name="connsiteY164" fmla="*/ 6182 h 10000"/>
              <a:gd name="connsiteX165" fmla="*/ 10000 w 10000"/>
              <a:gd name="connsiteY165" fmla="*/ 0 h 10000"/>
              <a:gd name="connsiteX166" fmla="*/ 9045 w 10000"/>
              <a:gd name="connsiteY166" fmla="*/ 59 h 10000"/>
              <a:gd name="connsiteX0" fmla="*/ 9045 w 9929"/>
              <a:gd name="connsiteY0" fmla="*/ 32 h 9973"/>
              <a:gd name="connsiteX1" fmla="*/ 9019 w 9929"/>
              <a:gd name="connsiteY1" fmla="*/ 0 h 9973"/>
              <a:gd name="connsiteX2" fmla="*/ 8876 w 9929"/>
              <a:gd name="connsiteY2" fmla="*/ 264 h 9973"/>
              <a:gd name="connsiteX3" fmla="*/ 9019 w 9929"/>
              <a:gd name="connsiteY3" fmla="*/ 482 h 9973"/>
              <a:gd name="connsiteX4" fmla="*/ 9019 w 9929"/>
              <a:gd name="connsiteY4" fmla="*/ 591 h 9973"/>
              <a:gd name="connsiteX5" fmla="*/ 8947 w 9929"/>
              <a:gd name="connsiteY5" fmla="*/ 700 h 9973"/>
              <a:gd name="connsiteX6" fmla="*/ 8573 w 9929"/>
              <a:gd name="connsiteY6" fmla="*/ 809 h 9973"/>
              <a:gd name="connsiteX7" fmla="*/ 8350 w 9929"/>
              <a:gd name="connsiteY7" fmla="*/ 809 h 9973"/>
              <a:gd name="connsiteX8" fmla="*/ 8198 w 9929"/>
              <a:gd name="connsiteY8" fmla="*/ 737 h 9973"/>
              <a:gd name="connsiteX9" fmla="*/ 8046 w 9929"/>
              <a:gd name="connsiteY9" fmla="*/ 700 h 9973"/>
              <a:gd name="connsiteX10" fmla="*/ 7966 w 9929"/>
              <a:gd name="connsiteY10" fmla="*/ 737 h 9973"/>
              <a:gd name="connsiteX11" fmla="*/ 7823 w 9929"/>
              <a:gd name="connsiteY11" fmla="*/ 737 h 9973"/>
              <a:gd name="connsiteX12" fmla="*/ 7823 w 9929"/>
              <a:gd name="connsiteY12" fmla="*/ 628 h 9973"/>
              <a:gd name="connsiteX13" fmla="*/ 7823 w 9929"/>
              <a:gd name="connsiteY13" fmla="*/ 482 h 9973"/>
              <a:gd name="connsiteX14" fmla="*/ 7966 w 9929"/>
              <a:gd name="connsiteY14" fmla="*/ 373 h 9973"/>
              <a:gd name="connsiteX15" fmla="*/ 8046 w 9929"/>
              <a:gd name="connsiteY15" fmla="*/ 264 h 9973"/>
              <a:gd name="connsiteX16" fmla="*/ 7966 w 9929"/>
              <a:gd name="connsiteY16" fmla="*/ 191 h 9973"/>
              <a:gd name="connsiteX17" fmla="*/ 7591 w 9929"/>
              <a:gd name="connsiteY17" fmla="*/ 46 h 9973"/>
              <a:gd name="connsiteX18" fmla="*/ 7145 w 9929"/>
              <a:gd name="connsiteY18" fmla="*/ 82 h 9973"/>
              <a:gd name="connsiteX19" fmla="*/ 6690 w 9929"/>
              <a:gd name="connsiteY19" fmla="*/ 155 h 9973"/>
              <a:gd name="connsiteX20" fmla="*/ 6244 w 9929"/>
              <a:gd name="connsiteY20" fmla="*/ 191 h 9973"/>
              <a:gd name="connsiteX21" fmla="*/ 6619 w 9929"/>
              <a:gd name="connsiteY21" fmla="*/ 264 h 9973"/>
              <a:gd name="connsiteX22" fmla="*/ 6994 w 9929"/>
              <a:gd name="connsiteY22" fmla="*/ 373 h 9973"/>
              <a:gd name="connsiteX23" fmla="*/ 7217 w 9929"/>
              <a:gd name="connsiteY23" fmla="*/ 773 h 9973"/>
              <a:gd name="connsiteX24" fmla="*/ 7297 w 9929"/>
              <a:gd name="connsiteY24" fmla="*/ 882 h 9973"/>
              <a:gd name="connsiteX25" fmla="*/ 7520 w 9929"/>
              <a:gd name="connsiteY25" fmla="*/ 882 h 9973"/>
              <a:gd name="connsiteX26" fmla="*/ 7823 w 9929"/>
              <a:gd name="connsiteY26" fmla="*/ 991 h 9973"/>
              <a:gd name="connsiteX27" fmla="*/ 8046 w 9929"/>
              <a:gd name="connsiteY27" fmla="*/ 1173 h 9973"/>
              <a:gd name="connsiteX28" fmla="*/ 8118 w 9929"/>
              <a:gd name="connsiteY28" fmla="*/ 1391 h 9973"/>
              <a:gd name="connsiteX29" fmla="*/ 7591 w 9929"/>
              <a:gd name="connsiteY29" fmla="*/ 1355 h 9973"/>
              <a:gd name="connsiteX30" fmla="*/ 7145 w 9929"/>
              <a:gd name="connsiteY30" fmla="*/ 1391 h 9973"/>
              <a:gd name="connsiteX31" fmla="*/ 6994 w 9929"/>
              <a:gd name="connsiteY31" fmla="*/ 1428 h 9973"/>
              <a:gd name="connsiteX32" fmla="*/ 6994 w 9929"/>
              <a:gd name="connsiteY32" fmla="*/ 1464 h 9973"/>
              <a:gd name="connsiteX33" fmla="*/ 6922 w 9929"/>
              <a:gd name="connsiteY33" fmla="*/ 1609 h 9973"/>
              <a:gd name="connsiteX34" fmla="*/ 6690 w 9929"/>
              <a:gd name="connsiteY34" fmla="*/ 1791 h 9973"/>
              <a:gd name="connsiteX35" fmla="*/ 6467 w 9929"/>
              <a:gd name="connsiteY35" fmla="*/ 2009 h 9973"/>
              <a:gd name="connsiteX36" fmla="*/ 6396 w 9929"/>
              <a:gd name="connsiteY36" fmla="*/ 2155 h 9973"/>
              <a:gd name="connsiteX37" fmla="*/ 6539 w 9929"/>
              <a:gd name="connsiteY37" fmla="*/ 2228 h 9973"/>
              <a:gd name="connsiteX38" fmla="*/ 7297 w 9929"/>
              <a:gd name="connsiteY38" fmla="*/ 2518 h 9973"/>
              <a:gd name="connsiteX39" fmla="*/ 6690 w 9929"/>
              <a:gd name="connsiteY39" fmla="*/ 2628 h 9973"/>
              <a:gd name="connsiteX40" fmla="*/ 5941 w 9929"/>
              <a:gd name="connsiteY40" fmla="*/ 2628 h 9973"/>
              <a:gd name="connsiteX41" fmla="*/ 5343 w 9929"/>
              <a:gd name="connsiteY41" fmla="*/ 2555 h 9973"/>
              <a:gd name="connsiteX42" fmla="*/ 5192 w 9929"/>
              <a:gd name="connsiteY42" fmla="*/ 2628 h 9973"/>
              <a:gd name="connsiteX43" fmla="*/ 5112 w 9929"/>
              <a:gd name="connsiteY43" fmla="*/ 2737 h 9973"/>
              <a:gd name="connsiteX44" fmla="*/ 5415 w 9929"/>
              <a:gd name="connsiteY44" fmla="*/ 2882 h 9973"/>
              <a:gd name="connsiteX45" fmla="*/ 5870 w 9929"/>
              <a:gd name="connsiteY45" fmla="*/ 2918 h 9973"/>
              <a:gd name="connsiteX46" fmla="*/ 6093 w 9929"/>
              <a:gd name="connsiteY46" fmla="*/ 2918 h 9973"/>
              <a:gd name="connsiteX47" fmla="*/ 6244 w 9929"/>
              <a:gd name="connsiteY47" fmla="*/ 2991 h 9973"/>
              <a:gd name="connsiteX48" fmla="*/ 6244 w 9929"/>
              <a:gd name="connsiteY48" fmla="*/ 3064 h 9973"/>
              <a:gd name="connsiteX49" fmla="*/ 6093 w 9929"/>
              <a:gd name="connsiteY49" fmla="*/ 3173 h 9973"/>
              <a:gd name="connsiteX50" fmla="*/ 6012 w 9929"/>
              <a:gd name="connsiteY50" fmla="*/ 3209 h 9973"/>
              <a:gd name="connsiteX51" fmla="*/ 5789 w 9929"/>
              <a:gd name="connsiteY51" fmla="*/ 3209 h 9973"/>
              <a:gd name="connsiteX52" fmla="*/ 5343 w 9929"/>
              <a:gd name="connsiteY52" fmla="*/ 3137 h 9973"/>
              <a:gd name="connsiteX53" fmla="*/ 4888 w 9929"/>
              <a:gd name="connsiteY53" fmla="*/ 3100 h 9973"/>
              <a:gd name="connsiteX54" fmla="*/ 4665 w 9929"/>
              <a:gd name="connsiteY54" fmla="*/ 3064 h 9973"/>
              <a:gd name="connsiteX55" fmla="*/ 4514 w 9929"/>
              <a:gd name="connsiteY55" fmla="*/ 2991 h 9973"/>
              <a:gd name="connsiteX56" fmla="*/ 3988 w 9929"/>
              <a:gd name="connsiteY56" fmla="*/ 2664 h 9973"/>
              <a:gd name="connsiteX57" fmla="*/ 3907 w 9929"/>
              <a:gd name="connsiteY57" fmla="*/ 2482 h 9973"/>
              <a:gd name="connsiteX58" fmla="*/ 3907 w 9929"/>
              <a:gd name="connsiteY58" fmla="*/ 2409 h 9973"/>
              <a:gd name="connsiteX59" fmla="*/ 3836 w 9929"/>
              <a:gd name="connsiteY59" fmla="*/ 2300 h 9973"/>
              <a:gd name="connsiteX60" fmla="*/ 3390 w 9929"/>
              <a:gd name="connsiteY60" fmla="*/ 2228 h 9973"/>
              <a:gd name="connsiteX61" fmla="*/ 3006 w 9929"/>
              <a:gd name="connsiteY61" fmla="*/ 2155 h 9973"/>
              <a:gd name="connsiteX62" fmla="*/ 2257 w 9929"/>
              <a:gd name="connsiteY62" fmla="*/ 1900 h 9973"/>
              <a:gd name="connsiteX63" fmla="*/ 2560 w 9929"/>
              <a:gd name="connsiteY63" fmla="*/ 1900 h 9973"/>
              <a:gd name="connsiteX64" fmla="*/ 2864 w 9929"/>
              <a:gd name="connsiteY64" fmla="*/ 1973 h 9973"/>
              <a:gd name="connsiteX65" fmla="*/ 3533 w 9929"/>
              <a:gd name="connsiteY65" fmla="*/ 1973 h 9973"/>
              <a:gd name="connsiteX66" fmla="*/ 5040 w 9929"/>
              <a:gd name="connsiteY66" fmla="*/ 2009 h 9973"/>
              <a:gd name="connsiteX67" fmla="*/ 5566 w 9929"/>
              <a:gd name="connsiteY67" fmla="*/ 1937 h 9973"/>
              <a:gd name="connsiteX68" fmla="*/ 5870 w 9929"/>
              <a:gd name="connsiteY68" fmla="*/ 1864 h 9973"/>
              <a:gd name="connsiteX69" fmla="*/ 6093 w 9929"/>
              <a:gd name="connsiteY69" fmla="*/ 1718 h 9973"/>
              <a:gd name="connsiteX70" fmla="*/ 6316 w 9929"/>
              <a:gd name="connsiteY70" fmla="*/ 1428 h 9973"/>
              <a:gd name="connsiteX71" fmla="*/ 6396 w 9929"/>
              <a:gd name="connsiteY71" fmla="*/ 1282 h 9973"/>
              <a:gd name="connsiteX72" fmla="*/ 6316 w 9929"/>
              <a:gd name="connsiteY72" fmla="*/ 1137 h 9973"/>
              <a:gd name="connsiteX73" fmla="*/ 5941 w 9929"/>
              <a:gd name="connsiteY73" fmla="*/ 918 h 9973"/>
              <a:gd name="connsiteX74" fmla="*/ 5343 w 9929"/>
              <a:gd name="connsiteY74" fmla="*/ 846 h 9973"/>
              <a:gd name="connsiteX75" fmla="*/ 3988 w 9929"/>
              <a:gd name="connsiteY75" fmla="*/ 664 h 9973"/>
              <a:gd name="connsiteX76" fmla="*/ 3310 w 9929"/>
              <a:gd name="connsiteY76" fmla="*/ 555 h 9973"/>
              <a:gd name="connsiteX77" fmla="*/ 2712 w 9929"/>
              <a:gd name="connsiteY77" fmla="*/ 555 h 9973"/>
              <a:gd name="connsiteX78" fmla="*/ 1356 w 9929"/>
              <a:gd name="connsiteY78" fmla="*/ 555 h 9973"/>
              <a:gd name="connsiteX79" fmla="*/ 1579 w 9929"/>
              <a:gd name="connsiteY79" fmla="*/ 446 h 9973"/>
              <a:gd name="connsiteX80" fmla="*/ 1659 w 9929"/>
              <a:gd name="connsiteY80" fmla="*/ 409 h 9973"/>
              <a:gd name="connsiteX81" fmla="*/ 1508 w 9929"/>
              <a:gd name="connsiteY81" fmla="*/ 373 h 9973"/>
              <a:gd name="connsiteX82" fmla="*/ 1133 w 9929"/>
              <a:gd name="connsiteY82" fmla="*/ 337 h 9973"/>
              <a:gd name="connsiteX83" fmla="*/ 981 w 9929"/>
              <a:gd name="connsiteY83" fmla="*/ 482 h 9973"/>
              <a:gd name="connsiteX84" fmla="*/ 678 w 9929"/>
              <a:gd name="connsiteY84" fmla="*/ 518 h 9973"/>
              <a:gd name="connsiteX85" fmla="*/ 678 w 9929"/>
              <a:gd name="connsiteY85" fmla="*/ 628 h 9973"/>
              <a:gd name="connsiteX86" fmla="*/ 375 w 9929"/>
              <a:gd name="connsiteY86" fmla="*/ 773 h 9973"/>
              <a:gd name="connsiteX87" fmla="*/ 80 w 9929"/>
              <a:gd name="connsiteY87" fmla="*/ 991 h 9973"/>
              <a:gd name="connsiteX88" fmla="*/ 0 w 9929"/>
              <a:gd name="connsiteY88" fmla="*/ 1209 h 9973"/>
              <a:gd name="connsiteX89" fmla="*/ 232 w 9929"/>
              <a:gd name="connsiteY89" fmla="*/ 1500 h 9973"/>
              <a:gd name="connsiteX90" fmla="*/ 607 w 9929"/>
              <a:gd name="connsiteY90" fmla="*/ 1573 h 9973"/>
              <a:gd name="connsiteX91" fmla="*/ 981 w 9929"/>
              <a:gd name="connsiteY91" fmla="*/ 1755 h 9973"/>
              <a:gd name="connsiteX92" fmla="*/ 830 w 9929"/>
              <a:gd name="connsiteY92" fmla="*/ 2009 h 9973"/>
              <a:gd name="connsiteX93" fmla="*/ 1285 w 9929"/>
              <a:gd name="connsiteY93" fmla="*/ 2446 h 9973"/>
              <a:gd name="connsiteX94" fmla="*/ 1882 w 9929"/>
              <a:gd name="connsiteY94" fmla="*/ 2737 h 9973"/>
              <a:gd name="connsiteX95" fmla="*/ 1508 w 9929"/>
              <a:gd name="connsiteY95" fmla="*/ 2955 h 9973"/>
              <a:gd name="connsiteX96" fmla="*/ 1579 w 9929"/>
              <a:gd name="connsiteY96" fmla="*/ 3209 h 9973"/>
              <a:gd name="connsiteX97" fmla="*/ 2186 w 9929"/>
              <a:gd name="connsiteY97" fmla="*/ 3391 h 9973"/>
              <a:gd name="connsiteX98" fmla="*/ 2560 w 9929"/>
              <a:gd name="connsiteY98" fmla="*/ 3646 h 9973"/>
              <a:gd name="connsiteX99" fmla="*/ 2409 w 9929"/>
              <a:gd name="connsiteY99" fmla="*/ 3864 h 9973"/>
              <a:gd name="connsiteX100" fmla="*/ 3006 w 9929"/>
              <a:gd name="connsiteY100" fmla="*/ 4046 h 9973"/>
              <a:gd name="connsiteX101" fmla="*/ 3461 w 9929"/>
              <a:gd name="connsiteY101" fmla="*/ 4264 h 9973"/>
              <a:gd name="connsiteX102" fmla="*/ 3390 w 9929"/>
              <a:gd name="connsiteY102" fmla="*/ 4555 h 9973"/>
              <a:gd name="connsiteX103" fmla="*/ 3006 w 9929"/>
              <a:gd name="connsiteY103" fmla="*/ 4882 h 9973"/>
              <a:gd name="connsiteX104" fmla="*/ 2560 w 9929"/>
              <a:gd name="connsiteY104" fmla="*/ 5209 h 9973"/>
              <a:gd name="connsiteX105" fmla="*/ 2337 w 9929"/>
              <a:gd name="connsiteY105" fmla="*/ 5646 h 9973"/>
              <a:gd name="connsiteX106" fmla="*/ 2480 w 9929"/>
              <a:gd name="connsiteY106" fmla="*/ 5573 h 9973"/>
              <a:gd name="connsiteX107" fmla="*/ 2712 w 9929"/>
              <a:gd name="connsiteY107" fmla="*/ 5718 h 9973"/>
              <a:gd name="connsiteX108" fmla="*/ 3087 w 9929"/>
              <a:gd name="connsiteY108" fmla="*/ 5791 h 9973"/>
              <a:gd name="connsiteX109" fmla="*/ 3533 w 9929"/>
              <a:gd name="connsiteY109" fmla="*/ 5828 h 9973"/>
              <a:gd name="connsiteX110" fmla="*/ 3533 w 9929"/>
              <a:gd name="connsiteY110" fmla="*/ 5864 h 9973"/>
              <a:gd name="connsiteX111" fmla="*/ 3461 w 9929"/>
              <a:gd name="connsiteY111" fmla="*/ 5900 h 9973"/>
              <a:gd name="connsiteX112" fmla="*/ 3238 w 9929"/>
              <a:gd name="connsiteY112" fmla="*/ 5937 h 9973"/>
              <a:gd name="connsiteX113" fmla="*/ 3087 w 9929"/>
              <a:gd name="connsiteY113" fmla="*/ 5937 h 9973"/>
              <a:gd name="connsiteX114" fmla="*/ 3006 w 9929"/>
              <a:gd name="connsiteY114" fmla="*/ 6046 h 9973"/>
              <a:gd name="connsiteX115" fmla="*/ 2560 w 9929"/>
              <a:gd name="connsiteY115" fmla="*/ 6082 h 9973"/>
              <a:gd name="connsiteX116" fmla="*/ 2560 w 9929"/>
              <a:gd name="connsiteY116" fmla="*/ 6191 h 9973"/>
              <a:gd name="connsiteX117" fmla="*/ 2560 w 9929"/>
              <a:gd name="connsiteY117" fmla="*/ 6300 h 9973"/>
              <a:gd name="connsiteX118" fmla="*/ 2480 w 9929"/>
              <a:gd name="connsiteY118" fmla="*/ 6300 h 9973"/>
              <a:gd name="connsiteX119" fmla="*/ 2560 w 9929"/>
              <a:gd name="connsiteY119" fmla="*/ 6373 h 9973"/>
              <a:gd name="connsiteX120" fmla="*/ 2560 w 9929"/>
              <a:gd name="connsiteY120" fmla="*/ 6591 h 9973"/>
              <a:gd name="connsiteX121" fmla="*/ 2560 w 9929"/>
              <a:gd name="connsiteY121" fmla="*/ 6882 h 9973"/>
              <a:gd name="connsiteX122" fmla="*/ 2935 w 9929"/>
              <a:gd name="connsiteY122" fmla="*/ 7100 h 9973"/>
              <a:gd name="connsiteX123" fmla="*/ 2783 w 9929"/>
              <a:gd name="connsiteY123" fmla="*/ 7391 h 9973"/>
              <a:gd name="connsiteX124" fmla="*/ 3087 w 9929"/>
              <a:gd name="connsiteY124" fmla="*/ 7428 h 9973"/>
              <a:gd name="connsiteX125" fmla="*/ 3158 w 9929"/>
              <a:gd name="connsiteY125" fmla="*/ 7609 h 9973"/>
              <a:gd name="connsiteX126" fmla="*/ 3461 w 9929"/>
              <a:gd name="connsiteY126" fmla="*/ 7755 h 9973"/>
              <a:gd name="connsiteX127" fmla="*/ 3684 w 9929"/>
              <a:gd name="connsiteY127" fmla="*/ 8046 h 9973"/>
              <a:gd name="connsiteX128" fmla="*/ 3684 w 9929"/>
              <a:gd name="connsiteY128" fmla="*/ 8009 h 9973"/>
              <a:gd name="connsiteX129" fmla="*/ 3907 w 9929"/>
              <a:gd name="connsiteY129" fmla="*/ 8009 h 9973"/>
              <a:gd name="connsiteX130" fmla="*/ 4139 w 9929"/>
              <a:gd name="connsiteY130" fmla="*/ 8082 h 9973"/>
              <a:gd name="connsiteX131" fmla="*/ 4291 w 9929"/>
              <a:gd name="connsiteY131" fmla="*/ 8046 h 9973"/>
              <a:gd name="connsiteX132" fmla="*/ 4585 w 9929"/>
              <a:gd name="connsiteY132" fmla="*/ 8082 h 9973"/>
              <a:gd name="connsiteX133" fmla="*/ 4737 w 9929"/>
              <a:gd name="connsiteY133" fmla="*/ 8155 h 9973"/>
              <a:gd name="connsiteX134" fmla="*/ 5112 w 9929"/>
              <a:gd name="connsiteY134" fmla="*/ 8046 h 9973"/>
              <a:gd name="connsiteX135" fmla="*/ 5415 w 9929"/>
              <a:gd name="connsiteY135" fmla="*/ 8082 h 9973"/>
              <a:gd name="connsiteX136" fmla="*/ 5718 w 9929"/>
              <a:gd name="connsiteY136" fmla="*/ 8191 h 9973"/>
              <a:gd name="connsiteX137" fmla="*/ 5789 w 9929"/>
              <a:gd name="connsiteY137" fmla="*/ 8337 h 9973"/>
              <a:gd name="connsiteX138" fmla="*/ 5789 w 9929"/>
              <a:gd name="connsiteY138" fmla="*/ 8482 h 9973"/>
              <a:gd name="connsiteX139" fmla="*/ 6093 w 9929"/>
              <a:gd name="connsiteY139" fmla="*/ 8555 h 9973"/>
              <a:gd name="connsiteX140" fmla="*/ 6093 w 9929"/>
              <a:gd name="connsiteY140" fmla="*/ 8628 h 9973"/>
              <a:gd name="connsiteX141" fmla="*/ 6396 w 9929"/>
              <a:gd name="connsiteY141" fmla="*/ 8737 h 9973"/>
              <a:gd name="connsiteX142" fmla="*/ 6771 w 9929"/>
              <a:gd name="connsiteY142" fmla="*/ 8773 h 9973"/>
              <a:gd name="connsiteX143" fmla="*/ 6842 w 9929"/>
              <a:gd name="connsiteY143" fmla="*/ 8882 h 9973"/>
              <a:gd name="connsiteX144" fmla="*/ 7449 w 9929"/>
              <a:gd name="connsiteY144" fmla="*/ 8955 h 9973"/>
              <a:gd name="connsiteX145" fmla="*/ 7672 w 9929"/>
              <a:gd name="connsiteY145" fmla="*/ 9064 h 9973"/>
              <a:gd name="connsiteX146" fmla="*/ 7520 w 9929"/>
              <a:gd name="connsiteY146" fmla="*/ 9173 h 9973"/>
              <a:gd name="connsiteX147" fmla="*/ 7368 w 9929"/>
              <a:gd name="connsiteY147" fmla="*/ 9246 h 9973"/>
              <a:gd name="connsiteX148" fmla="*/ 6922 w 9929"/>
              <a:gd name="connsiteY148" fmla="*/ 9282 h 9973"/>
              <a:gd name="connsiteX149" fmla="*/ 6842 w 9929"/>
              <a:gd name="connsiteY149" fmla="*/ 9391 h 9973"/>
              <a:gd name="connsiteX150" fmla="*/ 7065 w 9929"/>
              <a:gd name="connsiteY150" fmla="*/ 9464 h 9973"/>
              <a:gd name="connsiteX151" fmla="*/ 7065 w 9929"/>
              <a:gd name="connsiteY151" fmla="*/ 9573 h 9973"/>
              <a:gd name="connsiteX152" fmla="*/ 7217 w 9929"/>
              <a:gd name="connsiteY152" fmla="*/ 9682 h 9973"/>
              <a:gd name="connsiteX153" fmla="*/ 7449 w 9929"/>
              <a:gd name="connsiteY153" fmla="*/ 9828 h 9973"/>
              <a:gd name="connsiteX154" fmla="*/ 7743 w 9929"/>
              <a:gd name="connsiteY154" fmla="*/ 9828 h 9973"/>
              <a:gd name="connsiteX155" fmla="*/ 7823 w 9929"/>
              <a:gd name="connsiteY155" fmla="*/ 9646 h 9973"/>
              <a:gd name="connsiteX156" fmla="*/ 8118 w 9929"/>
              <a:gd name="connsiteY156" fmla="*/ 9646 h 9973"/>
              <a:gd name="connsiteX157" fmla="*/ 8644 w 9929"/>
              <a:gd name="connsiteY157" fmla="*/ 9500 h 9973"/>
              <a:gd name="connsiteX158" fmla="*/ 9019 w 9929"/>
              <a:gd name="connsiteY158" fmla="*/ 9573 h 9973"/>
              <a:gd name="connsiteX159" fmla="*/ 9402 w 9929"/>
              <a:gd name="connsiteY159" fmla="*/ 9682 h 9973"/>
              <a:gd name="connsiteX160" fmla="*/ 9251 w 9929"/>
              <a:gd name="connsiteY160" fmla="*/ 9755 h 9973"/>
              <a:gd name="connsiteX161" fmla="*/ 9402 w 9929"/>
              <a:gd name="connsiteY161" fmla="*/ 9937 h 9973"/>
              <a:gd name="connsiteX162" fmla="*/ 9625 w 9929"/>
              <a:gd name="connsiteY162" fmla="*/ 9973 h 9973"/>
              <a:gd name="connsiteX163" fmla="*/ 9929 w 9929"/>
              <a:gd name="connsiteY163" fmla="*/ 9973 h 9973"/>
              <a:gd name="connsiteX164" fmla="*/ 9929 w 9929"/>
              <a:gd name="connsiteY164" fmla="*/ 6155 h 9973"/>
              <a:gd name="connsiteX165" fmla="*/ 9045 w 9929"/>
              <a:gd name="connsiteY165" fmla="*/ 32 h 9973"/>
              <a:gd name="connsiteX0" fmla="*/ 10000 w 10000"/>
              <a:gd name="connsiteY0" fmla="*/ 6172 h 10000"/>
              <a:gd name="connsiteX1" fmla="*/ 9083 w 10000"/>
              <a:gd name="connsiteY1" fmla="*/ 0 h 10000"/>
              <a:gd name="connsiteX2" fmla="*/ 8939 w 10000"/>
              <a:gd name="connsiteY2" fmla="*/ 265 h 10000"/>
              <a:gd name="connsiteX3" fmla="*/ 9083 w 10000"/>
              <a:gd name="connsiteY3" fmla="*/ 483 h 10000"/>
              <a:gd name="connsiteX4" fmla="*/ 9083 w 10000"/>
              <a:gd name="connsiteY4" fmla="*/ 593 h 10000"/>
              <a:gd name="connsiteX5" fmla="*/ 9011 w 10000"/>
              <a:gd name="connsiteY5" fmla="*/ 702 h 10000"/>
              <a:gd name="connsiteX6" fmla="*/ 8634 w 10000"/>
              <a:gd name="connsiteY6" fmla="*/ 811 h 10000"/>
              <a:gd name="connsiteX7" fmla="*/ 8410 w 10000"/>
              <a:gd name="connsiteY7" fmla="*/ 811 h 10000"/>
              <a:gd name="connsiteX8" fmla="*/ 8257 w 10000"/>
              <a:gd name="connsiteY8" fmla="*/ 739 h 10000"/>
              <a:gd name="connsiteX9" fmla="*/ 8104 w 10000"/>
              <a:gd name="connsiteY9" fmla="*/ 702 h 10000"/>
              <a:gd name="connsiteX10" fmla="*/ 8023 w 10000"/>
              <a:gd name="connsiteY10" fmla="*/ 739 h 10000"/>
              <a:gd name="connsiteX11" fmla="*/ 7879 w 10000"/>
              <a:gd name="connsiteY11" fmla="*/ 739 h 10000"/>
              <a:gd name="connsiteX12" fmla="*/ 7879 w 10000"/>
              <a:gd name="connsiteY12" fmla="*/ 630 h 10000"/>
              <a:gd name="connsiteX13" fmla="*/ 7879 w 10000"/>
              <a:gd name="connsiteY13" fmla="*/ 483 h 10000"/>
              <a:gd name="connsiteX14" fmla="*/ 8023 w 10000"/>
              <a:gd name="connsiteY14" fmla="*/ 374 h 10000"/>
              <a:gd name="connsiteX15" fmla="*/ 8104 w 10000"/>
              <a:gd name="connsiteY15" fmla="*/ 265 h 10000"/>
              <a:gd name="connsiteX16" fmla="*/ 8023 w 10000"/>
              <a:gd name="connsiteY16" fmla="*/ 192 h 10000"/>
              <a:gd name="connsiteX17" fmla="*/ 7645 w 10000"/>
              <a:gd name="connsiteY17" fmla="*/ 46 h 10000"/>
              <a:gd name="connsiteX18" fmla="*/ 7196 w 10000"/>
              <a:gd name="connsiteY18" fmla="*/ 82 h 10000"/>
              <a:gd name="connsiteX19" fmla="*/ 6738 w 10000"/>
              <a:gd name="connsiteY19" fmla="*/ 155 h 10000"/>
              <a:gd name="connsiteX20" fmla="*/ 6289 w 10000"/>
              <a:gd name="connsiteY20" fmla="*/ 192 h 10000"/>
              <a:gd name="connsiteX21" fmla="*/ 6666 w 10000"/>
              <a:gd name="connsiteY21" fmla="*/ 265 h 10000"/>
              <a:gd name="connsiteX22" fmla="*/ 7044 w 10000"/>
              <a:gd name="connsiteY22" fmla="*/ 374 h 10000"/>
              <a:gd name="connsiteX23" fmla="*/ 7269 w 10000"/>
              <a:gd name="connsiteY23" fmla="*/ 775 h 10000"/>
              <a:gd name="connsiteX24" fmla="*/ 7349 w 10000"/>
              <a:gd name="connsiteY24" fmla="*/ 884 h 10000"/>
              <a:gd name="connsiteX25" fmla="*/ 7574 w 10000"/>
              <a:gd name="connsiteY25" fmla="*/ 884 h 10000"/>
              <a:gd name="connsiteX26" fmla="*/ 7879 w 10000"/>
              <a:gd name="connsiteY26" fmla="*/ 994 h 10000"/>
              <a:gd name="connsiteX27" fmla="*/ 8104 w 10000"/>
              <a:gd name="connsiteY27" fmla="*/ 1176 h 10000"/>
              <a:gd name="connsiteX28" fmla="*/ 8176 w 10000"/>
              <a:gd name="connsiteY28" fmla="*/ 1395 h 10000"/>
              <a:gd name="connsiteX29" fmla="*/ 7645 w 10000"/>
              <a:gd name="connsiteY29" fmla="*/ 1359 h 10000"/>
              <a:gd name="connsiteX30" fmla="*/ 7196 w 10000"/>
              <a:gd name="connsiteY30" fmla="*/ 1395 h 10000"/>
              <a:gd name="connsiteX31" fmla="*/ 7044 w 10000"/>
              <a:gd name="connsiteY31" fmla="*/ 1432 h 10000"/>
              <a:gd name="connsiteX32" fmla="*/ 7044 w 10000"/>
              <a:gd name="connsiteY32" fmla="*/ 1468 h 10000"/>
              <a:gd name="connsiteX33" fmla="*/ 6971 w 10000"/>
              <a:gd name="connsiteY33" fmla="*/ 1613 h 10000"/>
              <a:gd name="connsiteX34" fmla="*/ 6738 w 10000"/>
              <a:gd name="connsiteY34" fmla="*/ 1796 h 10000"/>
              <a:gd name="connsiteX35" fmla="*/ 6513 w 10000"/>
              <a:gd name="connsiteY35" fmla="*/ 2014 h 10000"/>
              <a:gd name="connsiteX36" fmla="*/ 6442 w 10000"/>
              <a:gd name="connsiteY36" fmla="*/ 2161 h 10000"/>
              <a:gd name="connsiteX37" fmla="*/ 6586 w 10000"/>
              <a:gd name="connsiteY37" fmla="*/ 2234 h 10000"/>
              <a:gd name="connsiteX38" fmla="*/ 7349 w 10000"/>
              <a:gd name="connsiteY38" fmla="*/ 2525 h 10000"/>
              <a:gd name="connsiteX39" fmla="*/ 6738 w 10000"/>
              <a:gd name="connsiteY39" fmla="*/ 2635 h 10000"/>
              <a:gd name="connsiteX40" fmla="*/ 5983 w 10000"/>
              <a:gd name="connsiteY40" fmla="*/ 2635 h 10000"/>
              <a:gd name="connsiteX41" fmla="*/ 5381 w 10000"/>
              <a:gd name="connsiteY41" fmla="*/ 2562 h 10000"/>
              <a:gd name="connsiteX42" fmla="*/ 5229 w 10000"/>
              <a:gd name="connsiteY42" fmla="*/ 2635 h 10000"/>
              <a:gd name="connsiteX43" fmla="*/ 5149 w 10000"/>
              <a:gd name="connsiteY43" fmla="*/ 2744 h 10000"/>
              <a:gd name="connsiteX44" fmla="*/ 5454 w 10000"/>
              <a:gd name="connsiteY44" fmla="*/ 2890 h 10000"/>
              <a:gd name="connsiteX45" fmla="*/ 5912 w 10000"/>
              <a:gd name="connsiteY45" fmla="*/ 2926 h 10000"/>
              <a:gd name="connsiteX46" fmla="*/ 6137 w 10000"/>
              <a:gd name="connsiteY46" fmla="*/ 2926 h 10000"/>
              <a:gd name="connsiteX47" fmla="*/ 6289 w 10000"/>
              <a:gd name="connsiteY47" fmla="*/ 2999 h 10000"/>
              <a:gd name="connsiteX48" fmla="*/ 6289 w 10000"/>
              <a:gd name="connsiteY48" fmla="*/ 3072 h 10000"/>
              <a:gd name="connsiteX49" fmla="*/ 6137 w 10000"/>
              <a:gd name="connsiteY49" fmla="*/ 3182 h 10000"/>
              <a:gd name="connsiteX50" fmla="*/ 6055 w 10000"/>
              <a:gd name="connsiteY50" fmla="*/ 3218 h 10000"/>
              <a:gd name="connsiteX51" fmla="*/ 5830 w 10000"/>
              <a:gd name="connsiteY51" fmla="*/ 3218 h 10000"/>
              <a:gd name="connsiteX52" fmla="*/ 5381 w 10000"/>
              <a:gd name="connsiteY52" fmla="*/ 3145 h 10000"/>
              <a:gd name="connsiteX53" fmla="*/ 4923 w 10000"/>
              <a:gd name="connsiteY53" fmla="*/ 3108 h 10000"/>
              <a:gd name="connsiteX54" fmla="*/ 4698 w 10000"/>
              <a:gd name="connsiteY54" fmla="*/ 3072 h 10000"/>
              <a:gd name="connsiteX55" fmla="*/ 4546 w 10000"/>
              <a:gd name="connsiteY55" fmla="*/ 2999 h 10000"/>
              <a:gd name="connsiteX56" fmla="*/ 4017 w 10000"/>
              <a:gd name="connsiteY56" fmla="*/ 2671 h 10000"/>
              <a:gd name="connsiteX57" fmla="*/ 3935 w 10000"/>
              <a:gd name="connsiteY57" fmla="*/ 2489 h 10000"/>
              <a:gd name="connsiteX58" fmla="*/ 3935 w 10000"/>
              <a:gd name="connsiteY58" fmla="*/ 2416 h 10000"/>
              <a:gd name="connsiteX59" fmla="*/ 3863 w 10000"/>
              <a:gd name="connsiteY59" fmla="*/ 2306 h 10000"/>
              <a:gd name="connsiteX60" fmla="*/ 3414 w 10000"/>
              <a:gd name="connsiteY60" fmla="*/ 2234 h 10000"/>
              <a:gd name="connsiteX61" fmla="*/ 3027 w 10000"/>
              <a:gd name="connsiteY61" fmla="*/ 2161 h 10000"/>
              <a:gd name="connsiteX62" fmla="*/ 2273 w 10000"/>
              <a:gd name="connsiteY62" fmla="*/ 1905 h 10000"/>
              <a:gd name="connsiteX63" fmla="*/ 2578 w 10000"/>
              <a:gd name="connsiteY63" fmla="*/ 1905 h 10000"/>
              <a:gd name="connsiteX64" fmla="*/ 2884 w 10000"/>
              <a:gd name="connsiteY64" fmla="*/ 1978 h 10000"/>
              <a:gd name="connsiteX65" fmla="*/ 3558 w 10000"/>
              <a:gd name="connsiteY65" fmla="*/ 1978 h 10000"/>
              <a:gd name="connsiteX66" fmla="*/ 5076 w 10000"/>
              <a:gd name="connsiteY66" fmla="*/ 2014 h 10000"/>
              <a:gd name="connsiteX67" fmla="*/ 5606 w 10000"/>
              <a:gd name="connsiteY67" fmla="*/ 1942 h 10000"/>
              <a:gd name="connsiteX68" fmla="*/ 5912 w 10000"/>
              <a:gd name="connsiteY68" fmla="*/ 1869 h 10000"/>
              <a:gd name="connsiteX69" fmla="*/ 6137 w 10000"/>
              <a:gd name="connsiteY69" fmla="*/ 1723 h 10000"/>
              <a:gd name="connsiteX70" fmla="*/ 6361 w 10000"/>
              <a:gd name="connsiteY70" fmla="*/ 1432 h 10000"/>
              <a:gd name="connsiteX71" fmla="*/ 6442 w 10000"/>
              <a:gd name="connsiteY71" fmla="*/ 1285 h 10000"/>
              <a:gd name="connsiteX72" fmla="*/ 6361 w 10000"/>
              <a:gd name="connsiteY72" fmla="*/ 1140 h 10000"/>
              <a:gd name="connsiteX73" fmla="*/ 5983 w 10000"/>
              <a:gd name="connsiteY73" fmla="*/ 920 h 10000"/>
              <a:gd name="connsiteX74" fmla="*/ 5381 w 10000"/>
              <a:gd name="connsiteY74" fmla="*/ 848 h 10000"/>
              <a:gd name="connsiteX75" fmla="*/ 4017 w 10000"/>
              <a:gd name="connsiteY75" fmla="*/ 666 h 10000"/>
              <a:gd name="connsiteX76" fmla="*/ 3334 w 10000"/>
              <a:gd name="connsiteY76" fmla="*/ 557 h 10000"/>
              <a:gd name="connsiteX77" fmla="*/ 2731 w 10000"/>
              <a:gd name="connsiteY77" fmla="*/ 557 h 10000"/>
              <a:gd name="connsiteX78" fmla="*/ 1366 w 10000"/>
              <a:gd name="connsiteY78" fmla="*/ 557 h 10000"/>
              <a:gd name="connsiteX79" fmla="*/ 1590 w 10000"/>
              <a:gd name="connsiteY79" fmla="*/ 447 h 10000"/>
              <a:gd name="connsiteX80" fmla="*/ 1671 w 10000"/>
              <a:gd name="connsiteY80" fmla="*/ 410 h 10000"/>
              <a:gd name="connsiteX81" fmla="*/ 1519 w 10000"/>
              <a:gd name="connsiteY81" fmla="*/ 374 h 10000"/>
              <a:gd name="connsiteX82" fmla="*/ 1141 w 10000"/>
              <a:gd name="connsiteY82" fmla="*/ 338 h 10000"/>
              <a:gd name="connsiteX83" fmla="*/ 988 w 10000"/>
              <a:gd name="connsiteY83" fmla="*/ 483 h 10000"/>
              <a:gd name="connsiteX84" fmla="*/ 683 w 10000"/>
              <a:gd name="connsiteY84" fmla="*/ 519 h 10000"/>
              <a:gd name="connsiteX85" fmla="*/ 683 w 10000"/>
              <a:gd name="connsiteY85" fmla="*/ 630 h 10000"/>
              <a:gd name="connsiteX86" fmla="*/ 378 w 10000"/>
              <a:gd name="connsiteY86" fmla="*/ 775 h 10000"/>
              <a:gd name="connsiteX87" fmla="*/ 81 w 10000"/>
              <a:gd name="connsiteY87" fmla="*/ 994 h 10000"/>
              <a:gd name="connsiteX88" fmla="*/ 0 w 10000"/>
              <a:gd name="connsiteY88" fmla="*/ 1212 h 10000"/>
              <a:gd name="connsiteX89" fmla="*/ 234 w 10000"/>
              <a:gd name="connsiteY89" fmla="*/ 1504 h 10000"/>
              <a:gd name="connsiteX90" fmla="*/ 611 w 10000"/>
              <a:gd name="connsiteY90" fmla="*/ 1577 h 10000"/>
              <a:gd name="connsiteX91" fmla="*/ 988 w 10000"/>
              <a:gd name="connsiteY91" fmla="*/ 1760 h 10000"/>
              <a:gd name="connsiteX92" fmla="*/ 836 w 10000"/>
              <a:gd name="connsiteY92" fmla="*/ 2014 h 10000"/>
              <a:gd name="connsiteX93" fmla="*/ 1294 w 10000"/>
              <a:gd name="connsiteY93" fmla="*/ 2453 h 10000"/>
              <a:gd name="connsiteX94" fmla="*/ 1895 w 10000"/>
              <a:gd name="connsiteY94" fmla="*/ 2744 h 10000"/>
              <a:gd name="connsiteX95" fmla="*/ 1519 w 10000"/>
              <a:gd name="connsiteY95" fmla="*/ 2963 h 10000"/>
              <a:gd name="connsiteX96" fmla="*/ 1590 w 10000"/>
              <a:gd name="connsiteY96" fmla="*/ 3218 h 10000"/>
              <a:gd name="connsiteX97" fmla="*/ 2202 w 10000"/>
              <a:gd name="connsiteY97" fmla="*/ 3400 h 10000"/>
              <a:gd name="connsiteX98" fmla="*/ 2578 w 10000"/>
              <a:gd name="connsiteY98" fmla="*/ 3656 h 10000"/>
              <a:gd name="connsiteX99" fmla="*/ 2426 w 10000"/>
              <a:gd name="connsiteY99" fmla="*/ 3874 h 10000"/>
              <a:gd name="connsiteX100" fmla="*/ 3027 w 10000"/>
              <a:gd name="connsiteY100" fmla="*/ 4057 h 10000"/>
              <a:gd name="connsiteX101" fmla="*/ 3486 w 10000"/>
              <a:gd name="connsiteY101" fmla="*/ 4276 h 10000"/>
              <a:gd name="connsiteX102" fmla="*/ 3414 w 10000"/>
              <a:gd name="connsiteY102" fmla="*/ 4567 h 10000"/>
              <a:gd name="connsiteX103" fmla="*/ 3027 w 10000"/>
              <a:gd name="connsiteY103" fmla="*/ 4895 h 10000"/>
              <a:gd name="connsiteX104" fmla="*/ 2578 w 10000"/>
              <a:gd name="connsiteY104" fmla="*/ 5223 h 10000"/>
              <a:gd name="connsiteX105" fmla="*/ 2354 w 10000"/>
              <a:gd name="connsiteY105" fmla="*/ 5661 h 10000"/>
              <a:gd name="connsiteX106" fmla="*/ 2498 w 10000"/>
              <a:gd name="connsiteY106" fmla="*/ 5588 h 10000"/>
              <a:gd name="connsiteX107" fmla="*/ 2731 w 10000"/>
              <a:gd name="connsiteY107" fmla="*/ 5733 h 10000"/>
              <a:gd name="connsiteX108" fmla="*/ 3109 w 10000"/>
              <a:gd name="connsiteY108" fmla="*/ 5807 h 10000"/>
              <a:gd name="connsiteX109" fmla="*/ 3558 w 10000"/>
              <a:gd name="connsiteY109" fmla="*/ 5844 h 10000"/>
              <a:gd name="connsiteX110" fmla="*/ 3558 w 10000"/>
              <a:gd name="connsiteY110" fmla="*/ 5880 h 10000"/>
              <a:gd name="connsiteX111" fmla="*/ 3486 w 10000"/>
              <a:gd name="connsiteY111" fmla="*/ 5916 h 10000"/>
              <a:gd name="connsiteX112" fmla="*/ 3261 w 10000"/>
              <a:gd name="connsiteY112" fmla="*/ 5953 h 10000"/>
              <a:gd name="connsiteX113" fmla="*/ 3109 w 10000"/>
              <a:gd name="connsiteY113" fmla="*/ 5953 h 10000"/>
              <a:gd name="connsiteX114" fmla="*/ 3027 w 10000"/>
              <a:gd name="connsiteY114" fmla="*/ 6062 h 10000"/>
              <a:gd name="connsiteX115" fmla="*/ 2578 w 10000"/>
              <a:gd name="connsiteY115" fmla="*/ 6098 h 10000"/>
              <a:gd name="connsiteX116" fmla="*/ 2578 w 10000"/>
              <a:gd name="connsiteY116" fmla="*/ 6208 h 10000"/>
              <a:gd name="connsiteX117" fmla="*/ 2578 w 10000"/>
              <a:gd name="connsiteY117" fmla="*/ 6317 h 10000"/>
              <a:gd name="connsiteX118" fmla="*/ 2498 w 10000"/>
              <a:gd name="connsiteY118" fmla="*/ 6317 h 10000"/>
              <a:gd name="connsiteX119" fmla="*/ 2578 w 10000"/>
              <a:gd name="connsiteY119" fmla="*/ 6390 h 10000"/>
              <a:gd name="connsiteX120" fmla="*/ 2578 w 10000"/>
              <a:gd name="connsiteY120" fmla="*/ 6609 h 10000"/>
              <a:gd name="connsiteX121" fmla="*/ 2578 w 10000"/>
              <a:gd name="connsiteY121" fmla="*/ 6901 h 10000"/>
              <a:gd name="connsiteX122" fmla="*/ 2956 w 10000"/>
              <a:gd name="connsiteY122" fmla="*/ 7119 h 10000"/>
              <a:gd name="connsiteX123" fmla="*/ 2803 w 10000"/>
              <a:gd name="connsiteY123" fmla="*/ 7411 h 10000"/>
              <a:gd name="connsiteX124" fmla="*/ 3109 w 10000"/>
              <a:gd name="connsiteY124" fmla="*/ 7448 h 10000"/>
              <a:gd name="connsiteX125" fmla="*/ 3181 w 10000"/>
              <a:gd name="connsiteY125" fmla="*/ 7630 h 10000"/>
              <a:gd name="connsiteX126" fmla="*/ 3486 w 10000"/>
              <a:gd name="connsiteY126" fmla="*/ 7776 h 10000"/>
              <a:gd name="connsiteX127" fmla="*/ 3710 w 10000"/>
              <a:gd name="connsiteY127" fmla="*/ 8068 h 10000"/>
              <a:gd name="connsiteX128" fmla="*/ 3710 w 10000"/>
              <a:gd name="connsiteY128" fmla="*/ 8031 h 10000"/>
              <a:gd name="connsiteX129" fmla="*/ 3935 w 10000"/>
              <a:gd name="connsiteY129" fmla="*/ 8031 h 10000"/>
              <a:gd name="connsiteX130" fmla="*/ 4169 w 10000"/>
              <a:gd name="connsiteY130" fmla="*/ 8104 h 10000"/>
              <a:gd name="connsiteX131" fmla="*/ 4322 w 10000"/>
              <a:gd name="connsiteY131" fmla="*/ 8068 h 10000"/>
              <a:gd name="connsiteX132" fmla="*/ 4618 w 10000"/>
              <a:gd name="connsiteY132" fmla="*/ 8104 h 10000"/>
              <a:gd name="connsiteX133" fmla="*/ 4771 w 10000"/>
              <a:gd name="connsiteY133" fmla="*/ 8177 h 10000"/>
              <a:gd name="connsiteX134" fmla="*/ 5149 w 10000"/>
              <a:gd name="connsiteY134" fmla="*/ 8068 h 10000"/>
              <a:gd name="connsiteX135" fmla="*/ 5454 w 10000"/>
              <a:gd name="connsiteY135" fmla="*/ 8104 h 10000"/>
              <a:gd name="connsiteX136" fmla="*/ 5759 w 10000"/>
              <a:gd name="connsiteY136" fmla="*/ 8213 h 10000"/>
              <a:gd name="connsiteX137" fmla="*/ 5830 w 10000"/>
              <a:gd name="connsiteY137" fmla="*/ 8360 h 10000"/>
              <a:gd name="connsiteX138" fmla="*/ 5830 w 10000"/>
              <a:gd name="connsiteY138" fmla="*/ 8505 h 10000"/>
              <a:gd name="connsiteX139" fmla="*/ 6137 w 10000"/>
              <a:gd name="connsiteY139" fmla="*/ 8578 h 10000"/>
              <a:gd name="connsiteX140" fmla="*/ 6137 w 10000"/>
              <a:gd name="connsiteY140" fmla="*/ 8651 h 10000"/>
              <a:gd name="connsiteX141" fmla="*/ 6442 w 10000"/>
              <a:gd name="connsiteY141" fmla="*/ 8761 h 10000"/>
              <a:gd name="connsiteX142" fmla="*/ 6819 w 10000"/>
              <a:gd name="connsiteY142" fmla="*/ 8797 h 10000"/>
              <a:gd name="connsiteX143" fmla="*/ 6891 w 10000"/>
              <a:gd name="connsiteY143" fmla="*/ 8906 h 10000"/>
              <a:gd name="connsiteX144" fmla="*/ 7502 w 10000"/>
              <a:gd name="connsiteY144" fmla="*/ 8979 h 10000"/>
              <a:gd name="connsiteX145" fmla="*/ 7727 w 10000"/>
              <a:gd name="connsiteY145" fmla="*/ 9089 h 10000"/>
              <a:gd name="connsiteX146" fmla="*/ 7574 w 10000"/>
              <a:gd name="connsiteY146" fmla="*/ 9198 h 10000"/>
              <a:gd name="connsiteX147" fmla="*/ 7421 w 10000"/>
              <a:gd name="connsiteY147" fmla="*/ 9271 h 10000"/>
              <a:gd name="connsiteX148" fmla="*/ 6971 w 10000"/>
              <a:gd name="connsiteY148" fmla="*/ 9307 h 10000"/>
              <a:gd name="connsiteX149" fmla="*/ 6891 w 10000"/>
              <a:gd name="connsiteY149" fmla="*/ 9416 h 10000"/>
              <a:gd name="connsiteX150" fmla="*/ 7116 w 10000"/>
              <a:gd name="connsiteY150" fmla="*/ 9490 h 10000"/>
              <a:gd name="connsiteX151" fmla="*/ 7116 w 10000"/>
              <a:gd name="connsiteY151" fmla="*/ 9599 h 10000"/>
              <a:gd name="connsiteX152" fmla="*/ 7269 w 10000"/>
              <a:gd name="connsiteY152" fmla="*/ 9708 h 10000"/>
              <a:gd name="connsiteX153" fmla="*/ 7502 w 10000"/>
              <a:gd name="connsiteY153" fmla="*/ 9855 h 10000"/>
              <a:gd name="connsiteX154" fmla="*/ 7798 w 10000"/>
              <a:gd name="connsiteY154" fmla="*/ 9855 h 10000"/>
              <a:gd name="connsiteX155" fmla="*/ 7879 w 10000"/>
              <a:gd name="connsiteY155" fmla="*/ 9672 h 10000"/>
              <a:gd name="connsiteX156" fmla="*/ 8176 w 10000"/>
              <a:gd name="connsiteY156" fmla="*/ 9672 h 10000"/>
              <a:gd name="connsiteX157" fmla="*/ 8706 w 10000"/>
              <a:gd name="connsiteY157" fmla="*/ 9526 h 10000"/>
              <a:gd name="connsiteX158" fmla="*/ 9083 w 10000"/>
              <a:gd name="connsiteY158" fmla="*/ 9599 h 10000"/>
              <a:gd name="connsiteX159" fmla="*/ 9469 w 10000"/>
              <a:gd name="connsiteY159" fmla="*/ 9708 h 10000"/>
              <a:gd name="connsiteX160" fmla="*/ 9317 w 10000"/>
              <a:gd name="connsiteY160" fmla="*/ 9781 h 10000"/>
              <a:gd name="connsiteX161" fmla="*/ 9469 w 10000"/>
              <a:gd name="connsiteY161" fmla="*/ 9964 h 10000"/>
              <a:gd name="connsiteX162" fmla="*/ 9694 w 10000"/>
              <a:gd name="connsiteY162" fmla="*/ 10000 h 10000"/>
              <a:gd name="connsiteX163" fmla="*/ 10000 w 10000"/>
              <a:gd name="connsiteY163" fmla="*/ 10000 h 10000"/>
              <a:gd name="connsiteX164" fmla="*/ 10000 w 10000"/>
              <a:gd name="connsiteY164" fmla="*/ 6172 h 10000"/>
              <a:gd name="connsiteX0" fmla="*/ 10000 w 10000"/>
              <a:gd name="connsiteY0" fmla="*/ 6172 h 10000"/>
              <a:gd name="connsiteX1" fmla="*/ 9083 w 10000"/>
              <a:gd name="connsiteY1" fmla="*/ 0 h 10000"/>
              <a:gd name="connsiteX2" fmla="*/ 8939 w 10000"/>
              <a:gd name="connsiteY2" fmla="*/ 265 h 10000"/>
              <a:gd name="connsiteX3" fmla="*/ 9083 w 10000"/>
              <a:gd name="connsiteY3" fmla="*/ 483 h 10000"/>
              <a:gd name="connsiteX4" fmla="*/ 9083 w 10000"/>
              <a:gd name="connsiteY4" fmla="*/ 593 h 10000"/>
              <a:gd name="connsiteX5" fmla="*/ 9011 w 10000"/>
              <a:gd name="connsiteY5" fmla="*/ 702 h 10000"/>
              <a:gd name="connsiteX6" fmla="*/ 8634 w 10000"/>
              <a:gd name="connsiteY6" fmla="*/ 811 h 10000"/>
              <a:gd name="connsiteX7" fmla="*/ 8410 w 10000"/>
              <a:gd name="connsiteY7" fmla="*/ 811 h 10000"/>
              <a:gd name="connsiteX8" fmla="*/ 8257 w 10000"/>
              <a:gd name="connsiteY8" fmla="*/ 739 h 10000"/>
              <a:gd name="connsiteX9" fmla="*/ 8104 w 10000"/>
              <a:gd name="connsiteY9" fmla="*/ 702 h 10000"/>
              <a:gd name="connsiteX10" fmla="*/ 8023 w 10000"/>
              <a:gd name="connsiteY10" fmla="*/ 739 h 10000"/>
              <a:gd name="connsiteX11" fmla="*/ 7879 w 10000"/>
              <a:gd name="connsiteY11" fmla="*/ 739 h 10000"/>
              <a:gd name="connsiteX12" fmla="*/ 7879 w 10000"/>
              <a:gd name="connsiteY12" fmla="*/ 630 h 10000"/>
              <a:gd name="connsiteX13" fmla="*/ 7879 w 10000"/>
              <a:gd name="connsiteY13" fmla="*/ 483 h 10000"/>
              <a:gd name="connsiteX14" fmla="*/ 8023 w 10000"/>
              <a:gd name="connsiteY14" fmla="*/ 374 h 10000"/>
              <a:gd name="connsiteX15" fmla="*/ 8104 w 10000"/>
              <a:gd name="connsiteY15" fmla="*/ 265 h 10000"/>
              <a:gd name="connsiteX16" fmla="*/ 8023 w 10000"/>
              <a:gd name="connsiteY16" fmla="*/ 192 h 10000"/>
              <a:gd name="connsiteX17" fmla="*/ 7196 w 10000"/>
              <a:gd name="connsiteY17" fmla="*/ 82 h 10000"/>
              <a:gd name="connsiteX18" fmla="*/ 6738 w 10000"/>
              <a:gd name="connsiteY18" fmla="*/ 155 h 10000"/>
              <a:gd name="connsiteX19" fmla="*/ 6289 w 10000"/>
              <a:gd name="connsiteY19" fmla="*/ 192 h 10000"/>
              <a:gd name="connsiteX20" fmla="*/ 6666 w 10000"/>
              <a:gd name="connsiteY20" fmla="*/ 265 h 10000"/>
              <a:gd name="connsiteX21" fmla="*/ 7044 w 10000"/>
              <a:gd name="connsiteY21" fmla="*/ 374 h 10000"/>
              <a:gd name="connsiteX22" fmla="*/ 7269 w 10000"/>
              <a:gd name="connsiteY22" fmla="*/ 775 h 10000"/>
              <a:gd name="connsiteX23" fmla="*/ 7349 w 10000"/>
              <a:gd name="connsiteY23" fmla="*/ 884 h 10000"/>
              <a:gd name="connsiteX24" fmla="*/ 7574 w 10000"/>
              <a:gd name="connsiteY24" fmla="*/ 884 h 10000"/>
              <a:gd name="connsiteX25" fmla="*/ 7879 w 10000"/>
              <a:gd name="connsiteY25" fmla="*/ 994 h 10000"/>
              <a:gd name="connsiteX26" fmla="*/ 8104 w 10000"/>
              <a:gd name="connsiteY26" fmla="*/ 1176 h 10000"/>
              <a:gd name="connsiteX27" fmla="*/ 8176 w 10000"/>
              <a:gd name="connsiteY27" fmla="*/ 1395 h 10000"/>
              <a:gd name="connsiteX28" fmla="*/ 7645 w 10000"/>
              <a:gd name="connsiteY28" fmla="*/ 1359 h 10000"/>
              <a:gd name="connsiteX29" fmla="*/ 7196 w 10000"/>
              <a:gd name="connsiteY29" fmla="*/ 1395 h 10000"/>
              <a:gd name="connsiteX30" fmla="*/ 7044 w 10000"/>
              <a:gd name="connsiteY30" fmla="*/ 1432 h 10000"/>
              <a:gd name="connsiteX31" fmla="*/ 7044 w 10000"/>
              <a:gd name="connsiteY31" fmla="*/ 1468 h 10000"/>
              <a:gd name="connsiteX32" fmla="*/ 6971 w 10000"/>
              <a:gd name="connsiteY32" fmla="*/ 1613 h 10000"/>
              <a:gd name="connsiteX33" fmla="*/ 6738 w 10000"/>
              <a:gd name="connsiteY33" fmla="*/ 1796 h 10000"/>
              <a:gd name="connsiteX34" fmla="*/ 6513 w 10000"/>
              <a:gd name="connsiteY34" fmla="*/ 2014 h 10000"/>
              <a:gd name="connsiteX35" fmla="*/ 6442 w 10000"/>
              <a:gd name="connsiteY35" fmla="*/ 2161 h 10000"/>
              <a:gd name="connsiteX36" fmla="*/ 6586 w 10000"/>
              <a:gd name="connsiteY36" fmla="*/ 2234 h 10000"/>
              <a:gd name="connsiteX37" fmla="*/ 7349 w 10000"/>
              <a:gd name="connsiteY37" fmla="*/ 2525 h 10000"/>
              <a:gd name="connsiteX38" fmla="*/ 6738 w 10000"/>
              <a:gd name="connsiteY38" fmla="*/ 2635 h 10000"/>
              <a:gd name="connsiteX39" fmla="*/ 5983 w 10000"/>
              <a:gd name="connsiteY39" fmla="*/ 2635 h 10000"/>
              <a:gd name="connsiteX40" fmla="*/ 5381 w 10000"/>
              <a:gd name="connsiteY40" fmla="*/ 2562 h 10000"/>
              <a:gd name="connsiteX41" fmla="*/ 5229 w 10000"/>
              <a:gd name="connsiteY41" fmla="*/ 2635 h 10000"/>
              <a:gd name="connsiteX42" fmla="*/ 5149 w 10000"/>
              <a:gd name="connsiteY42" fmla="*/ 2744 h 10000"/>
              <a:gd name="connsiteX43" fmla="*/ 5454 w 10000"/>
              <a:gd name="connsiteY43" fmla="*/ 2890 h 10000"/>
              <a:gd name="connsiteX44" fmla="*/ 5912 w 10000"/>
              <a:gd name="connsiteY44" fmla="*/ 2926 h 10000"/>
              <a:gd name="connsiteX45" fmla="*/ 6137 w 10000"/>
              <a:gd name="connsiteY45" fmla="*/ 2926 h 10000"/>
              <a:gd name="connsiteX46" fmla="*/ 6289 w 10000"/>
              <a:gd name="connsiteY46" fmla="*/ 2999 h 10000"/>
              <a:gd name="connsiteX47" fmla="*/ 6289 w 10000"/>
              <a:gd name="connsiteY47" fmla="*/ 3072 h 10000"/>
              <a:gd name="connsiteX48" fmla="*/ 6137 w 10000"/>
              <a:gd name="connsiteY48" fmla="*/ 3182 h 10000"/>
              <a:gd name="connsiteX49" fmla="*/ 6055 w 10000"/>
              <a:gd name="connsiteY49" fmla="*/ 3218 h 10000"/>
              <a:gd name="connsiteX50" fmla="*/ 5830 w 10000"/>
              <a:gd name="connsiteY50" fmla="*/ 3218 h 10000"/>
              <a:gd name="connsiteX51" fmla="*/ 5381 w 10000"/>
              <a:gd name="connsiteY51" fmla="*/ 3145 h 10000"/>
              <a:gd name="connsiteX52" fmla="*/ 4923 w 10000"/>
              <a:gd name="connsiteY52" fmla="*/ 3108 h 10000"/>
              <a:gd name="connsiteX53" fmla="*/ 4698 w 10000"/>
              <a:gd name="connsiteY53" fmla="*/ 3072 h 10000"/>
              <a:gd name="connsiteX54" fmla="*/ 4546 w 10000"/>
              <a:gd name="connsiteY54" fmla="*/ 2999 h 10000"/>
              <a:gd name="connsiteX55" fmla="*/ 4017 w 10000"/>
              <a:gd name="connsiteY55" fmla="*/ 2671 h 10000"/>
              <a:gd name="connsiteX56" fmla="*/ 3935 w 10000"/>
              <a:gd name="connsiteY56" fmla="*/ 2489 h 10000"/>
              <a:gd name="connsiteX57" fmla="*/ 3935 w 10000"/>
              <a:gd name="connsiteY57" fmla="*/ 2416 h 10000"/>
              <a:gd name="connsiteX58" fmla="*/ 3863 w 10000"/>
              <a:gd name="connsiteY58" fmla="*/ 2306 h 10000"/>
              <a:gd name="connsiteX59" fmla="*/ 3414 w 10000"/>
              <a:gd name="connsiteY59" fmla="*/ 2234 h 10000"/>
              <a:gd name="connsiteX60" fmla="*/ 3027 w 10000"/>
              <a:gd name="connsiteY60" fmla="*/ 2161 h 10000"/>
              <a:gd name="connsiteX61" fmla="*/ 2273 w 10000"/>
              <a:gd name="connsiteY61" fmla="*/ 1905 h 10000"/>
              <a:gd name="connsiteX62" fmla="*/ 2578 w 10000"/>
              <a:gd name="connsiteY62" fmla="*/ 1905 h 10000"/>
              <a:gd name="connsiteX63" fmla="*/ 2884 w 10000"/>
              <a:gd name="connsiteY63" fmla="*/ 1978 h 10000"/>
              <a:gd name="connsiteX64" fmla="*/ 3558 w 10000"/>
              <a:gd name="connsiteY64" fmla="*/ 1978 h 10000"/>
              <a:gd name="connsiteX65" fmla="*/ 5076 w 10000"/>
              <a:gd name="connsiteY65" fmla="*/ 2014 h 10000"/>
              <a:gd name="connsiteX66" fmla="*/ 5606 w 10000"/>
              <a:gd name="connsiteY66" fmla="*/ 1942 h 10000"/>
              <a:gd name="connsiteX67" fmla="*/ 5912 w 10000"/>
              <a:gd name="connsiteY67" fmla="*/ 1869 h 10000"/>
              <a:gd name="connsiteX68" fmla="*/ 6137 w 10000"/>
              <a:gd name="connsiteY68" fmla="*/ 1723 h 10000"/>
              <a:gd name="connsiteX69" fmla="*/ 6361 w 10000"/>
              <a:gd name="connsiteY69" fmla="*/ 1432 h 10000"/>
              <a:gd name="connsiteX70" fmla="*/ 6442 w 10000"/>
              <a:gd name="connsiteY70" fmla="*/ 1285 h 10000"/>
              <a:gd name="connsiteX71" fmla="*/ 6361 w 10000"/>
              <a:gd name="connsiteY71" fmla="*/ 1140 h 10000"/>
              <a:gd name="connsiteX72" fmla="*/ 5983 w 10000"/>
              <a:gd name="connsiteY72" fmla="*/ 920 h 10000"/>
              <a:gd name="connsiteX73" fmla="*/ 5381 w 10000"/>
              <a:gd name="connsiteY73" fmla="*/ 848 h 10000"/>
              <a:gd name="connsiteX74" fmla="*/ 4017 w 10000"/>
              <a:gd name="connsiteY74" fmla="*/ 666 h 10000"/>
              <a:gd name="connsiteX75" fmla="*/ 3334 w 10000"/>
              <a:gd name="connsiteY75" fmla="*/ 557 h 10000"/>
              <a:gd name="connsiteX76" fmla="*/ 2731 w 10000"/>
              <a:gd name="connsiteY76" fmla="*/ 557 h 10000"/>
              <a:gd name="connsiteX77" fmla="*/ 1366 w 10000"/>
              <a:gd name="connsiteY77" fmla="*/ 557 h 10000"/>
              <a:gd name="connsiteX78" fmla="*/ 1590 w 10000"/>
              <a:gd name="connsiteY78" fmla="*/ 447 h 10000"/>
              <a:gd name="connsiteX79" fmla="*/ 1671 w 10000"/>
              <a:gd name="connsiteY79" fmla="*/ 410 h 10000"/>
              <a:gd name="connsiteX80" fmla="*/ 1519 w 10000"/>
              <a:gd name="connsiteY80" fmla="*/ 374 h 10000"/>
              <a:gd name="connsiteX81" fmla="*/ 1141 w 10000"/>
              <a:gd name="connsiteY81" fmla="*/ 338 h 10000"/>
              <a:gd name="connsiteX82" fmla="*/ 988 w 10000"/>
              <a:gd name="connsiteY82" fmla="*/ 483 h 10000"/>
              <a:gd name="connsiteX83" fmla="*/ 683 w 10000"/>
              <a:gd name="connsiteY83" fmla="*/ 519 h 10000"/>
              <a:gd name="connsiteX84" fmla="*/ 683 w 10000"/>
              <a:gd name="connsiteY84" fmla="*/ 630 h 10000"/>
              <a:gd name="connsiteX85" fmla="*/ 378 w 10000"/>
              <a:gd name="connsiteY85" fmla="*/ 775 h 10000"/>
              <a:gd name="connsiteX86" fmla="*/ 81 w 10000"/>
              <a:gd name="connsiteY86" fmla="*/ 994 h 10000"/>
              <a:gd name="connsiteX87" fmla="*/ 0 w 10000"/>
              <a:gd name="connsiteY87" fmla="*/ 1212 h 10000"/>
              <a:gd name="connsiteX88" fmla="*/ 234 w 10000"/>
              <a:gd name="connsiteY88" fmla="*/ 1504 h 10000"/>
              <a:gd name="connsiteX89" fmla="*/ 611 w 10000"/>
              <a:gd name="connsiteY89" fmla="*/ 1577 h 10000"/>
              <a:gd name="connsiteX90" fmla="*/ 988 w 10000"/>
              <a:gd name="connsiteY90" fmla="*/ 1760 h 10000"/>
              <a:gd name="connsiteX91" fmla="*/ 836 w 10000"/>
              <a:gd name="connsiteY91" fmla="*/ 2014 h 10000"/>
              <a:gd name="connsiteX92" fmla="*/ 1294 w 10000"/>
              <a:gd name="connsiteY92" fmla="*/ 2453 h 10000"/>
              <a:gd name="connsiteX93" fmla="*/ 1895 w 10000"/>
              <a:gd name="connsiteY93" fmla="*/ 2744 h 10000"/>
              <a:gd name="connsiteX94" fmla="*/ 1519 w 10000"/>
              <a:gd name="connsiteY94" fmla="*/ 2963 h 10000"/>
              <a:gd name="connsiteX95" fmla="*/ 1590 w 10000"/>
              <a:gd name="connsiteY95" fmla="*/ 3218 h 10000"/>
              <a:gd name="connsiteX96" fmla="*/ 2202 w 10000"/>
              <a:gd name="connsiteY96" fmla="*/ 3400 h 10000"/>
              <a:gd name="connsiteX97" fmla="*/ 2578 w 10000"/>
              <a:gd name="connsiteY97" fmla="*/ 3656 h 10000"/>
              <a:gd name="connsiteX98" fmla="*/ 2426 w 10000"/>
              <a:gd name="connsiteY98" fmla="*/ 3874 h 10000"/>
              <a:gd name="connsiteX99" fmla="*/ 3027 w 10000"/>
              <a:gd name="connsiteY99" fmla="*/ 4057 h 10000"/>
              <a:gd name="connsiteX100" fmla="*/ 3486 w 10000"/>
              <a:gd name="connsiteY100" fmla="*/ 4276 h 10000"/>
              <a:gd name="connsiteX101" fmla="*/ 3414 w 10000"/>
              <a:gd name="connsiteY101" fmla="*/ 4567 h 10000"/>
              <a:gd name="connsiteX102" fmla="*/ 3027 w 10000"/>
              <a:gd name="connsiteY102" fmla="*/ 4895 h 10000"/>
              <a:gd name="connsiteX103" fmla="*/ 2578 w 10000"/>
              <a:gd name="connsiteY103" fmla="*/ 5223 h 10000"/>
              <a:gd name="connsiteX104" fmla="*/ 2354 w 10000"/>
              <a:gd name="connsiteY104" fmla="*/ 5661 h 10000"/>
              <a:gd name="connsiteX105" fmla="*/ 2498 w 10000"/>
              <a:gd name="connsiteY105" fmla="*/ 5588 h 10000"/>
              <a:gd name="connsiteX106" fmla="*/ 2731 w 10000"/>
              <a:gd name="connsiteY106" fmla="*/ 5733 h 10000"/>
              <a:gd name="connsiteX107" fmla="*/ 3109 w 10000"/>
              <a:gd name="connsiteY107" fmla="*/ 5807 h 10000"/>
              <a:gd name="connsiteX108" fmla="*/ 3558 w 10000"/>
              <a:gd name="connsiteY108" fmla="*/ 5844 h 10000"/>
              <a:gd name="connsiteX109" fmla="*/ 3558 w 10000"/>
              <a:gd name="connsiteY109" fmla="*/ 5880 h 10000"/>
              <a:gd name="connsiteX110" fmla="*/ 3486 w 10000"/>
              <a:gd name="connsiteY110" fmla="*/ 5916 h 10000"/>
              <a:gd name="connsiteX111" fmla="*/ 3261 w 10000"/>
              <a:gd name="connsiteY111" fmla="*/ 5953 h 10000"/>
              <a:gd name="connsiteX112" fmla="*/ 3109 w 10000"/>
              <a:gd name="connsiteY112" fmla="*/ 5953 h 10000"/>
              <a:gd name="connsiteX113" fmla="*/ 3027 w 10000"/>
              <a:gd name="connsiteY113" fmla="*/ 6062 h 10000"/>
              <a:gd name="connsiteX114" fmla="*/ 2578 w 10000"/>
              <a:gd name="connsiteY114" fmla="*/ 6098 h 10000"/>
              <a:gd name="connsiteX115" fmla="*/ 2578 w 10000"/>
              <a:gd name="connsiteY115" fmla="*/ 6208 h 10000"/>
              <a:gd name="connsiteX116" fmla="*/ 2578 w 10000"/>
              <a:gd name="connsiteY116" fmla="*/ 6317 h 10000"/>
              <a:gd name="connsiteX117" fmla="*/ 2498 w 10000"/>
              <a:gd name="connsiteY117" fmla="*/ 6317 h 10000"/>
              <a:gd name="connsiteX118" fmla="*/ 2578 w 10000"/>
              <a:gd name="connsiteY118" fmla="*/ 6390 h 10000"/>
              <a:gd name="connsiteX119" fmla="*/ 2578 w 10000"/>
              <a:gd name="connsiteY119" fmla="*/ 6609 h 10000"/>
              <a:gd name="connsiteX120" fmla="*/ 2578 w 10000"/>
              <a:gd name="connsiteY120" fmla="*/ 6901 h 10000"/>
              <a:gd name="connsiteX121" fmla="*/ 2956 w 10000"/>
              <a:gd name="connsiteY121" fmla="*/ 7119 h 10000"/>
              <a:gd name="connsiteX122" fmla="*/ 2803 w 10000"/>
              <a:gd name="connsiteY122" fmla="*/ 7411 h 10000"/>
              <a:gd name="connsiteX123" fmla="*/ 3109 w 10000"/>
              <a:gd name="connsiteY123" fmla="*/ 7448 h 10000"/>
              <a:gd name="connsiteX124" fmla="*/ 3181 w 10000"/>
              <a:gd name="connsiteY124" fmla="*/ 7630 h 10000"/>
              <a:gd name="connsiteX125" fmla="*/ 3486 w 10000"/>
              <a:gd name="connsiteY125" fmla="*/ 7776 h 10000"/>
              <a:gd name="connsiteX126" fmla="*/ 3710 w 10000"/>
              <a:gd name="connsiteY126" fmla="*/ 8068 h 10000"/>
              <a:gd name="connsiteX127" fmla="*/ 3710 w 10000"/>
              <a:gd name="connsiteY127" fmla="*/ 8031 h 10000"/>
              <a:gd name="connsiteX128" fmla="*/ 3935 w 10000"/>
              <a:gd name="connsiteY128" fmla="*/ 8031 h 10000"/>
              <a:gd name="connsiteX129" fmla="*/ 4169 w 10000"/>
              <a:gd name="connsiteY129" fmla="*/ 8104 h 10000"/>
              <a:gd name="connsiteX130" fmla="*/ 4322 w 10000"/>
              <a:gd name="connsiteY130" fmla="*/ 8068 h 10000"/>
              <a:gd name="connsiteX131" fmla="*/ 4618 w 10000"/>
              <a:gd name="connsiteY131" fmla="*/ 8104 h 10000"/>
              <a:gd name="connsiteX132" fmla="*/ 4771 w 10000"/>
              <a:gd name="connsiteY132" fmla="*/ 8177 h 10000"/>
              <a:gd name="connsiteX133" fmla="*/ 5149 w 10000"/>
              <a:gd name="connsiteY133" fmla="*/ 8068 h 10000"/>
              <a:gd name="connsiteX134" fmla="*/ 5454 w 10000"/>
              <a:gd name="connsiteY134" fmla="*/ 8104 h 10000"/>
              <a:gd name="connsiteX135" fmla="*/ 5759 w 10000"/>
              <a:gd name="connsiteY135" fmla="*/ 8213 h 10000"/>
              <a:gd name="connsiteX136" fmla="*/ 5830 w 10000"/>
              <a:gd name="connsiteY136" fmla="*/ 8360 h 10000"/>
              <a:gd name="connsiteX137" fmla="*/ 5830 w 10000"/>
              <a:gd name="connsiteY137" fmla="*/ 8505 h 10000"/>
              <a:gd name="connsiteX138" fmla="*/ 6137 w 10000"/>
              <a:gd name="connsiteY138" fmla="*/ 8578 h 10000"/>
              <a:gd name="connsiteX139" fmla="*/ 6137 w 10000"/>
              <a:gd name="connsiteY139" fmla="*/ 8651 h 10000"/>
              <a:gd name="connsiteX140" fmla="*/ 6442 w 10000"/>
              <a:gd name="connsiteY140" fmla="*/ 8761 h 10000"/>
              <a:gd name="connsiteX141" fmla="*/ 6819 w 10000"/>
              <a:gd name="connsiteY141" fmla="*/ 8797 h 10000"/>
              <a:gd name="connsiteX142" fmla="*/ 6891 w 10000"/>
              <a:gd name="connsiteY142" fmla="*/ 8906 h 10000"/>
              <a:gd name="connsiteX143" fmla="*/ 7502 w 10000"/>
              <a:gd name="connsiteY143" fmla="*/ 8979 h 10000"/>
              <a:gd name="connsiteX144" fmla="*/ 7727 w 10000"/>
              <a:gd name="connsiteY144" fmla="*/ 9089 h 10000"/>
              <a:gd name="connsiteX145" fmla="*/ 7574 w 10000"/>
              <a:gd name="connsiteY145" fmla="*/ 9198 h 10000"/>
              <a:gd name="connsiteX146" fmla="*/ 7421 w 10000"/>
              <a:gd name="connsiteY146" fmla="*/ 9271 h 10000"/>
              <a:gd name="connsiteX147" fmla="*/ 6971 w 10000"/>
              <a:gd name="connsiteY147" fmla="*/ 9307 h 10000"/>
              <a:gd name="connsiteX148" fmla="*/ 6891 w 10000"/>
              <a:gd name="connsiteY148" fmla="*/ 9416 h 10000"/>
              <a:gd name="connsiteX149" fmla="*/ 7116 w 10000"/>
              <a:gd name="connsiteY149" fmla="*/ 9490 h 10000"/>
              <a:gd name="connsiteX150" fmla="*/ 7116 w 10000"/>
              <a:gd name="connsiteY150" fmla="*/ 9599 h 10000"/>
              <a:gd name="connsiteX151" fmla="*/ 7269 w 10000"/>
              <a:gd name="connsiteY151" fmla="*/ 9708 h 10000"/>
              <a:gd name="connsiteX152" fmla="*/ 7502 w 10000"/>
              <a:gd name="connsiteY152" fmla="*/ 9855 h 10000"/>
              <a:gd name="connsiteX153" fmla="*/ 7798 w 10000"/>
              <a:gd name="connsiteY153" fmla="*/ 9855 h 10000"/>
              <a:gd name="connsiteX154" fmla="*/ 7879 w 10000"/>
              <a:gd name="connsiteY154" fmla="*/ 9672 h 10000"/>
              <a:gd name="connsiteX155" fmla="*/ 8176 w 10000"/>
              <a:gd name="connsiteY155" fmla="*/ 9672 h 10000"/>
              <a:gd name="connsiteX156" fmla="*/ 8706 w 10000"/>
              <a:gd name="connsiteY156" fmla="*/ 9526 h 10000"/>
              <a:gd name="connsiteX157" fmla="*/ 9083 w 10000"/>
              <a:gd name="connsiteY157" fmla="*/ 9599 h 10000"/>
              <a:gd name="connsiteX158" fmla="*/ 9469 w 10000"/>
              <a:gd name="connsiteY158" fmla="*/ 9708 h 10000"/>
              <a:gd name="connsiteX159" fmla="*/ 9317 w 10000"/>
              <a:gd name="connsiteY159" fmla="*/ 9781 h 10000"/>
              <a:gd name="connsiteX160" fmla="*/ 9469 w 10000"/>
              <a:gd name="connsiteY160" fmla="*/ 9964 h 10000"/>
              <a:gd name="connsiteX161" fmla="*/ 9694 w 10000"/>
              <a:gd name="connsiteY161" fmla="*/ 10000 h 10000"/>
              <a:gd name="connsiteX162" fmla="*/ 10000 w 10000"/>
              <a:gd name="connsiteY162" fmla="*/ 10000 h 10000"/>
              <a:gd name="connsiteX163" fmla="*/ 10000 w 10000"/>
              <a:gd name="connsiteY163" fmla="*/ 6172 h 10000"/>
              <a:gd name="connsiteX0" fmla="*/ 10000 w 10000"/>
              <a:gd name="connsiteY0" fmla="*/ 6510 h 10338"/>
              <a:gd name="connsiteX1" fmla="*/ 9083 w 10000"/>
              <a:gd name="connsiteY1" fmla="*/ 338 h 10338"/>
              <a:gd name="connsiteX2" fmla="*/ 9083 w 10000"/>
              <a:gd name="connsiteY2" fmla="*/ 821 h 10338"/>
              <a:gd name="connsiteX3" fmla="*/ 9083 w 10000"/>
              <a:gd name="connsiteY3" fmla="*/ 931 h 10338"/>
              <a:gd name="connsiteX4" fmla="*/ 9011 w 10000"/>
              <a:gd name="connsiteY4" fmla="*/ 1040 h 10338"/>
              <a:gd name="connsiteX5" fmla="*/ 8634 w 10000"/>
              <a:gd name="connsiteY5" fmla="*/ 1149 h 10338"/>
              <a:gd name="connsiteX6" fmla="*/ 8410 w 10000"/>
              <a:gd name="connsiteY6" fmla="*/ 1149 h 10338"/>
              <a:gd name="connsiteX7" fmla="*/ 8257 w 10000"/>
              <a:gd name="connsiteY7" fmla="*/ 1077 h 10338"/>
              <a:gd name="connsiteX8" fmla="*/ 8104 w 10000"/>
              <a:gd name="connsiteY8" fmla="*/ 1040 h 10338"/>
              <a:gd name="connsiteX9" fmla="*/ 8023 w 10000"/>
              <a:gd name="connsiteY9" fmla="*/ 1077 h 10338"/>
              <a:gd name="connsiteX10" fmla="*/ 7879 w 10000"/>
              <a:gd name="connsiteY10" fmla="*/ 1077 h 10338"/>
              <a:gd name="connsiteX11" fmla="*/ 7879 w 10000"/>
              <a:gd name="connsiteY11" fmla="*/ 968 h 10338"/>
              <a:gd name="connsiteX12" fmla="*/ 7879 w 10000"/>
              <a:gd name="connsiteY12" fmla="*/ 821 h 10338"/>
              <a:gd name="connsiteX13" fmla="*/ 8023 w 10000"/>
              <a:gd name="connsiteY13" fmla="*/ 712 h 10338"/>
              <a:gd name="connsiteX14" fmla="*/ 8104 w 10000"/>
              <a:gd name="connsiteY14" fmla="*/ 603 h 10338"/>
              <a:gd name="connsiteX15" fmla="*/ 8023 w 10000"/>
              <a:gd name="connsiteY15" fmla="*/ 530 h 10338"/>
              <a:gd name="connsiteX16" fmla="*/ 7196 w 10000"/>
              <a:gd name="connsiteY16" fmla="*/ 420 h 10338"/>
              <a:gd name="connsiteX17" fmla="*/ 6738 w 10000"/>
              <a:gd name="connsiteY17" fmla="*/ 493 h 10338"/>
              <a:gd name="connsiteX18" fmla="*/ 6289 w 10000"/>
              <a:gd name="connsiteY18" fmla="*/ 530 h 10338"/>
              <a:gd name="connsiteX19" fmla="*/ 6666 w 10000"/>
              <a:gd name="connsiteY19" fmla="*/ 603 h 10338"/>
              <a:gd name="connsiteX20" fmla="*/ 7044 w 10000"/>
              <a:gd name="connsiteY20" fmla="*/ 712 h 10338"/>
              <a:gd name="connsiteX21" fmla="*/ 7269 w 10000"/>
              <a:gd name="connsiteY21" fmla="*/ 1113 h 10338"/>
              <a:gd name="connsiteX22" fmla="*/ 7349 w 10000"/>
              <a:gd name="connsiteY22" fmla="*/ 1222 h 10338"/>
              <a:gd name="connsiteX23" fmla="*/ 7574 w 10000"/>
              <a:gd name="connsiteY23" fmla="*/ 1222 h 10338"/>
              <a:gd name="connsiteX24" fmla="*/ 7879 w 10000"/>
              <a:gd name="connsiteY24" fmla="*/ 1332 h 10338"/>
              <a:gd name="connsiteX25" fmla="*/ 8104 w 10000"/>
              <a:gd name="connsiteY25" fmla="*/ 1514 h 10338"/>
              <a:gd name="connsiteX26" fmla="*/ 8176 w 10000"/>
              <a:gd name="connsiteY26" fmla="*/ 1733 h 10338"/>
              <a:gd name="connsiteX27" fmla="*/ 7645 w 10000"/>
              <a:gd name="connsiteY27" fmla="*/ 1697 h 10338"/>
              <a:gd name="connsiteX28" fmla="*/ 7196 w 10000"/>
              <a:gd name="connsiteY28" fmla="*/ 1733 h 10338"/>
              <a:gd name="connsiteX29" fmla="*/ 7044 w 10000"/>
              <a:gd name="connsiteY29" fmla="*/ 1770 h 10338"/>
              <a:gd name="connsiteX30" fmla="*/ 7044 w 10000"/>
              <a:gd name="connsiteY30" fmla="*/ 1806 h 10338"/>
              <a:gd name="connsiteX31" fmla="*/ 6971 w 10000"/>
              <a:gd name="connsiteY31" fmla="*/ 1951 h 10338"/>
              <a:gd name="connsiteX32" fmla="*/ 6738 w 10000"/>
              <a:gd name="connsiteY32" fmla="*/ 2134 h 10338"/>
              <a:gd name="connsiteX33" fmla="*/ 6513 w 10000"/>
              <a:gd name="connsiteY33" fmla="*/ 2352 h 10338"/>
              <a:gd name="connsiteX34" fmla="*/ 6442 w 10000"/>
              <a:gd name="connsiteY34" fmla="*/ 2499 h 10338"/>
              <a:gd name="connsiteX35" fmla="*/ 6586 w 10000"/>
              <a:gd name="connsiteY35" fmla="*/ 2572 h 10338"/>
              <a:gd name="connsiteX36" fmla="*/ 7349 w 10000"/>
              <a:gd name="connsiteY36" fmla="*/ 2863 h 10338"/>
              <a:gd name="connsiteX37" fmla="*/ 6738 w 10000"/>
              <a:gd name="connsiteY37" fmla="*/ 2973 h 10338"/>
              <a:gd name="connsiteX38" fmla="*/ 5983 w 10000"/>
              <a:gd name="connsiteY38" fmla="*/ 2973 h 10338"/>
              <a:gd name="connsiteX39" fmla="*/ 5381 w 10000"/>
              <a:gd name="connsiteY39" fmla="*/ 2900 h 10338"/>
              <a:gd name="connsiteX40" fmla="*/ 5229 w 10000"/>
              <a:gd name="connsiteY40" fmla="*/ 2973 h 10338"/>
              <a:gd name="connsiteX41" fmla="*/ 5149 w 10000"/>
              <a:gd name="connsiteY41" fmla="*/ 3082 h 10338"/>
              <a:gd name="connsiteX42" fmla="*/ 5454 w 10000"/>
              <a:gd name="connsiteY42" fmla="*/ 3228 h 10338"/>
              <a:gd name="connsiteX43" fmla="*/ 5912 w 10000"/>
              <a:gd name="connsiteY43" fmla="*/ 3264 h 10338"/>
              <a:gd name="connsiteX44" fmla="*/ 6137 w 10000"/>
              <a:gd name="connsiteY44" fmla="*/ 3264 h 10338"/>
              <a:gd name="connsiteX45" fmla="*/ 6289 w 10000"/>
              <a:gd name="connsiteY45" fmla="*/ 3337 h 10338"/>
              <a:gd name="connsiteX46" fmla="*/ 6289 w 10000"/>
              <a:gd name="connsiteY46" fmla="*/ 3410 h 10338"/>
              <a:gd name="connsiteX47" fmla="*/ 6137 w 10000"/>
              <a:gd name="connsiteY47" fmla="*/ 3520 h 10338"/>
              <a:gd name="connsiteX48" fmla="*/ 6055 w 10000"/>
              <a:gd name="connsiteY48" fmla="*/ 3556 h 10338"/>
              <a:gd name="connsiteX49" fmla="*/ 5830 w 10000"/>
              <a:gd name="connsiteY49" fmla="*/ 3556 h 10338"/>
              <a:gd name="connsiteX50" fmla="*/ 5381 w 10000"/>
              <a:gd name="connsiteY50" fmla="*/ 3483 h 10338"/>
              <a:gd name="connsiteX51" fmla="*/ 4923 w 10000"/>
              <a:gd name="connsiteY51" fmla="*/ 3446 h 10338"/>
              <a:gd name="connsiteX52" fmla="*/ 4698 w 10000"/>
              <a:gd name="connsiteY52" fmla="*/ 3410 h 10338"/>
              <a:gd name="connsiteX53" fmla="*/ 4546 w 10000"/>
              <a:gd name="connsiteY53" fmla="*/ 3337 h 10338"/>
              <a:gd name="connsiteX54" fmla="*/ 4017 w 10000"/>
              <a:gd name="connsiteY54" fmla="*/ 3009 h 10338"/>
              <a:gd name="connsiteX55" fmla="*/ 3935 w 10000"/>
              <a:gd name="connsiteY55" fmla="*/ 2827 h 10338"/>
              <a:gd name="connsiteX56" fmla="*/ 3935 w 10000"/>
              <a:gd name="connsiteY56" fmla="*/ 2754 h 10338"/>
              <a:gd name="connsiteX57" fmla="*/ 3863 w 10000"/>
              <a:gd name="connsiteY57" fmla="*/ 2644 h 10338"/>
              <a:gd name="connsiteX58" fmla="*/ 3414 w 10000"/>
              <a:gd name="connsiteY58" fmla="*/ 2572 h 10338"/>
              <a:gd name="connsiteX59" fmla="*/ 3027 w 10000"/>
              <a:gd name="connsiteY59" fmla="*/ 2499 h 10338"/>
              <a:gd name="connsiteX60" fmla="*/ 2273 w 10000"/>
              <a:gd name="connsiteY60" fmla="*/ 2243 h 10338"/>
              <a:gd name="connsiteX61" fmla="*/ 2578 w 10000"/>
              <a:gd name="connsiteY61" fmla="*/ 2243 h 10338"/>
              <a:gd name="connsiteX62" fmla="*/ 2884 w 10000"/>
              <a:gd name="connsiteY62" fmla="*/ 2316 h 10338"/>
              <a:gd name="connsiteX63" fmla="*/ 3558 w 10000"/>
              <a:gd name="connsiteY63" fmla="*/ 2316 h 10338"/>
              <a:gd name="connsiteX64" fmla="*/ 5076 w 10000"/>
              <a:gd name="connsiteY64" fmla="*/ 2352 h 10338"/>
              <a:gd name="connsiteX65" fmla="*/ 5606 w 10000"/>
              <a:gd name="connsiteY65" fmla="*/ 2280 h 10338"/>
              <a:gd name="connsiteX66" fmla="*/ 5912 w 10000"/>
              <a:gd name="connsiteY66" fmla="*/ 2207 h 10338"/>
              <a:gd name="connsiteX67" fmla="*/ 6137 w 10000"/>
              <a:gd name="connsiteY67" fmla="*/ 2061 h 10338"/>
              <a:gd name="connsiteX68" fmla="*/ 6361 w 10000"/>
              <a:gd name="connsiteY68" fmla="*/ 1770 h 10338"/>
              <a:gd name="connsiteX69" fmla="*/ 6442 w 10000"/>
              <a:gd name="connsiteY69" fmla="*/ 1623 h 10338"/>
              <a:gd name="connsiteX70" fmla="*/ 6361 w 10000"/>
              <a:gd name="connsiteY70" fmla="*/ 1478 h 10338"/>
              <a:gd name="connsiteX71" fmla="*/ 5983 w 10000"/>
              <a:gd name="connsiteY71" fmla="*/ 1258 h 10338"/>
              <a:gd name="connsiteX72" fmla="*/ 5381 w 10000"/>
              <a:gd name="connsiteY72" fmla="*/ 1186 h 10338"/>
              <a:gd name="connsiteX73" fmla="*/ 4017 w 10000"/>
              <a:gd name="connsiteY73" fmla="*/ 1004 h 10338"/>
              <a:gd name="connsiteX74" fmla="*/ 3334 w 10000"/>
              <a:gd name="connsiteY74" fmla="*/ 895 h 10338"/>
              <a:gd name="connsiteX75" fmla="*/ 2731 w 10000"/>
              <a:gd name="connsiteY75" fmla="*/ 895 h 10338"/>
              <a:gd name="connsiteX76" fmla="*/ 1366 w 10000"/>
              <a:gd name="connsiteY76" fmla="*/ 895 h 10338"/>
              <a:gd name="connsiteX77" fmla="*/ 1590 w 10000"/>
              <a:gd name="connsiteY77" fmla="*/ 785 h 10338"/>
              <a:gd name="connsiteX78" fmla="*/ 1671 w 10000"/>
              <a:gd name="connsiteY78" fmla="*/ 748 h 10338"/>
              <a:gd name="connsiteX79" fmla="*/ 1519 w 10000"/>
              <a:gd name="connsiteY79" fmla="*/ 712 h 10338"/>
              <a:gd name="connsiteX80" fmla="*/ 1141 w 10000"/>
              <a:gd name="connsiteY80" fmla="*/ 676 h 10338"/>
              <a:gd name="connsiteX81" fmla="*/ 988 w 10000"/>
              <a:gd name="connsiteY81" fmla="*/ 821 h 10338"/>
              <a:gd name="connsiteX82" fmla="*/ 683 w 10000"/>
              <a:gd name="connsiteY82" fmla="*/ 857 h 10338"/>
              <a:gd name="connsiteX83" fmla="*/ 683 w 10000"/>
              <a:gd name="connsiteY83" fmla="*/ 968 h 10338"/>
              <a:gd name="connsiteX84" fmla="*/ 378 w 10000"/>
              <a:gd name="connsiteY84" fmla="*/ 1113 h 10338"/>
              <a:gd name="connsiteX85" fmla="*/ 81 w 10000"/>
              <a:gd name="connsiteY85" fmla="*/ 1332 h 10338"/>
              <a:gd name="connsiteX86" fmla="*/ 0 w 10000"/>
              <a:gd name="connsiteY86" fmla="*/ 1550 h 10338"/>
              <a:gd name="connsiteX87" fmla="*/ 234 w 10000"/>
              <a:gd name="connsiteY87" fmla="*/ 1842 h 10338"/>
              <a:gd name="connsiteX88" fmla="*/ 611 w 10000"/>
              <a:gd name="connsiteY88" fmla="*/ 1915 h 10338"/>
              <a:gd name="connsiteX89" fmla="*/ 988 w 10000"/>
              <a:gd name="connsiteY89" fmla="*/ 2098 h 10338"/>
              <a:gd name="connsiteX90" fmla="*/ 836 w 10000"/>
              <a:gd name="connsiteY90" fmla="*/ 2352 h 10338"/>
              <a:gd name="connsiteX91" fmla="*/ 1294 w 10000"/>
              <a:gd name="connsiteY91" fmla="*/ 2791 h 10338"/>
              <a:gd name="connsiteX92" fmla="*/ 1895 w 10000"/>
              <a:gd name="connsiteY92" fmla="*/ 3082 h 10338"/>
              <a:gd name="connsiteX93" fmla="*/ 1519 w 10000"/>
              <a:gd name="connsiteY93" fmla="*/ 3301 h 10338"/>
              <a:gd name="connsiteX94" fmla="*/ 1590 w 10000"/>
              <a:gd name="connsiteY94" fmla="*/ 3556 h 10338"/>
              <a:gd name="connsiteX95" fmla="*/ 2202 w 10000"/>
              <a:gd name="connsiteY95" fmla="*/ 3738 h 10338"/>
              <a:gd name="connsiteX96" fmla="*/ 2578 w 10000"/>
              <a:gd name="connsiteY96" fmla="*/ 3994 h 10338"/>
              <a:gd name="connsiteX97" fmla="*/ 2426 w 10000"/>
              <a:gd name="connsiteY97" fmla="*/ 4212 h 10338"/>
              <a:gd name="connsiteX98" fmla="*/ 3027 w 10000"/>
              <a:gd name="connsiteY98" fmla="*/ 4395 h 10338"/>
              <a:gd name="connsiteX99" fmla="*/ 3486 w 10000"/>
              <a:gd name="connsiteY99" fmla="*/ 4614 h 10338"/>
              <a:gd name="connsiteX100" fmla="*/ 3414 w 10000"/>
              <a:gd name="connsiteY100" fmla="*/ 4905 h 10338"/>
              <a:gd name="connsiteX101" fmla="*/ 3027 w 10000"/>
              <a:gd name="connsiteY101" fmla="*/ 5233 h 10338"/>
              <a:gd name="connsiteX102" fmla="*/ 2578 w 10000"/>
              <a:gd name="connsiteY102" fmla="*/ 5561 h 10338"/>
              <a:gd name="connsiteX103" fmla="*/ 2354 w 10000"/>
              <a:gd name="connsiteY103" fmla="*/ 5999 h 10338"/>
              <a:gd name="connsiteX104" fmla="*/ 2498 w 10000"/>
              <a:gd name="connsiteY104" fmla="*/ 5926 h 10338"/>
              <a:gd name="connsiteX105" fmla="*/ 2731 w 10000"/>
              <a:gd name="connsiteY105" fmla="*/ 6071 h 10338"/>
              <a:gd name="connsiteX106" fmla="*/ 3109 w 10000"/>
              <a:gd name="connsiteY106" fmla="*/ 6145 h 10338"/>
              <a:gd name="connsiteX107" fmla="*/ 3558 w 10000"/>
              <a:gd name="connsiteY107" fmla="*/ 6182 h 10338"/>
              <a:gd name="connsiteX108" fmla="*/ 3558 w 10000"/>
              <a:gd name="connsiteY108" fmla="*/ 6218 h 10338"/>
              <a:gd name="connsiteX109" fmla="*/ 3486 w 10000"/>
              <a:gd name="connsiteY109" fmla="*/ 6254 h 10338"/>
              <a:gd name="connsiteX110" fmla="*/ 3261 w 10000"/>
              <a:gd name="connsiteY110" fmla="*/ 6291 h 10338"/>
              <a:gd name="connsiteX111" fmla="*/ 3109 w 10000"/>
              <a:gd name="connsiteY111" fmla="*/ 6291 h 10338"/>
              <a:gd name="connsiteX112" fmla="*/ 3027 w 10000"/>
              <a:gd name="connsiteY112" fmla="*/ 6400 h 10338"/>
              <a:gd name="connsiteX113" fmla="*/ 2578 w 10000"/>
              <a:gd name="connsiteY113" fmla="*/ 6436 h 10338"/>
              <a:gd name="connsiteX114" fmla="*/ 2578 w 10000"/>
              <a:gd name="connsiteY114" fmla="*/ 6546 h 10338"/>
              <a:gd name="connsiteX115" fmla="*/ 2578 w 10000"/>
              <a:gd name="connsiteY115" fmla="*/ 6655 h 10338"/>
              <a:gd name="connsiteX116" fmla="*/ 2498 w 10000"/>
              <a:gd name="connsiteY116" fmla="*/ 6655 h 10338"/>
              <a:gd name="connsiteX117" fmla="*/ 2578 w 10000"/>
              <a:gd name="connsiteY117" fmla="*/ 6728 h 10338"/>
              <a:gd name="connsiteX118" fmla="*/ 2578 w 10000"/>
              <a:gd name="connsiteY118" fmla="*/ 6947 h 10338"/>
              <a:gd name="connsiteX119" fmla="*/ 2578 w 10000"/>
              <a:gd name="connsiteY119" fmla="*/ 7239 h 10338"/>
              <a:gd name="connsiteX120" fmla="*/ 2956 w 10000"/>
              <a:gd name="connsiteY120" fmla="*/ 7457 h 10338"/>
              <a:gd name="connsiteX121" fmla="*/ 2803 w 10000"/>
              <a:gd name="connsiteY121" fmla="*/ 7749 h 10338"/>
              <a:gd name="connsiteX122" fmla="*/ 3109 w 10000"/>
              <a:gd name="connsiteY122" fmla="*/ 7786 h 10338"/>
              <a:gd name="connsiteX123" fmla="*/ 3181 w 10000"/>
              <a:gd name="connsiteY123" fmla="*/ 7968 h 10338"/>
              <a:gd name="connsiteX124" fmla="*/ 3486 w 10000"/>
              <a:gd name="connsiteY124" fmla="*/ 8114 h 10338"/>
              <a:gd name="connsiteX125" fmla="*/ 3710 w 10000"/>
              <a:gd name="connsiteY125" fmla="*/ 8406 h 10338"/>
              <a:gd name="connsiteX126" fmla="*/ 3710 w 10000"/>
              <a:gd name="connsiteY126" fmla="*/ 8369 h 10338"/>
              <a:gd name="connsiteX127" fmla="*/ 3935 w 10000"/>
              <a:gd name="connsiteY127" fmla="*/ 8369 h 10338"/>
              <a:gd name="connsiteX128" fmla="*/ 4169 w 10000"/>
              <a:gd name="connsiteY128" fmla="*/ 8442 h 10338"/>
              <a:gd name="connsiteX129" fmla="*/ 4322 w 10000"/>
              <a:gd name="connsiteY129" fmla="*/ 8406 h 10338"/>
              <a:gd name="connsiteX130" fmla="*/ 4618 w 10000"/>
              <a:gd name="connsiteY130" fmla="*/ 8442 h 10338"/>
              <a:gd name="connsiteX131" fmla="*/ 4771 w 10000"/>
              <a:gd name="connsiteY131" fmla="*/ 8515 h 10338"/>
              <a:gd name="connsiteX132" fmla="*/ 5149 w 10000"/>
              <a:gd name="connsiteY132" fmla="*/ 8406 h 10338"/>
              <a:gd name="connsiteX133" fmla="*/ 5454 w 10000"/>
              <a:gd name="connsiteY133" fmla="*/ 8442 h 10338"/>
              <a:gd name="connsiteX134" fmla="*/ 5759 w 10000"/>
              <a:gd name="connsiteY134" fmla="*/ 8551 h 10338"/>
              <a:gd name="connsiteX135" fmla="*/ 5830 w 10000"/>
              <a:gd name="connsiteY135" fmla="*/ 8698 h 10338"/>
              <a:gd name="connsiteX136" fmla="*/ 5830 w 10000"/>
              <a:gd name="connsiteY136" fmla="*/ 8843 h 10338"/>
              <a:gd name="connsiteX137" fmla="*/ 6137 w 10000"/>
              <a:gd name="connsiteY137" fmla="*/ 8916 h 10338"/>
              <a:gd name="connsiteX138" fmla="*/ 6137 w 10000"/>
              <a:gd name="connsiteY138" fmla="*/ 8989 h 10338"/>
              <a:gd name="connsiteX139" fmla="*/ 6442 w 10000"/>
              <a:gd name="connsiteY139" fmla="*/ 9099 h 10338"/>
              <a:gd name="connsiteX140" fmla="*/ 6819 w 10000"/>
              <a:gd name="connsiteY140" fmla="*/ 9135 h 10338"/>
              <a:gd name="connsiteX141" fmla="*/ 6891 w 10000"/>
              <a:gd name="connsiteY141" fmla="*/ 9244 h 10338"/>
              <a:gd name="connsiteX142" fmla="*/ 7502 w 10000"/>
              <a:gd name="connsiteY142" fmla="*/ 9317 h 10338"/>
              <a:gd name="connsiteX143" fmla="*/ 7727 w 10000"/>
              <a:gd name="connsiteY143" fmla="*/ 9427 h 10338"/>
              <a:gd name="connsiteX144" fmla="*/ 7574 w 10000"/>
              <a:gd name="connsiteY144" fmla="*/ 9536 h 10338"/>
              <a:gd name="connsiteX145" fmla="*/ 7421 w 10000"/>
              <a:gd name="connsiteY145" fmla="*/ 9609 h 10338"/>
              <a:gd name="connsiteX146" fmla="*/ 6971 w 10000"/>
              <a:gd name="connsiteY146" fmla="*/ 9645 h 10338"/>
              <a:gd name="connsiteX147" fmla="*/ 6891 w 10000"/>
              <a:gd name="connsiteY147" fmla="*/ 9754 h 10338"/>
              <a:gd name="connsiteX148" fmla="*/ 7116 w 10000"/>
              <a:gd name="connsiteY148" fmla="*/ 9828 h 10338"/>
              <a:gd name="connsiteX149" fmla="*/ 7116 w 10000"/>
              <a:gd name="connsiteY149" fmla="*/ 9937 h 10338"/>
              <a:gd name="connsiteX150" fmla="*/ 7269 w 10000"/>
              <a:gd name="connsiteY150" fmla="*/ 10046 h 10338"/>
              <a:gd name="connsiteX151" fmla="*/ 7502 w 10000"/>
              <a:gd name="connsiteY151" fmla="*/ 10193 h 10338"/>
              <a:gd name="connsiteX152" fmla="*/ 7798 w 10000"/>
              <a:gd name="connsiteY152" fmla="*/ 10193 h 10338"/>
              <a:gd name="connsiteX153" fmla="*/ 7879 w 10000"/>
              <a:gd name="connsiteY153" fmla="*/ 10010 h 10338"/>
              <a:gd name="connsiteX154" fmla="*/ 8176 w 10000"/>
              <a:gd name="connsiteY154" fmla="*/ 10010 h 10338"/>
              <a:gd name="connsiteX155" fmla="*/ 8706 w 10000"/>
              <a:gd name="connsiteY155" fmla="*/ 9864 h 10338"/>
              <a:gd name="connsiteX156" fmla="*/ 9083 w 10000"/>
              <a:gd name="connsiteY156" fmla="*/ 9937 h 10338"/>
              <a:gd name="connsiteX157" fmla="*/ 9469 w 10000"/>
              <a:gd name="connsiteY157" fmla="*/ 10046 h 10338"/>
              <a:gd name="connsiteX158" fmla="*/ 9317 w 10000"/>
              <a:gd name="connsiteY158" fmla="*/ 10119 h 10338"/>
              <a:gd name="connsiteX159" fmla="*/ 9469 w 10000"/>
              <a:gd name="connsiteY159" fmla="*/ 10302 h 10338"/>
              <a:gd name="connsiteX160" fmla="*/ 9694 w 10000"/>
              <a:gd name="connsiteY160" fmla="*/ 10338 h 10338"/>
              <a:gd name="connsiteX161" fmla="*/ 10000 w 10000"/>
              <a:gd name="connsiteY161" fmla="*/ 10338 h 10338"/>
              <a:gd name="connsiteX162" fmla="*/ 10000 w 10000"/>
              <a:gd name="connsiteY162" fmla="*/ 6510 h 10338"/>
              <a:gd name="connsiteX0" fmla="*/ 10000 w 10000"/>
              <a:gd name="connsiteY0" fmla="*/ 6510 h 10338"/>
              <a:gd name="connsiteX1" fmla="*/ 9083 w 10000"/>
              <a:gd name="connsiteY1" fmla="*/ 338 h 10338"/>
              <a:gd name="connsiteX2" fmla="*/ 9083 w 10000"/>
              <a:gd name="connsiteY2" fmla="*/ 821 h 10338"/>
              <a:gd name="connsiteX3" fmla="*/ 9083 w 10000"/>
              <a:gd name="connsiteY3" fmla="*/ 931 h 10338"/>
              <a:gd name="connsiteX4" fmla="*/ 8634 w 10000"/>
              <a:gd name="connsiteY4" fmla="*/ 1149 h 10338"/>
              <a:gd name="connsiteX5" fmla="*/ 8410 w 10000"/>
              <a:gd name="connsiteY5" fmla="*/ 1149 h 10338"/>
              <a:gd name="connsiteX6" fmla="*/ 8257 w 10000"/>
              <a:gd name="connsiteY6" fmla="*/ 1077 h 10338"/>
              <a:gd name="connsiteX7" fmla="*/ 8104 w 10000"/>
              <a:gd name="connsiteY7" fmla="*/ 1040 h 10338"/>
              <a:gd name="connsiteX8" fmla="*/ 8023 w 10000"/>
              <a:gd name="connsiteY8" fmla="*/ 1077 h 10338"/>
              <a:gd name="connsiteX9" fmla="*/ 7879 w 10000"/>
              <a:gd name="connsiteY9" fmla="*/ 1077 h 10338"/>
              <a:gd name="connsiteX10" fmla="*/ 7879 w 10000"/>
              <a:gd name="connsiteY10" fmla="*/ 968 h 10338"/>
              <a:gd name="connsiteX11" fmla="*/ 7879 w 10000"/>
              <a:gd name="connsiteY11" fmla="*/ 821 h 10338"/>
              <a:gd name="connsiteX12" fmla="*/ 8023 w 10000"/>
              <a:gd name="connsiteY12" fmla="*/ 712 h 10338"/>
              <a:gd name="connsiteX13" fmla="*/ 8104 w 10000"/>
              <a:gd name="connsiteY13" fmla="*/ 603 h 10338"/>
              <a:gd name="connsiteX14" fmla="*/ 8023 w 10000"/>
              <a:gd name="connsiteY14" fmla="*/ 530 h 10338"/>
              <a:gd name="connsiteX15" fmla="*/ 7196 w 10000"/>
              <a:gd name="connsiteY15" fmla="*/ 420 h 10338"/>
              <a:gd name="connsiteX16" fmla="*/ 6738 w 10000"/>
              <a:gd name="connsiteY16" fmla="*/ 493 h 10338"/>
              <a:gd name="connsiteX17" fmla="*/ 6289 w 10000"/>
              <a:gd name="connsiteY17" fmla="*/ 530 h 10338"/>
              <a:gd name="connsiteX18" fmla="*/ 6666 w 10000"/>
              <a:gd name="connsiteY18" fmla="*/ 603 h 10338"/>
              <a:gd name="connsiteX19" fmla="*/ 7044 w 10000"/>
              <a:gd name="connsiteY19" fmla="*/ 712 h 10338"/>
              <a:gd name="connsiteX20" fmla="*/ 7269 w 10000"/>
              <a:gd name="connsiteY20" fmla="*/ 1113 h 10338"/>
              <a:gd name="connsiteX21" fmla="*/ 7349 w 10000"/>
              <a:gd name="connsiteY21" fmla="*/ 1222 h 10338"/>
              <a:gd name="connsiteX22" fmla="*/ 7574 w 10000"/>
              <a:gd name="connsiteY22" fmla="*/ 1222 h 10338"/>
              <a:gd name="connsiteX23" fmla="*/ 7879 w 10000"/>
              <a:gd name="connsiteY23" fmla="*/ 1332 h 10338"/>
              <a:gd name="connsiteX24" fmla="*/ 8104 w 10000"/>
              <a:gd name="connsiteY24" fmla="*/ 1514 h 10338"/>
              <a:gd name="connsiteX25" fmla="*/ 8176 w 10000"/>
              <a:gd name="connsiteY25" fmla="*/ 1733 h 10338"/>
              <a:gd name="connsiteX26" fmla="*/ 7645 w 10000"/>
              <a:gd name="connsiteY26" fmla="*/ 1697 h 10338"/>
              <a:gd name="connsiteX27" fmla="*/ 7196 w 10000"/>
              <a:gd name="connsiteY27" fmla="*/ 1733 h 10338"/>
              <a:gd name="connsiteX28" fmla="*/ 7044 w 10000"/>
              <a:gd name="connsiteY28" fmla="*/ 1770 h 10338"/>
              <a:gd name="connsiteX29" fmla="*/ 7044 w 10000"/>
              <a:gd name="connsiteY29" fmla="*/ 1806 h 10338"/>
              <a:gd name="connsiteX30" fmla="*/ 6971 w 10000"/>
              <a:gd name="connsiteY30" fmla="*/ 1951 h 10338"/>
              <a:gd name="connsiteX31" fmla="*/ 6738 w 10000"/>
              <a:gd name="connsiteY31" fmla="*/ 2134 h 10338"/>
              <a:gd name="connsiteX32" fmla="*/ 6513 w 10000"/>
              <a:gd name="connsiteY32" fmla="*/ 2352 h 10338"/>
              <a:gd name="connsiteX33" fmla="*/ 6442 w 10000"/>
              <a:gd name="connsiteY33" fmla="*/ 2499 h 10338"/>
              <a:gd name="connsiteX34" fmla="*/ 6586 w 10000"/>
              <a:gd name="connsiteY34" fmla="*/ 2572 h 10338"/>
              <a:gd name="connsiteX35" fmla="*/ 7349 w 10000"/>
              <a:gd name="connsiteY35" fmla="*/ 2863 h 10338"/>
              <a:gd name="connsiteX36" fmla="*/ 6738 w 10000"/>
              <a:gd name="connsiteY36" fmla="*/ 2973 h 10338"/>
              <a:gd name="connsiteX37" fmla="*/ 5983 w 10000"/>
              <a:gd name="connsiteY37" fmla="*/ 2973 h 10338"/>
              <a:gd name="connsiteX38" fmla="*/ 5381 w 10000"/>
              <a:gd name="connsiteY38" fmla="*/ 2900 h 10338"/>
              <a:gd name="connsiteX39" fmla="*/ 5229 w 10000"/>
              <a:gd name="connsiteY39" fmla="*/ 2973 h 10338"/>
              <a:gd name="connsiteX40" fmla="*/ 5149 w 10000"/>
              <a:gd name="connsiteY40" fmla="*/ 3082 h 10338"/>
              <a:gd name="connsiteX41" fmla="*/ 5454 w 10000"/>
              <a:gd name="connsiteY41" fmla="*/ 3228 h 10338"/>
              <a:gd name="connsiteX42" fmla="*/ 5912 w 10000"/>
              <a:gd name="connsiteY42" fmla="*/ 3264 h 10338"/>
              <a:gd name="connsiteX43" fmla="*/ 6137 w 10000"/>
              <a:gd name="connsiteY43" fmla="*/ 3264 h 10338"/>
              <a:gd name="connsiteX44" fmla="*/ 6289 w 10000"/>
              <a:gd name="connsiteY44" fmla="*/ 3337 h 10338"/>
              <a:gd name="connsiteX45" fmla="*/ 6289 w 10000"/>
              <a:gd name="connsiteY45" fmla="*/ 3410 h 10338"/>
              <a:gd name="connsiteX46" fmla="*/ 6137 w 10000"/>
              <a:gd name="connsiteY46" fmla="*/ 3520 h 10338"/>
              <a:gd name="connsiteX47" fmla="*/ 6055 w 10000"/>
              <a:gd name="connsiteY47" fmla="*/ 3556 h 10338"/>
              <a:gd name="connsiteX48" fmla="*/ 5830 w 10000"/>
              <a:gd name="connsiteY48" fmla="*/ 3556 h 10338"/>
              <a:gd name="connsiteX49" fmla="*/ 5381 w 10000"/>
              <a:gd name="connsiteY49" fmla="*/ 3483 h 10338"/>
              <a:gd name="connsiteX50" fmla="*/ 4923 w 10000"/>
              <a:gd name="connsiteY50" fmla="*/ 3446 h 10338"/>
              <a:gd name="connsiteX51" fmla="*/ 4698 w 10000"/>
              <a:gd name="connsiteY51" fmla="*/ 3410 h 10338"/>
              <a:gd name="connsiteX52" fmla="*/ 4546 w 10000"/>
              <a:gd name="connsiteY52" fmla="*/ 3337 h 10338"/>
              <a:gd name="connsiteX53" fmla="*/ 4017 w 10000"/>
              <a:gd name="connsiteY53" fmla="*/ 3009 h 10338"/>
              <a:gd name="connsiteX54" fmla="*/ 3935 w 10000"/>
              <a:gd name="connsiteY54" fmla="*/ 2827 h 10338"/>
              <a:gd name="connsiteX55" fmla="*/ 3935 w 10000"/>
              <a:gd name="connsiteY55" fmla="*/ 2754 h 10338"/>
              <a:gd name="connsiteX56" fmla="*/ 3863 w 10000"/>
              <a:gd name="connsiteY56" fmla="*/ 2644 h 10338"/>
              <a:gd name="connsiteX57" fmla="*/ 3414 w 10000"/>
              <a:gd name="connsiteY57" fmla="*/ 2572 h 10338"/>
              <a:gd name="connsiteX58" fmla="*/ 3027 w 10000"/>
              <a:gd name="connsiteY58" fmla="*/ 2499 h 10338"/>
              <a:gd name="connsiteX59" fmla="*/ 2273 w 10000"/>
              <a:gd name="connsiteY59" fmla="*/ 2243 h 10338"/>
              <a:gd name="connsiteX60" fmla="*/ 2578 w 10000"/>
              <a:gd name="connsiteY60" fmla="*/ 2243 h 10338"/>
              <a:gd name="connsiteX61" fmla="*/ 2884 w 10000"/>
              <a:gd name="connsiteY61" fmla="*/ 2316 h 10338"/>
              <a:gd name="connsiteX62" fmla="*/ 3558 w 10000"/>
              <a:gd name="connsiteY62" fmla="*/ 2316 h 10338"/>
              <a:gd name="connsiteX63" fmla="*/ 5076 w 10000"/>
              <a:gd name="connsiteY63" fmla="*/ 2352 h 10338"/>
              <a:gd name="connsiteX64" fmla="*/ 5606 w 10000"/>
              <a:gd name="connsiteY64" fmla="*/ 2280 h 10338"/>
              <a:gd name="connsiteX65" fmla="*/ 5912 w 10000"/>
              <a:gd name="connsiteY65" fmla="*/ 2207 h 10338"/>
              <a:gd name="connsiteX66" fmla="*/ 6137 w 10000"/>
              <a:gd name="connsiteY66" fmla="*/ 2061 h 10338"/>
              <a:gd name="connsiteX67" fmla="*/ 6361 w 10000"/>
              <a:gd name="connsiteY67" fmla="*/ 1770 h 10338"/>
              <a:gd name="connsiteX68" fmla="*/ 6442 w 10000"/>
              <a:gd name="connsiteY68" fmla="*/ 1623 h 10338"/>
              <a:gd name="connsiteX69" fmla="*/ 6361 w 10000"/>
              <a:gd name="connsiteY69" fmla="*/ 1478 h 10338"/>
              <a:gd name="connsiteX70" fmla="*/ 5983 w 10000"/>
              <a:gd name="connsiteY70" fmla="*/ 1258 h 10338"/>
              <a:gd name="connsiteX71" fmla="*/ 5381 w 10000"/>
              <a:gd name="connsiteY71" fmla="*/ 1186 h 10338"/>
              <a:gd name="connsiteX72" fmla="*/ 4017 w 10000"/>
              <a:gd name="connsiteY72" fmla="*/ 1004 h 10338"/>
              <a:gd name="connsiteX73" fmla="*/ 3334 w 10000"/>
              <a:gd name="connsiteY73" fmla="*/ 895 h 10338"/>
              <a:gd name="connsiteX74" fmla="*/ 2731 w 10000"/>
              <a:gd name="connsiteY74" fmla="*/ 895 h 10338"/>
              <a:gd name="connsiteX75" fmla="*/ 1366 w 10000"/>
              <a:gd name="connsiteY75" fmla="*/ 895 h 10338"/>
              <a:gd name="connsiteX76" fmla="*/ 1590 w 10000"/>
              <a:gd name="connsiteY76" fmla="*/ 785 h 10338"/>
              <a:gd name="connsiteX77" fmla="*/ 1671 w 10000"/>
              <a:gd name="connsiteY77" fmla="*/ 748 h 10338"/>
              <a:gd name="connsiteX78" fmla="*/ 1519 w 10000"/>
              <a:gd name="connsiteY78" fmla="*/ 712 h 10338"/>
              <a:gd name="connsiteX79" fmla="*/ 1141 w 10000"/>
              <a:gd name="connsiteY79" fmla="*/ 676 h 10338"/>
              <a:gd name="connsiteX80" fmla="*/ 988 w 10000"/>
              <a:gd name="connsiteY80" fmla="*/ 821 h 10338"/>
              <a:gd name="connsiteX81" fmla="*/ 683 w 10000"/>
              <a:gd name="connsiteY81" fmla="*/ 857 h 10338"/>
              <a:gd name="connsiteX82" fmla="*/ 683 w 10000"/>
              <a:gd name="connsiteY82" fmla="*/ 968 h 10338"/>
              <a:gd name="connsiteX83" fmla="*/ 378 w 10000"/>
              <a:gd name="connsiteY83" fmla="*/ 1113 h 10338"/>
              <a:gd name="connsiteX84" fmla="*/ 81 w 10000"/>
              <a:gd name="connsiteY84" fmla="*/ 1332 h 10338"/>
              <a:gd name="connsiteX85" fmla="*/ 0 w 10000"/>
              <a:gd name="connsiteY85" fmla="*/ 1550 h 10338"/>
              <a:gd name="connsiteX86" fmla="*/ 234 w 10000"/>
              <a:gd name="connsiteY86" fmla="*/ 1842 h 10338"/>
              <a:gd name="connsiteX87" fmla="*/ 611 w 10000"/>
              <a:gd name="connsiteY87" fmla="*/ 1915 h 10338"/>
              <a:gd name="connsiteX88" fmla="*/ 988 w 10000"/>
              <a:gd name="connsiteY88" fmla="*/ 2098 h 10338"/>
              <a:gd name="connsiteX89" fmla="*/ 836 w 10000"/>
              <a:gd name="connsiteY89" fmla="*/ 2352 h 10338"/>
              <a:gd name="connsiteX90" fmla="*/ 1294 w 10000"/>
              <a:gd name="connsiteY90" fmla="*/ 2791 h 10338"/>
              <a:gd name="connsiteX91" fmla="*/ 1895 w 10000"/>
              <a:gd name="connsiteY91" fmla="*/ 3082 h 10338"/>
              <a:gd name="connsiteX92" fmla="*/ 1519 w 10000"/>
              <a:gd name="connsiteY92" fmla="*/ 3301 h 10338"/>
              <a:gd name="connsiteX93" fmla="*/ 1590 w 10000"/>
              <a:gd name="connsiteY93" fmla="*/ 3556 h 10338"/>
              <a:gd name="connsiteX94" fmla="*/ 2202 w 10000"/>
              <a:gd name="connsiteY94" fmla="*/ 3738 h 10338"/>
              <a:gd name="connsiteX95" fmla="*/ 2578 w 10000"/>
              <a:gd name="connsiteY95" fmla="*/ 3994 h 10338"/>
              <a:gd name="connsiteX96" fmla="*/ 2426 w 10000"/>
              <a:gd name="connsiteY96" fmla="*/ 4212 h 10338"/>
              <a:gd name="connsiteX97" fmla="*/ 3027 w 10000"/>
              <a:gd name="connsiteY97" fmla="*/ 4395 h 10338"/>
              <a:gd name="connsiteX98" fmla="*/ 3486 w 10000"/>
              <a:gd name="connsiteY98" fmla="*/ 4614 h 10338"/>
              <a:gd name="connsiteX99" fmla="*/ 3414 w 10000"/>
              <a:gd name="connsiteY99" fmla="*/ 4905 h 10338"/>
              <a:gd name="connsiteX100" fmla="*/ 3027 w 10000"/>
              <a:gd name="connsiteY100" fmla="*/ 5233 h 10338"/>
              <a:gd name="connsiteX101" fmla="*/ 2578 w 10000"/>
              <a:gd name="connsiteY101" fmla="*/ 5561 h 10338"/>
              <a:gd name="connsiteX102" fmla="*/ 2354 w 10000"/>
              <a:gd name="connsiteY102" fmla="*/ 5999 h 10338"/>
              <a:gd name="connsiteX103" fmla="*/ 2498 w 10000"/>
              <a:gd name="connsiteY103" fmla="*/ 5926 h 10338"/>
              <a:gd name="connsiteX104" fmla="*/ 2731 w 10000"/>
              <a:gd name="connsiteY104" fmla="*/ 6071 h 10338"/>
              <a:gd name="connsiteX105" fmla="*/ 3109 w 10000"/>
              <a:gd name="connsiteY105" fmla="*/ 6145 h 10338"/>
              <a:gd name="connsiteX106" fmla="*/ 3558 w 10000"/>
              <a:gd name="connsiteY106" fmla="*/ 6182 h 10338"/>
              <a:gd name="connsiteX107" fmla="*/ 3558 w 10000"/>
              <a:gd name="connsiteY107" fmla="*/ 6218 h 10338"/>
              <a:gd name="connsiteX108" fmla="*/ 3486 w 10000"/>
              <a:gd name="connsiteY108" fmla="*/ 6254 h 10338"/>
              <a:gd name="connsiteX109" fmla="*/ 3261 w 10000"/>
              <a:gd name="connsiteY109" fmla="*/ 6291 h 10338"/>
              <a:gd name="connsiteX110" fmla="*/ 3109 w 10000"/>
              <a:gd name="connsiteY110" fmla="*/ 6291 h 10338"/>
              <a:gd name="connsiteX111" fmla="*/ 3027 w 10000"/>
              <a:gd name="connsiteY111" fmla="*/ 6400 h 10338"/>
              <a:gd name="connsiteX112" fmla="*/ 2578 w 10000"/>
              <a:gd name="connsiteY112" fmla="*/ 6436 h 10338"/>
              <a:gd name="connsiteX113" fmla="*/ 2578 w 10000"/>
              <a:gd name="connsiteY113" fmla="*/ 6546 h 10338"/>
              <a:gd name="connsiteX114" fmla="*/ 2578 w 10000"/>
              <a:gd name="connsiteY114" fmla="*/ 6655 h 10338"/>
              <a:gd name="connsiteX115" fmla="*/ 2498 w 10000"/>
              <a:gd name="connsiteY115" fmla="*/ 6655 h 10338"/>
              <a:gd name="connsiteX116" fmla="*/ 2578 w 10000"/>
              <a:gd name="connsiteY116" fmla="*/ 6728 h 10338"/>
              <a:gd name="connsiteX117" fmla="*/ 2578 w 10000"/>
              <a:gd name="connsiteY117" fmla="*/ 6947 h 10338"/>
              <a:gd name="connsiteX118" fmla="*/ 2578 w 10000"/>
              <a:gd name="connsiteY118" fmla="*/ 7239 h 10338"/>
              <a:gd name="connsiteX119" fmla="*/ 2956 w 10000"/>
              <a:gd name="connsiteY119" fmla="*/ 7457 h 10338"/>
              <a:gd name="connsiteX120" fmla="*/ 2803 w 10000"/>
              <a:gd name="connsiteY120" fmla="*/ 7749 h 10338"/>
              <a:gd name="connsiteX121" fmla="*/ 3109 w 10000"/>
              <a:gd name="connsiteY121" fmla="*/ 7786 h 10338"/>
              <a:gd name="connsiteX122" fmla="*/ 3181 w 10000"/>
              <a:gd name="connsiteY122" fmla="*/ 7968 h 10338"/>
              <a:gd name="connsiteX123" fmla="*/ 3486 w 10000"/>
              <a:gd name="connsiteY123" fmla="*/ 8114 h 10338"/>
              <a:gd name="connsiteX124" fmla="*/ 3710 w 10000"/>
              <a:gd name="connsiteY124" fmla="*/ 8406 h 10338"/>
              <a:gd name="connsiteX125" fmla="*/ 3710 w 10000"/>
              <a:gd name="connsiteY125" fmla="*/ 8369 h 10338"/>
              <a:gd name="connsiteX126" fmla="*/ 3935 w 10000"/>
              <a:gd name="connsiteY126" fmla="*/ 8369 h 10338"/>
              <a:gd name="connsiteX127" fmla="*/ 4169 w 10000"/>
              <a:gd name="connsiteY127" fmla="*/ 8442 h 10338"/>
              <a:gd name="connsiteX128" fmla="*/ 4322 w 10000"/>
              <a:gd name="connsiteY128" fmla="*/ 8406 h 10338"/>
              <a:gd name="connsiteX129" fmla="*/ 4618 w 10000"/>
              <a:gd name="connsiteY129" fmla="*/ 8442 h 10338"/>
              <a:gd name="connsiteX130" fmla="*/ 4771 w 10000"/>
              <a:gd name="connsiteY130" fmla="*/ 8515 h 10338"/>
              <a:gd name="connsiteX131" fmla="*/ 5149 w 10000"/>
              <a:gd name="connsiteY131" fmla="*/ 8406 h 10338"/>
              <a:gd name="connsiteX132" fmla="*/ 5454 w 10000"/>
              <a:gd name="connsiteY132" fmla="*/ 8442 h 10338"/>
              <a:gd name="connsiteX133" fmla="*/ 5759 w 10000"/>
              <a:gd name="connsiteY133" fmla="*/ 8551 h 10338"/>
              <a:gd name="connsiteX134" fmla="*/ 5830 w 10000"/>
              <a:gd name="connsiteY134" fmla="*/ 8698 h 10338"/>
              <a:gd name="connsiteX135" fmla="*/ 5830 w 10000"/>
              <a:gd name="connsiteY135" fmla="*/ 8843 h 10338"/>
              <a:gd name="connsiteX136" fmla="*/ 6137 w 10000"/>
              <a:gd name="connsiteY136" fmla="*/ 8916 h 10338"/>
              <a:gd name="connsiteX137" fmla="*/ 6137 w 10000"/>
              <a:gd name="connsiteY137" fmla="*/ 8989 h 10338"/>
              <a:gd name="connsiteX138" fmla="*/ 6442 w 10000"/>
              <a:gd name="connsiteY138" fmla="*/ 9099 h 10338"/>
              <a:gd name="connsiteX139" fmla="*/ 6819 w 10000"/>
              <a:gd name="connsiteY139" fmla="*/ 9135 h 10338"/>
              <a:gd name="connsiteX140" fmla="*/ 6891 w 10000"/>
              <a:gd name="connsiteY140" fmla="*/ 9244 h 10338"/>
              <a:gd name="connsiteX141" fmla="*/ 7502 w 10000"/>
              <a:gd name="connsiteY141" fmla="*/ 9317 h 10338"/>
              <a:gd name="connsiteX142" fmla="*/ 7727 w 10000"/>
              <a:gd name="connsiteY142" fmla="*/ 9427 h 10338"/>
              <a:gd name="connsiteX143" fmla="*/ 7574 w 10000"/>
              <a:gd name="connsiteY143" fmla="*/ 9536 h 10338"/>
              <a:gd name="connsiteX144" fmla="*/ 7421 w 10000"/>
              <a:gd name="connsiteY144" fmla="*/ 9609 h 10338"/>
              <a:gd name="connsiteX145" fmla="*/ 6971 w 10000"/>
              <a:gd name="connsiteY145" fmla="*/ 9645 h 10338"/>
              <a:gd name="connsiteX146" fmla="*/ 6891 w 10000"/>
              <a:gd name="connsiteY146" fmla="*/ 9754 h 10338"/>
              <a:gd name="connsiteX147" fmla="*/ 7116 w 10000"/>
              <a:gd name="connsiteY147" fmla="*/ 9828 h 10338"/>
              <a:gd name="connsiteX148" fmla="*/ 7116 w 10000"/>
              <a:gd name="connsiteY148" fmla="*/ 9937 h 10338"/>
              <a:gd name="connsiteX149" fmla="*/ 7269 w 10000"/>
              <a:gd name="connsiteY149" fmla="*/ 10046 h 10338"/>
              <a:gd name="connsiteX150" fmla="*/ 7502 w 10000"/>
              <a:gd name="connsiteY150" fmla="*/ 10193 h 10338"/>
              <a:gd name="connsiteX151" fmla="*/ 7798 w 10000"/>
              <a:gd name="connsiteY151" fmla="*/ 10193 h 10338"/>
              <a:gd name="connsiteX152" fmla="*/ 7879 w 10000"/>
              <a:gd name="connsiteY152" fmla="*/ 10010 h 10338"/>
              <a:gd name="connsiteX153" fmla="*/ 8176 w 10000"/>
              <a:gd name="connsiteY153" fmla="*/ 10010 h 10338"/>
              <a:gd name="connsiteX154" fmla="*/ 8706 w 10000"/>
              <a:gd name="connsiteY154" fmla="*/ 9864 h 10338"/>
              <a:gd name="connsiteX155" fmla="*/ 9083 w 10000"/>
              <a:gd name="connsiteY155" fmla="*/ 9937 h 10338"/>
              <a:gd name="connsiteX156" fmla="*/ 9469 w 10000"/>
              <a:gd name="connsiteY156" fmla="*/ 10046 h 10338"/>
              <a:gd name="connsiteX157" fmla="*/ 9317 w 10000"/>
              <a:gd name="connsiteY157" fmla="*/ 10119 h 10338"/>
              <a:gd name="connsiteX158" fmla="*/ 9469 w 10000"/>
              <a:gd name="connsiteY158" fmla="*/ 10302 h 10338"/>
              <a:gd name="connsiteX159" fmla="*/ 9694 w 10000"/>
              <a:gd name="connsiteY159" fmla="*/ 10338 h 10338"/>
              <a:gd name="connsiteX160" fmla="*/ 10000 w 10000"/>
              <a:gd name="connsiteY160" fmla="*/ 10338 h 10338"/>
              <a:gd name="connsiteX161" fmla="*/ 10000 w 10000"/>
              <a:gd name="connsiteY161" fmla="*/ 6510 h 10338"/>
              <a:gd name="connsiteX0" fmla="*/ 10000 w 10000"/>
              <a:gd name="connsiteY0" fmla="*/ 6491 h 10319"/>
              <a:gd name="connsiteX1" fmla="*/ 9083 w 10000"/>
              <a:gd name="connsiteY1" fmla="*/ 319 h 10319"/>
              <a:gd name="connsiteX2" fmla="*/ 9083 w 10000"/>
              <a:gd name="connsiteY2" fmla="*/ 912 h 10319"/>
              <a:gd name="connsiteX3" fmla="*/ 8634 w 10000"/>
              <a:gd name="connsiteY3" fmla="*/ 1130 h 10319"/>
              <a:gd name="connsiteX4" fmla="*/ 8410 w 10000"/>
              <a:gd name="connsiteY4" fmla="*/ 1130 h 10319"/>
              <a:gd name="connsiteX5" fmla="*/ 8257 w 10000"/>
              <a:gd name="connsiteY5" fmla="*/ 1058 h 10319"/>
              <a:gd name="connsiteX6" fmla="*/ 8104 w 10000"/>
              <a:gd name="connsiteY6" fmla="*/ 1021 h 10319"/>
              <a:gd name="connsiteX7" fmla="*/ 8023 w 10000"/>
              <a:gd name="connsiteY7" fmla="*/ 1058 h 10319"/>
              <a:gd name="connsiteX8" fmla="*/ 7879 w 10000"/>
              <a:gd name="connsiteY8" fmla="*/ 1058 h 10319"/>
              <a:gd name="connsiteX9" fmla="*/ 7879 w 10000"/>
              <a:gd name="connsiteY9" fmla="*/ 949 h 10319"/>
              <a:gd name="connsiteX10" fmla="*/ 7879 w 10000"/>
              <a:gd name="connsiteY10" fmla="*/ 802 h 10319"/>
              <a:gd name="connsiteX11" fmla="*/ 8023 w 10000"/>
              <a:gd name="connsiteY11" fmla="*/ 693 h 10319"/>
              <a:gd name="connsiteX12" fmla="*/ 8104 w 10000"/>
              <a:gd name="connsiteY12" fmla="*/ 584 h 10319"/>
              <a:gd name="connsiteX13" fmla="*/ 8023 w 10000"/>
              <a:gd name="connsiteY13" fmla="*/ 511 h 10319"/>
              <a:gd name="connsiteX14" fmla="*/ 7196 w 10000"/>
              <a:gd name="connsiteY14" fmla="*/ 401 h 10319"/>
              <a:gd name="connsiteX15" fmla="*/ 6738 w 10000"/>
              <a:gd name="connsiteY15" fmla="*/ 474 h 10319"/>
              <a:gd name="connsiteX16" fmla="*/ 6289 w 10000"/>
              <a:gd name="connsiteY16" fmla="*/ 511 h 10319"/>
              <a:gd name="connsiteX17" fmla="*/ 6666 w 10000"/>
              <a:gd name="connsiteY17" fmla="*/ 584 h 10319"/>
              <a:gd name="connsiteX18" fmla="*/ 7044 w 10000"/>
              <a:gd name="connsiteY18" fmla="*/ 693 h 10319"/>
              <a:gd name="connsiteX19" fmla="*/ 7269 w 10000"/>
              <a:gd name="connsiteY19" fmla="*/ 1094 h 10319"/>
              <a:gd name="connsiteX20" fmla="*/ 7349 w 10000"/>
              <a:gd name="connsiteY20" fmla="*/ 1203 h 10319"/>
              <a:gd name="connsiteX21" fmla="*/ 7574 w 10000"/>
              <a:gd name="connsiteY21" fmla="*/ 1203 h 10319"/>
              <a:gd name="connsiteX22" fmla="*/ 7879 w 10000"/>
              <a:gd name="connsiteY22" fmla="*/ 1313 h 10319"/>
              <a:gd name="connsiteX23" fmla="*/ 8104 w 10000"/>
              <a:gd name="connsiteY23" fmla="*/ 1495 h 10319"/>
              <a:gd name="connsiteX24" fmla="*/ 8176 w 10000"/>
              <a:gd name="connsiteY24" fmla="*/ 1714 h 10319"/>
              <a:gd name="connsiteX25" fmla="*/ 7645 w 10000"/>
              <a:gd name="connsiteY25" fmla="*/ 1678 h 10319"/>
              <a:gd name="connsiteX26" fmla="*/ 7196 w 10000"/>
              <a:gd name="connsiteY26" fmla="*/ 1714 h 10319"/>
              <a:gd name="connsiteX27" fmla="*/ 7044 w 10000"/>
              <a:gd name="connsiteY27" fmla="*/ 1751 h 10319"/>
              <a:gd name="connsiteX28" fmla="*/ 7044 w 10000"/>
              <a:gd name="connsiteY28" fmla="*/ 1787 h 10319"/>
              <a:gd name="connsiteX29" fmla="*/ 6971 w 10000"/>
              <a:gd name="connsiteY29" fmla="*/ 1932 h 10319"/>
              <a:gd name="connsiteX30" fmla="*/ 6738 w 10000"/>
              <a:gd name="connsiteY30" fmla="*/ 2115 h 10319"/>
              <a:gd name="connsiteX31" fmla="*/ 6513 w 10000"/>
              <a:gd name="connsiteY31" fmla="*/ 2333 h 10319"/>
              <a:gd name="connsiteX32" fmla="*/ 6442 w 10000"/>
              <a:gd name="connsiteY32" fmla="*/ 2480 h 10319"/>
              <a:gd name="connsiteX33" fmla="*/ 6586 w 10000"/>
              <a:gd name="connsiteY33" fmla="*/ 2553 h 10319"/>
              <a:gd name="connsiteX34" fmla="*/ 7349 w 10000"/>
              <a:gd name="connsiteY34" fmla="*/ 2844 h 10319"/>
              <a:gd name="connsiteX35" fmla="*/ 6738 w 10000"/>
              <a:gd name="connsiteY35" fmla="*/ 2954 h 10319"/>
              <a:gd name="connsiteX36" fmla="*/ 5983 w 10000"/>
              <a:gd name="connsiteY36" fmla="*/ 2954 h 10319"/>
              <a:gd name="connsiteX37" fmla="*/ 5381 w 10000"/>
              <a:gd name="connsiteY37" fmla="*/ 2881 h 10319"/>
              <a:gd name="connsiteX38" fmla="*/ 5229 w 10000"/>
              <a:gd name="connsiteY38" fmla="*/ 2954 h 10319"/>
              <a:gd name="connsiteX39" fmla="*/ 5149 w 10000"/>
              <a:gd name="connsiteY39" fmla="*/ 3063 h 10319"/>
              <a:gd name="connsiteX40" fmla="*/ 5454 w 10000"/>
              <a:gd name="connsiteY40" fmla="*/ 3209 h 10319"/>
              <a:gd name="connsiteX41" fmla="*/ 5912 w 10000"/>
              <a:gd name="connsiteY41" fmla="*/ 3245 h 10319"/>
              <a:gd name="connsiteX42" fmla="*/ 6137 w 10000"/>
              <a:gd name="connsiteY42" fmla="*/ 3245 h 10319"/>
              <a:gd name="connsiteX43" fmla="*/ 6289 w 10000"/>
              <a:gd name="connsiteY43" fmla="*/ 3318 h 10319"/>
              <a:gd name="connsiteX44" fmla="*/ 6289 w 10000"/>
              <a:gd name="connsiteY44" fmla="*/ 3391 h 10319"/>
              <a:gd name="connsiteX45" fmla="*/ 6137 w 10000"/>
              <a:gd name="connsiteY45" fmla="*/ 3501 h 10319"/>
              <a:gd name="connsiteX46" fmla="*/ 6055 w 10000"/>
              <a:gd name="connsiteY46" fmla="*/ 3537 h 10319"/>
              <a:gd name="connsiteX47" fmla="*/ 5830 w 10000"/>
              <a:gd name="connsiteY47" fmla="*/ 3537 h 10319"/>
              <a:gd name="connsiteX48" fmla="*/ 5381 w 10000"/>
              <a:gd name="connsiteY48" fmla="*/ 3464 h 10319"/>
              <a:gd name="connsiteX49" fmla="*/ 4923 w 10000"/>
              <a:gd name="connsiteY49" fmla="*/ 3427 h 10319"/>
              <a:gd name="connsiteX50" fmla="*/ 4698 w 10000"/>
              <a:gd name="connsiteY50" fmla="*/ 3391 h 10319"/>
              <a:gd name="connsiteX51" fmla="*/ 4546 w 10000"/>
              <a:gd name="connsiteY51" fmla="*/ 3318 h 10319"/>
              <a:gd name="connsiteX52" fmla="*/ 4017 w 10000"/>
              <a:gd name="connsiteY52" fmla="*/ 2990 h 10319"/>
              <a:gd name="connsiteX53" fmla="*/ 3935 w 10000"/>
              <a:gd name="connsiteY53" fmla="*/ 2808 h 10319"/>
              <a:gd name="connsiteX54" fmla="*/ 3935 w 10000"/>
              <a:gd name="connsiteY54" fmla="*/ 2735 h 10319"/>
              <a:gd name="connsiteX55" fmla="*/ 3863 w 10000"/>
              <a:gd name="connsiteY55" fmla="*/ 2625 h 10319"/>
              <a:gd name="connsiteX56" fmla="*/ 3414 w 10000"/>
              <a:gd name="connsiteY56" fmla="*/ 2553 h 10319"/>
              <a:gd name="connsiteX57" fmla="*/ 3027 w 10000"/>
              <a:gd name="connsiteY57" fmla="*/ 2480 h 10319"/>
              <a:gd name="connsiteX58" fmla="*/ 2273 w 10000"/>
              <a:gd name="connsiteY58" fmla="*/ 2224 h 10319"/>
              <a:gd name="connsiteX59" fmla="*/ 2578 w 10000"/>
              <a:gd name="connsiteY59" fmla="*/ 2224 h 10319"/>
              <a:gd name="connsiteX60" fmla="*/ 2884 w 10000"/>
              <a:gd name="connsiteY60" fmla="*/ 2297 h 10319"/>
              <a:gd name="connsiteX61" fmla="*/ 3558 w 10000"/>
              <a:gd name="connsiteY61" fmla="*/ 2297 h 10319"/>
              <a:gd name="connsiteX62" fmla="*/ 5076 w 10000"/>
              <a:gd name="connsiteY62" fmla="*/ 2333 h 10319"/>
              <a:gd name="connsiteX63" fmla="*/ 5606 w 10000"/>
              <a:gd name="connsiteY63" fmla="*/ 2261 h 10319"/>
              <a:gd name="connsiteX64" fmla="*/ 5912 w 10000"/>
              <a:gd name="connsiteY64" fmla="*/ 2188 h 10319"/>
              <a:gd name="connsiteX65" fmla="*/ 6137 w 10000"/>
              <a:gd name="connsiteY65" fmla="*/ 2042 h 10319"/>
              <a:gd name="connsiteX66" fmla="*/ 6361 w 10000"/>
              <a:gd name="connsiteY66" fmla="*/ 1751 h 10319"/>
              <a:gd name="connsiteX67" fmla="*/ 6442 w 10000"/>
              <a:gd name="connsiteY67" fmla="*/ 1604 h 10319"/>
              <a:gd name="connsiteX68" fmla="*/ 6361 w 10000"/>
              <a:gd name="connsiteY68" fmla="*/ 1459 h 10319"/>
              <a:gd name="connsiteX69" fmla="*/ 5983 w 10000"/>
              <a:gd name="connsiteY69" fmla="*/ 1239 h 10319"/>
              <a:gd name="connsiteX70" fmla="*/ 5381 w 10000"/>
              <a:gd name="connsiteY70" fmla="*/ 1167 h 10319"/>
              <a:gd name="connsiteX71" fmla="*/ 4017 w 10000"/>
              <a:gd name="connsiteY71" fmla="*/ 985 h 10319"/>
              <a:gd name="connsiteX72" fmla="*/ 3334 w 10000"/>
              <a:gd name="connsiteY72" fmla="*/ 876 h 10319"/>
              <a:gd name="connsiteX73" fmla="*/ 2731 w 10000"/>
              <a:gd name="connsiteY73" fmla="*/ 876 h 10319"/>
              <a:gd name="connsiteX74" fmla="*/ 1366 w 10000"/>
              <a:gd name="connsiteY74" fmla="*/ 876 h 10319"/>
              <a:gd name="connsiteX75" fmla="*/ 1590 w 10000"/>
              <a:gd name="connsiteY75" fmla="*/ 766 h 10319"/>
              <a:gd name="connsiteX76" fmla="*/ 1671 w 10000"/>
              <a:gd name="connsiteY76" fmla="*/ 729 h 10319"/>
              <a:gd name="connsiteX77" fmla="*/ 1519 w 10000"/>
              <a:gd name="connsiteY77" fmla="*/ 693 h 10319"/>
              <a:gd name="connsiteX78" fmla="*/ 1141 w 10000"/>
              <a:gd name="connsiteY78" fmla="*/ 657 h 10319"/>
              <a:gd name="connsiteX79" fmla="*/ 988 w 10000"/>
              <a:gd name="connsiteY79" fmla="*/ 802 h 10319"/>
              <a:gd name="connsiteX80" fmla="*/ 683 w 10000"/>
              <a:gd name="connsiteY80" fmla="*/ 838 h 10319"/>
              <a:gd name="connsiteX81" fmla="*/ 683 w 10000"/>
              <a:gd name="connsiteY81" fmla="*/ 949 h 10319"/>
              <a:gd name="connsiteX82" fmla="*/ 378 w 10000"/>
              <a:gd name="connsiteY82" fmla="*/ 1094 h 10319"/>
              <a:gd name="connsiteX83" fmla="*/ 81 w 10000"/>
              <a:gd name="connsiteY83" fmla="*/ 1313 h 10319"/>
              <a:gd name="connsiteX84" fmla="*/ 0 w 10000"/>
              <a:gd name="connsiteY84" fmla="*/ 1531 h 10319"/>
              <a:gd name="connsiteX85" fmla="*/ 234 w 10000"/>
              <a:gd name="connsiteY85" fmla="*/ 1823 h 10319"/>
              <a:gd name="connsiteX86" fmla="*/ 611 w 10000"/>
              <a:gd name="connsiteY86" fmla="*/ 1896 h 10319"/>
              <a:gd name="connsiteX87" fmla="*/ 988 w 10000"/>
              <a:gd name="connsiteY87" fmla="*/ 2079 h 10319"/>
              <a:gd name="connsiteX88" fmla="*/ 836 w 10000"/>
              <a:gd name="connsiteY88" fmla="*/ 2333 h 10319"/>
              <a:gd name="connsiteX89" fmla="*/ 1294 w 10000"/>
              <a:gd name="connsiteY89" fmla="*/ 2772 h 10319"/>
              <a:gd name="connsiteX90" fmla="*/ 1895 w 10000"/>
              <a:gd name="connsiteY90" fmla="*/ 3063 h 10319"/>
              <a:gd name="connsiteX91" fmla="*/ 1519 w 10000"/>
              <a:gd name="connsiteY91" fmla="*/ 3282 h 10319"/>
              <a:gd name="connsiteX92" fmla="*/ 1590 w 10000"/>
              <a:gd name="connsiteY92" fmla="*/ 3537 h 10319"/>
              <a:gd name="connsiteX93" fmla="*/ 2202 w 10000"/>
              <a:gd name="connsiteY93" fmla="*/ 3719 h 10319"/>
              <a:gd name="connsiteX94" fmla="*/ 2578 w 10000"/>
              <a:gd name="connsiteY94" fmla="*/ 3975 h 10319"/>
              <a:gd name="connsiteX95" fmla="*/ 2426 w 10000"/>
              <a:gd name="connsiteY95" fmla="*/ 4193 h 10319"/>
              <a:gd name="connsiteX96" fmla="*/ 3027 w 10000"/>
              <a:gd name="connsiteY96" fmla="*/ 4376 h 10319"/>
              <a:gd name="connsiteX97" fmla="*/ 3486 w 10000"/>
              <a:gd name="connsiteY97" fmla="*/ 4595 h 10319"/>
              <a:gd name="connsiteX98" fmla="*/ 3414 w 10000"/>
              <a:gd name="connsiteY98" fmla="*/ 4886 h 10319"/>
              <a:gd name="connsiteX99" fmla="*/ 3027 w 10000"/>
              <a:gd name="connsiteY99" fmla="*/ 5214 h 10319"/>
              <a:gd name="connsiteX100" fmla="*/ 2578 w 10000"/>
              <a:gd name="connsiteY100" fmla="*/ 5542 h 10319"/>
              <a:gd name="connsiteX101" fmla="*/ 2354 w 10000"/>
              <a:gd name="connsiteY101" fmla="*/ 5980 h 10319"/>
              <a:gd name="connsiteX102" fmla="*/ 2498 w 10000"/>
              <a:gd name="connsiteY102" fmla="*/ 5907 h 10319"/>
              <a:gd name="connsiteX103" fmla="*/ 2731 w 10000"/>
              <a:gd name="connsiteY103" fmla="*/ 6052 h 10319"/>
              <a:gd name="connsiteX104" fmla="*/ 3109 w 10000"/>
              <a:gd name="connsiteY104" fmla="*/ 6126 h 10319"/>
              <a:gd name="connsiteX105" fmla="*/ 3558 w 10000"/>
              <a:gd name="connsiteY105" fmla="*/ 6163 h 10319"/>
              <a:gd name="connsiteX106" fmla="*/ 3558 w 10000"/>
              <a:gd name="connsiteY106" fmla="*/ 6199 h 10319"/>
              <a:gd name="connsiteX107" fmla="*/ 3486 w 10000"/>
              <a:gd name="connsiteY107" fmla="*/ 6235 h 10319"/>
              <a:gd name="connsiteX108" fmla="*/ 3261 w 10000"/>
              <a:gd name="connsiteY108" fmla="*/ 6272 h 10319"/>
              <a:gd name="connsiteX109" fmla="*/ 3109 w 10000"/>
              <a:gd name="connsiteY109" fmla="*/ 6272 h 10319"/>
              <a:gd name="connsiteX110" fmla="*/ 3027 w 10000"/>
              <a:gd name="connsiteY110" fmla="*/ 6381 h 10319"/>
              <a:gd name="connsiteX111" fmla="*/ 2578 w 10000"/>
              <a:gd name="connsiteY111" fmla="*/ 6417 h 10319"/>
              <a:gd name="connsiteX112" fmla="*/ 2578 w 10000"/>
              <a:gd name="connsiteY112" fmla="*/ 6527 h 10319"/>
              <a:gd name="connsiteX113" fmla="*/ 2578 w 10000"/>
              <a:gd name="connsiteY113" fmla="*/ 6636 h 10319"/>
              <a:gd name="connsiteX114" fmla="*/ 2498 w 10000"/>
              <a:gd name="connsiteY114" fmla="*/ 6636 h 10319"/>
              <a:gd name="connsiteX115" fmla="*/ 2578 w 10000"/>
              <a:gd name="connsiteY115" fmla="*/ 6709 h 10319"/>
              <a:gd name="connsiteX116" fmla="*/ 2578 w 10000"/>
              <a:gd name="connsiteY116" fmla="*/ 6928 h 10319"/>
              <a:gd name="connsiteX117" fmla="*/ 2578 w 10000"/>
              <a:gd name="connsiteY117" fmla="*/ 7220 h 10319"/>
              <a:gd name="connsiteX118" fmla="*/ 2956 w 10000"/>
              <a:gd name="connsiteY118" fmla="*/ 7438 h 10319"/>
              <a:gd name="connsiteX119" fmla="*/ 2803 w 10000"/>
              <a:gd name="connsiteY119" fmla="*/ 7730 h 10319"/>
              <a:gd name="connsiteX120" fmla="*/ 3109 w 10000"/>
              <a:gd name="connsiteY120" fmla="*/ 7767 h 10319"/>
              <a:gd name="connsiteX121" fmla="*/ 3181 w 10000"/>
              <a:gd name="connsiteY121" fmla="*/ 7949 h 10319"/>
              <a:gd name="connsiteX122" fmla="*/ 3486 w 10000"/>
              <a:gd name="connsiteY122" fmla="*/ 8095 h 10319"/>
              <a:gd name="connsiteX123" fmla="*/ 3710 w 10000"/>
              <a:gd name="connsiteY123" fmla="*/ 8387 h 10319"/>
              <a:gd name="connsiteX124" fmla="*/ 3710 w 10000"/>
              <a:gd name="connsiteY124" fmla="*/ 8350 h 10319"/>
              <a:gd name="connsiteX125" fmla="*/ 3935 w 10000"/>
              <a:gd name="connsiteY125" fmla="*/ 8350 h 10319"/>
              <a:gd name="connsiteX126" fmla="*/ 4169 w 10000"/>
              <a:gd name="connsiteY126" fmla="*/ 8423 h 10319"/>
              <a:gd name="connsiteX127" fmla="*/ 4322 w 10000"/>
              <a:gd name="connsiteY127" fmla="*/ 8387 h 10319"/>
              <a:gd name="connsiteX128" fmla="*/ 4618 w 10000"/>
              <a:gd name="connsiteY128" fmla="*/ 8423 h 10319"/>
              <a:gd name="connsiteX129" fmla="*/ 4771 w 10000"/>
              <a:gd name="connsiteY129" fmla="*/ 8496 h 10319"/>
              <a:gd name="connsiteX130" fmla="*/ 5149 w 10000"/>
              <a:gd name="connsiteY130" fmla="*/ 8387 h 10319"/>
              <a:gd name="connsiteX131" fmla="*/ 5454 w 10000"/>
              <a:gd name="connsiteY131" fmla="*/ 8423 h 10319"/>
              <a:gd name="connsiteX132" fmla="*/ 5759 w 10000"/>
              <a:gd name="connsiteY132" fmla="*/ 8532 h 10319"/>
              <a:gd name="connsiteX133" fmla="*/ 5830 w 10000"/>
              <a:gd name="connsiteY133" fmla="*/ 8679 h 10319"/>
              <a:gd name="connsiteX134" fmla="*/ 5830 w 10000"/>
              <a:gd name="connsiteY134" fmla="*/ 8824 h 10319"/>
              <a:gd name="connsiteX135" fmla="*/ 6137 w 10000"/>
              <a:gd name="connsiteY135" fmla="*/ 8897 h 10319"/>
              <a:gd name="connsiteX136" fmla="*/ 6137 w 10000"/>
              <a:gd name="connsiteY136" fmla="*/ 8970 h 10319"/>
              <a:gd name="connsiteX137" fmla="*/ 6442 w 10000"/>
              <a:gd name="connsiteY137" fmla="*/ 9080 h 10319"/>
              <a:gd name="connsiteX138" fmla="*/ 6819 w 10000"/>
              <a:gd name="connsiteY138" fmla="*/ 9116 h 10319"/>
              <a:gd name="connsiteX139" fmla="*/ 6891 w 10000"/>
              <a:gd name="connsiteY139" fmla="*/ 9225 h 10319"/>
              <a:gd name="connsiteX140" fmla="*/ 7502 w 10000"/>
              <a:gd name="connsiteY140" fmla="*/ 9298 h 10319"/>
              <a:gd name="connsiteX141" fmla="*/ 7727 w 10000"/>
              <a:gd name="connsiteY141" fmla="*/ 9408 h 10319"/>
              <a:gd name="connsiteX142" fmla="*/ 7574 w 10000"/>
              <a:gd name="connsiteY142" fmla="*/ 9517 h 10319"/>
              <a:gd name="connsiteX143" fmla="*/ 7421 w 10000"/>
              <a:gd name="connsiteY143" fmla="*/ 9590 h 10319"/>
              <a:gd name="connsiteX144" fmla="*/ 6971 w 10000"/>
              <a:gd name="connsiteY144" fmla="*/ 9626 h 10319"/>
              <a:gd name="connsiteX145" fmla="*/ 6891 w 10000"/>
              <a:gd name="connsiteY145" fmla="*/ 9735 h 10319"/>
              <a:gd name="connsiteX146" fmla="*/ 7116 w 10000"/>
              <a:gd name="connsiteY146" fmla="*/ 9809 h 10319"/>
              <a:gd name="connsiteX147" fmla="*/ 7116 w 10000"/>
              <a:gd name="connsiteY147" fmla="*/ 9918 h 10319"/>
              <a:gd name="connsiteX148" fmla="*/ 7269 w 10000"/>
              <a:gd name="connsiteY148" fmla="*/ 10027 h 10319"/>
              <a:gd name="connsiteX149" fmla="*/ 7502 w 10000"/>
              <a:gd name="connsiteY149" fmla="*/ 10174 h 10319"/>
              <a:gd name="connsiteX150" fmla="*/ 7798 w 10000"/>
              <a:gd name="connsiteY150" fmla="*/ 10174 h 10319"/>
              <a:gd name="connsiteX151" fmla="*/ 7879 w 10000"/>
              <a:gd name="connsiteY151" fmla="*/ 9991 h 10319"/>
              <a:gd name="connsiteX152" fmla="*/ 8176 w 10000"/>
              <a:gd name="connsiteY152" fmla="*/ 9991 h 10319"/>
              <a:gd name="connsiteX153" fmla="*/ 8706 w 10000"/>
              <a:gd name="connsiteY153" fmla="*/ 9845 h 10319"/>
              <a:gd name="connsiteX154" fmla="*/ 9083 w 10000"/>
              <a:gd name="connsiteY154" fmla="*/ 9918 h 10319"/>
              <a:gd name="connsiteX155" fmla="*/ 9469 w 10000"/>
              <a:gd name="connsiteY155" fmla="*/ 10027 h 10319"/>
              <a:gd name="connsiteX156" fmla="*/ 9317 w 10000"/>
              <a:gd name="connsiteY156" fmla="*/ 10100 h 10319"/>
              <a:gd name="connsiteX157" fmla="*/ 9469 w 10000"/>
              <a:gd name="connsiteY157" fmla="*/ 10283 h 10319"/>
              <a:gd name="connsiteX158" fmla="*/ 9694 w 10000"/>
              <a:gd name="connsiteY158" fmla="*/ 10319 h 10319"/>
              <a:gd name="connsiteX159" fmla="*/ 10000 w 10000"/>
              <a:gd name="connsiteY159" fmla="*/ 10319 h 10319"/>
              <a:gd name="connsiteX160" fmla="*/ 10000 w 10000"/>
              <a:gd name="connsiteY160" fmla="*/ 6491 h 10319"/>
              <a:gd name="connsiteX0" fmla="*/ 10000 w 10000"/>
              <a:gd name="connsiteY0" fmla="*/ 6090 h 9918"/>
              <a:gd name="connsiteX1" fmla="*/ 9083 w 10000"/>
              <a:gd name="connsiteY1" fmla="*/ 511 h 9918"/>
              <a:gd name="connsiteX2" fmla="*/ 8634 w 10000"/>
              <a:gd name="connsiteY2" fmla="*/ 729 h 9918"/>
              <a:gd name="connsiteX3" fmla="*/ 8410 w 10000"/>
              <a:gd name="connsiteY3" fmla="*/ 729 h 9918"/>
              <a:gd name="connsiteX4" fmla="*/ 8257 w 10000"/>
              <a:gd name="connsiteY4" fmla="*/ 657 h 9918"/>
              <a:gd name="connsiteX5" fmla="*/ 8104 w 10000"/>
              <a:gd name="connsiteY5" fmla="*/ 620 h 9918"/>
              <a:gd name="connsiteX6" fmla="*/ 8023 w 10000"/>
              <a:gd name="connsiteY6" fmla="*/ 657 h 9918"/>
              <a:gd name="connsiteX7" fmla="*/ 7879 w 10000"/>
              <a:gd name="connsiteY7" fmla="*/ 657 h 9918"/>
              <a:gd name="connsiteX8" fmla="*/ 7879 w 10000"/>
              <a:gd name="connsiteY8" fmla="*/ 548 h 9918"/>
              <a:gd name="connsiteX9" fmla="*/ 7879 w 10000"/>
              <a:gd name="connsiteY9" fmla="*/ 401 h 9918"/>
              <a:gd name="connsiteX10" fmla="*/ 8023 w 10000"/>
              <a:gd name="connsiteY10" fmla="*/ 292 h 9918"/>
              <a:gd name="connsiteX11" fmla="*/ 8104 w 10000"/>
              <a:gd name="connsiteY11" fmla="*/ 183 h 9918"/>
              <a:gd name="connsiteX12" fmla="*/ 8023 w 10000"/>
              <a:gd name="connsiteY12" fmla="*/ 110 h 9918"/>
              <a:gd name="connsiteX13" fmla="*/ 7196 w 10000"/>
              <a:gd name="connsiteY13" fmla="*/ 0 h 9918"/>
              <a:gd name="connsiteX14" fmla="*/ 6738 w 10000"/>
              <a:gd name="connsiteY14" fmla="*/ 73 h 9918"/>
              <a:gd name="connsiteX15" fmla="*/ 6289 w 10000"/>
              <a:gd name="connsiteY15" fmla="*/ 110 h 9918"/>
              <a:gd name="connsiteX16" fmla="*/ 6666 w 10000"/>
              <a:gd name="connsiteY16" fmla="*/ 183 h 9918"/>
              <a:gd name="connsiteX17" fmla="*/ 7044 w 10000"/>
              <a:gd name="connsiteY17" fmla="*/ 292 h 9918"/>
              <a:gd name="connsiteX18" fmla="*/ 7269 w 10000"/>
              <a:gd name="connsiteY18" fmla="*/ 693 h 9918"/>
              <a:gd name="connsiteX19" fmla="*/ 7349 w 10000"/>
              <a:gd name="connsiteY19" fmla="*/ 802 h 9918"/>
              <a:gd name="connsiteX20" fmla="*/ 7574 w 10000"/>
              <a:gd name="connsiteY20" fmla="*/ 802 h 9918"/>
              <a:gd name="connsiteX21" fmla="*/ 7879 w 10000"/>
              <a:gd name="connsiteY21" fmla="*/ 912 h 9918"/>
              <a:gd name="connsiteX22" fmla="*/ 8104 w 10000"/>
              <a:gd name="connsiteY22" fmla="*/ 1094 h 9918"/>
              <a:gd name="connsiteX23" fmla="*/ 8176 w 10000"/>
              <a:gd name="connsiteY23" fmla="*/ 1313 h 9918"/>
              <a:gd name="connsiteX24" fmla="*/ 7645 w 10000"/>
              <a:gd name="connsiteY24" fmla="*/ 1277 h 9918"/>
              <a:gd name="connsiteX25" fmla="*/ 7196 w 10000"/>
              <a:gd name="connsiteY25" fmla="*/ 1313 h 9918"/>
              <a:gd name="connsiteX26" fmla="*/ 7044 w 10000"/>
              <a:gd name="connsiteY26" fmla="*/ 1350 h 9918"/>
              <a:gd name="connsiteX27" fmla="*/ 7044 w 10000"/>
              <a:gd name="connsiteY27" fmla="*/ 1386 h 9918"/>
              <a:gd name="connsiteX28" fmla="*/ 6971 w 10000"/>
              <a:gd name="connsiteY28" fmla="*/ 1531 h 9918"/>
              <a:gd name="connsiteX29" fmla="*/ 6738 w 10000"/>
              <a:gd name="connsiteY29" fmla="*/ 1714 h 9918"/>
              <a:gd name="connsiteX30" fmla="*/ 6513 w 10000"/>
              <a:gd name="connsiteY30" fmla="*/ 1932 h 9918"/>
              <a:gd name="connsiteX31" fmla="*/ 6442 w 10000"/>
              <a:gd name="connsiteY31" fmla="*/ 2079 h 9918"/>
              <a:gd name="connsiteX32" fmla="*/ 6586 w 10000"/>
              <a:gd name="connsiteY32" fmla="*/ 2152 h 9918"/>
              <a:gd name="connsiteX33" fmla="*/ 7349 w 10000"/>
              <a:gd name="connsiteY33" fmla="*/ 2443 h 9918"/>
              <a:gd name="connsiteX34" fmla="*/ 6738 w 10000"/>
              <a:gd name="connsiteY34" fmla="*/ 2553 h 9918"/>
              <a:gd name="connsiteX35" fmla="*/ 5983 w 10000"/>
              <a:gd name="connsiteY35" fmla="*/ 2553 h 9918"/>
              <a:gd name="connsiteX36" fmla="*/ 5381 w 10000"/>
              <a:gd name="connsiteY36" fmla="*/ 2480 h 9918"/>
              <a:gd name="connsiteX37" fmla="*/ 5229 w 10000"/>
              <a:gd name="connsiteY37" fmla="*/ 2553 h 9918"/>
              <a:gd name="connsiteX38" fmla="*/ 5149 w 10000"/>
              <a:gd name="connsiteY38" fmla="*/ 2662 h 9918"/>
              <a:gd name="connsiteX39" fmla="*/ 5454 w 10000"/>
              <a:gd name="connsiteY39" fmla="*/ 2808 h 9918"/>
              <a:gd name="connsiteX40" fmla="*/ 5912 w 10000"/>
              <a:gd name="connsiteY40" fmla="*/ 2844 h 9918"/>
              <a:gd name="connsiteX41" fmla="*/ 6137 w 10000"/>
              <a:gd name="connsiteY41" fmla="*/ 2844 h 9918"/>
              <a:gd name="connsiteX42" fmla="*/ 6289 w 10000"/>
              <a:gd name="connsiteY42" fmla="*/ 2917 h 9918"/>
              <a:gd name="connsiteX43" fmla="*/ 6289 w 10000"/>
              <a:gd name="connsiteY43" fmla="*/ 2990 h 9918"/>
              <a:gd name="connsiteX44" fmla="*/ 6137 w 10000"/>
              <a:gd name="connsiteY44" fmla="*/ 3100 h 9918"/>
              <a:gd name="connsiteX45" fmla="*/ 6055 w 10000"/>
              <a:gd name="connsiteY45" fmla="*/ 3136 h 9918"/>
              <a:gd name="connsiteX46" fmla="*/ 5830 w 10000"/>
              <a:gd name="connsiteY46" fmla="*/ 3136 h 9918"/>
              <a:gd name="connsiteX47" fmla="*/ 5381 w 10000"/>
              <a:gd name="connsiteY47" fmla="*/ 3063 h 9918"/>
              <a:gd name="connsiteX48" fmla="*/ 4923 w 10000"/>
              <a:gd name="connsiteY48" fmla="*/ 3026 h 9918"/>
              <a:gd name="connsiteX49" fmla="*/ 4698 w 10000"/>
              <a:gd name="connsiteY49" fmla="*/ 2990 h 9918"/>
              <a:gd name="connsiteX50" fmla="*/ 4546 w 10000"/>
              <a:gd name="connsiteY50" fmla="*/ 2917 h 9918"/>
              <a:gd name="connsiteX51" fmla="*/ 4017 w 10000"/>
              <a:gd name="connsiteY51" fmla="*/ 2589 h 9918"/>
              <a:gd name="connsiteX52" fmla="*/ 3935 w 10000"/>
              <a:gd name="connsiteY52" fmla="*/ 2407 h 9918"/>
              <a:gd name="connsiteX53" fmla="*/ 3935 w 10000"/>
              <a:gd name="connsiteY53" fmla="*/ 2334 h 9918"/>
              <a:gd name="connsiteX54" fmla="*/ 3863 w 10000"/>
              <a:gd name="connsiteY54" fmla="*/ 2224 h 9918"/>
              <a:gd name="connsiteX55" fmla="*/ 3414 w 10000"/>
              <a:gd name="connsiteY55" fmla="*/ 2152 h 9918"/>
              <a:gd name="connsiteX56" fmla="*/ 3027 w 10000"/>
              <a:gd name="connsiteY56" fmla="*/ 2079 h 9918"/>
              <a:gd name="connsiteX57" fmla="*/ 2273 w 10000"/>
              <a:gd name="connsiteY57" fmla="*/ 1823 h 9918"/>
              <a:gd name="connsiteX58" fmla="*/ 2578 w 10000"/>
              <a:gd name="connsiteY58" fmla="*/ 1823 h 9918"/>
              <a:gd name="connsiteX59" fmla="*/ 2884 w 10000"/>
              <a:gd name="connsiteY59" fmla="*/ 1896 h 9918"/>
              <a:gd name="connsiteX60" fmla="*/ 3558 w 10000"/>
              <a:gd name="connsiteY60" fmla="*/ 1896 h 9918"/>
              <a:gd name="connsiteX61" fmla="*/ 5076 w 10000"/>
              <a:gd name="connsiteY61" fmla="*/ 1932 h 9918"/>
              <a:gd name="connsiteX62" fmla="*/ 5606 w 10000"/>
              <a:gd name="connsiteY62" fmla="*/ 1860 h 9918"/>
              <a:gd name="connsiteX63" fmla="*/ 5912 w 10000"/>
              <a:gd name="connsiteY63" fmla="*/ 1787 h 9918"/>
              <a:gd name="connsiteX64" fmla="*/ 6137 w 10000"/>
              <a:gd name="connsiteY64" fmla="*/ 1641 h 9918"/>
              <a:gd name="connsiteX65" fmla="*/ 6361 w 10000"/>
              <a:gd name="connsiteY65" fmla="*/ 1350 h 9918"/>
              <a:gd name="connsiteX66" fmla="*/ 6442 w 10000"/>
              <a:gd name="connsiteY66" fmla="*/ 1203 h 9918"/>
              <a:gd name="connsiteX67" fmla="*/ 6361 w 10000"/>
              <a:gd name="connsiteY67" fmla="*/ 1058 h 9918"/>
              <a:gd name="connsiteX68" fmla="*/ 5983 w 10000"/>
              <a:gd name="connsiteY68" fmla="*/ 838 h 9918"/>
              <a:gd name="connsiteX69" fmla="*/ 5381 w 10000"/>
              <a:gd name="connsiteY69" fmla="*/ 766 h 9918"/>
              <a:gd name="connsiteX70" fmla="*/ 4017 w 10000"/>
              <a:gd name="connsiteY70" fmla="*/ 584 h 9918"/>
              <a:gd name="connsiteX71" fmla="*/ 3334 w 10000"/>
              <a:gd name="connsiteY71" fmla="*/ 475 h 9918"/>
              <a:gd name="connsiteX72" fmla="*/ 2731 w 10000"/>
              <a:gd name="connsiteY72" fmla="*/ 475 h 9918"/>
              <a:gd name="connsiteX73" fmla="*/ 1366 w 10000"/>
              <a:gd name="connsiteY73" fmla="*/ 475 h 9918"/>
              <a:gd name="connsiteX74" fmla="*/ 1590 w 10000"/>
              <a:gd name="connsiteY74" fmla="*/ 365 h 9918"/>
              <a:gd name="connsiteX75" fmla="*/ 1671 w 10000"/>
              <a:gd name="connsiteY75" fmla="*/ 328 h 9918"/>
              <a:gd name="connsiteX76" fmla="*/ 1519 w 10000"/>
              <a:gd name="connsiteY76" fmla="*/ 292 h 9918"/>
              <a:gd name="connsiteX77" fmla="*/ 1141 w 10000"/>
              <a:gd name="connsiteY77" fmla="*/ 256 h 9918"/>
              <a:gd name="connsiteX78" fmla="*/ 988 w 10000"/>
              <a:gd name="connsiteY78" fmla="*/ 401 h 9918"/>
              <a:gd name="connsiteX79" fmla="*/ 683 w 10000"/>
              <a:gd name="connsiteY79" fmla="*/ 437 h 9918"/>
              <a:gd name="connsiteX80" fmla="*/ 683 w 10000"/>
              <a:gd name="connsiteY80" fmla="*/ 548 h 9918"/>
              <a:gd name="connsiteX81" fmla="*/ 378 w 10000"/>
              <a:gd name="connsiteY81" fmla="*/ 693 h 9918"/>
              <a:gd name="connsiteX82" fmla="*/ 81 w 10000"/>
              <a:gd name="connsiteY82" fmla="*/ 912 h 9918"/>
              <a:gd name="connsiteX83" fmla="*/ 0 w 10000"/>
              <a:gd name="connsiteY83" fmla="*/ 1130 h 9918"/>
              <a:gd name="connsiteX84" fmla="*/ 234 w 10000"/>
              <a:gd name="connsiteY84" fmla="*/ 1422 h 9918"/>
              <a:gd name="connsiteX85" fmla="*/ 611 w 10000"/>
              <a:gd name="connsiteY85" fmla="*/ 1495 h 9918"/>
              <a:gd name="connsiteX86" fmla="*/ 988 w 10000"/>
              <a:gd name="connsiteY86" fmla="*/ 1678 h 9918"/>
              <a:gd name="connsiteX87" fmla="*/ 836 w 10000"/>
              <a:gd name="connsiteY87" fmla="*/ 1932 h 9918"/>
              <a:gd name="connsiteX88" fmla="*/ 1294 w 10000"/>
              <a:gd name="connsiteY88" fmla="*/ 2371 h 9918"/>
              <a:gd name="connsiteX89" fmla="*/ 1895 w 10000"/>
              <a:gd name="connsiteY89" fmla="*/ 2662 h 9918"/>
              <a:gd name="connsiteX90" fmla="*/ 1519 w 10000"/>
              <a:gd name="connsiteY90" fmla="*/ 2881 h 9918"/>
              <a:gd name="connsiteX91" fmla="*/ 1590 w 10000"/>
              <a:gd name="connsiteY91" fmla="*/ 3136 h 9918"/>
              <a:gd name="connsiteX92" fmla="*/ 2202 w 10000"/>
              <a:gd name="connsiteY92" fmla="*/ 3318 h 9918"/>
              <a:gd name="connsiteX93" fmla="*/ 2578 w 10000"/>
              <a:gd name="connsiteY93" fmla="*/ 3574 h 9918"/>
              <a:gd name="connsiteX94" fmla="*/ 2426 w 10000"/>
              <a:gd name="connsiteY94" fmla="*/ 3792 h 9918"/>
              <a:gd name="connsiteX95" fmla="*/ 3027 w 10000"/>
              <a:gd name="connsiteY95" fmla="*/ 3975 h 9918"/>
              <a:gd name="connsiteX96" fmla="*/ 3486 w 10000"/>
              <a:gd name="connsiteY96" fmla="*/ 4194 h 9918"/>
              <a:gd name="connsiteX97" fmla="*/ 3414 w 10000"/>
              <a:gd name="connsiteY97" fmla="*/ 4485 h 9918"/>
              <a:gd name="connsiteX98" fmla="*/ 3027 w 10000"/>
              <a:gd name="connsiteY98" fmla="*/ 4813 h 9918"/>
              <a:gd name="connsiteX99" fmla="*/ 2578 w 10000"/>
              <a:gd name="connsiteY99" fmla="*/ 5141 h 9918"/>
              <a:gd name="connsiteX100" fmla="*/ 2354 w 10000"/>
              <a:gd name="connsiteY100" fmla="*/ 5579 h 9918"/>
              <a:gd name="connsiteX101" fmla="*/ 2498 w 10000"/>
              <a:gd name="connsiteY101" fmla="*/ 5506 h 9918"/>
              <a:gd name="connsiteX102" fmla="*/ 2731 w 10000"/>
              <a:gd name="connsiteY102" fmla="*/ 5651 h 9918"/>
              <a:gd name="connsiteX103" fmla="*/ 3109 w 10000"/>
              <a:gd name="connsiteY103" fmla="*/ 5725 h 9918"/>
              <a:gd name="connsiteX104" fmla="*/ 3558 w 10000"/>
              <a:gd name="connsiteY104" fmla="*/ 5762 h 9918"/>
              <a:gd name="connsiteX105" fmla="*/ 3558 w 10000"/>
              <a:gd name="connsiteY105" fmla="*/ 5798 h 9918"/>
              <a:gd name="connsiteX106" fmla="*/ 3486 w 10000"/>
              <a:gd name="connsiteY106" fmla="*/ 5834 h 9918"/>
              <a:gd name="connsiteX107" fmla="*/ 3261 w 10000"/>
              <a:gd name="connsiteY107" fmla="*/ 5871 h 9918"/>
              <a:gd name="connsiteX108" fmla="*/ 3109 w 10000"/>
              <a:gd name="connsiteY108" fmla="*/ 5871 h 9918"/>
              <a:gd name="connsiteX109" fmla="*/ 3027 w 10000"/>
              <a:gd name="connsiteY109" fmla="*/ 5980 h 9918"/>
              <a:gd name="connsiteX110" fmla="*/ 2578 w 10000"/>
              <a:gd name="connsiteY110" fmla="*/ 6016 h 9918"/>
              <a:gd name="connsiteX111" fmla="*/ 2578 w 10000"/>
              <a:gd name="connsiteY111" fmla="*/ 6126 h 9918"/>
              <a:gd name="connsiteX112" fmla="*/ 2578 w 10000"/>
              <a:gd name="connsiteY112" fmla="*/ 6235 h 9918"/>
              <a:gd name="connsiteX113" fmla="*/ 2498 w 10000"/>
              <a:gd name="connsiteY113" fmla="*/ 6235 h 9918"/>
              <a:gd name="connsiteX114" fmla="*/ 2578 w 10000"/>
              <a:gd name="connsiteY114" fmla="*/ 6308 h 9918"/>
              <a:gd name="connsiteX115" fmla="*/ 2578 w 10000"/>
              <a:gd name="connsiteY115" fmla="*/ 6527 h 9918"/>
              <a:gd name="connsiteX116" fmla="*/ 2578 w 10000"/>
              <a:gd name="connsiteY116" fmla="*/ 6819 h 9918"/>
              <a:gd name="connsiteX117" fmla="*/ 2956 w 10000"/>
              <a:gd name="connsiteY117" fmla="*/ 7037 h 9918"/>
              <a:gd name="connsiteX118" fmla="*/ 2803 w 10000"/>
              <a:gd name="connsiteY118" fmla="*/ 7329 h 9918"/>
              <a:gd name="connsiteX119" fmla="*/ 3109 w 10000"/>
              <a:gd name="connsiteY119" fmla="*/ 7366 h 9918"/>
              <a:gd name="connsiteX120" fmla="*/ 3181 w 10000"/>
              <a:gd name="connsiteY120" fmla="*/ 7548 h 9918"/>
              <a:gd name="connsiteX121" fmla="*/ 3486 w 10000"/>
              <a:gd name="connsiteY121" fmla="*/ 7694 h 9918"/>
              <a:gd name="connsiteX122" fmla="*/ 3710 w 10000"/>
              <a:gd name="connsiteY122" fmla="*/ 7986 h 9918"/>
              <a:gd name="connsiteX123" fmla="*/ 3710 w 10000"/>
              <a:gd name="connsiteY123" fmla="*/ 7949 h 9918"/>
              <a:gd name="connsiteX124" fmla="*/ 3935 w 10000"/>
              <a:gd name="connsiteY124" fmla="*/ 7949 h 9918"/>
              <a:gd name="connsiteX125" fmla="*/ 4169 w 10000"/>
              <a:gd name="connsiteY125" fmla="*/ 8022 h 9918"/>
              <a:gd name="connsiteX126" fmla="*/ 4322 w 10000"/>
              <a:gd name="connsiteY126" fmla="*/ 7986 h 9918"/>
              <a:gd name="connsiteX127" fmla="*/ 4618 w 10000"/>
              <a:gd name="connsiteY127" fmla="*/ 8022 h 9918"/>
              <a:gd name="connsiteX128" fmla="*/ 4771 w 10000"/>
              <a:gd name="connsiteY128" fmla="*/ 8095 h 9918"/>
              <a:gd name="connsiteX129" fmla="*/ 5149 w 10000"/>
              <a:gd name="connsiteY129" fmla="*/ 7986 h 9918"/>
              <a:gd name="connsiteX130" fmla="*/ 5454 w 10000"/>
              <a:gd name="connsiteY130" fmla="*/ 8022 h 9918"/>
              <a:gd name="connsiteX131" fmla="*/ 5759 w 10000"/>
              <a:gd name="connsiteY131" fmla="*/ 8131 h 9918"/>
              <a:gd name="connsiteX132" fmla="*/ 5830 w 10000"/>
              <a:gd name="connsiteY132" fmla="*/ 8278 h 9918"/>
              <a:gd name="connsiteX133" fmla="*/ 5830 w 10000"/>
              <a:gd name="connsiteY133" fmla="*/ 8423 h 9918"/>
              <a:gd name="connsiteX134" fmla="*/ 6137 w 10000"/>
              <a:gd name="connsiteY134" fmla="*/ 8496 h 9918"/>
              <a:gd name="connsiteX135" fmla="*/ 6137 w 10000"/>
              <a:gd name="connsiteY135" fmla="*/ 8569 h 9918"/>
              <a:gd name="connsiteX136" fmla="*/ 6442 w 10000"/>
              <a:gd name="connsiteY136" fmla="*/ 8679 h 9918"/>
              <a:gd name="connsiteX137" fmla="*/ 6819 w 10000"/>
              <a:gd name="connsiteY137" fmla="*/ 8715 h 9918"/>
              <a:gd name="connsiteX138" fmla="*/ 6891 w 10000"/>
              <a:gd name="connsiteY138" fmla="*/ 8824 h 9918"/>
              <a:gd name="connsiteX139" fmla="*/ 7502 w 10000"/>
              <a:gd name="connsiteY139" fmla="*/ 8897 h 9918"/>
              <a:gd name="connsiteX140" fmla="*/ 7727 w 10000"/>
              <a:gd name="connsiteY140" fmla="*/ 9007 h 9918"/>
              <a:gd name="connsiteX141" fmla="*/ 7574 w 10000"/>
              <a:gd name="connsiteY141" fmla="*/ 9116 h 9918"/>
              <a:gd name="connsiteX142" fmla="*/ 7421 w 10000"/>
              <a:gd name="connsiteY142" fmla="*/ 9189 h 9918"/>
              <a:gd name="connsiteX143" fmla="*/ 6971 w 10000"/>
              <a:gd name="connsiteY143" fmla="*/ 9225 h 9918"/>
              <a:gd name="connsiteX144" fmla="*/ 6891 w 10000"/>
              <a:gd name="connsiteY144" fmla="*/ 9334 h 9918"/>
              <a:gd name="connsiteX145" fmla="*/ 7116 w 10000"/>
              <a:gd name="connsiteY145" fmla="*/ 9408 h 9918"/>
              <a:gd name="connsiteX146" fmla="*/ 7116 w 10000"/>
              <a:gd name="connsiteY146" fmla="*/ 9517 h 9918"/>
              <a:gd name="connsiteX147" fmla="*/ 7269 w 10000"/>
              <a:gd name="connsiteY147" fmla="*/ 9626 h 9918"/>
              <a:gd name="connsiteX148" fmla="*/ 7502 w 10000"/>
              <a:gd name="connsiteY148" fmla="*/ 9773 h 9918"/>
              <a:gd name="connsiteX149" fmla="*/ 7798 w 10000"/>
              <a:gd name="connsiteY149" fmla="*/ 9773 h 9918"/>
              <a:gd name="connsiteX150" fmla="*/ 7879 w 10000"/>
              <a:gd name="connsiteY150" fmla="*/ 9590 h 9918"/>
              <a:gd name="connsiteX151" fmla="*/ 8176 w 10000"/>
              <a:gd name="connsiteY151" fmla="*/ 9590 h 9918"/>
              <a:gd name="connsiteX152" fmla="*/ 8706 w 10000"/>
              <a:gd name="connsiteY152" fmla="*/ 9444 h 9918"/>
              <a:gd name="connsiteX153" fmla="*/ 9083 w 10000"/>
              <a:gd name="connsiteY153" fmla="*/ 9517 h 9918"/>
              <a:gd name="connsiteX154" fmla="*/ 9469 w 10000"/>
              <a:gd name="connsiteY154" fmla="*/ 9626 h 9918"/>
              <a:gd name="connsiteX155" fmla="*/ 9317 w 10000"/>
              <a:gd name="connsiteY155" fmla="*/ 9699 h 9918"/>
              <a:gd name="connsiteX156" fmla="*/ 9469 w 10000"/>
              <a:gd name="connsiteY156" fmla="*/ 9882 h 9918"/>
              <a:gd name="connsiteX157" fmla="*/ 9694 w 10000"/>
              <a:gd name="connsiteY157" fmla="*/ 9918 h 9918"/>
              <a:gd name="connsiteX158" fmla="*/ 10000 w 10000"/>
              <a:gd name="connsiteY158" fmla="*/ 9918 h 9918"/>
              <a:gd name="connsiteX159" fmla="*/ 10000 w 10000"/>
              <a:gd name="connsiteY159" fmla="*/ 6090 h 9918"/>
              <a:gd name="connsiteX0" fmla="*/ 10000 w 10000"/>
              <a:gd name="connsiteY0" fmla="*/ 6140 h 10000"/>
              <a:gd name="connsiteX1" fmla="*/ 8634 w 10000"/>
              <a:gd name="connsiteY1" fmla="*/ 735 h 10000"/>
              <a:gd name="connsiteX2" fmla="*/ 8410 w 10000"/>
              <a:gd name="connsiteY2" fmla="*/ 735 h 10000"/>
              <a:gd name="connsiteX3" fmla="*/ 8257 w 10000"/>
              <a:gd name="connsiteY3" fmla="*/ 662 h 10000"/>
              <a:gd name="connsiteX4" fmla="*/ 8104 w 10000"/>
              <a:gd name="connsiteY4" fmla="*/ 625 h 10000"/>
              <a:gd name="connsiteX5" fmla="*/ 8023 w 10000"/>
              <a:gd name="connsiteY5" fmla="*/ 662 h 10000"/>
              <a:gd name="connsiteX6" fmla="*/ 7879 w 10000"/>
              <a:gd name="connsiteY6" fmla="*/ 662 h 10000"/>
              <a:gd name="connsiteX7" fmla="*/ 7879 w 10000"/>
              <a:gd name="connsiteY7" fmla="*/ 553 h 10000"/>
              <a:gd name="connsiteX8" fmla="*/ 7879 w 10000"/>
              <a:gd name="connsiteY8" fmla="*/ 404 h 10000"/>
              <a:gd name="connsiteX9" fmla="*/ 8023 w 10000"/>
              <a:gd name="connsiteY9" fmla="*/ 294 h 10000"/>
              <a:gd name="connsiteX10" fmla="*/ 8104 w 10000"/>
              <a:gd name="connsiteY10" fmla="*/ 185 h 10000"/>
              <a:gd name="connsiteX11" fmla="*/ 8023 w 10000"/>
              <a:gd name="connsiteY11" fmla="*/ 111 h 10000"/>
              <a:gd name="connsiteX12" fmla="*/ 7196 w 10000"/>
              <a:gd name="connsiteY12" fmla="*/ 0 h 10000"/>
              <a:gd name="connsiteX13" fmla="*/ 6738 w 10000"/>
              <a:gd name="connsiteY13" fmla="*/ 74 h 10000"/>
              <a:gd name="connsiteX14" fmla="*/ 6289 w 10000"/>
              <a:gd name="connsiteY14" fmla="*/ 111 h 10000"/>
              <a:gd name="connsiteX15" fmla="*/ 6666 w 10000"/>
              <a:gd name="connsiteY15" fmla="*/ 185 h 10000"/>
              <a:gd name="connsiteX16" fmla="*/ 7044 w 10000"/>
              <a:gd name="connsiteY16" fmla="*/ 294 h 10000"/>
              <a:gd name="connsiteX17" fmla="*/ 7269 w 10000"/>
              <a:gd name="connsiteY17" fmla="*/ 699 h 10000"/>
              <a:gd name="connsiteX18" fmla="*/ 7349 w 10000"/>
              <a:gd name="connsiteY18" fmla="*/ 809 h 10000"/>
              <a:gd name="connsiteX19" fmla="*/ 7574 w 10000"/>
              <a:gd name="connsiteY19" fmla="*/ 809 h 10000"/>
              <a:gd name="connsiteX20" fmla="*/ 7879 w 10000"/>
              <a:gd name="connsiteY20" fmla="*/ 920 h 10000"/>
              <a:gd name="connsiteX21" fmla="*/ 8104 w 10000"/>
              <a:gd name="connsiteY21" fmla="*/ 1103 h 10000"/>
              <a:gd name="connsiteX22" fmla="*/ 8176 w 10000"/>
              <a:gd name="connsiteY22" fmla="*/ 1324 h 10000"/>
              <a:gd name="connsiteX23" fmla="*/ 7645 w 10000"/>
              <a:gd name="connsiteY23" fmla="*/ 1288 h 10000"/>
              <a:gd name="connsiteX24" fmla="*/ 7196 w 10000"/>
              <a:gd name="connsiteY24" fmla="*/ 1324 h 10000"/>
              <a:gd name="connsiteX25" fmla="*/ 7044 w 10000"/>
              <a:gd name="connsiteY25" fmla="*/ 1361 h 10000"/>
              <a:gd name="connsiteX26" fmla="*/ 7044 w 10000"/>
              <a:gd name="connsiteY26" fmla="*/ 1397 h 10000"/>
              <a:gd name="connsiteX27" fmla="*/ 6971 w 10000"/>
              <a:gd name="connsiteY27" fmla="*/ 1544 h 10000"/>
              <a:gd name="connsiteX28" fmla="*/ 6738 w 10000"/>
              <a:gd name="connsiteY28" fmla="*/ 1728 h 10000"/>
              <a:gd name="connsiteX29" fmla="*/ 6513 w 10000"/>
              <a:gd name="connsiteY29" fmla="*/ 1948 h 10000"/>
              <a:gd name="connsiteX30" fmla="*/ 6442 w 10000"/>
              <a:gd name="connsiteY30" fmla="*/ 2096 h 10000"/>
              <a:gd name="connsiteX31" fmla="*/ 6586 w 10000"/>
              <a:gd name="connsiteY31" fmla="*/ 2170 h 10000"/>
              <a:gd name="connsiteX32" fmla="*/ 7349 w 10000"/>
              <a:gd name="connsiteY32" fmla="*/ 2463 h 10000"/>
              <a:gd name="connsiteX33" fmla="*/ 6738 w 10000"/>
              <a:gd name="connsiteY33" fmla="*/ 2574 h 10000"/>
              <a:gd name="connsiteX34" fmla="*/ 5983 w 10000"/>
              <a:gd name="connsiteY34" fmla="*/ 2574 h 10000"/>
              <a:gd name="connsiteX35" fmla="*/ 5381 w 10000"/>
              <a:gd name="connsiteY35" fmla="*/ 2501 h 10000"/>
              <a:gd name="connsiteX36" fmla="*/ 5229 w 10000"/>
              <a:gd name="connsiteY36" fmla="*/ 2574 h 10000"/>
              <a:gd name="connsiteX37" fmla="*/ 5149 w 10000"/>
              <a:gd name="connsiteY37" fmla="*/ 2684 h 10000"/>
              <a:gd name="connsiteX38" fmla="*/ 5454 w 10000"/>
              <a:gd name="connsiteY38" fmla="*/ 2831 h 10000"/>
              <a:gd name="connsiteX39" fmla="*/ 5912 w 10000"/>
              <a:gd name="connsiteY39" fmla="*/ 2868 h 10000"/>
              <a:gd name="connsiteX40" fmla="*/ 6137 w 10000"/>
              <a:gd name="connsiteY40" fmla="*/ 2868 h 10000"/>
              <a:gd name="connsiteX41" fmla="*/ 6289 w 10000"/>
              <a:gd name="connsiteY41" fmla="*/ 2941 h 10000"/>
              <a:gd name="connsiteX42" fmla="*/ 6289 w 10000"/>
              <a:gd name="connsiteY42" fmla="*/ 3015 h 10000"/>
              <a:gd name="connsiteX43" fmla="*/ 6137 w 10000"/>
              <a:gd name="connsiteY43" fmla="*/ 3126 h 10000"/>
              <a:gd name="connsiteX44" fmla="*/ 6055 w 10000"/>
              <a:gd name="connsiteY44" fmla="*/ 3162 h 10000"/>
              <a:gd name="connsiteX45" fmla="*/ 5830 w 10000"/>
              <a:gd name="connsiteY45" fmla="*/ 3162 h 10000"/>
              <a:gd name="connsiteX46" fmla="*/ 5381 w 10000"/>
              <a:gd name="connsiteY46" fmla="*/ 3088 h 10000"/>
              <a:gd name="connsiteX47" fmla="*/ 4923 w 10000"/>
              <a:gd name="connsiteY47" fmla="*/ 3051 h 10000"/>
              <a:gd name="connsiteX48" fmla="*/ 4698 w 10000"/>
              <a:gd name="connsiteY48" fmla="*/ 3015 h 10000"/>
              <a:gd name="connsiteX49" fmla="*/ 4546 w 10000"/>
              <a:gd name="connsiteY49" fmla="*/ 2941 h 10000"/>
              <a:gd name="connsiteX50" fmla="*/ 4017 w 10000"/>
              <a:gd name="connsiteY50" fmla="*/ 2610 h 10000"/>
              <a:gd name="connsiteX51" fmla="*/ 3935 w 10000"/>
              <a:gd name="connsiteY51" fmla="*/ 2427 h 10000"/>
              <a:gd name="connsiteX52" fmla="*/ 3935 w 10000"/>
              <a:gd name="connsiteY52" fmla="*/ 2353 h 10000"/>
              <a:gd name="connsiteX53" fmla="*/ 3863 w 10000"/>
              <a:gd name="connsiteY53" fmla="*/ 2242 h 10000"/>
              <a:gd name="connsiteX54" fmla="*/ 3414 w 10000"/>
              <a:gd name="connsiteY54" fmla="*/ 2170 h 10000"/>
              <a:gd name="connsiteX55" fmla="*/ 3027 w 10000"/>
              <a:gd name="connsiteY55" fmla="*/ 2096 h 10000"/>
              <a:gd name="connsiteX56" fmla="*/ 2273 w 10000"/>
              <a:gd name="connsiteY56" fmla="*/ 1838 h 10000"/>
              <a:gd name="connsiteX57" fmla="*/ 2578 w 10000"/>
              <a:gd name="connsiteY57" fmla="*/ 1838 h 10000"/>
              <a:gd name="connsiteX58" fmla="*/ 2884 w 10000"/>
              <a:gd name="connsiteY58" fmla="*/ 1912 h 10000"/>
              <a:gd name="connsiteX59" fmla="*/ 3558 w 10000"/>
              <a:gd name="connsiteY59" fmla="*/ 1912 h 10000"/>
              <a:gd name="connsiteX60" fmla="*/ 5076 w 10000"/>
              <a:gd name="connsiteY60" fmla="*/ 1948 h 10000"/>
              <a:gd name="connsiteX61" fmla="*/ 5606 w 10000"/>
              <a:gd name="connsiteY61" fmla="*/ 1875 h 10000"/>
              <a:gd name="connsiteX62" fmla="*/ 5912 w 10000"/>
              <a:gd name="connsiteY62" fmla="*/ 1802 h 10000"/>
              <a:gd name="connsiteX63" fmla="*/ 6137 w 10000"/>
              <a:gd name="connsiteY63" fmla="*/ 1655 h 10000"/>
              <a:gd name="connsiteX64" fmla="*/ 6361 w 10000"/>
              <a:gd name="connsiteY64" fmla="*/ 1361 h 10000"/>
              <a:gd name="connsiteX65" fmla="*/ 6442 w 10000"/>
              <a:gd name="connsiteY65" fmla="*/ 1213 h 10000"/>
              <a:gd name="connsiteX66" fmla="*/ 6361 w 10000"/>
              <a:gd name="connsiteY66" fmla="*/ 1067 h 10000"/>
              <a:gd name="connsiteX67" fmla="*/ 5983 w 10000"/>
              <a:gd name="connsiteY67" fmla="*/ 845 h 10000"/>
              <a:gd name="connsiteX68" fmla="*/ 5381 w 10000"/>
              <a:gd name="connsiteY68" fmla="*/ 772 h 10000"/>
              <a:gd name="connsiteX69" fmla="*/ 4017 w 10000"/>
              <a:gd name="connsiteY69" fmla="*/ 589 h 10000"/>
              <a:gd name="connsiteX70" fmla="*/ 3334 w 10000"/>
              <a:gd name="connsiteY70" fmla="*/ 479 h 10000"/>
              <a:gd name="connsiteX71" fmla="*/ 2731 w 10000"/>
              <a:gd name="connsiteY71" fmla="*/ 479 h 10000"/>
              <a:gd name="connsiteX72" fmla="*/ 1366 w 10000"/>
              <a:gd name="connsiteY72" fmla="*/ 479 h 10000"/>
              <a:gd name="connsiteX73" fmla="*/ 1590 w 10000"/>
              <a:gd name="connsiteY73" fmla="*/ 368 h 10000"/>
              <a:gd name="connsiteX74" fmla="*/ 1671 w 10000"/>
              <a:gd name="connsiteY74" fmla="*/ 331 h 10000"/>
              <a:gd name="connsiteX75" fmla="*/ 1519 w 10000"/>
              <a:gd name="connsiteY75" fmla="*/ 294 h 10000"/>
              <a:gd name="connsiteX76" fmla="*/ 1141 w 10000"/>
              <a:gd name="connsiteY76" fmla="*/ 258 h 10000"/>
              <a:gd name="connsiteX77" fmla="*/ 988 w 10000"/>
              <a:gd name="connsiteY77" fmla="*/ 404 h 10000"/>
              <a:gd name="connsiteX78" fmla="*/ 683 w 10000"/>
              <a:gd name="connsiteY78" fmla="*/ 441 h 10000"/>
              <a:gd name="connsiteX79" fmla="*/ 683 w 10000"/>
              <a:gd name="connsiteY79" fmla="*/ 553 h 10000"/>
              <a:gd name="connsiteX80" fmla="*/ 378 w 10000"/>
              <a:gd name="connsiteY80" fmla="*/ 699 h 10000"/>
              <a:gd name="connsiteX81" fmla="*/ 81 w 10000"/>
              <a:gd name="connsiteY81" fmla="*/ 920 h 10000"/>
              <a:gd name="connsiteX82" fmla="*/ 0 w 10000"/>
              <a:gd name="connsiteY82" fmla="*/ 1139 h 10000"/>
              <a:gd name="connsiteX83" fmla="*/ 234 w 10000"/>
              <a:gd name="connsiteY83" fmla="*/ 1434 h 10000"/>
              <a:gd name="connsiteX84" fmla="*/ 611 w 10000"/>
              <a:gd name="connsiteY84" fmla="*/ 1507 h 10000"/>
              <a:gd name="connsiteX85" fmla="*/ 988 w 10000"/>
              <a:gd name="connsiteY85" fmla="*/ 1692 h 10000"/>
              <a:gd name="connsiteX86" fmla="*/ 836 w 10000"/>
              <a:gd name="connsiteY86" fmla="*/ 1948 h 10000"/>
              <a:gd name="connsiteX87" fmla="*/ 1294 w 10000"/>
              <a:gd name="connsiteY87" fmla="*/ 2391 h 10000"/>
              <a:gd name="connsiteX88" fmla="*/ 1895 w 10000"/>
              <a:gd name="connsiteY88" fmla="*/ 2684 h 10000"/>
              <a:gd name="connsiteX89" fmla="*/ 1519 w 10000"/>
              <a:gd name="connsiteY89" fmla="*/ 2905 h 10000"/>
              <a:gd name="connsiteX90" fmla="*/ 1590 w 10000"/>
              <a:gd name="connsiteY90" fmla="*/ 3162 h 10000"/>
              <a:gd name="connsiteX91" fmla="*/ 2202 w 10000"/>
              <a:gd name="connsiteY91" fmla="*/ 3345 h 10000"/>
              <a:gd name="connsiteX92" fmla="*/ 2578 w 10000"/>
              <a:gd name="connsiteY92" fmla="*/ 3604 h 10000"/>
              <a:gd name="connsiteX93" fmla="*/ 2426 w 10000"/>
              <a:gd name="connsiteY93" fmla="*/ 3823 h 10000"/>
              <a:gd name="connsiteX94" fmla="*/ 3027 w 10000"/>
              <a:gd name="connsiteY94" fmla="*/ 4008 h 10000"/>
              <a:gd name="connsiteX95" fmla="*/ 3486 w 10000"/>
              <a:gd name="connsiteY95" fmla="*/ 4229 h 10000"/>
              <a:gd name="connsiteX96" fmla="*/ 3414 w 10000"/>
              <a:gd name="connsiteY96" fmla="*/ 4522 h 10000"/>
              <a:gd name="connsiteX97" fmla="*/ 3027 w 10000"/>
              <a:gd name="connsiteY97" fmla="*/ 4853 h 10000"/>
              <a:gd name="connsiteX98" fmla="*/ 2578 w 10000"/>
              <a:gd name="connsiteY98" fmla="*/ 5184 h 10000"/>
              <a:gd name="connsiteX99" fmla="*/ 2354 w 10000"/>
              <a:gd name="connsiteY99" fmla="*/ 5625 h 10000"/>
              <a:gd name="connsiteX100" fmla="*/ 2498 w 10000"/>
              <a:gd name="connsiteY100" fmla="*/ 5552 h 10000"/>
              <a:gd name="connsiteX101" fmla="*/ 2731 w 10000"/>
              <a:gd name="connsiteY101" fmla="*/ 5698 h 10000"/>
              <a:gd name="connsiteX102" fmla="*/ 3109 w 10000"/>
              <a:gd name="connsiteY102" fmla="*/ 5772 h 10000"/>
              <a:gd name="connsiteX103" fmla="*/ 3558 w 10000"/>
              <a:gd name="connsiteY103" fmla="*/ 5810 h 10000"/>
              <a:gd name="connsiteX104" fmla="*/ 3558 w 10000"/>
              <a:gd name="connsiteY104" fmla="*/ 5846 h 10000"/>
              <a:gd name="connsiteX105" fmla="*/ 3486 w 10000"/>
              <a:gd name="connsiteY105" fmla="*/ 5882 h 10000"/>
              <a:gd name="connsiteX106" fmla="*/ 3261 w 10000"/>
              <a:gd name="connsiteY106" fmla="*/ 5920 h 10000"/>
              <a:gd name="connsiteX107" fmla="*/ 3109 w 10000"/>
              <a:gd name="connsiteY107" fmla="*/ 5920 h 10000"/>
              <a:gd name="connsiteX108" fmla="*/ 3027 w 10000"/>
              <a:gd name="connsiteY108" fmla="*/ 6029 h 10000"/>
              <a:gd name="connsiteX109" fmla="*/ 2578 w 10000"/>
              <a:gd name="connsiteY109" fmla="*/ 6066 h 10000"/>
              <a:gd name="connsiteX110" fmla="*/ 2578 w 10000"/>
              <a:gd name="connsiteY110" fmla="*/ 6177 h 10000"/>
              <a:gd name="connsiteX111" fmla="*/ 2578 w 10000"/>
              <a:gd name="connsiteY111" fmla="*/ 6287 h 10000"/>
              <a:gd name="connsiteX112" fmla="*/ 2498 w 10000"/>
              <a:gd name="connsiteY112" fmla="*/ 6287 h 10000"/>
              <a:gd name="connsiteX113" fmla="*/ 2578 w 10000"/>
              <a:gd name="connsiteY113" fmla="*/ 6360 h 10000"/>
              <a:gd name="connsiteX114" fmla="*/ 2578 w 10000"/>
              <a:gd name="connsiteY114" fmla="*/ 6581 h 10000"/>
              <a:gd name="connsiteX115" fmla="*/ 2578 w 10000"/>
              <a:gd name="connsiteY115" fmla="*/ 6875 h 10000"/>
              <a:gd name="connsiteX116" fmla="*/ 2956 w 10000"/>
              <a:gd name="connsiteY116" fmla="*/ 7095 h 10000"/>
              <a:gd name="connsiteX117" fmla="*/ 2803 w 10000"/>
              <a:gd name="connsiteY117" fmla="*/ 7390 h 10000"/>
              <a:gd name="connsiteX118" fmla="*/ 3109 w 10000"/>
              <a:gd name="connsiteY118" fmla="*/ 7427 h 10000"/>
              <a:gd name="connsiteX119" fmla="*/ 3181 w 10000"/>
              <a:gd name="connsiteY119" fmla="*/ 7610 h 10000"/>
              <a:gd name="connsiteX120" fmla="*/ 3486 w 10000"/>
              <a:gd name="connsiteY120" fmla="*/ 7758 h 10000"/>
              <a:gd name="connsiteX121" fmla="*/ 3710 w 10000"/>
              <a:gd name="connsiteY121" fmla="*/ 8052 h 10000"/>
              <a:gd name="connsiteX122" fmla="*/ 3710 w 10000"/>
              <a:gd name="connsiteY122" fmla="*/ 8015 h 10000"/>
              <a:gd name="connsiteX123" fmla="*/ 3935 w 10000"/>
              <a:gd name="connsiteY123" fmla="*/ 8015 h 10000"/>
              <a:gd name="connsiteX124" fmla="*/ 4169 w 10000"/>
              <a:gd name="connsiteY124" fmla="*/ 8088 h 10000"/>
              <a:gd name="connsiteX125" fmla="*/ 4322 w 10000"/>
              <a:gd name="connsiteY125" fmla="*/ 8052 h 10000"/>
              <a:gd name="connsiteX126" fmla="*/ 4618 w 10000"/>
              <a:gd name="connsiteY126" fmla="*/ 8088 h 10000"/>
              <a:gd name="connsiteX127" fmla="*/ 4771 w 10000"/>
              <a:gd name="connsiteY127" fmla="*/ 8162 h 10000"/>
              <a:gd name="connsiteX128" fmla="*/ 5149 w 10000"/>
              <a:gd name="connsiteY128" fmla="*/ 8052 h 10000"/>
              <a:gd name="connsiteX129" fmla="*/ 5454 w 10000"/>
              <a:gd name="connsiteY129" fmla="*/ 8088 h 10000"/>
              <a:gd name="connsiteX130" fmla="*/ 5759 w 10000"/>
              <a:gd name="connsiteY130" fmla="*/ 8198 h 10000"/>
              <a:gd name="connsiteX131" fmla="*/ 5830 w 10000"/>
              <a:gd name="connsiteY131" fmla="*/ 8346 h 10000"/>
              <a:gd name="connsiteX132" fmla="*/ 5830 w 10000"/>
              <a:gd name="connsiteY132" fmla="*/ 8493 h 10000"/>
              <a:gd name="connsiteX133" fmla="*/ 6137 w 10000"/>
              <a:gd name="connsiteY133" fmla="*/ 8566 h 10000"/>
              <a:gd name="connsiteX134" fmla="*/ 6137 w 10000"/>
              <a:gd name="connsiteY134" fmla="*/ 8640 h 10000"/>
              <a:gd name="connsiteX135" fmla="*/ 6442 w 10000"/>
              <a:gd name="connsiteY135" fmla="*/ 8751 h 10000"/>
              <a:gd name="connsiteX136" fmla="*/ 6819 w 10000"/>
              <a:gd name="connsiteY136" fmla="*/ 8787 h 10000"/>
              <a:gd name="connsiteX137" fmla="*/ 6891 w 10000"/>
              <a:gd name="connsiteY137" fmla="*/ 8897 h 10000"/>
              <a:gd name="connsiteX138" fmla="*/ 7502 w 10000"/>
              <a:gd name="connsiteY138" fmla="*/ 8971 h 10000"/>
              <a:gd name="connsiteX139" fmla="*/ 7727 w 10000"/>
              <a:gd name="connsiteY139" fmla="*/ 9081 h 10000"/>
              <a:gd name="connsiteX140" fmla="*/ 7574 w 10000"/>
              <a:gd name="connsiteY140" fmla="*/ 9191 h 10000"/>
              <a:gd name="connsiteX141" fmla="*/ 7421 w 10000"/>
              <a:gd name="connsiteY141" fmla="*/ 9265 h 10000"/>
              <a:gd name="connsiteX142" fmla="*/ 6971 w 10000"/>
              <a:gd name="connsiteY142" fmla="*/ 9301 h 10000"/>
              <a:gd name="connsiteX143" fmla="*/ 6891 w 10000"/>
              <a:gd name="connsiteY143" fmla="*/ 9411 h 10000"/>
              <a:gd name="connsiteX144" fmla="*/ 7116 w 10000"/>
              <a:gd name="connsiteY144" fmla="*/ 9486 h 10000"/>
              <a:gd name="connsiteX145" fmla="*/ 7116 w 10000"/>
              <a:gd name="connsiteY145" fmla="*/ 9596 h 10000"/>
              <a:gd name="connsiteX146" fmla="*/ 7269 w 10000"/>
              <a:gd name="connsiteY146" fmla="*/ 9706 h 10000"/>
              <a:gd name="connsiteX147" fmla="*/ 7502 w 10000"/>
              <a:gd name="connsiteY147" fmla="*/ 9854 h 10000"/>
              <a:gd name="connsiteX148" fmla="*/ 7798 w 10000"/>
              <a:gd name="connsiteY148" fmla="*/ 9854 h 10000"/>
              <a:gd name="connsiteX149" fmla="*/ 7879 w 10000"/>
              <a:gd name="connsiteY149" fmla="*/ 9669 h 10000"/>
              <a:gd name="connsiteX150" fmla="*/ 8176 w 10000"/>
              <a:gd name="connsiteY150" fmla="*/ 9669 h 10000"/>
              <a:gd name="connsiteX151" fmla="*/ 8706 w 10000"/>
              <a:gd name="connsiteY151" fmla="*/ 9522 h 10000"/>
              <a:gd name="connsiteX152" fmla="*/ 9083 w 10000"/>
              <a:gd name="connsiteY152" fmla="*/ 9596 h 10000"/>
              <a:gd name="connsiteX153" fmla="*/ 9469 w 10000"/>
              <a:gd name="connsiteY153" fmla="*/ 9706 h 10000"/>
              <a:gd name="connsiteX154" fmla="*/ 9317 w 10000"/>
              <a:gd name="connsiteY154" fmla="*/ 9779 h 10000"/>
              <a:gd name="connsiteX155" fmla="*/ 9469 w 10000"/>
              <a:gd name="connsiteY155" fmla="*/ 9964 h 10000"/>
              <a:gd name="connsiteX156" fmla="*/ 9694 w 10000"/>
              <a:gd name="connsiteY156" fmla="*/ 10000 h 10000"/>
              <a:gd name="connsiteX157" fmla="*/ 10000 w 10000"/>
              <a:gd name="connsiteY157" fmla="*/ 10000 h 10000"/>
              <a:gd name="connsiteX158" fmla="*/ 10000 w 10000"/>
              <a:gd name="connsiteY158" fmla="*/ 6140 h 10000"/>
              <a:gd name="connsiteX0" fmla="*/ 10000 w 10000"/>
              <a:gd name="connsiteY0" fmla="*/ 6140 h 10000"/>
              <a:gd name="connsiteX1" fmla="*/ 8634 w 10000"/>
              <a:gd name="connsiteY1" fmla="*/ 735 h 10000"/>
              <a:gd name="connsiteX2" fmla="*/ 8410 w 10000"/>
              <a:gd name="connsiteY2" fmla="*/ 735 h 10000"/>
              <a:gd name="connsiteX3" fmla="*/ 8257 w 10000"/>
              <a:gd name="connsiteY3" fmla="*/ 662 h 10000"/>
              <a:gd name="connsiteX4" fmla="*/ 8104 w 10000"/>
              <a:gd name="connsiteY4" fmla="*/ 625 h 10000"/>
              <a:gd name="connsiteX5" fmla="*/ 8023 w 10000"/>
              <a:gd name="connsiteY5" fmla="*/ 662 h 10000"/>
              <a:gd name="connsiteX6" fmla="*/ 7879 w 10000"/>
              <a:gd name="connsiteY6" fmla="*/ 662 h 10000"/>
              <a:gd name="connsiteX7" fmla="*/ 7879 w 10000"/>
              <a:gd name="connsiteY7" fmla="*/ 553 h 10000"/>
              <a:gd name="connsiteX8" fmla="*/ 7879 w 10000"/>
              <a:gd name="connsiteY8" fmla="*/ 404 h 10000"/>
              <a:gd name="connsiteX9" fmla="*/ 8023 w 10000"/>
              <a:gd name="connsiteY9" fmla="*/ 294 h 10000"/>
              <a:gd name="connsiteX10" fmla="*/ 8104 w 10000"/>
              <a:gd name="connsiteY10" fmla="*/ 185 h 10000"/>
              <a:gd name="connsiteX11" fmla="*/ 8023 w 10000"/>
              <a:gd name="connsiteY11" fmla="*/ 111 h 10000"/>
              <a:gd name="connsiteX12" fmla="*/ 7196 w 10000"/>
              <a:gd name="connsiteY12" fmla="*/ 0 h 10000"/>
              <a:gd name="connsiteX13" fmla="*/ 6738 w 10000"/>
              <a:gd name="connsiteY13" fmla="*/ 74 h 10000"/>
              <a:gd name="connsiteX14" fmla="*/ 6666 w 10000"/>
              <a:gd name="connsiteY14" fmla="*/ 185 h 10000"/>
              <a:gd name="connsiteX15" fmla="*/ 7044 w 10000"/>
              <a:gd name="connsiteY15" fmla="*/ 294 h 10000"/>
              <a:gd name="connsiteX16" fmla="*/ 7269 w 10000"/>
              <a:gd name="connsiteY16" fmla="*/ 699 h 10000"/>
              <a:gd name="connsiteX17" fmla="*/ 7349 w 10000"/>
              <a:gd name="connsiteY17" fmla="*/ 809 h 10000"/>
              <a:gd name="connsiteX18" fmla="*/ 7574 w 10000"/>
              <a:gd name="connsiteY18" fmla="*/ 809 h 10000"/>
              <a:gd name="connsiteX19" fmla="*/ 7879 w 10000"/>
              <a:gd name="connsiteY19" fmla="*/ 920 h 10000"/>
              <a:gd name="connsiteX20" fmla="*/ 8104 w 10000"/>
              <a:gd name="connsiteY20" fmla="*/ 1103 h 10000"/>
              <a:gd name="connsiteX21" fmla="*/ 8176 w 10000"/>
              <a:gd name="connsiteY21" fmla="*/ 1324 h 10000"/>
              <a:gd name="connsiteX22" fmla="*/ 7645 w 10000"/>
              <a:gd name="connsiteY22" fmla="*/ 1288 h 10000"/>
              <a:gd name="connsiteX23" fmla="*/ 7196 w 10000"/>
              <a:gd name="connsiteY23" fmla="*/ 1324 h 10000"/>
              <a:gd name="connsiteX24" fmla="*/ 7044 w 10000"/>
              <a:gd name="connsiteY24" fmla="*/ 1361 h 10000"/>
              <a:gd name="connsiteX25" fmla="*/ 7044 w 10000"/>
              <a:gd name="connsiteY25" fmla="*/ 1397 h 10000"/>
              <a:gd name="connsiteX26" fmla="*/ 6971 w 10000"/>
              <a:gd name="connsiteY26" fmla="*/ 1544 h 10000"/>
              <a:gd name="connsiteX27" fmla="*/ 6738 w 10000"/>
              <a:gd name="connsiteY27" fmla="*/ 1728 h 10000"/>
              <a:gd name="connsiteX28" fmla="*/ 6513 w 10000"/>
              <a:gd name="connsiteY28" fmla="*/ 1948 h 10000"/>
              <a:gd name="connsiteX29" fmla="*/ 6442 w 10000"/>
              <a:gd name="connsiteY29" fmla="*/ 2096 h 10000"/>
              <a:gd name="connsiteX30" fmla="*/ 6586 w 10000"/>
              <a:gd name="connsiteY30" fmla="*/ 2170 h 10000"/>
              <a:gd name="connsiteX31" fmla="*/ 7349 w 10000"/>
              <a:gd name="connsiteY31" fmla="*/ 2463 h 10000"/>
              <a:gd name="connsiteX32" fmla="*/ 6738 w 10000"/>
              <a:gd name="connsiteY32" fmla="*/ 2574 h 10000"/>
              <a:gd name="connsiteX33" fmla="*/ 5983 w 10000"/>
              <a:gd name="connsiteY33" fmla="*/ 2574 h 10000"/>
              <a:gd name="connsiteX34" fmla="*/ 5381 w 10000"/>
              <a:gd name="connsiteY34" fmla="*/ 2501 h 10000"/>
              <a:gd name="connsiteX35" fmla="*/ 5229 w 10000"/>
              <a:gd name="connsiteY35" fmla="*/ 2574 h 10000"/>
              <a:gd name="connsiteX36" fmla="*/ 5149 w 10000"/>
              <a:gd name="connsiteY36" fmla="*/ 2684 h 10000"/>
              <a:gd name="connsiteX37" fmla="*/ 5454 w 10000"/>
              <a:gd name="connsiteY37" fmla="*/ 2831 h 10000"/>
              <a:gd name="connsiteX38" fmla="*/ 5912 w 10000"/>
              <a:gd name="connsiteY38" fmla="*/ 2868 h 10000"/>
              <a:gd name="connsiteX39" fmla="*/ 6137 w 10000"/>
              <a:gd name="connsiteY39" fmla="*/ 2868 h 10000"/>
              <a:gd name="connsiteX40" fmla="*/ 6289 w 10000"/>
              <a:gd name="connsiteY40" fmla="*/ 2941 h 10000"/>
              <a:gd name="connsiteX41" fmla="*/ 6289 w 10000"/>
              <a:gd name="connsiteY41" fmla="*/ 3015 h 10000"/>
              <a:gd name="connsiteX42" fmla="*/ 6137 w 10000"/>
              <a:gd name="connsiteY42" fmla="*/ 3126 h 10000"/>
              <a:gd name="connsiteX43" fmla="*/ 6055 w 10000"/>
              <a:gd name="connsiteY43" fmla="*/ 3162 h 10000"/>
              <a:gd name="connsiteX44" fmla="*/ 5830 w 10000"/>
              <a:gd name="connsiteY44" fmla="*/ 3162 h 10000"/>
              <a:gd name="connsiteX45" fmla="*/ 5381 w 10000"/>
              <a:gd name="connsiteY45" fmla="*/ 3088 h 10000"/>
              <a:gd name="connsiteX46" fmla="*/ 4923 w 10000"/>
              <a:gd name="connsiteY46" fmla="*/ 3051 h 10000"/>
              <a:gd name="connsiteX47" fmla="*/ 4698 w 10000"/>
              <a:gd name="connsiteY47" fmla="*/ 3015 h 10000"/>
              <a:gd name="connsiteX48" fmla="*/ 4546 w 10000"/>
              <a:gd name="connsiteY48" fmla="*/ 2941 h 10000"/>
              <a:gd name="connsiteX49" fmla="*/ 4017 w 10000"/>
              <a:gd name="connsiteY49" fmla="*/ 2610 h 10000"/>
              <a:gd name="connsiteX50" fmla="*/ 3935 w 10000"/>
              <a:gd name="connsiteY50" fmla="*/ 2427 h 10000"/>
              <a:gd name="connsiteX51" fmla="*/ 3935 w 10000"/>
              <a:gd name="connsiteY51" fmla="*/ 2353 h 10000"/>
              <a:gd name="connsiteX52" fmla="*/ 3863 w 10000"/>
              <a:gd name="connsiteY52" fmla="*/ 2242 h 10000"/>
              <a:gd name="connsiteX53" fmla="*/ 3414 w 10000"/>
              <a:gd name="connsiteY53" fmla="*/ 2170 h 10000"/>
              <a:gd name="connsiteX54" fmla="*/ 3027 w 10000"/>
              <a:gd name="connsiteY54" fmla="*/ 2096 h 10000"/>
              <a:gd name="connsiteX55" fmla="*/ 2273 w 10000"/>
              <a:gd name="connsiteY55" fmla="*/ 1838 h 10000"/>
              <a:gd name="connsiteX56" fmla="*/ 2578 w 10000"/>
              <a:gd name="connsiteY56" fmla="*/ 1838 h 10000"/>
              <a:gd name="connsiteX57" fmla="*/ 2884 w 10000"/>
              <a:gd name="connsiteY57" fmla="*/ 1912 h 10000"/>
              <a:gd name="connsiteX58" fmla="*/ 3558 w 10000"/>
              <a:gd name="connsiteY58" fmla="*/ 1912 h 10000"/>
              <a:gd name="connsiteX59" fmla="*/ 5076 w 10000"/>
              <a:gd name="connsiteY59" fmla="*/ 1948 h 10000"/>
              <a:gd name="connsiteX60" fmla="*/ 5606 w 10000"/>
              <a:gd name="connsiteY60" fmla="*/ 1875 h 10000"/>
              <a:gd name="connsiteX61" fmla="*/ 5912 w 10000"/>
              <a:gd name="connsiteY61" fmla="*/ 1802 h 10000"/>
              <a:gd name="connsiteX62" fmla="*/ 6137 w 10000"/>
              <a:gd name="connsiteY62" fmla="*/ 1655 h 10000"/>
              <a:gd name="connsiteX63" fmla="*/ 6361 w 10000"/>
              <a:gd name="connsiteY63" fmla="*/ 1361 h 10000"/>
              <a:gd name="connsiteX64" fmla="*/ 6442 w 10000"/>
              <a:gd name="connsiteY64" fmla="*/ 1213 h 10000"/>
              <a:gd name="connsiteX65" fmla="*/ 6361 w 10000"/>
              <a:gd name="connsiteY65" fmla="*/ 1067 h 10000"/>
              <a:gd name="connsiteX66" fmla="*/ 5983 w 10000"/>
              <a:gd name="connsiteY66" fmla="*/ 845 h 10000"/>
              <a:gd name="connsiteX67" fmla="*/ 5381 w 10000"/>
              <a:gd name="connsiteY67" fmla="*/ 772 h 10000"/>
              <a:gd name="connsiteX68" fmla="*/ 4017 w 10000"/>
              <a:gd name="connsiteY68" fmla="*/ 589 h 10000"/>
              <a:gd name="connsiteX69" fmla="*/ 3334 w 10000"/>
              <a:gd name="connsiteY69" fmla="*/ 479 h 10000"/>
              <a:gd name="connsiteX70" fmla="*/ 2731 w 10000"/>
              <a:gd name="connsiteY70" fmla="*/ 479 h 10000"/>
              <a:gd name="connsiteX71" fmla="*/ 1366 w 10000"/>
              <a:gd name="connsiteY71" fmla="*/ 479 h 10000"/>
              <a:gd name="connsiteX72" fmla="*/ 1590 w 10000"/>
              <a:gd name="connsiteY72" fmla="*/ 368 h 10000"/>
              <a:gd name="connsiteX73" fmla="*/ 1671 w 10000"/>
              <a:gd name="connsiteY73" fmla="*/ 331 h 10000"/>
              <a:gd name="connsiteX74" fmla="*/ 1519 w 10000"/>
              <a:gd name="connsiteY74" fmla="*/ 294 h 10000"/>
              <a:gd name="connsiteX75" fmla="*/ 1141 w 10000"/>
              <a:gd name="connsiteY75" fmla="*/ 258 h 10000"/>
              <a:gd name="connsiteX76" fmla="*/ 988 w 10000"/>
              <a:gd name="connsiteY76" fmla="*/ 404 h 10000"/>
              <a:gd name="connsiteX77" fmla="*/ 683 w 10000"/>
              <a:gd name="connsiteY77" fmla="*/ 441 h 10000"/>
              <a:gd name="connsiteX78" fmla="*/ 683 w 10000"/>
              <a:gd name="connsiteY78" fmla="*/ 553 h 10000"/>
              <a:gd name="connsiteX79" fmla="*/ 378 w 10000"/>
              <a:gd name="connsiteY79" fmla="*/ 699 h 10000"/>
              <a:gd name="connsiteX80" fmla="*/ 81 w 10000"/>
              <a:gd name="connsiteY80" fmla="*/ 920 h 10000"/>
              <a:gd name="connsiteX81" fmla="*/ 0 w 10000"/>
              <a:gd name="connsiteY81" fmla="*/ 1139 h 10000"/>
              <a:gd name="connsiteX82" fmla="*/ 234 w 10000"/>
              <a:gd name="connsiteY82" fmla="*/ 1434 h 10000"/>
              <a:gd name="connsiteX83" fmla="*/ 611 w 10000"/>
              <a:gd name="connsiteY83" fmla="*/ 1507 h 10000"/>
              <a:gd name="connsiteX84" fmla="*/ 988 w 10000"/>
              <a:gd name="connsiteY84" fmla="*/ 1692 h 10000"/>
              <a:gd name="connsiteX85" fmla="*/ 836 w 10000"/>
              <a:gd name="connsiteY85" fmla="*/ 1948 h 10000"/>
              <a:gd name="connsiteX86" fmla="*/ 1294 w 10000"/>
              <a:gd name="connsiteY86" fmla="*/ 2391 h 10000"/>
              <a:gd name="connsiteX87" fmla="*/ 1895 w 10000"/>
              <a:gd name="connsiteY87" fmla="*/ 2684 h 10000"/>
              <a:gd name="connsiteX88" fmla="*/ 1519 w 10000"/>
              <a:gd name="connsiteY88" fmla="*/ 2905 h 10000"/>
              <a:gd name="connsiteX89" fmla="*/ 1590 w 10000"/>
              <a:gd name="connsiteY89" fmla="*/ 3162 h 10000"/>
              <a:gd name="connsiteX90" fmla="*/ 2202 w 10000"/>
              <a:gd name="connsiteY90" fmla="*/ 3345 h 10000"/>
              <a:gd name="connsiteX91" fmla="*/ 2578 w 10000"/>
              <a:gd name="connsiteY91" fmla="*/ 3604 h 10000"/>
              <a:gd name="connsiteX92" fmla="*/ 2426 w 10000"/>
              <a:gd name="connsiteY92" fmla="*/ 3823 h 10000"/>
              <a:gd name="connsiteX93" fmla="*/ 3027 w 10000"/>
              <a:gd name="connsiteY93" fmla="*/ 4008 h 10000"/>
              <a:gd name="connsiteX94" fmla="*/ 3486 w 10000"/>
              <a:gd name="connsiteY94" fmla="*/ 4229 h 10000"/>
              <a:gd name="connsiteX95" fmla="*/ 3414 w 10000"/>
              <a:gd name="connsiteY95" fmla="*/ 4522 h 10000"/>
              <a:gd name="connsiteX96" fmla="*/ 3027 w 10000"/>
              <a:gd name="connsiteY96" fmla="*/ 4853 h 10000"/>
              <a:gd name="connsiteX97" fmla="*/ 2578 w 10000"/>
              <a:gd name="connsiteY97" fmla="*/ 5184 h 10000"/>
              <a:gd name="connsiteX98" fmla="*/ 2354 w 10000"/>
              <a:gd name="connsiteY98" fmla="*/ 5625 h 10000"/>
              <a:gd name="connsiteX99" fmla="*/ 2498 w 10000"/>
              <a:gd name="connsiteY99" fmla="*/ 5552 h 10000"/>
              <a:gd name="connsiteX100" fmla="*/ 2731 w 10000"/>
              <a:gd name="connsiteY100" fmla="*/ 5698 h 10000"/>
              <a:gd name="connsiteX101" fmla="*/ 3109 w 10000"/>
              <a:gd name="connsiteY101" fmla="*/ 5772 h 10000"/>
              <a:gd name="connsiteX102" fmla="*/ 3558 w 10000"/>
              <a:gd name="connsiteY102" fmla="*/ 5810 h 10000"/>
              <a:gd name="connsiteX103" fmla="*/ 3558 w 10000"/>
              <a:gd name="connsiteY103" fmla="*/ 5846 h 10000"/>
              <a:gd name="connsiteX104" fmla="*/ 3486 w 10000"/>
              <a:gd name="connsiteY104" fmla="*/ 5882 h 10000"/>
              <a:gd name="connsiteX105" fmla="*/ 3261 w 10000"/>
              <a:gd name="connsiteY105" fmla="*/ 5920 h 10000"/>
              <a:gd name="connsiteX106" fmla="*/ 3109 w 10000"/>
              <a:gd name="connsiteY106" fmla="*/ 5920 h 10000"/>
              <a:gd name="connsiteX107" fmla="*/ 3027 w 10000"/>
              <a:gd name="connsiteY107" fmla="*/ 6029 h 10000"/>
              <a:gd name="connsiteX108" fmla="*/ 2578 w 10000"/>
              <a:gd name="connsiteY108" fmla="*/ 6066 h 10000"/>
              <a:gd name="connsiteX109" fmla="*/ 2578 w 10000"/>
              <a:gd name="connsiteY109" fmla="*/ 6177 h 10000"/>
              <a:gd name="connsiteX110" fmla="*/ 2578 w 10000"/>
              <a:gd name="connsiteY110" fmla="*/ 6287 h 10000"/>
              <a:gd name="connsiteX111" fmla="*/ 2498 w 10000"/>
              <a:gd name="connsiteY111" fmla="*/ 6287 h 10000"/>
              <a:gd name="connsiteX112" fmla="*/ 2578 w 10000"/>
              <a:gd name="connsiteY112" fmla="*/ 6360 h 10000"/>
              <a:gd name="connsiteX113" fmla="*/ 2578 w 10000"/>
              <a:gd name="connsiteY113" fmla="*/ 6581 h 10000"/>
              <a:gd name="connsiteX114" fmla="*/ 2578 w 10000"/>
              <a:gd name="connsiteY114" fmla="*/ 6875 h 10000"/>
              <a:gd name="connsiteX115" fmla="*/ 2956 w 10000"/>
              <a:gd name="connsiteY115" fmla="*/ 7095 h 10000"/>
              <a:gd name="connsiteX116" fmla="*/ 2803 w 10000"/>
              <a:gd name="connsiteY116" fmla="*/ 7390 h 10000"/>
              <a:gd name="connsiteX117" fmla="*/ 3109 w 10000"/>
              <a:gd name="connsiteY117" fmla="*/ 7427 h 10000"/>
              <a:gd name="connsiteX118" fmla="*/ 3181 w 10000"/>
              <a:gd name="connsiteY118" fmla="*/ 7610 h 10000"/>
              <a:gd name="connsiteX119" fmla="*/ 3486 w 10000"/>
              <a:gd name="connsiteY119" fmla="*/ 7758 h 10000"/>
              <a:gd name="connsiteX120" fmla="*/ 3710 w 10000"/>
              <a:gd name="connsiteY120" fmla="*/ 8052 h 10000"/>
              <a:gd name="connsiteX121" fmla="*/ 3710 w 10000"/>
              <a:gd name="connsiteY121" fmla="*/ 8015 h 10000"/>
              <a:gd name="connsiteX122" fmla="*/ 3935 w 10000"/>
              <a:gd name="connsiteY122" fmla="*/ 8015 h 10000"/>
              <a:gd name="connsiteX123" fmla="*/ 4169 w 10000"/>
              <a:gd name="connsiteY123" fmla="*/ 8088 h 10000"/>
              <a:gd name="connsiteX124" fmla="*/ 4322 w 10000"/>
              <a:gd name="connsiteY124" fmla="*/ 8052 h 10000"/>
              <a:gd name="connsiteX125" fmla="*/ 4618 w 10000"/>
              <a:gd name="connsiteY125" fmla="*/ 8088 h 10000"/>
              <a:gd name="connsiteX126" fmla="*/ 4771 w 10000"/>
              <a:gd name="connsiteY126" fmla="*/ 8162 h 10000"/>
              <a:gd name="connsiteX127" fmla="*/ 5149 w 10000"/>
              <a:gd name="connsiteY127" fmla="*/ 8052 h 10000"/>
              <a:gd name="connsiteX128" fmla="*/ 5454 w 10000"/>
              <a:gd name="connsiteY128" fmla="*/ 8088 h 10000"/>
              <a:gd name="connsiteX129" fmla="*/ 5759 w 10000"/>
              <a:gd name="connsiteY129" fmla="*/ 8198 h 10000"/>
              <a:gd name="connsiteX130" fmla="*/ 5830 w 10000"/>
              <a:gd name="connsiteY130" fmla="*/ 8346 h 10000"/>
              <a:gd name="connsiteX131" fmla="*/ 5830 w 10000"/>
              <a:gd name="connsiteY131" fmla="*/ 8493 h 10000"/>
              <a:gd name="connsiteX132" fmla="*/ 6137 w 10000"/>
              <a:gd name="connsiteY132" fmla="*/ 8566 h 10000"/>
              <a:gd name="connsiteX133" fmla="*/ 6137 w 10000"/>
              <a:gd name="connsiteY133" fmla="*/ 8640 h 10000"/>
              <a:gd name="connsiteX134" fmla="*/ 6442 w 10000"/>
              <a:gd name="connsiteY134" fmla="*/ 8751 h 10000"/>
              <a:gd name="connsiteX135" fmla="*/ 6819 w 10000"/>
              <a:gd name="connsiteY135" fmla="*/ 8787 h 10000"/>
              <a:gd name="connsiteX136" fmla="*/ 6891 w 10000"/>
              <a:gd name="connsiteY136" fmla="*/ 8897 h 10000"/>
              <a:gd name="connsiteX137" fmla="*/ 7502 w 10000"/>
              <a:gd name="connsiteY137" fmla="*/ 8971 h 10000"/>
              <a:gd name="connsiteX138" fmla="*/ 7727 w 10000"/>
              <a:gd name="connsiteY138" fmla="*/ 9081 h 10000"/>
              <a:gd name="connsiteX139" fmla="*/ 7574 w 10000"/>
              <a:gd name="connsiteY139" fmla="*/ 9191 h 10000"/>
              <a:gd name="connsiteX140" fmla="*/ 7421 w 10000"/>
              <a:gd name="connsiteY140" fmla="*/ 9265 h 10000"/>
              <a:gd name="connsiteX141" fmla="*/ 6971 w 10000"/>
              <a:gd name="connsiteY141" fmla="*/ 9301 h 10000"/>
              <a:gd name="connsiteX142" fmla="*/ 6891 w 10000"/>
              <a:gd name="connsiteY142" fmla="*/ 9411 h 10000"/>
              <a:gd name="connsiteX143" fmla="*/ 7116 w 10000"/>
              <a:gd name="connsiteY143" fmla="*/ 9486 h 10000"/>
              <a:gd name="connsiteX144" fmla="*/ 7116 w 10000"/>
              <a:gd name="connsiteY144" fmla="*/ 9596 h 10000"/>
              <a:gd name="connsiteX145" fmla="*/ 7269 w 10000"/>
              <a:gd name="connsiteY145" fmla="*/ 9706 h 10000"/>
              <a:gd name="connsiteX146" fmla="*/ 7502 w 10000"/>
              <a:gd name="connsiteY146" fmla="*/ 9854 h 10000"/>
              <a:gd name="connsiteX147" fmla="*/ 7798 w 10000"/>
              <a:gd name="connsiteY147" fmla="*/ 9854 h 10000"/>
              <a:gd name="connsiteX148" fmla="*/ 7879 w 10000"/>
              <a:gd name="connsiteY148" fmla="*/ 9669 h 10000"/>
              <a:gd name="connsiteX149" fmla="*/ 8176 w 10000"/>
              <a:gd name="connsiteY149" fmla="*/ 9669 h 10000"/>
              <a:gd name="connsiteX150" fmla="*/ 8706 w 10000"/>
              <a:gd name="connsiteY150" fmla="*/ 9522 h 10000"/>
              <a:gd name="connsiteX151" fmla="*/ 9083 w 10000"/>
              <a:gd name="connsiteY151" fmla="*/ 9596 h 10000"/>
              <a:gd name="connsiteX152" fmla="*/ 9469 w 10000"/>
              <a:gd name="connsiteY152" fmla="*/ 9706 h 10000"/>
              <a:gd name="connsiteX153" fmla="*/ 9317 w 10000"/>
              <a:gd name="connsiteY153" fmla="*/ 9779 h 10000"/>
              <a:gd name="connsiteX154" fmla="*/ 9469 w 10000"/>
              <a:gd name="connsiteY154" fmla="*/ 9964 h 10000"/>
              <a:gd name="connsiteX155" fmla="*/ 9694 w 10000"/>
              <a:gd name="connsiteY155" fmla="*/ 10000 h 10000"/>
              <a:gd name="connsiteX156" fmla="*/ 10000 w 10000"/>
              <a:gd name="connsiteY156" fmla="*/ 10000 h 10000"/>
              <a:gd name="connsiteX157" fmla="*/ 10000 w 10000"/>
              <a:gd name="connsiteY157" fmla="*/ 6140 h 10000"/>
              <a:gd name="connsiteX0" fmla="*/ 10000 w 10000"/>
              <a:gd name="connsiteY0" fmla="*/ 6140 h 10000"/>
              <a:gd name="connsiteX1" fmla="*/ 8634 w 10000"/>
              <a:gd name="connsiteY1" fmla="*/ 735 h 10000"/>
              <a:gd name="connsiteX2" fmla="*/ 8410 w 10000"/>
              <a:gd name="connsiteY2" fmla="*/ 735 h 10000"/>
              <a:gd name="connsiteX3" fmla="*/ 8257 w 10000"/>
              <a:gd name="connsiteY3" fmla="*/ 662 h 10000"/>
              <a:gd name="connsiteX4" fmla="*/ 8104 w 10000"/>
              <a:gd name="connsiteY4" fmla="*/ 625 h 10000"/>
              <a:gd name="connsiteX5" fmla="*/ 8023 w 10000"/>
              <a:gd name="connsiteY5" fmla="*/ 662 h 10000"/>
              <a:gd name="connsiteX6" fmla="*/ 7879 w 10000"/>
              <a:gd name="connsiteY6" fmla="*/ 662 h 10000"/>
              <a:gd name="connsiteX7" fmla="*/ 7879 w 10000"/>
              <a:gd name="connsiteY7" fmla="*/ 553 h 10000"/>
              <a:gd name="connsiteX8" fmla="*/ 7879 w 10000"/>
              <a:gd name="connsiteY8" fmla="*/ 404 h 10000"/>
              <a:gd name="connsiteX9" fmla="*/ 8023 w 10000"/>
              <a:gd name="connsiteY9" fmla="*/ 294 h 10000"/>
              <a:gd name="connsiteX10" fmla="*/ 8104 w 10000"/>
              <a:gd name="connsiteY10" fmla="*/ 185 h 10000"/>
              <a:gd name="connsiteX11" fmla="*/ 8023 w 10000"/>
              <a:gd name="connsiteY11" fmla="*/ 111 h 10000"/>
              <a:gd name="connsiteX12" fmla="*/ 7196 w 10000"/>
              <a:gd name="connsiteY12" fmla="*/ 0 h 10000"/>
              <a:gd name="connsiteX13" fmla="*/ 6738 w 10000"/>
              <a:gd name="connsiteY13" fmla="*/ 74 h 10000"/>
              <a:gd name="connsiteX14" fmla="*/ 7044 w 10000"/>
              <a:gd name="connsiteY14" fmla="*/ 294 h 10000"/>
              <a:gd name="connsiteX15" fmla="*/ 7269 w 10000"/>
              <a:gd name="connsiteY15" fmla="*/ 699 h 10000"/>
              <a:gd name="connsiteX16" fmla="*/ 7349 w 10000"/>
              <a:gd name="connsiteY16" fmla="*/ 809 h 10000"/>
              <a:gd name="connsiteX17" fmla="*/ 7574 w 10000"/>
              <a:gd name="connsiteY17" fmla="*/ 809 h 10000"/>
              <a:gd name="connsiteX18" fmla="*/ 7879 w 10000"/>
              <a:gd name="connsiteY18" fmla="*/ 920 h 10000"/>
              <a:gd name="connsiteX19" fmla="*/ 8104 w 10000"/>
              <a:gd name="connsiteY19" fmla="*/ 1103 h 10000"/>
              <a:gd name="connsiteX20" fmla="*/ 8176 w 10000"/>
              <a:gd name="connsiteY20" fmla="*/ 1324 h 10000"/>
              <a:gd name="connsiteX21" fmla="*/ 7645 w 10000"/>
              <a:gd name="connsiteY21" fmla="*/ 1288 h 10000"/>
              <a:gd name="connsiteX22" fmla="*/ 7196 w 10000"/>
              <a:gd name="connsiteY22" fmla="*/ 1324 h 10000"/>
              <a:gd name="connsiteX23" fmla="*/ 7044 w 10000"/>
              <a:gd name="connsiteY23" fmla="*/ 1361 h 10000"/>
              <a:gd name="connsiteX24" fmla="*/ 7044 w 10000"/>
              <a:gd name="connsiteY24" fmla="*/ 1397 h 10000"/>
              <a:gd name="connsiteX25" fmla="*/ 6971 w 10000"/>
              <a:gd name="connsiteY25" fmla="*/ 1544 h 10000"/>
              <a:gd name="connsiteX26" fmla="*/ 6738 w 10000"/>
              <a:gd name="connsiteY26" fmla="*/ 1728 h 10000"/>
              <a:gd name="connsiteX27" fmla="*/ 6513 w 10000"/>
              <a:gd name="connsiteY27" fmla="*/ 1948 h 10000"/>
              <a:gd name="connsiteX28" fmla="*/ 6442 w 10000"/>
              <a:gd name="connsiteY28" fmla="*/ 2096 h 10000"/>
              <a:gd name="connsiteX29" fmla="*/ 6586 w 10000"/>
              <a:gd name="connsiteY29" fmla="*/ 2170 h 10000"/>
              <a:gd name="connsiteX30" fmla="*/ 7349 w 10000"/>
              <a:gd name="connsiteY30" fmla="*/ 2463 h 10000"/>
              <a:gd name="connsiteX31" fmla="*/ 6738 w 10000"/>
              <a:gd name="connsiteY31" fmla="*/ 2574 h 10000"/>
              <a:gd name="connsiteX32" fmla="*/ 5983 w 10000"/>
              <a:gd name="connsiteY32" fmla="*/ 2574 h 10000"/>
              <a:gd name="connsiteX33" fmla="*/ 5381 w 10000"/>
              <a:gd name="connsiteY33" fmla="*/ 2501 h 10000"/>
              <a:gd name="connsiteX34" fmla="*/ 5229 w 10000"/>
              <a:gd name="connsiteY34" fmla="*/ 2574 h 10000"/>
              <a:gd name="connsiteX35" fmla="*/ 5149 w 10000"/>
              <a:gd name="connsiteY35" fmla="*/ 2684 h 10000"/>
              <a:gd name="connsiteX36" fmla="*/ 5454 w 10000"/>
              <a:gd name="connsiteY36" fmla="*/ 2831 h 10000"/>
              <a:gd name="connsiteX37" fmla="*/ 5912 w 10000"/>
              <a:gd name="connsiteY37" fmla="*/ 2868 h 10000"/>
              <a:gd name="connsiteX38" fmla="*/ 6137 w 10000"/>
              <a:gd name="connsiteY38" fmla="*/ 2868 h 10000"/>
              <a:gd name="connsiteX39" fmla="*/ 6289 w 10000"/>
              <a:gd name="connsiteY39" fmla="*/ 2941 h 10000"/>
              <a:gd name="connsiteX40" fmla="*/ 6289 w 10000"/>
              <a:gd name="connsiteY40" fmla="*/ 3015 h 10000"/>
              <a:gd name="connsiteX41" fmla="*/ 6137 w 10000"/>
              <a:gd name="connsiteY41" fmla="*/ 3126 h 10000"/>
              <a:gd name="connsiteX42" fmla="*/ 6055 w 10000"/>
              <a:gd name="connsiteY42" fmla="*/ 3162 h 10000"/>
              <a:gd name="connsiteX43" fmla="*/ 5830 w 10000"/>
              <a:gd name="connsiteY43" fmla="*/ 3162 h 10000"/>
              <a:gd name="connsiteX44" fmla="*/ 5381 w 10000"/>
              <a:gd name="connsiteY44" fmla="*/ 3088 h 10000"/>
              <a:gd name="connsiteX45" fmla="*/ 4923 w 10000"/>
              <a:gd name="connsiteY45" fmla="*/ 3051 h 10000"/>
              <a:gd name="connsiteX46" fmla="*/ 4698 w 10000"/>
              <a:gd name="connsiteY46" fmla="*/ 3015 h 10000"/>
              <a:gd name="connsiteX47" fmla="*/ 4546 w 10000"/>
              <a:gd name="connsiteY47" fmla="*/ 2941 h 10000"/>
              <a:gd name="connsiteX48" fmla="*/ 4017 w 10000"/>
              <a:gd name="connsiteY48" fmla="*/ 2610 h 10000"/>
              <a:gd name="connsiteX49" fmla="*/ 3935 w 10000"/>
              <a:gd name="connsiteY49" fmla="*/ 2427 h 10000"/>
              <a:gd name="connsiteX50" fmla="*/ 3935 w 10000"/>
              <a:gd name="connsiteY50" fmla="*/ 2353 h 10000"/>
              <a:gd name="connsiteX51" fmla="*/ 3863 w 10000"/>
              <a:gd name="connsiteY51" fmla="*/ 2242 h 10000"/>
              <a:gd name="connsiteX52" fmla="*/ 3414 w 10000"/>
              <a:gd name="connsiteY52" fmla="*/ 2170 h 10000"/>
              <a:gd name="connsiteX53" fmla="*/ 3027 w 10000"/>
              <a:gd name="connsiteY53" fmla="*/ 2096 h 10000"/>
              <a:gd name="connsiteX54" fmla="*/ 2273 w 10000"/>
              <a:gd name="connsiteY54" fmla="*/ 1838 h 10000"/>
              <a:gd name="connsiteX55" fmla="*/ 2578 w 10000"/>
              <a:gd name="connsiteY55" fmla="*/ 1838 h 10000"/>
              <a:gd name="connsiteX56" fmla="*/ 2884 w 10000"/>
              <a:gd name="connsiteY56" fmla="*/ 1912 h 10000"/>
              <a:gd name="connsiteX57" fmla="*/ 3558 w 10000"/>
              <a:gd name="connsiteY57" fmla="*/ 1912 h 10000"/>
              <a:gd name="connsiteX58" fmla="*/ 5076 w 10000"/>
              <a:gd name="connsiteY58" fmla="*/ 1948 h 10000"/>
              <a:gd name="connsiteX59" fmla="*/ 5606 w 10000"/>
              <a:gd name="connsiteY59" fmla="*/ 1875 h 10000"/>
              <a:gd name="connsiteX60" fmla="*/ 5912 w 10000"/>
              <a:gd name="connsiteY60" fmla="*/ 1802 h 10000"/>
              <a:gd name="connsiteX61" fmla="*/ 6137 w 10000"/>
              <a:gd name="connsiteY61" fmla="*/ 1655 h 10000"/>
              <a:gd name="connsiteX62" fmla="*/ 6361 w 10000"/>
              <a:gd name="connsiteY62" fmla="*/ 1361 h 10000"/>
              <a:gd name="connsiteX63" fmla="*/ 6442 w 10000"/>
              <a:gd name="connsiteY63" fmla="*/ 1213 h 10000"/>
              <a:gd name="connsiteX64" fmla="*/ 6361 w 10000"/>
              <a:gd name="connsiteY64" fmla="*/ 1067 h 10000"/>
              <a:gd name="connsiteX65" fmla="*/ 5983 w 10000"/>
              <a:gd name="connsiteY65" fmla="*/ 845 h 10000"/>
              <a:gd name="connsiteX66" fmla="*/ 5381 w 10000"/>
              <a:gd name="connsiteY66" fmla="*/ 772 h 10000"/>
              <a:gd name="connsiteX67" fmla="*/ 4017 w 10000"/>
              <a:gd name="connsiteY67" fmla="*/ 589 h 10000"/>
              <a:gd name="connsiteX68" fmla="*/ 3334 w 10000"/>
              <a:gd name="connsiteY68" fmla="*/ 479 h 10000"/>
              <a:gd name="connsiteX69" fmla="*/ 2731 w 10000"/>
              <a:gd name="connsiteY69" fmla="*/ 479 h 10000"/>
              <a:gd name="connsiteX70" fmla="*/ 1366 w 10000"/>
              <a:gd name="connsiteY70" fmla="*/ 479 h 10000"/>
              <a:gd name="connsiteX71" fmla="*/ 1590 w 10000"/>
              <a:gd name="connsiteY71" fmla="*/ 368 h 10000"/>
              <a:gd name="connsiteX72" fmla="*/ 1671 w 10000"/>
              <a:gd name="connsiteY72" fmla="*/ 331 h 10000"/>
              <a:gd name="connsiteX73" fmla="*/ 1519 w 10000"/>
              <a:gd name="connsiteY73" fmla="*/ 294 h 10000"/>
              <a:gd name="connsiteX74" fmla="*/ 1141 w 10000"/>
              <a:gd name="connsiteY74" fmla="*/ 258 h 10000"/>
              <a:gd name="connsiteX75" fmla="*/ 988 w 10000"/>
              <a:gd name="connsiteY75" fmla="*/ 404 h 10000"/>
              <a:gd name="connsiteX76" fmla="*/ 683 w 10000"/>
              <a:gd name="connsiteY76" fmla="*/ 441 h 10000"/>
              <a:gd name="connsiteX77" fmla="*/ 683 w 10000"/>
              <a:gd name="connsiteY77" fmla="*/ 553 h 10000"/>
              <a:gd name="connsiteX78" fmla="*/ 378 w 10000"/>
              <a:gd name="connsiteY78" fmla="*/ 699 h 10000"/>
              <a:gd name="connsiteX79" fmla="*/ 81 w 10000"/>
              <a:gd name="connsiteY79" fmla="*/ 920 h 10000"/>
              <a:gd name="connsiteX80" fmla="*/ 0 w 10000"/>
              <a:gd name="connsiteY80" fmla="*/ 1139 h 10000"/>
              <a:gd name="connsiteX81" fmla="*/ 234 w 10000"/>
              <a:gd name="connsiteY81" fmla="*/ 1434 h 10000"/>
              <a:gd name="connsiteX82" fmla="*/ 611 w 10000"/>
              <a:gd name="connsiteY82" fmla="*/ 1507 h 10000"/>
              <a:gd name="connsiteX83" fmla="*/ 988 w 10000"/>
              <a:gd name="connsiteY83" fmla="*/ 1692 h 10000"/>
              <a:gd name="connsiteX84" fmla="*/ 836 w 10000"/>
              <a:gd name="connsiteY84" fmla="*/ 1948 h 10000"/>
              <a:gd name="connsiteX85" fmla="*/ 1294 w 10000"/>
              <a:gd name="connsiteY85" fmla="*/ 2391 h 10000"/>
              <a:gd name="connsiteX86" fmla="*/ 1895 w 10000"/>
              <a:gd name="connsiteY86" fmla="*/ 2684 h 10000"/>
              <a:gd name="connsiteX87" fmla="*/ 1519 w 10000"/>
              <a:gd name="connsiteY87" fmla="*/ 2905 h 10000"/>
              <a:gd name="connsiteX88" fmla="*/ 1590 w 10000"/>
              <a:gd name="connsiteY88" fmla="*/ 3162 h 10000"/>
              <a:gd name="connsiteX89" fmla="*/ 2202 w 10000"/>
              <a:gd name="connsiteY89" fmla="*/ 3345 h 10000"/>
              <a:gd name="connsiteX90" fmla="*/ 2578 w 10000"/>
              <a:gd name="connsiteY90" fmla="*/ 3604 h 10000"/>
              <a:gd name="connsiteX91" fmla="*/ 2426 w 10000"/>
              <a:gd name="connsiteY91" fmla="*/ 3823 h 10000"/>
              <a:gd name="connsiteX92" fmla="*/ 3027 w 10000"/>
              <a:gd name="connsiteY92" fmla="*/ 4008 h 10000"/>
              <a:gd name="connsiteX93" fmla="*/ 3486 w 10000"/>
              <a:gd name="connsiteY93" fmla="*/ 4229 h 10000"/>
              <a:gd name="connsiteX94" fmla="*/ 3414 w 10000"/>
              <a:gd name="connsiteY94" fmla="*/ 4522 h 10000"/>
              <a:gd name="connsiteX95" fmla="*/ 3027 w 10000"/>
              <a:gd name="connsiteY95" fmla="*/ 4853 h 10000"/>
              <a:gd name="connsiteX96" fmla="*/ 2578 w 10000"/>
              <a:gd name="connsiteY96" fmla="*/ 5184 h 10000"/>
              <a:gd name="connsiteX97" fmla="*/ 2354 w 10000"/>
              <a:gd name="connsiteY97" fmla="*/ 5625 h 10000"/>
              <a:gd name="connsiteX98" fmla="*/ 2498 w 10000"/>
              <a:gd name="connsiteY98" fmla="*/ 5552 h 10000"/>
              <a:gd name="connsiteX99" fmla="*/ 2731 w 10000"/>
              <a:gd name="connsiteY99" fmla="*/ 5698 h 10000"/>
              <a:gd name="connsiteX100" fmla="*/ 3109 w 10000"/>
              <a:gd name="connsiteY100" fmla="*/ 5772 h 10000"/>
              <a:gd name="connsiteX101" fmla="*/ 3558 w 10000"/>
              <a:gd name="connsiteY101" fmla="*/ 5810 h 10000"/>
              <a:gd name="connsiteX102" fmla="*/ 3558 w 10000"/>
              <a:gd name="connsiteY102" fmla="*/ 5846 h 10000"/>
              <a:gd name="connsiteX103" fmla="*/ 3486 w 10000"/>
              <a:gd name="connsiteY103" fmla="*/ 5882 h 10000"/>
              <a:gd name="connsiteX104" fmla="*/ 3261 w 10000"/>
              <a:gd name="connsiteY104" fmla="*/ 5920 h 10000"/>
              <a:gd name="connsiteX105" fmla="*/ 3109 w 10000"/>
              <a:gd name="connsiteY105" fmla="*/ 5920 h 10000"/>
              <a:gd name="connsiteX106" fmla="*/ 3027 w 10000"/>
              <a:gd name="connsiteY106" fmla="*/ 6029 h 10000"/>
              <a:gd name="connsiteX107" fmla="*/ 2578 w 10000"/>
              <a:gd name="connsiteY107" fmla="*/ 6066 h 10000"/>
              <a:gd name="connsiteX108" fmla="*/ 2578 w 10000"/>
              <a:gd name="connsiteY108" fmla="*/ 6177 h 10000"/>
              <a:gd name="connsiteX109" fmla="*/ 2578 w 10000"/>
              <a:gd name="connsiteY109" fmla="*/ 6287 h 10000"/>
              <a:gd name="connsiteX110" fmla="*/ 2498 w 10000"/>
              <a:gd name="connsiteY110" fmla="*/ 6287 h 10000"/>
              <a:gd name="connsiteX111" fmla="*/ 2578 w 10000"/>
              <a:gd name="connsiteY111" fmla="*/ 6360 h 10000"/>
              <a:gd name="connsiteX112" fmla="*/ 2578 w 10000"/>
              <a:gd name="connsiteY112" fmla="*/ 6581 h 10000"/>
              <a:gd name="connsiteX113" fmla="*/ 2578 w 10000"/>
              <a:gd name="connsiteY113" fmla="*/ 6875 h 10000"/>
              <a:gd name="connsiteX114" fmla="*/ 2956 w 10000"/>
              <a:gd name="connsiteY114" fmla="*/ 7095 h 10000"/>
              <a:gd name="connsiteX115" fmla="*/ 2803 w 10000"/>
              <a:gd name="connsiteY115" fmla="*/ 7390 h 10000"/>
              <a:gd name="connsiteX116" fmla="*/ 3109 w 10000"/>
              <a:gd name="connsiteY116" fmla="*/ 7427 h 10000"/>
              <a:gd name="connsiteX117" fmla="*/ 3181 w 10000"/>
              <a:gd name="connsiteY117" fmla="*/ 7610 h 10000"/>
              <a:gd name="connsiteX118" fmla="*/ 3486 w 10000"/>
              <a:gd name="connsiteY118" fmla="*/ 7758 h 10000"/>
              <a:gd name="connsiteX119" fmla="*/ 3710 w 10000"/>
              <a:gd name="connsiteY119" fmla="*/ 8052 h 10000"/>
              <a:gd name="connsiteX120" fmla="*/ 3710 w 10000"/>
              <a:gd name="connsiteY120" fmla="*/ 8015 h 10000"/>
              <a:gd name="connsiteX121" fmla="*/ 3935 w 10000"/>
              <a:gd name="connsiteY121" fmla="*/ 8015 h 10000"/>
              <a:gd name="connsiteX122" fmla="*/ 4169 w 10000"/>
              <a:gd name="connsiteY122" fmla="*/ 8088 h 10000"/>
              <a:gd name="connsiteX123" fmla="*/ 4322 w 10000"/>
              <a:gd name="connsiteY123" fmla="*/ 8052 h 10000"/>
              <a:gd name="connsiteX124" fmla="*/ 4618 w 10000"/>
              <a:gd name="connsiteY124" fmla="*/ 8088 h 10000"/>
              <a:gd name="connsiteX125" fmla="*/ 4771 w 10000"/>
              <a:gd name="connsiteY125" fmla="*/ 8162 h 10000"/>
              <a:gd name="connsiteX126" fmla="*/ 5149 w 10000"/>
              <a:gd name="connsiteY126" fmla="*/ 8052 h 10000"/>
              <a:gd name="connsiteX127" fmla="*/ 5454 w 10000"/>
              <a:gd name="connsiteY127" fmla="*/ 8088 h 10000"/>
              <a:gd name="connsiteX128" fmla="*/ 5759 w 10000"/>
              <a:gd name="connsiteY128" fmla="*/ 8198 h 10000"/>
              <a:gd name="connsiteX129" fmla="*/ 5830 w 10000"/>
              <a:gd name="connsiteY129" fmla="*/ 8346 h 10000"/>
              <a:gd name="connsiteX130" fmla="*/ 5830 w 10000"/>
              <a:gd name="connsiteY130" fmla="*/ 8493 h 10000"/>
              <a:gd name="connsiteX131" fmla="*/ 6137 w 10000"/>
              <a:gd name="connsiteY131" fmla="*/ 8566 h 10000"/>
              <a:gd name="connsiteX132" fmla="*/ 6137 w 10000"/>
              <a:gd name="connsiteY132" fmla="*/ 8640 h 10000"/>
              <a:gd name="connsiteX133" fmla="*/ 6442 w 10000"/>
              <a:gd name="connsiteY133" fmla="*/ 8751 h 10000"/>
              <a:gd name="connsiteX134" fmla="*/ 6819 w 10000"/>
              <a:gd name="connsiteY134" fmla="*/ 8787 h 10000"/>
              <a:gd name="connsiteX135" fmla="*/ 6891 w 10000"/>
              <a:gd name="connsiteY135" fmla="*/ 8897 h 10000"/>
              <a:gd name="connsiteX136" fmla="*/ 7502 w 10000"/>
              <a:gd name="connsiteY136" fmla="*/ 8971 h 10000"/>
              <a:gd name="connsiteX137" fmla="*/ 7727 w 10000"/>
              <a:gd name="connsiteY137" fmla="*/ 9081 h 10000"/>
              <a:gd name="connsiteX138" fmla="*/ 7574 w 10000"/>
              <a:gd name="connsiteY138" fmla="*/ 9191 h 10000"/>
              <a:gd name="connsiteX139" fmla="*/ 7421 w 10000"/>
              <a:gd name="connsiteY139" fmla="*/ 9265 h 10000"/>
              <a:gd name="connsiteX140" fmla="*/ 6971 w 10000"/>
              <a:gd name="connsiteY140" fmla="*/ 9301 h 10000"/>
              <a:gd name="connsiteX141" fmla="*/ 6891 w 10000"/>
              <a:gd name="connsiteY141" fmla="*/ 9411 h 10000"/>
              <a:gd name="connsiteX142" fmla="*/ 7116 w 10000"/>
              <a:gd name="connsiteY142" fmla="*/ 9486 h 10000"/>
              <a:gd name="connsiteX143" fmla="*/ 7116 w 10000"/>
              <a:gd name="connsiteY143" fmla="*/ 9596 h 10000"/>
              <a:gd name="connsiteX144" fmla="*/ 7269 w 10000"/>
              <a:gd name="connsiteY144" fmla="*/ 9706 h 10000"/>
              <a:gd name="connsiteX145" fmla="*/ 7502 w 10000"/>
              <a:gd name="connsiteY145" fmla="*/ 9854 h 10000"/>
              <a:gd name="connsiteX146" fmla="*/ 7798 w 10000"/>
              <a:gd name="connsiteY146" fmla="*/ 9854 h 10000"/>
              <a:gd name="connsiteX147" fmla="*/ 7879 w 10000"/>
              <a:gd name="connsiteY147" fmla="*/ 9669 h 10000"/>
              <a:gd name="connsiteX148" fmla="*/ 8176 w 10000"/>
              <a:gd name="connsiteY148" fmla="*/ 9669 h 10000"/>
              <a:gd name="connsiteX149" fmla="*/ 8706 w 10000"/>
              <a:gd name="connsiteY149" fmla="*/ 9522 h 10000"/>
              <a:gd name="connsiteX150" fmla="*/ 9083 w 10000"/>
              <a:gd name="connsiteY150" fmla="*/ 9596 h 10000"/>
              <a:gd name="connsiteX151" fmla="*/ 9469 w 10000"/>
              <a:gd name="connsiteY151" fmla="*/ 9706 h 10000"/>
              <a:gd name="connsiteX152" fmla="*/ 9317 w 10000"/>
              <a:gd name="connsiteY152" fmla="*/ 9779 h 10000"/>
              <a:gd name="connsiteX153" fmla="*/ 9469 w 10000"/>
              <a:gd name="connsiteY153" fmla="*/ 9964 h 10000"/>
              <a:gd name="connsiteX154" fmla="*/ 9694 w 10000"/>
              <a:gd name="connsiteY154" fmla="*/ 10000 h 10000"/>
              <a:gd name="connsiteX155" fmla="*/ 10000 w 10000"/>
              <a:gd name="connsiteY155" fmla="*/ 10000 h 10000"/>
              <a:gd name="connsiteX156" fmla="*/ 10000 w 10000"/>
              <a:gd name="connsiteY156" fmla="*/ 6140 h 10000"/>
              <a:gd name="connsiteX0" fmla="*/ 10000 w 10000"/>
              <a:gd name="connsiteY0" fmla="*/ 6140 h 10000"/>
              <a:gd name="connsiteX1" fmla="*/ 8634 w 10000"/>
              <a:gd name="connsiteY1" fmla="*/ 735 h 10000"/>
              <a:gd name="connsiteX2" fmla="*/ 8410 w 10000"/>
              <a:gd name="connsiteY2" fmla="*/ 735 h 10000"/>
              <a:gd name="connsiteX3" fmla="*/ 8257 w 10000"/>
              <a:gd name="connsiteY3" fmla="*/ 662 h 10000"/>
              <a:gd name="connsiteX4" fmla="*/ 8104 w 10000"/>
              <a:gd name="connsiteY4" fmla="*/ 625 h 10000"/>
              <a:gd name="connsiteX5" fmla="*/ 8023 w 10000"/>
              <a:gd name="connsiteY5" fmla="*/ 662 h 10000"/>
              <a:gd name="connsiteX6" fmla="*/ 7879 w 10000"/>
              <a:gd name="connsiteY6" fmla="*/ 662 h 10000"/>
              <a:gd name="connsiteX7" fmla="*/ 7879 w 10000"/>
              <a:gd name="connsiteY7" fmla="*/ 553 h 10000"/>
              <a:gd name="connsiteX8" fmla="*/ 7879 w 10000"/>
              <a:gd name="connsiteY8" fmla="*/ 404 h 10000"/>
              <a:gd name="connsiteX9" fmla="*/ 8023 w 10000"/>
              <a:gd name="connsiteY9" fmla="*/ 294 h 10000"/>
              <a:gd name="connsiteX10" fmla="*/ 8104 w 10000"/>
              <a:gd name="connsiteY10" fmla="*/ 185 h 10000"/>
              <a:gd name="connsiteX11" fmla="*/ 8023 w 10000"/>
              <a:gd name="connsiteY11" fmla="*/ 111 h 10000"/>
              <a:gd name="connsiteX12" fmla="*/ 7196 w 10000"/>
              <a:gd name="connsiteY12" fmla="*/ 0 h 10000"/>
              <a:gd name="connsiteX13" fmla="*/ 7044 w 10000"/>
              <a:gd name="connsiteY13" fmla="*/ 294 h 10000"/>
              <a:gd name="connsiteX14" fmla="*/ 7269 w 10000"/>
              <a:gd name="connsiteY14" fmla="*/ 699 h 10000"/>
              <a:gd name="connsiteX15" fmla="*/ 7349 w 10000"/>
              <a:gd name="connsiteY15" fmla="*/ 809 h 10000"/>
              <a:gd name="connsiteX16" fmla="*/ 7574 w 10000"/>
              <a:gd name="connsiteY16" fmla="*/ 809 h 10000"/>
              <a:gd name="connsiteX17" fmla="*/ 7879 w 10000"/>
              <a:gd name="connsiteY17" fmla="*/ 920 h 10000"/>
              <a:gd name="connsiteX18" fmla="*/ 8104 w 10000"/>
              <a:gd name="connsiteY18" fmla="*/ 1103 h 10000"/>
              <a:gd name="connsiteX19" fmla="*/ 8176 w 10000"/>
              <a:gd name="connsiteY19" fmla="*/ 1324 h 10000"/>
              <a:gd name="connsiteX20" fmla="*/ 7645 w 10000"/>
              <a:gd name="connsiteY20" fmla="*/ 1288 h 10000"/>
              <a:gd name="connsiteX21" fmla="*/ 7196 w 10000"/>
              <a:gd name="connsiteY21" fmla="*/ 1324 h 10000"/>
              <a:gd name="connsiteX22" fmla="*/ 7044 w 10000"/>
              <a:gd name="connsiteY22" fmla="*/ 1361 h 10000"/>
              <a:gd name="connsiteX23" fmla="*/ 7044 w 10000"/>
              <a:gd name="connsiteY23" fmla="*/ 1397 h 10000"/>
              <a:gd name="connsiteX24" fmla="*/ 6971 w 10000"/>
              <a:gd name="connsiteY24" fmla="*/ 1544 h 10000"/>
              <a:gd name="connsiteX25" fmla="*/ 6738 w 10000"/>
              <a:gd name="connsiteY25" fmla="*/ 1728 h 10000"/>
              <a:gd name="connsiteX26" fmla="*/ 6513 w 10000"/>
              <a:gd name="connsiteY26" fmla="*/ 1948 h 10000"/>
              <a:gd name="connsiteX27" fmla="*/ 6442 w 10000"/>
              <a:gd name="connsiteY27" fmla="*/ 2096 h 10000"/>
              <a:gd name="connsiteX28" fmla="*/ 6586 w 10000"/>
              <a:gd name="connsiteY28" fmla="*/ 2170 h 10000"/>
              <a:gd name="connsiteX29" fmla="*/ 7349 w 10000"/>
              <a:gd name="connsiteY29" fmla="*/ 2463 h 10000"/>
              <a:gd name="connsiteX30" fmla="*/ 6738 w 10000"/>
              <a:gd name="connsiteY30" fmla="*/ 2574 h 10000"/>
              <a:gd name="connsiteX31" fmla="*/ 5983 w 10000"/>
              <a:gd name="connsiteY31" fmla="*/ 2574 h 10000"/>
              <a:gd name="connsiteX32" fmla="*/ 5381 w 10000"/>
              <a:gd name="connsiteY32" fmla="*/ 2501 h 10000"/>
              <a:gd name="connsiteX33" fmla="*/ 5229 w 10000"/>
              <a:gd name="connsiteY33" fmla="*/ 2574 h 10000"/>
              <a:gd name="connsiteX34" fmla="*/ 5149 w 10000"/>
              <a:gd name="connsiteY34" fmla="*/ 2684 h 10000"/>
              <a:gd name="connsiteX35" fmla="*/ 5454 w 10000"/>
              <a:gd name="connsiteY35" fmla="*/ 2831 h 10000"/>
              <a:gd name="connsiteX36" fmla="*/ 5912 w 10000"/>
              <a:gd name="connsiteY36" fmla="*/ 2868 h 10000"/>
              <a:gd name="connsiteX37" fmla="*/ 6137 w 10000"/>
              <a:gd name="connsiteY37" fmla="*/ 2868 h 10000"/>
              <a:gd name="connsiteX38" fmla="*/ 6289 w 10000"/>
              <a:gd name="connsiteY38" fmla="*/ 2941 h 10000"/>
              <a:gd name="connsiteX39" fmla="*/ 6289 w 10000"/>
              <a:gd name="connsiteY39" fmla="*/ 3015 h 10000"/>
              <a:gd name="connsiteX40" fmla="*/ 6137 w 10000"/>
              <a:gd name="connsiteY40" fmla="*/ 3126 h 10000"/>
              <a:gd name="connsiteX41" fmla="*/ 6055 w 10000"/>
              <a:gd name="connsiteY41" fmla="*/ 3162 h 10000"/>
              <a:gd name="connsiteX42" fmla="*/ 5830 w 10000"/>
              <a:gd name="connsiteY42" fmla="*/ 3162 h 10000"/>
              <a:gd name="connsiteX43" fmla="*/ 5381 w 10000"/>
              <a:gd name="connsiteY43" fmla="*/ 3088 h 10000"/>
              <a:gd name="connsiteX44" fmla="*/ 4923 w 10000"/>
              <a:gd name="connsiteY44" fmla="*/ 3051 h 10000"/>
              <a:gd name="connsiteX45" fmla="*/ 4698 w 10000"/>
              <a:gd name="connsiteY45" fmla="*/ 3015 h 10000"/>
              <a:gd name="connsiteX46" fmla="*/ 4546 w 10000"/>
              <a:gd name="connsiteY46" fmla="*/ 2941 h 10000"/>
              <a:gd name="connsiteX47" fmla="*/ 4017 w 10000"/>
              <a:gd name="connsiteY47" fmla="*/ 2610 h 10000"/>
              <a:gd name="connsiteX48" fmla="*/ 3935 w 10000"/>
              <a:gd name="connsiteY48" fmla="*/ 2427 h 10000"/>
              <a:gd name="connsiteX49" fmla="*/ 3935 w 10000"/>
              <a:gd name="connsiteY49" fmla="*/ 2353 h 10000"/>
              <a:gd name="connsiteX50" fmla="*/ 3863 w 10000"/>
              <a:gd name="connsiteY50" fmla="*/ 2242 h 10000"/>
              <a:gd name="connsiteX51" fmla="*/ 3414 w 10000"/>
              <a:gd name="connsiteY51" fmla="*/ 2170 h 10000"/>
              <a:gd name="connsiteX52" fmla="*/ 3027 w 10000"/>
              <a:gd name="connsiteY52" fmla="*/ 2096 h 10000"/>
              <a:gd name="connsiteX53" fmla="*/ 2273 w 10000"/>
              <a:gd name="connsiteY53" fmla="*/ 1838 h 10000"/>
              <a:gd name="connsiteX54" fmla="*/ 2578 w 10000"/>
              <a:gd name="connsiteY54" fmla="*/ 1838 h 10000"/>
              <a:gd name="connsiteX55" fmla="*/ 2884 w 10000"/>
              <a:gd name="connsiteY55" fmla="*/ 1912 h 10000"/>
              <a:gd name="connsiteX56" fmla="*/ 3558 w 10000"/>
              <a:gd name="connsiteY56" fmla="*/ 1912 h 10000"/>
              <a:gd name="connsiteX57" fmla="*/ 5076 w 10000"/>
              <a:gd name="connsiteY57" fmla="*/ 1948 h 10000"/>
              <a:gd name="connsiteX58" fmla="*/ 5606 w 10000"/>
              <a:gd name="connsiteY58" fmla="*/ 1875 h 10000"/>
              <a:gd name="connsiteX59" fmla="*/ 5912 w 10000"/>
              <a:gd name="connsiteY59" fmla="*/ 1802 h 10000"/>
              <a:gd name="connsiteX60" fmla="*/ 6137 w 10000"/>
              <a:gd name="connsiteY60" fmla="*/ 1655 h 10000"/>
              <a:gd name="connsiteX61" fmla="*/ 6361 w 10000"/>
              <a:gd name="connsiteY61" fmla="*/ 1361 h 10000"/>
              <a:gd name="connsiteX62" fmla="*/ 6442 w 10000"/>
              <a:gd name="connsiteY62" fmla="*/ 1213 h 10000"/>
              <a:gd name="connsiteX63" fmla="*/ 6361 w 10000"/>
              <a:gd name="connsiteY63" fmla="*/ 1067 h 10000"/>
              <a:gd name="connsiteX64" fmla="*/ 5983 w 10000"/>
              <a:gd name="connsiteY64" fmla="*/ 845 h 10000"/>
              <a:gd name="connsiteX65" fmla="*/ 5381 w 10000"/>
              <a:gd name="connsiteY65" fmla="*/ 772 h 10000"/>
              <a:gd name="connsiteX66" fmla="*/ 4017 w 10000"/>
              <a:gd name="connsiteY66" fmla="*/ 589 h 10000"/>
              <a:gd name="connsiteX67" fmla="*/ 3334 w 10000"/>
              <a:gd name="connsiteY67" fmla="*/ 479 h 10000"/>
              <a:gd name="connsiteX68" fmla="*/ 2731 w 10000"/>
              <a:gd name="connsiteY68" fmla="*/ 479 h 10000"/>
              <a:gd name="connsiteX69" fmla="*/ 1366 w 10000"/>
              <a:gd name="connsiteY69" fmla="*/ 479 h 10000"/>
              <a:gd name="connsiteX70" fmla="*/ 1590 w 10000"/>
              <a:gd name="connsiteY70" fmla="*/ 368 h 10000"/>
              <a:gd name="connsiteX71" fmla="*/ 1671 w 10000"/>
              <a:gd name="connsiteY71" fmla="*/ 331 h 10000"/>
              <a:gd name="connsiteX72" fmla="*/ 1519 w 10000"/>
              <a:gd name="connsiteY72" fmla="*/ 294 h 10000"/>
              <a:gd name="connsiteX73" fmla="*/ 1141 w 10000"/>
              <a:gd name="connsiteY73" fmla="*/ 258 h 10000"/>
              <a:gd name="connsiteX74" fmla="*/ 988 w 10000"/>
              <a:gd name="connsiteY74" fmla="*/ 404 h 10000"/>
              <a:gd name="connsiteX75" fmla="*/ 683 w 10000"/>
              <a:gd name="connsiteY75" fmla="*/ 441 h 10000"/>
              <a:gd name="connsiteX76" fmla="*/ 683 w 10000"/>
              <a:gd name="connsiteY76" fmla="*/ 553 h 10000"/>
              <a:gd name="connsiteX77" fmla="*/ 378 w 10000"/>
              <a:gd name="connsiteY77" fmla="*/ 699 h 10000"/>
              <a:gd name="connsiteX78" fmla="*/ 81 w 10000"/>
              <a:gd name="connsiteY78" fmla="*/ 920 h 10000"/>
              <a:gd name="connsiteX79" fmla="*/ 0 w 10000"/>
              <a:gd name="connsiteY79" fmla="*/ 1139 h 10000"/>
              <a:gd name="connsiteX80" fmla="*/ 234 w 10000"/>
              <a:gd name="connsiteY80" fmla="*/ 1434 h 10000"/>
              <a:gd name="connsiteX81" fmla="*/ 611 w 10000"/>
              <a:gd name="connsiteY81" fmla="*/ 1507 h 10000"/>
              <a:gd name="connsiteX82" fmla="*/ 988 w 10000"/>
              <a:gd name="connsiteY82" fmla="*/ 1692 h 10000"/>
              <a:gd name="connsiteX83" fmla="*/ 836 w 10000"/>
              <a:gd name="connsiteY83" fmla="*/ 1948 h 10000"/>
              <a:gd name="connsiteX84" fmla="*/ 1294 w 10000"/>
              <a:gd name="connsiteY84" fmla="*/ 2391 h 10000"/>
              <a:gd name="connsiteX85" fmla="*/ 1895 w 10000"/>
              <a:gd name="connsiteY85" fmla="*/ 2684 h 10000"/>
              <a:gd name="connsiteX86" fmla="*/ 1519 w 10000"/>
              <a:gd name="connsiteY86" fmla="*/ 2905 h 10000"/>
              <a:gd name="connsiteX87" fmla="*/ 1590 w 10000"/>
              <a:gd name="connsiteY87" fmla="*/ 3162 h 10000"/>
              <a:gd name="connsiteX88" fmla="*/ 2202 w 10000"/>
              <a:gd name="connsiteY88" fmla="*/ 3345 h 10000"/>
              <a:gd name="connsiteX89" fmla="*/ 2578 w 10000"/>
              <a:gd name="connsiteY89" fmla="*/ 3604 h 10000"/>
              <a:gd name="connsiteX90" fmla="*/ 2426 w 10000"/>
              <a:gd name="connsiteY90" fmla="*/ 3823 h 10000"/>
              <a:gd name="connsiteX91" fmla="*/ 3027 w 10000"/>
              <a:gd name="connsiteY91" fmla="*/ 4008 h 10000"/>
              <a:gd name="connsiteX92" fmla="*/ 3486 w 10000"/>
              <a:gd name="connsiteY92" fmla="*/ 4229 h 10000"/>
              <a:gd name="connsiteX93" fmla="*/ 3414 w 10000"/>
              <a:gd name="connsiteY93" fmla="*/ 4522 h 10000"/>
              <a:gd name="connsiteX94" fmla="*/ 3027 w 10000"/>
              <a:gd name="connsiteY94" fmla="*/ 4853 h 10000"/>
              <a:gd name="connsiteX95" fmla="*/ 2578 w 10000"/>
              <a:gd name="connsiteY95" fmla="*/ 5184 h 10000"/>
              <a:gd name="connsiteX96" fmla="*/ 2354 w 10000"/>
              <a:gd name="connsiteY96" fmla="*/ 5625 h 10000"/>
              <a:gd name="connsiteX97" fmla="*/ 2498 w 10000"/>
              <a:gd name="connsiteY97" fmla="*/ 5552 h 10000"/>
              <a:gd name="connsiteX98" fmla="*/ 2731 w 10000"/>
              <a:gd name="connsiteY98" fmla="*/ 5698 h 10000"/>
              <a:gd name="connsiteX99" fmla="*/ 3109 w 10000"/>
              <a:gd name="connsiteY99" fmla="*/ 5772 h 10000"/>
              <a:gd name="connsiteX100" fmla="*/ 3558 w 10000"/>
              <a:gd name="connsiteY100" fmla="*/ 5810 h 10000"/>
              <a:gd name="connsiteX101" fmla="*/ 3558 w 10000"/>
              <a:gd name="connsiteY101" fmla="*/ 5846 h 10000"/>
              <a:gd name="connsiteX102" fmla="*/ 3486 w 10000"/>
              <a:gd name="connsiteY102" fmla="*/ 5882 h 10000"/>
              <a:gd name="connsiteX103" fmla="*/ 3261 w 10000"/>
              <a:gd name="connsiteY103" fmla="*/ 5920 h 10000"/>
              <a:gd name="connsiteX104" fmla="*/ 3109 w 10000"/>
              <a:gd name="connsiteY104" fmla="*/ 5920 h 10000"/>
              <a:gd name="connsiteX105" fmla="*/ 3027 w 10000"/>
              <a:gd name="connsiteY105" fmla="*/ 6029 h 10000"/>
              <a:gd name="connsiteX106" fmla="*/ 2578 w 10000"/>
              <a:gd name="connsiteY106" fmla="*/ 6066 h 10000"/>
              <a:gd name="connsiteX107" fmla="*/ 2578 w 10000"/>
              <a:gd name="connsiteY107" fmla="*/ 6177 h 10000"/>
              <a:gd name="connsiteX108" fmla="*/ 2578 w 10000"/>
              <a:gd name="connsiteY108" fmla="*/ 6287 h 10000"/>
              <a:gd name="connsiteX109" fmla="*/ 2498 w 10000"/>
              <a:gd name="connsiteY109" fmla="*/ 6287 h 10000"/>
              <a:gd name="connsiteX110" fmla="*/ 2578 w 10000"/>
              <a:gd name="connsiteY110" fmla="*/ 6360 h 10000"/>
              <a:gd name="connsiteX111" fmla="*/ 2578 w 10000"/>
              <a:gd name="connsiteY111" fmla="*/ 6581 h 10000"/>
              <a:gd name="connsiteX112" fmla="*/ 2578 w 10000"/>
              <a:gd name="connsiteY112" fmla="*/ 6875 h 10000"/>
              <a:gd name="connsiteX113" fmla="*/ 2956 w 10000"/>
              <a:gd name="connsiteY113" fmla="*/ 7095 h 10000"/>
              <a:gd name="connsiteX114" fmla="*/ 2803 w 10000"/>
              <a:gd name="connsiteY114" fmla="*/ 7390 h 10000"/>
              <a:gd name="connsiteX115" fmla="*/ 3109 w 10000"/>
              <a:gd name="connsiteY115" fmla="*/ 7427 h 10000"/>
              <a:gd name="connsiteX116" fmla="*/ 3181 w 10000"/>
              <a:gd name="connsiteY116" fmla="*/ 7610 h 10000"/>
              <a:gd name="connsiteX117" fmla="*/ 3486 w 10000"/>
              <a:gd name="connsiteY117" fmla="*/ 7758 h 10000"/>
              <a:gd name="connsiteX118" fmla="*/ 3710 w 10000"/>
              <a:gd name="connsiteY118" fmla="*/ 8052 h 10000"/>
              <a:gd name="connsiteX119" fmla="*/ 3710 w 10000"/>
              <a:gd name="connsiteY119" fmla="*/ 8015 h 10000"/>
              <a:gd name="connsiteX120" fmla="*/ 3935 w 10000"/>
              <a:gd name="connsiteY120" fmla="*/ 8015 h 10000"/>
              <a:gd name="connsiteX121" fmla="*/ 4169 w 10000"/>
              <a:gd name="connsiteY121" fmla="*/ 8088 h 10000"/>
              <a:gd name="connsiteX122" fmla="*/ 4322 w 10000"/>
              <a:gd name="connsiteY122" fmla="*/ 8052 h 10000"/>
              <a:gd name="connsiteX123" fmla="*/ 4618 w 10000"/>
              <a:gd name="connsiteY123" fmla="*/ 8088 h 10000"/>
              <a:gd name="connsiteX124" fmla="*/ 4771 w 10000"/>
              <a:gd name="connsiteY124" fmla="*/ 8162 h 10000"/>
              <a:gd name="connsiteX125" fmla="*/ 5149 w 10000"/>
              <a:gd name="connsiteY125" fmla="*/ 8052 h 10000"/>
              <a:gd name="connsiteX126" fmla="*/ 5454 w 10000"/>
              <a:gd name="connsiteY126" fmla="*/ 8088 h 10000"/>
              <a:gd name="connsiteX127" fmla="*/ 5759 w 10000"/>
              <a:gd name="connsiteY127" fmla="*/ 8198 h 10000"/>
              <a:gd name="connsiteX128" fmla="*/ 5830 w 10000"/>
              <a:gd name="connsiteY128" fmla="*/ 8346 h 10000"/>
              <a:gd name="connsiteX129" fmla="*/ 5830 w 10000"/>
              <a:gd name="connsiteY129" fmla="*/ 8493 h 10000"/>
              <a:gd name="connsiteX130" fmla="*/ 6137 w 10000"/>
              <a:gd name="connsiteY130" fmla="*/ 8566 h 10000"/>
              <a:gd name="connsiteX131" fmla="*/ 6137 w 10000"/>
              <a:gd name="connsiteY131" fmla="*/ 8640 h 10000"/>
              <a:gd name="connsiteX132" fmla="*/ 6442 w 10000"/>
              <a:gd name="connsiteY132" fmla="*/ 8751 h 10000"/>
              <a:gd name="connsiteX133" fmla="*/ 6819 w 10000"/>
              <a:gd name="connsiteY133" fmla="*/ 8787 h 10000"/>
              <a:gd name="connsiteX134" fmla="*/ 6891 w 10000"/>
              <a:gd name="connsiteY134" fmla="*/ 8897 h 10000"/>
              <a:gd name="connsiteX135" fmla="*/ 7502 w 10000"/>
              <a:gd name="connsiteY135" fmla="*/ 8971 h 10000"/>
              <a:gd name="connsiteX136" fmla="*/ 7727 w 10000"/>
              <a:gd name="connsiteY136" fmla="*/ 9081 h 10000"/>
              <a:gd name="connsiteX137" fmla="*/ 7574 w 10000"/>
              <a:gd name="connsiteY137" fmla="*/ 9191 h 10000"/>
              <a:gd name="connsiteX138" fmla="*/ 7421 w 10000"/>
              <a:gd name="connsiteY138" fmla="*/ 9265 h 10000"/>
              <a:gd name="connsiteX139" fmla="*/ 6971 w 10000"/>
              <a:gd name="connsiteY139" fmla="*/ 9301 h 10000"/>
              <a:gd name="connsiteX140" fmla="*/ 6891 w 10000"/>
              <a:gd name="connsiteY140" fmla="*/ 9411 h 10000"/>
              <a:gd name="connsiteX141" fmla="*/ 7116 w 10000"/>
              <a:gd name="connsiteY141" fmla="*/ 9486 h 10000"/>
              <a:gd name="connsiteX142" fmla="*/ 7116 w 10000"/>
              <a:gd name="connsiteY142" fmla="*/ 9596 h 10000"/>
              <a:gd name="connsiteX143" fmla="*/ 7269 w 10000"/>
              <a:gd name="connsiteY143" fmla="*/ 9706 h 10000"/>
              <a:gd name="connsiteX144" fmla="*/ 7502 w 10000"/>
              <a:gd name="connsiteY144" fmla="*/ 9854 h 10000"/>
              <a:gd name="connsiteX145" fmla="*/ 7798 w 10000"/>
              <a:gd name="connsiteY145" fmla="*/ 9854 h 10000"/>
              <a:gd name="connsiteX146" fmla="*/ 7879 w 10000"/>
              <a:gd name="connsiteY146" fmla="*/ 9669 h 10000"/>
              <a:gd name="connsiteX147" fmla="*/ 8176 w 10000"/>
              <a:gd name="connsiteY147" fmla="*/ 9669 h 10000"/>
              <a:gd name="connsiteX148" fmla="*/ 8706 w 10000"/>
              <a:gd name="connsiteY148" fmla="*/ 9522 h 10000"/>
              <a:gd name="connsiteX149" fmla="*/ 9083 w 10000"/>
              <a:gd name="connsiteY149" fmla="*/ 9596 h 10000"/>
              <a:gd name="connsiteX150" fmla="*/ 9469 w 10000"/>
              <a:gd name="connsiteY150" fmla="*/ 9706 h 10000"/>
              <a:gd name="connsiteX151" fmla="*/ 9317 w 10000"/>
              <a:gd name="connsiteY151" fmla="*/ 9779 h 10000"/>
              <a:gd name="connsiteX152" fmla="*/ 9469 w 10000"/>
              <a:gd name="connsiteY152" fmla="*/ 9964 h 10000"/>
              <a:gd name="connsiteX153" fmla="*/ 9694 w 10000"/>
              <a:gd name="connsiteY153" fmla="*/ 10000 h 10000"/>
              <a:gd name="connsiteX154" fmla="*/ 10000 w 10000"/>
              <a:gd name="connsiteY154" fmla="*/ 10000 h 10000"/>
              <a:gd name="connsiteX155" fmla="*/ 10000 w 10000"/>
              <a:gd name="connsiteY155" fmla="*/ 6140 h 10000"/>
              <a:gd name="connsiteX0" fmla="*/ 10000 w 10000"/>
              <a:gd name="connsiteY0" fmla="*/ 6029 h 9889"/>
              <a:gd name="connsiteX1" fmla="*/ 8634 w 10000"/>
              <a:gd name="connsiteY1" fmla="*/ 624 h 9889"/>
              <a:gd name="connsiteX2" fmla="*/ 8410 w 10000"/>
              <a:gd name="connsiteY2" fmla="*/ 624 h 9889"/>
              <a:gd name="connsiteX3" fmla="*/ 8257 w 10000"/>
              <a:gd name="connsiteY3" fmla="*/ 551 h 9889"/>
              <a:gd name="connsiteX4" fmla="*/ 8104 w 10000"/>
              <a:gd name="connsiteY4" fmla="*/ 514 h 9889"/>
              <a:gd name="connsiteX5" fmla="*/ 8023 w 10000"/>
              <a:gd name="connsiteY5" fmla="*/ 551 h 9889"/>
              <a:gd name="connsiteX6" fmla="*/ 7879 w 10000"/>
              <a:gd name="connsiteY6" fmla="*/ 551 h 9889"/>
              <a:gd name="connsiteX7" fmla="*/ 7879 w 10000"/>
              <a:gd name="connsiteY7" fmla="*/ 442 h 9889"/>
              <a:gd name="connsiteX8" fmla="*/ 7879 w 10000"/>
              <a:gd name="connsiteY8" fmla="*/ 293 h 9889"/>
              <a:gd name="connsiteX9" fmla="*/ 8023 w 10000"/>
              <a:gd name="connsiteY9" fmla="*/ 183 h 9889"/>
              <a:gd name="connsiteX10" fmla="*/ 8104 w 10000"/>
              <a:gd name="connsiteY10" fmla="*/ 74 h 9889"/>
              <a:gd name="connsiteX11" fmla="*/ 8023 w 10000"/>
              <a:gd name="connsiteY11" fmla="*/ 0 h 9889"/>
              <a:gd name="connsiteX12" fmla="*/ 7044 w 10000"/>
              <a:gd name="connsiteY12" fmla="*/ 183 h 9889"/>
              <a:gd name="connsiteX13" fmla="*/ 7269 w 10000"/>
              <a:gd name="connsiteY13" fmla="*/ 588 h 9889"/>
              <a:gd name="connsiteX14" fmla="*/ 7349 w 10000"/>
              <a:gd name="connsiteY14" fmla="*/ 698 h 9889"/>
              <a:gd name="connsiteX15" fmla="*/ 7574 w 10000"/>
              <a:gd name="connsiteY15" fmla="*/ 698 h 9889"/>
              <a:gd name="connsiteX16" fmla="*/ 7879 w 10000"/>
              <a:gd name="connsiteY16" fmla="*/ 809 h 9889"/>
              <a:gd name="connsiteX17" fmla="*/ 8104 w 10000"/>
              <a:gd name="connsiteY17" fmla="*/ 992 h 9889"/>
              <a:gd name="connsiteX18" fmla="*/ 8176 w 10000"/>
              <a:gd name="connsiteY18" fmla="*/ 1213 h 9889"/>
              <a:gd name="connsiteX19" fmla="*/ 7645 w 10000"/>
              <a:gd name="connsiteY19" fmla="*/ 1177 h 9889"/>
              <a:gd name="connsiteX20" fmla="*/ 7196 w 10000"/>
              <a:gd name="connsiteY20" fmla="*/ 1213 h 9889"/>
              <a:gd name="connsiteX21" fmla="*/ 7044 w 10000"/>
              <a:gd name="connsiteY21" fmla="*/ 1250 h 9889"/>
              <a:gd name="connsiteX22" fmla="*/ 7044 w 10000"/>
              <a:gd name="connsiteY22" fmla="*/ 1286 h 9889"/>
              <a:gd name="connsiteX23" fmla="*/ 6971 w 10000"/>
              <a:gd name="connsiteY23" fmla="*/ 1433 h 9889"/>
              <a:gd name="connsiteX24" fmla="*/ 6738 w 10000"/>
              <a:gd name="connsiteY24" fmla="*/ 1617 h 9889"/>
              <a:gd name="connsiteX25" fmla="*/ 6513 w 10000"/>
              <a:gd name="connsiteY25" fmla="*/ 1837 h 9889"/>
              <a:gd name="connsiteX26" fmla="*/ 6442 w 10000"/>
              <a:gd name="connsiteY26" fmla="*/ 1985 h 9889"/>
              <a:gd name="connsiteX27" fmla="*/ 6586 w 10000"/>
              <a:gd name="connsiteY27" fmla="*/ 2059 h 9889"/>
              <a:gd name="connsiteX28" fmla="*/ 7349 w 10000"/>
              <a:gd name="connsiteY28" fmla="*/ 2352 h 9889"/>
              <a:gd name="connsiteX29" fmla="*/ 6738 w 10000"/>
              <a:gd name="connsiteY29" fmla="*/ 2463 h 9889"/>
              <a:gd name="connsiteX30" fmla="*/ 5983 w 10000"/>
              <a:gd name="connsiteY30" fmla="*/ 2463 h 9889"/>
              <a:gd name="connsiteX31" fmla="*/ 5381 w 10000"/>
              <a:gd name="connsiteY31" fmla="*/ 2390 h 9889"/>
              <a:gd name="connsiteX32" fmla="*/ 5229 w 10000"/>
              <a:gd name="connsiteY32" fmla="*/ 2463 h 9889"/>
              <a:gd name="connsiteX33" fmla="*/ 5149 w 10000"/>
              <a:gd name="connsiteY33" fmla="*/ 2573 h 9889"/>
              <a:gd name="connsiteX34" fmla="*/ 5454 w 10000"/>
              <a:gd name="connsiteY34" fmla="*/ 2720 h 9889"/>
              <a:gd name="connsiteX35" fmla="*/ 5912 w 10000"/>
              <a:gd name="connsiteY35" fmla="*/ 2757 h 9889"/>
              <a:gd name="connsiteX36" fmla="*/ 6137 w 10000"/>
              <a:gd name="connsiteY36" fmla="*/ 2757 h 9889"/>
              <a:gd name="connsiteX37" fmla="*/ 6289 w 10000"/>
              <a:gd name="connsiteY37" fmla="*/ 2830 h 9889"/>
              <a:gd name="connsiteX38" fmla="*/ 6289 w 10000"/>
              <a:gd name="connsiteY38" fmla="*/ 2904 h 9889"/>
              <a:gd name="connsiteX39" fmla="*/ 6137 w 10000"/>
              <a:gd name="connsiteY39" fmla="*/ 3015 h 9889"/>
              <a:gd name="connsiteX40" fmla="*/ 6055 w 10000"/>
              <a:gd name="connsiteY40" fmla="*/ 3051 h 9889"/>
              <a:gd name="connsiteX41" fmla="*/ 5830 w 10000"/>
              <a:gd name="connsiteY41" fmla="*/ 3051 h 9889"/>
              <a:gd name="connsiteX42" fmla="*/ 5381 w 10000"/>
              <a:gd name="connsiteY42" fmla="*/ 2977 h 9889"/>
              <a:gd name="connsiteX43" fmla="*/ 4923 w 10000"/>
              <a:gd name="connsiteY43" fmla="*/ 2940 h 9889"/>
              <a:gd name="connsiteX44" fmla="*/ 4698 w 10000"/>
              <a:gd name="connsiteY44" fmla="*/ 2904 h 9889"/>
              <a:gd name="connsiteX45" fmla="*/ 4546 w 10000"/>
              <a:gd name="connsiteY45" fmla="*/ 2830 h 9889"/>
              <a:gd name="connsiteX46" fmla="*/ 4017 w 10000"/>
              <a:gd name="connsiteY46" fmla="*/ 2499 h 9889"/>
              <a:gd name="connsiteX47" fmla="*/ 3935 w 10000"/>
              <a:gd name="connsiteY47" fmla="*/ 2316 h 9889"/>
              <a:gd name="connsiteX48" fmla="*/ 3935 w 10000"/>
              <a:gd name="connsiteY48" fmla="*/ 2242 h 9889"/>
              <a:gd name="connsiteX49" fmla="*/ 3863 w 10000"/>
              <a:gd name="connsiteY49" fmla="*/ 2131 h 9889"/>
              <a:gd name="connsiteX50" fmla="*/ 3414 w 10000"/>
              <a:gd name="connsiteY50" fmla="*/ 2059 h 9889"/>
              <a:gd name="connsiteX51" fmla="*/ 3027 w 10000"/>
              <a:gd name="connsiteY51" fmla="*/ 1985 h 9889"/>
              <a:gd name="connsiteX52" fmla="*/ 2273 w 10000"/>
              <a:gd name="connsiteY52" fmla="*/ 1727 h 9889"/>
              <a:gd name="connsiteX53" fmla="*/ 2578 w 10000"/>
              <a:gd name="connsiteY53" fmla="*/ 1727 h 9889"/>
              <a:gd name="connsiteX54" fmla="*/ 2884 w 10000"/>
              <a:gd name="connsiteY54" fmla="*/ 1801 h 9889"/>
              <a:gd name="connsiteX55" fmla="*/ 3558 w 10000"/>
              <a:gd name="connsiteY55" fmla="*/ 1801 h 9889"/>
              <a:gd name="connsiteX56" fmla="*/ 5076 w 10000"/>
              <a:gd name="connsiteY56" fmla="*/ 1837 h 9889"/>
              <a:gd name="connsiteX57" fmla="*/ 5606 w 10000"/>
              <a:gd name="connsiteY57" fmla="*/ 1764 h 9889"/>
              <a:gd name="connsiteX58" fmla="*/ 5912 w 10000"/>
              <a:gd name="connsiteY58" fmla="*/ 1691 h 9889"/>
              <a:gd name="connsiteX59" fmla="*/ 6137 w 10000"/>
              <a:gd name="connsiteY59" fmla="*/ 1544 h 9889"/>
              <a:gd name="connsiteX60" fmla="*/ 6361 w 10000"/>
              <a:gd name="connsiteY60" fmla="*/ 1250 h 9889"/>
              <a:gd name="connsiteX61" fmla="*/ 6442 w 10000"/>
              <a:gd name="connsiteY61" fmla="*/ 1102 h 9889"/>
              <a:gd name="connsiteX62" fmla="*/ 6361 w 10000"/>
              <a:gd name="connsiteY62" fmla="*/ 956 h 9889"/>
              <a:gd name="connsiteX63" fmla="*/ 5983 w 10000"/>
              <a:gd name="connsiteY63" fmla="*/ 734 h 9889"/>
              <a:gd name="connsiteX64" fmla="*/ 5381 w 10000"/>
              <a:gd name="connsiteY64" fmla="*/ 661 h 9889"/>
              <a:gd name="connsiteX65" fmla="*/ 4017 w 10000"/>
              <a:gd name="connsiteY65" fmla="*/ 478 h 9889"/>
              <a:gd name="connsiteX66" fmla="*/ 3334 w 10000"/>
              <a:gd name="connsiteY66" fmla="*/ 368 h 9889"/>
              <a:gd name="connsiteX67" fmla="*/ 2731 w 10000"/>
              <a:gd name="connsiteY67" fmla="*/ 368 h 9889"/>
              <a:gd name="connsiteX68" fmla="*/ 1366 w 10000"/>
              <a:gd name="connsiteY68" fmla="*/ 368 h 9889"/>
              <a:gd name="connsiteX69" fmla="*/ 1590 w 10000"/>
              <a:gd name="connsiteY69" fmla="*/ 257 h 9889"/>
              <a:gd name="connsiteX70" fmla="*/ 1671 w 10000"/>
              <a:gd name="connsiteY70" fmla="*/ 220 h 9889"/>
              <a:gd name="connsiteX71" fmla="*/ 1519 w 10000"/>
              <a:gd name="connsiteY71" fmla="*/ 183 h 9889"/>
              <a:gd name="connsiteX72" fmla="*/ 1141 w 10000"/>
              <a:gd name="connsiteY72" fmla="*/ 147 h 9889"/>
              <a:gd name="connsiteX73" fmla="*/ 988 w 10000"/>
              <a:gd name="connsiteY73" fmla="*/ 293 h 9889"/>
              <a:gd name="connsiteX74" fmla="*/ 683 w 10000"/>
              <a:gd name="connsiteY74" fmla="*/ 330 h 9889"/>
              <a:gd name="connsiteX75" fmla="*/ 683 w 10000"/>
              <a:gd name="connsiteY75" fmla="*/ 442 h 9889"/>
              <a:gd name="connsiteX76" fmla="*/ 378 w 10000"/>
              <a:gd name="connsiteY76" fmla="*/ 588 h 9889"/>
              <a:gd name="connsiteX77" fmla="*/ 81 w 10000"/>
              <a:gd name="connsiteY77" fmla="*/ 809 h 9889"/>
              <a:gd name="connsiteX78" fmla="*/ 0 w 10000"/>
              <a:gd name="connsiteY78" fmla="*/ 1028 h 9889"/>
              <a:gd name="connsiteX79" fmla="*/ 234 w 10000"/>
              <a:gd name="connsiteY79" fmla="*/ 1323 h 9889"/>
              <a:gd name="connsiteX80" fmla="*/ 611 w 10000"/>
              <a:gd name="connsiteY80" fmla="*/ 1396 h 9889"/>
              <a:gd name="connsiteX81" fmla="*/ 988 w 10000"/>
              <a:gd name="connsiteY81" fmla="*/ 1581 h 9889"/>
              <a:gd name="connsiteX82" fmla="*/ 836 w 10000"/>
              <a:gd name="connsiteY82" fmla="*/ 1837 h 9889"/>
              <a:gd name="connsiteX83" fmla="*/ 1294 w 10000"/>
              <a:gd name="connsiteY83" fmla="*/ 2280 h 9889"/>
              <a:gd name="connsiteX84" fmla="*/ 1895 w 10000"/>
              <a:gd name="connsiteY84" fmla="*/ 2573 h 9889"/>
              <a:gd name="connsiteX85" fmla="*/ 1519 w 10000"/>
              <a:gd name="connsiteY85" fmla="*/ 2794 h 9889"/>
              <a:gd name="connsiteX86" fmla="*/ 1590 w 10000"/>
              <a:gd name="connsiteY86" fmla="*/ 3051 h 9889"/>
              <a:gd name="connsiteX87" fmla="*/ 2202 w 10000"/>
              <a:gd name="connsiteY87" fmla="*/ 3234 h 9889"/>
              <a:gd name="connsiteX88" fmla="*/ 2578 w 10000"/>
              <a:gd name="connsiteY88" fmla="*/ 3493 h 9889"/>
              <a:gd name="connsiteX89" fmla="*/ 2426 w 10000"/>
              <a:gd name="connsiteY89" fmla="*/ 3712 h 9889"/>
              <a:gd name="connsiteX90" fmla="*/ 3027 w 10000"/>
              <a:gd name="connsiteY90" fmla="*/ 3897 h 9889"/>
              <a:gd name="connsiteX91" fmla="*/ 3486 w 10000"/>
              <a:gd name="connsiteY91" fmla="*/ 4118 h 9889"/>
              <a:gd name="connsiteX92" fmla="*/ 3414 w 10000"/>
              <a:gd name="connsiteY92" fmla="*/ 4411 h 9889"/>
              <a:gd name="connsiteX93" fmla="*/ 3027 w 10000"/>
              <a:gd name="connsiteY93" fmla="*/ 4742 h 9889"/>
              <a:gd name="connsiteX94" fmla="*/ 2578 w 10000"/>
              <a:gd name="connsiteY94" fmla="*/ 5073 h 9889"/>
              <a:gd name="connsiteX95" fmla="*/ 2354 w 10000"/>
              <a:gd name="connsiteY95" fmla="*/ 5514 h 9889"/>
              <a:gd name="connsiteX96" fmla="*/ 2498 w 10000"/>
              <a:gd name="connsiteY96" fmla="*/ 5441 h 9889"/>
              <a:gd name="connsiteX97" fmla="*/ 2731 w 10000"/>
              <a:gd name="connsiteY97" fmla="*/ 5587 h 9889"/>
              <a:gd name="connsiteX98" fmla="*/ 3109 w 10000"/>
              <a:gd name="connsiteY98" fmla="*/ 5661 h 9889"/>
              <a:gd name="connsiteX99" fmla="*/ 3558 w 10000"/>
              <a:gd name="connsiteY99" fmla="*/ 5699 h 9889"/>
              <a:gd name="connsiteX100" fmla="*/ 3558 w 10000"/>
              <a:gd name="connsiteY100" fmla="*/ 5735 h 9889"/>
              <a:gd name="connsiteX101" fmla="*/ 3486 w 10000"/>
              <a:gd name="connsiteY101" fmla="*/ 5771 h 9889"/>
              <a:gd name="connsiteX102" fmla="*/ 3261 w 10000"/>
              <a:gd name="connsiteY102" fmla="*/ 5809 h 9889"/>
              <a:gd name="connsiteX103" fmla="*/ 3109 w 10000"/>
              <a:gd name="connsiteY103" fmla="*/ 5809 h 9889"/>
              <a:gd name="connsiteX104" fmla="*/ 3027 w 10000"/>
              <a:gd name="connsiteY104" fmla="*/ 5918 h 9889"/>
              <a:gd name="connsiteX105" fmla="*/ 2578 w 10000"/>
              <a:gd name="connsiteY105" fmla="*/ 5955 h 9889"/>
              <a:gd name="connsiteX106" fmla="*/ 2578 w 10000"/>
              <a:gd name="connsiteY106" fmla="*/ 6066 h 9889"/>
              <a:gd name="connsiteX107" fmla="*/ 2578 w 10000"/>
              <a:gd name="connsiteY107" fmla="*/ 6176 h 9889"/>
              <a:gd name="connsiteX108" fmla="*/ 2498 w 10000"/>
              <a:gd name="connsiteY108" fmla="*/ 6176 h 9889"/>
              <a:gd name="connsiteX109" fmla="*/ 2578 w 10000"/>
              <a:gd name="connsiteY109" fmla="*/ 6249 h 9889"/>
              <a:gd name="connsiteX110" fmla="*/ 2578 w 10000"/>
              <a:gd name="connsiteY110" fmla="*/ 6470 h 9889"/>
              <a:gd name="connsiteX111" fmla="*/ 2578 w 10000"/>
              <a:gd name="connsiteY111" fmla="*/ 6764 h 9889"/>
              <a:gd name="connsiteX112" fmla="*/ 2956 w 10000"/>
              <a:gd name="connsiteY112" fmla="*/ 6984 h 9889"/>
              <a:gd name="connsiteX113" fmla="*/ 2803 w 10000"/>
              <a:gd name="connsiteY113" fmla="*/ 7279 h 9889"/>
              <a:gd name="connsiteX114" fmla="*/ 3109 w 10000"/>
              <a:gd name="connsiteY114" fmla="*/ 7316 h 9889"/>
              <a:gd name="connsiteX115" fmla="*/ 3181 w 10000"/>
              <a:gd name="connsiteY115" fmla="*/ 7499 h 9889"/>
              <a:gd name="connsiteX116" fmla="*/ 3486 w 10000"/>
              <a:gd name="connsiteY116" fmla="*/ 7647 h 9889"/>
              <a:gd name="connsiteX117" fmla="*/ 3710 w 10000"/>
              <a:gd name="connsiteY117" fmla="*/ 7941 h 9889"/>
              <a:gd name="connsiteX118" fmla="*/ 3710 w 10000"/>
              <a:gd name="connsiteY118" fmla="*/ 7904 h 9889"/>
              <a:gd name="connsiteX119" fmla="*/ 3935 w 10000"/>
              <a:gd name="connsiteY119" fmla="*/ 7904 h 9889"/>
              <a:gd name="connsiteX120" fmla="*/ 4169 w 10000"/>
              <a:gd name="connsiteY120" fmla="*/ 7977 h 9889"/>
              <a:gd name="connsiteX121" fmla="*/ 4322 w 10000"/>
              <a:gd name="connsiteY121" fmla="*/ 7941 h 9889"/>
              <a:gd name="connsiteX122" fmla="*/ 4618 w 10000"/>
              <a:gd name="connsiteY122" fmla="*/ 7977 h 9889"/>
              <a:gd name="connsiteX123" fmla="*/ 4771 w 10000"/>
              <a:gd name="connsiteY123" fmla="*/ 8051 h 9889"/>
              <a:gd name="connsiteX124" fmla="*/ 5149 w 10000"/>
              <a:gd name="connsiteY124" fmla="*/ 7941 h 9889"/>
              <a:gd name="connsiteX125" fmla="*/ 5454 w 10000"/>
              <a:gd name="connsiteY125" fmla="*/ 7977 h 9889"/>
              <a:gd name="connsiteX126" fmla="*/ 5759 w 10000"/>
              <a:gd name="connsiteY126" fmla="*/ 8087 h 9889"/>
              <a:gd name="connsiteX127" fmla="*/ 5830 w 10000"/>
              <a:gd name="connsiteY127" fmla="*/ 8235 h 9889"/>
              <a:gd name="connsiteX128" fmla="*/ 5830 w 10000"/>
              <a:gd name="connsiteY128" fmla="*/ 8382 h 9889"/>
              <a:gd name="connsiteX129" fmla="*/ 6137 w 10000"/>
              <a:gd name="connsiteY129" fmla="*/ 8455 h 9889"/>
              <a:gd name="connsiteX130" fmla="*/ 6137 w 10000"/>
              <a:gd name="connsiteY130" fmla="*/ 8529 h 9889"/>
              <a:gd name="connsiteX131" fmla="*/ 6442 w 10000"/>
              <a:gd name="connsiteY131" fmla="*/ 8640 h 9889"/>
              <a:gd name="connsiteX132" fmla="*/ 6819 w 10000"/>
              <a:gd name="connsiteY132" fmla="*/ 8676 h 9889"/>
              <a:gd name="connsiteX133" fmla="*/ 6891 w 10000"/>
              <a:gd name="connsiteY133" fmla="*/ 8786 h 9889"/>
              <a:gd name="connsiteX134" fmla="*/ 7502 w 10000"/>
              <a:gd name="connsiteY134" fmla="*/ 8860 h 9889"/>
              <a:gd name="connsiteX135" fmla="*/ 7727 w 10000"/>
              <a:gd name="connsiteY135" fmla="*/ 8970 h 9889"/>
              <a:gd name="connsiteX136" fmla="*/ 7574 w 10000"/>
              <a:gd name="connsiteY136" fmla="*/ 9080 h 9889"/>
              <a:gd name="connsiteX137" fmla="*/ 7421 w 10000"/>
              <a:gd name="connsiteY137" fmla="*/ 9154 h 9889"/>
              <a:gd name="connsiteX138" fmla="*/ 6971 w 10000"/>
              <a:gd name="connsiteY138" fmla="*/ 9190 h 9889"/>
              <a:gd name="connsiteX139" fmla="*/ 6891 w 10000"/>
              <a:gd name="connsiteY139" fmla="*/ 9300 h 9889"/>
              <a:gd name="connsiteX140" fmla="*/ 7116 w 10000"/>
              <a:gd name="connsiteY140" fmla="*/ 9375 h 9889"/>
              <a:gd name="connsiteX141" fmla="*/ 7116 w 10000"/>
              <a:gd name="connsiteY141" fmla="*/ 9485 h 9889"/>
              <a:gd name="connsiteX142" fmla="*/ 7269 w 10000"/>
              <a:gd name="connsiteY142" fmla="*/ 9595 h 9889"/>
              <a:gd name="connsiteX143" fmla="*/ 7502 w 10000"/>
              <a:gd name="connsiteY143" fmla="*/ 9743 h 9889"/>
              <a:gd name="connsiteX144" fmla="*/ 7798 w 10000"/>
              <a:gd name="connsiteY144" fmla="*/ 9743 h 9889"/>
              <a:gd name="connsiteX145" fmla="*/ 7879 w 10000"/>
              <a:gd name="connsiteY145" fmla="*/ 9558 h 9889"/>
              <a:gd name="connsiteX146" fmla="*/ 8176 w 10000"/>
              <a:gd name="connsiteY146" fmla="*/ 9558 h 9889"/>
              <a:gd name="connsiteX147" fmla="*/ 8706 w 10000"/>
              <a:gd name="connsiteY147" fmla="*/ 9411 h 9889"/>
              <a:gd name="connsiteX148" fmla="*/ 9083 w 10000"/>
              <a:gd name="connsiteY148" fmla="*/ 9485 h 9889"/>
              <a:gd name="connsiteX149" fmla="*/ 9469 w 10000"/>
              <a:gd name="connsiteY149" fmla="*/ 9595 h 9889"/>
              <a:gd name="connsiteX150" fmla="*/ 9317 w 10000"/>
              <a:gd name="connsiteY150" fmla="*/ 9668 h 9889"/>
              <a:gd name="connsiteX151" fmla="*/ 9469 w 10000"/>
              <a:gd name="connsiteY151" fmla="*/ 9853 h 9889"/>
              <a:gd name="connsiteX152" fmla="*/ 9694 w 10000"/>
              <a:gd name="connsiteY152" fmla="*/ 9889 h 9889"/>
              <a:gd name="connsiteX153" fmla="*/ 10000 w 10000"/>
              <a:gd name="connsiteY153" fmla="*/ 9889 h 9889"/>
              <a:gd name="connsiteX154" fmla="*/ 10000 w 10000"/>
              <a:gd name="connsiteY154" fmla="*/ 6029 h 9889"/>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8176 w 10000"/>
              <a:gd name="connsiteY17" fmla="*/ 1227 h 10000"/>
              <a:gd name="connsiteX18" fmla="*/ 7645 w 10000"/>
              <a:gd name="connsiteY18" fmla="*/ 1190 h 10000"/>
              <a:gd name="connsiteX19" fmla="*/ 7196 w 10000"/>
              <a:gd name="connsiteY19" fmla="*/ 1227 h 10000"/>
              <a:gd name="connsiteX20" fmla="*/ 7044 w 10000"/>
              <a:gd name="connsiteY20" fmla="*/ 1264 h 10000"/>
              <a:gd name="connsiteX21" fmla="*/ 7044 w 10000"/>
              <a:gd name="connsiteY21" fmla="*/ 1300 h 10000"/>
              <a:gd name="connsiteX22" fmla="*/ 6971 w 10000"/>
              <a:gd name="connsiteY22" fmla="*/ 1449 h 10000"/>
              <a:gd name="connsiteX23" fmla="*/ 6738 w 10000"/>
              <a:gd name="connsiteY23" fmla="*/ 1635 h 10000"/>
              <a:gd name="connsiteX24" fmla="*/ 6513 w 10000"/>
              <a:gd name="connsiteY24" fmla="*/ 1858 h 10000"/>
              <a:gd name="connsiteX25" fmla="*/ 6442 w 10000"/>
              <a:gd name="connsiteY25" fmla="*/ 2007 h 10000"/>
              <a:gd name="connsiteX26" fmla="*/ 6586 w 10000"/>
              <a:gd name="connsiteY26" fmla="*/ 2082 h 10000"/>
              <a:gd name="connsiteX27" fmla="*/ 7349 w 10000"/>
              <a:gd name="connsiteY27" fmla="*/ 2378 h 10000"/>
              <a:gd name="connsiteX28" fmla="*/ 6738 w 10000"/>
              <a:gd name="connsiteY28" fmla="*/ 2491 h 10000"/>
              <a:gd name="connsiteX29" fmla="*/ 5983 w 10000"/>
              <a:gd name="connsiteY29" fmla="*/ 2491 h 10000"/>
              <a:gd name="connsiteX30" fmla="*/ 5381 w 10000"/>
              <a:gd name="connsiteY30" fmla="*/ 2417 h 10000"/>
              <a:gd name="connsiteX31" fmla="*/ 5229 w 10000"/>
              <a:gd name="connsiteY31" fmla="*/ 2491 h 10000"/>
              <a:gd name="connsiteX32" fmla="*/ 5149 w 10000"/>
              <a:gd name="connsiteY32" fmla="*/ 2602 h 10000"/>
              <a:gd name="connsiteX33" fmla="*/ 5454 w 10000"/>
              <a:gd name="connsiteY33" fmla="*/ 2751 h 10000"/>
              <a:gd name="connsiteX34" fmla="*/ 5912 w 10000"/>
              <a:gd name="connsiteY34" fmla="*/ 2788 h 10000"/>
              <a:gd name="connsiteX35" fmla="*/ 6137 w 10000"/>
              <a:gd name="connsiteY35" fmla="*/ 2788 h 10000"/>
              <a:gd name="connsiteX36" fmla="*/ 6289 w 10000"/>
              <a:gd name="connsiteY36" fmla="*/ 2862 h 10000"/>
              <a:gd name="connsiteX37" fmla="*/ 6289 w 10000"/>
              <a:gd name="connsiteY37" fmla="*/ 2937 h 10000"/>
              <a:gd name="connsiteX38" fmla="*/ 6137 w 10000"/>
              <a:gd name="connsiteY38" fmla="*/ 3049 h 10000"/>
              <a:gd name="connsiteX39" fmla="*/ 6055 w 10000"/>
              <a:gd name="connsiteY39" fmla="*/ 3085 h 10000"/>
              <a:gd name="connsiteX40" fmla="*/ 5830 w 10000"/>
              <a:gd name="connsiteY40" fmla="*/ 3085 h 10000"/>
              <a:gd name="connsiteX41" fmla="*/ 5381 w 10000"/>
              <a:gd name="connsiteY41" fmla="*/ 3010 h 10000"/>
              <a:gd name="connsiteX42" fmla="*/ 4923 w 10000"/>
              <a:gd name="connsiteY42" fmla="*/ 2973 h 10000"/>
              <a:gd name="connsiteX43" fmla="*/ 4698 w 10000"/>
              <a:gd name="connsiteY43" fmla="*/ 2937 h 10000"/>
              <a:gd name="connsiteX44" fmla="*/ 4546 w 10000"/>
              <a:gd name="connsiteY44" fmla="*/ 2862 h 10000"/>
              <a:gd name="connsiteX45" fmla="*/ 4017 w 10000"/>
              <a:gd name="connsiteY45" fmla="*/ 2527 h 10000"/>
              <a:gd name="connsiteX46" fmla="*/ 3935 w 10000"/>
              <a:gd name="connsiteY46" fmla="*/ 2342 h 10000"/>
              <a:gd name="connsiteX47" fmla="*/ 3935 w 10000"/>
              <a:gd name="connsiteY47" fmla="*/ 2267 h 10000"/>
              <a:gd name="connsiteX48" fmla="*/ 3863 w 10000"/>
              <a:gd name="connsiteY48" fmla="*/ 2155 h 10000"/>
              <a:gd name="connsiteX49" fmla="*/ 3414 w 10000"/>
              <a:gd name="connsiteY49" fmla="*/ 2082 h 10000"/>
              <a:gd name="connsiteX50" fmla="*/ 3027 w 10000"/>
              <a:gd name="connsiteY50" fmla="*/ 2007 h 10000"/>
              <a:gd name="connsiteX51" fmla="*/ 2273 w 10000"/>
              <a:gd name="connsiteY51" fmla="*/ 1746 h 10000"/>
              <a:gd name="connsiteX52" fmla="*/ 2578 w 10000"/>
              <a:gd name="connsiteY52" fmla="*/ 1746 h 10000"/>
              <a:gd name="connsiteX53" fmla="*/ 2884 w 10000"/>
              <a:gd name="connsiteY53" fmla="*/ 1821 h 10000"/>
              <a:gd name="connsiteX54" fmla="*/ 3558 w 10000"/>
              <a:gd name="connsiteY54" fmla="*/ 1821 h 10000"/>
              <a:gd name="connsiteX55" fmla="*/ 5076 w 10000"/>
              <a:gd name="connsiteY55" fmla="*/ 1858 h 10000"/>
              <a:gd name="connsiteX56" fmla="*/ 5606 w 10000"/>
              <a:gd name="connsiteY56" fmla="*/ 1784 h 10000"/>
              <a:gd name="connsiteX57" fmla="*/ 5912 w 10000"/>
              <a:gd name="connsiteY57" fmla="*/ 1710 h 10000"/>
              <a:gd name="connsiteX58" fmla="*/ 6137 w 10000"/>
              <a:gd name="connsiteY58" fmla="*/ 1561 h 10000"/>
              <a:gd name="connsiteX59" fmla="*/ 6361 w 10000"/>
              <a:gd name="connsiteY59" fmla="*/ 1264 h 10000"/>
              <a:gd name="connsiteX60" fmla="*/ 6442 w 10000"/>
              <a:gd name="connsiteY60" fmla="*/ 1114 h 10000"/>
              <a:gd name="connsiteX61" fmla="*/ 6361 w 10000"/>
              <a:gd name="connsiteY61" fmla="*/ 967 h 10000"/>
              <a:gd name="connsiteX62" fmla="*/ 5983 w 10000"/>
              <a:gd name="connsiteY62" fmla="*/ 742 h 10000"/>
              <a:gd name="connsiteX63" fmla="*/ 5381 w 10000"/>
              <a:gd name="connsiteY63" fmla="*/ 668 h 10000"/>
              <a:gd name="connsiteX64" fmla="*/ 4017 w 10000"/>
              <a:gd name="connsiteY64" fmla="*/ 483 h 10000"/>
              <a:gd name="connsiteX65" fmla="*/ 3334 w 10000"/>
              <a:gd name="connsiteY65" fmla="*/ 372 h 10000"/>
              <a:gd name="connsiteX66" fmla="*/ 2731 w 10000"/>
              <a:gd name="connsiteY66" fmla="*/ 372 h 10000"/>
              <a:gd name="connsiteX67" fmla="*/ 1366 w 10000"/>
              <a:gd name="connsiteY67" fmla="*/ 372 h 10000"/>
              <a:gd name="connsiteX68" fmla="*/ 1590 w 10000"/>
              <a:gd name="connsiteY68" fmla="*/ 260 h 10000"/>
              <a:gd name="connsiteX69" fmla="*/ 1671 w 10000"/>
              <a:gd name="connsiteY69" fmla="*/ 222 h 10000"/>
              <a:gd name="connsiteX70" fmla="*/ 1519 w 10000"/>
              <a:gd name="connsiteY70" fmla="*/ 185 h 10000"/>
              <a:gd name="connsiteX71" fmla="*/ 1141 w 10000"/>
              <a:gd name="connsiteY71" fmla="*/ 149 h 10000"/>
              <a:gd name="connsiteX72" fmla="*/ 988 w 10000"/>
              <a:gd name="connsiteY72" fmla="*/ 296 h 10000"/>
              <a:gd name="connsiteX73" fmla="*/ 683 w 10000"/>
              <a:gd name="connsiteY73" fmla="*/ 334 h 10000"/>
              <a:gd name="connsiteX74" fmla="*/ 683 w 10000"/>
              <a:gd name="connsiteY74" fmla="*/ 447 h 10000"/>
              <a:gd name="connsiteX75" fmla="*/ 378 w 10000"/>
              <a:gd name="connsiteY75" fmla="*/ 595 h 10000"/>
              <a:gd name="connsiteX76" fmla="*/ 81 w 10000"/>
              <a:gd name="connsiteY76" fmla="*/ 818 h 10000"/>
              <a:gd name="connsiteX77" fmla="*/ 0 w 10000"/>
              <a:gd name="connsiteY77" fmla="*/ 1040 h 10000"/>
              <a:gd name="connsiteX78" fmla="*/ 234 w 10000"/>
              <a:gd name="connsiteY78" fmla="*/ 1338 h 10000"/>
              <a:gd name="connsiteX79" fmla="*/ 611 w 10000"/>
              <a:gd name="connsiteY79" fmla="*/ 1412 h 10000"/>
              <a:gd name="connsiteX80" fmla="*/ 988 w 10000"/>
              <a:gd name="connsiteY80" fmla="*/ 1599 h 10000"/>
              <a:gd name="connsiteX81" fmla="*/ 836 w 10000"/>
              <a:gd name="connsiteY81" fmla="*/ 1858 h 10000"/>
              <a:gd name="connsiteX82" fmla="*/ 1294 w 10000"/>
              <a:gd name="connsiteY82" fmla="*/ 2306 h 10000"/>
              <a:gd name="connsiteX83" fmla="*/ 1895 w 10000"/>
              <a:gd name="connsiteY83" fmla="*/ 2602 h 10000"/>
              <a:gd name="connsiteX84" fmla="*/ 1519 w 10000"/>
              <a:gd name="connsiteY84" fmla="*/ 2825 h 10000"/>
              <a:gd name="connsiteX85" fmla="*/ 1590 w 10000"/>
              <a:gd name="connsiteY85" fmla="*/ 3085 h 10000"/>
              <a:gd name="connsiteX86" fmla="*/ 2202 w 10000"/>
              <a:gd name="connsiteY86" fmla="*/ 3270 h 10000"/>
              <a:gd name="connsiteX87" fmla="*/ 2578 w 10000"/>
              <a:gd name="connsiteY87" fmla="*/ 3532 h 10000"/>
              <a:gd name="connsiteX88" fmla="*/ 2426 w 10000"/>
              <a:gd name="connsiteY88" fmla="*/ 3754 h 10000"/>
              <a:gd name="connsiteX89" fmla="*/ 3027 w 10000"/>
              <a:gd name="connsiteY89" fmla="*/ 3941 h 10000"/>
              <a:gd name="connsiteX90" fmla="*/ 3486 w 10000"/>
              <a:gd name="connsiteY90" fmla="*/ 4164 h 10000"/>
              <a:gd name="connsiteX91" fmla="*/ 3414 w 10000"/>
              <a:gd name="connsiteY91" fmla="*/ 4461 h 10000"/>
              <a:gd name="connsiteX92" fmla="*/ 3027 w 10000"/>
              <a:gd name="connsiteY92" fmla="*/ 4795 h 10000"/>
              <a:gd name="connsiteX93" fmla="*/ 2578 w 10000"/>
              <a:gd name="connsiteY93" fmla="*/ 5130 h 10000"/>
              <a:gd name="connsiteX94" fmla="*/ 2354 w 10000"/>
              <a:gd name="connsiteY94" fmla="*/ 5576 h 10000"/>
              <a:gd name="connsiteX95" fmla="*/ 2498 w 10000"/>
              <a:gd name="connsiteY95" fmla="*/ 5502 h 10000"/>
              <a:gd name="connsiteX96" fmla="*/ 2731 w 10000"/>
              <a:gd name="connsiteY96" fmla="*/ 5650 h 10000"/>
              <a:gd name="connsiteX97" fmla="*/ 3109 w 10000"/>
              <a:gd name="connsiteY97" fmla="*/ 5725 h 10000"/>
              <a:gd name="connsiteX98" fmla="*/ 3558 w 10000"/>
              <a:gd name="connsiteY98" fmla="*/ 5763 h 10000"/>
              <a:gd name="connsiteX99" fmla="*/ 3558 w 10000"/>
              <a:gd name="connsiteY99" fmla="*/ 5799 h 10000"/>
              <a:gd name="connsiteX100" fmla="*/ 3486 w 10000"/>
              <a:gd name="connsiteY100" fmla="*/ 5836 h 10000"/>
              <a:gd name="connsiteX101" fmla="*/ 3261 w 10000"/>
              <a:gd name="connsiteY101" fmla="*/ 5874 h 10000"/>
              <a:gd name="connsiteX102" fmla="*/ 3109 w 10000"/>
              <a:gd name="connsiteY102" fmla="*/ 5874 h 10000"/>
              <a:gd name="connsiteX103" fmla="*/ 3027 w 10000"/>
              <a:gd name="connsiteY103" fmla="*/ 5984 h 10000"/>
              <a:gd name="connsiteX104" fmla="*/ 2578 w 10000"/>
              <a:gd name="connsiteY104" fmla="*/ 6022 h 10000"/>
              <a:gd name="connsiteX105" fmla="*/ 2578 w 10000"/>
              <a:gd name="connsiteY105" fmla="*/ 6134 h 10000"/>
              <a:gd name="connsiteX106" fmla="*/ 2578 w 10000"/>
              <a:gd name="connsiteY106" fmla="*/ 6245 h 10000"/>
              <a:gd name="connsiteX107" fmla="*/ 2498 w 10000"/>
              <a:gd name="connsiteY107" fmla="*/ 6245 h 10000"/>
              <a:gd name="connsiteX108" fmla="*/ 2578 w 10000"/>
              <a:gd name="connsiteY108" fmla="*/ 6319 h 10000"/>
              <a:gd name="connsiteX109" fmla="*/ 2578 w 10000"/>
              <a:gd name="connsiteY109" fmla="*/ 6543 h 10000"/>
              <a:gd name="connsiteX110" fmla="*/ 2578 w 10000"/>
              <a:gd name="connsiteY110" fmla="*/ 6840 h 10000"/>
              <a:gd name="connsiteX111" fmla="*/ 2956 w 10000"/>
              <a:gd name="connsiteY111" fmla="*/ 7062 h 10000"/>
              <a:gd name="connsiteX112" fmla="*/ 2803 w 10000"/>
              <a:gd name="connsiteY112" fmla="*/ 7361 h 10000"/>
              <a:gd name="connsiteX113" fmla="*/ 3109 w 10000"/>
              <a:gd name="connsiteY113" fmla="*/ 7398 h 10000"/>
              <a:gd name="connsiteX114" fmla="*/ 3181 w 10000"/>
              <a:gd name="connsiteY114" fmla="*/ 7583 h 10000"/>
              <a:gd name="connsiteX115" fmla="*/ 3486 w 10000"/>
              <a:gd name="connsiteY115" fmla="*/ 7733 h 10000"/>
              <a:gd name="connsiteX116" fmla="*/ 3710 w 10000"/>
              <a:gd name="connsiteY116" fmla="*/ 8030 h 10000"/>
              <a:gd name="connsiteX117" fmla="*/ 3710 w 10000"/>
              <a:gd name="connsiteY117" fmla="*/ 7993 h 10000"/>
              <a:gd name="connsiteX118" fmla="*/ 3935 w 10000"/>
              <a:gd name="connsiteY118" fmla="*/ 7993 h 10000"/>
              <a:gd name="connsiteX119" fmla="*/ 4169 w 10000"/>
              <a:gd name="connsiteY119" fmla="*/ 8067 h 10000"/>
              <a:gd name="connsiteX120" fmla="*/ 4322 w 10000"/>
              <a:gd name="connsiteY120" fmla="*/ 8030 h 10000"/>
              <a:gd name="connsiteX121" fmla="*/ 4618 w 10000"/>
              <a:gd name="connsiteY121" fmla="*/ 8067 h 10000"/>
              <a:gd name="connsiteX122" fmla="*/ 4771 w 10000"/>
              <a:gd name="connsiteY122" fmla="*/ 8141 h 10000"/>
              <a:gd name="connsiteX123" fmla="*/ 5149 w 10000"/>
              <a:gd name="connsiteY123" fmla="*/ 8030 h 10000"/>
              <a:gd name="connsiteX124" fmla="*/ 5454 w 10000"/>
              <a:gd name="connsiteY124" fmla="*/ 8067 h 10000"/>
              <a:gd name="connsiteX125" fmla="*/ 5759 w 10000"/>
              <a:gd name="connsiteY125" fmla="*/ 8178 h 10000"/>
              <a:gd name="connsiteX126" fmla="*/ 5830 w 10000"/>
              <a:gd name="connsiteY126" fmla="*/ 8327 h 10000"/>
              <a:gd name="connsiteX127" fmla="*/ 5830 w 10000"/>
              <a:gd name="connsiteY127" fmla="*/ 8476 h 10000"/>
              <a:gd name="connsiteX128" fmla="*/ 6137 w 10000"/>
              <a:gd name="connsiteY128" fmla="*/ 8550 h 10000"/>
              <a:gd name="connsiteX129" fmla="*/ 6137 w 10000"/>
              <a:gd name="connsiteY129" fmla="*/ 8625 h 10000"/>
              <a:gd name="connsiteX130" fmla="*/ 6442 w 10000"/>
              <a:gd name="connsiteY130" fmla="*/ 8737 h 10000"/>
              <a:gd name="connsiteX131" fmla="*/ 6819 w 10000"/>
              <a:gd name="connsiteY131" fmla="*/ 8773 h 10000"/>
              <a:gd name="connsiteX132" fmla="*/ 6891 w 10000"/>
              <a:gd name="connsiteY132" fmla="*/ 8885 h 10000"/>
              <a:gd name="connsiteX133" fmla="*/ 7502 w 10000"/>
              <a:gd name="connsiteY133" fmla="*/ 8959 h 10000"/>
              <a:gd name="connsiteX134" fmla="*/ 7727 w 10000"/>
              <a:gd name="connsiteY134" fmla="*/ 9071 h 10000"/>
              <a:gd name="connsiteX135" fmla="*/ 7574 w 10000"/>
              <a:gd name="connsiteY135" fmla="*/ 9182 h 10000"/>
              <a:gd name="connsiteX136" fmla="*/ 7421 w 10000"/>
              <a:gd name="connsiteY136" fmla="*/ 9257 h 10000"/>
              <a:gd name="connsiteX137" fmla="*/ 6971 w 10000"/>
              <a:gd name="connsiteY137" fmla="*/ 9293 h 10000"/>
              <a:gd name="connsiteX138" fmla="*/ 6891 w 10000"/>
              <a:gd name="connsiteY138" fmla="*/ 9404 h 10000"/>
              <a:gd name="connsiteX139" fmla="*/ 7116 w 10000"/>
              <a:gd name="connsiteY139" fmla="*/ 9480 h 10000"/>
              <a:gd name="connsiteX140" fmla="*/ 7116 w 10000"/>
              <a:gd name="connsiteY140" fmla="*/ 9591 h 10000"/>
              <a:gd name="connsiteX141" fmla="*/ 7269 w 10000"/>
              <a:gd name="connsiteY141" fmla="*/ 9703 h 10000"/>
              <a:gd name="connsiteX142" fmla="*/ 7502 w 10000"/>
              <a:gd name="connsiteY142" fmla="*/ 9852 h 10000"/>
              <a:gd name="connsiteX143" fmla="*/ 7798 w 10000"/>
              <a:gd name="connsiteY143" fmla="*/ 9852 h 10000"/>
              <a:gd name="connsiteX144" fmla="*/ 7879 w 10000"/>
              <a:gd name="connsiteY144" fmla="*/ 9665 h 10000"/>
              <a:gd name="connsiteX145" fmla="*/ 8176 w 10000"/>
              <a:gd name="connsiteY145" fmla="*/ 9665 h 10000"/>
              <a:gd name="connsiteX146" fmla="*/ 8706 w 10000"/>
              <a:gd name="connsiteY146" fmla="*/ 9517 h 10000"/>
              <a:gd name="connsiteX147" fmla="*/ 9083 w 10000"/>
              <a:gd name="connsiteY147" fmla="*/ 9591 h 10000"/>
              <a:gd name="connsiteX148" fmla="*/ 9469 w 10000"/>
              <a:gd name="connsiteY148" fmla="*/ 9703 h 10000"/>
              <a:gd name="connsiteX149" fmla="*/ 9317 w 10000"/>
              <a:gd name="connsiteY149" fmla="*/ 9777 h 10000"/>
              <a:gd name="connsiteX150" fmla="*/ 9469 w 10000"/>
              <a:gd name="connsiteY150" fmla="*/ 9964 h 10000"/>
              <a:gd name="connsiteX151" fmla="*/ 9694 w 10000"/>
              <a:gd name="connsiteY151" fmla="*/ 10000 h 10000"/>
              <a:gd name="connsiteX152" fmla="*/ 10000 w 10000"/>
              <a:gd name="connsiteY152" fmla="*/ 10000 h 10000"/>
              <a:gd name="connsiteX153" fmla="*/ 10000 w 10000"/>
              <a:gd name="connsiteY153"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8176 w 10000"/>
              <a:gd name="connsiteY17" fmla="*/ 1227 h 10000"/>
              <a:gd name="connsiteX18" fmla="*/ 7645 w 10000"/>
              <a:gd name="connsiteY18" fmla="*/ 1190 h 10000"/>
              <a:gd name="connsiteX19" fmla="*/ 7196 w 10000"/>
              <a:gd name="connsiteY19" fmla="*/ 1227 h 10000"/>
              <a:gd name="connsiteX20" fmla="*/ 7044 w 10000"/>
              <a:gd name="connsiteY20" fmla="*/ 1264 h 10000"/>
              <a:gd name="connsiteX21" fmla="*/ 6971 w 10000"/>
              <a:gd name="connsiteY21" fmla="*/ 1449 h 10000"/>
              <a:gd name="connsiteX22" fmla="*/ 6738 w 10000"/>
              <a:gd name="connsiteY22" fmla="*/ 1635 h 10000"/>
              <a:gd name="connsiteX23" fmla="*/ 6513 w 10000"/>
              <a:gd name="connsiteY23" fmla="*/ 1858 h 10000"/>
              <a:gd name="connsiteX24" fmla="*/ 6442 w 10000"/>
              <a:gd name="connsiteY24" fmla="*/ 2007 h 10000"/>
              <a:gd name="connsiteX25" fmla="*/ 6586 w 10000"/>
              <a:gd name="connsiteY25" fmla="*/ 2082 h 10000"/>
              <a:gd name="connsiteX26" fmla="*/ 7349 w 10000"/>
              <a:gd name="connsiteY26" fmla="*/ 2378 h 10000"/>
              <a:gd name="connsiteX27" fmla="*/ 6738 w 10000"/>
              <a:gd name="connsiteY27" fmla="*/ 2491 h 10000"/>
              <a:gd name="connsiteX28" fmla="*/ 5983 w 10000"/>
              <a:gd name="connsiteY28" fmla="*/ 2491 h 10000"/>
              <a:gd name="connsiteX29" fmla="*/ 5381 w 10000"/>
              <a:gd name="connsiteY29" fmla="*/ 2417 h 10000"/>
              <a:gd name="connsiteX30" fmla="*/ 5229 w 10000"/>
              <a:gd name="connsiteY30" fmla="*/ 2491 h 10000"/>
              <a:gd name="connsiteX31" fmla="*/ 5149 w 10000"/>
              <a:gd name="connsiteY31" fmla="*/ 2602 h 10000"/>
              <a:gd name="connsiteX32" fmla="*/ 5454 w 10000"/>
              <a:gd name="connsiteY32" fmla="*/ 2751 h 10000"/>
              <a:gd name="connsiteX33" fmla="*/ 5912 w 10000"/>
              <a:gd name="connsiteY33" fmla="*/ 2788 h 10000"/>
              <a:gd name="connsiteX34" fmla="*/ 6137 w 10000"/>
              <a:gd name="connsiteY34" fmla="*/ 2788 h 10000"/>
              <a:gd name="connsiteX35" fmla="*/ 6289 w 10000"/>
              <a:gd name="connsiteY35" fmla="*/ 2862 h 10000"/>
              <a:gd name="connsiteX36" fmla="*/ 6289 w 10000"/>
              <a:gd name="connsiteY36" fmla="*/ 2937 h 10000"/>
              <a:gd name="connsiteX37" fmla="*/ 6137 w 10000"/>
              <a:gd name="connsiteY37" fmla="*/ 3049 h 10000"/>
              <a:gd name="connsiteX38" fmla="*/ 6055 w 10000"/>
              <a:gd name="connsiteY38" fmla="*/ 3085 h 10000"/>
              <a:gd name="connsiteX39" fmla="*/ 5830 w 10000"/>
              <a:gd name="connsiteY39" fmla="*/ 3085 h 10000"/>
              <a:gd name="connsiteX40" fmla="*/ 5381 w 10000"/>
              <a:gd name="connsiteY40" fmla="*/ 3010 h 10000"/>
              <a:gd name="connsiteX41" fmla="*/ 4923 w 10000"/>
              <a:gd name="connsiteY41" fmla="*/ 2973 h 10000"/>
              <a:gd name="connsiteX42" fmla="*/ 4698 w 10000"/>
              <a:gd name="connsiteY42" fmla="*/ 2937 h 10000"/>
              <a:gd name="connsiteX43" fmla="*/ 4546 w 10000"/>
              <a:gd name="connsiteY43" fmla="*/ 2862 h 10000"/>
              <a:gd name="connsiteX44" fmla="*/ 4017 w 10000"/>
              <a:gd name="connsiteY44" fmla="*/ 2527 h 10000"/>
              <a:gd name="connsiteX45" fmla="*/ 3935 w 10000"/>
              <a:gd name="connsiteY45" fmla="*/ 2342 h 10000"/>
              <a:gd name="connsiteX46" fmla="*/ 3935 w 10000"/>
              <a:gd name="connsiteY46" fmla="*/ 2267 h 10000"/>
              <a:gd name="connsiteX47" fmla="*/ 3863 w 10000"/>
              <a:gd name="connsiteY47" fmla="*/ 2155 h 10000"/>
              <a:gd name="connsiteX48" fmla="*/ 3414 w 10000"/>
              <a:gd name="connsiteY48" fmla="*/ 2082 h 10000"/>
              <a:gd name="connsiteX49" fmla="*/ 3027 w 10000"/>
              <a:gd name="connsiteY49" fmla="*/ 2007 h 10000"/>
              <a:gd name="connsiteX50" fmla="*/ 2273 w 10000"/>
              <a:gd name="connsiteY50" fmla="*/ 1746 h 10000"/>
              <a:gd name="connsiteX51" fmla="*/ 2578 w 10000"/>
              <a:gd name="connsiteY51" fmla="*/ 1746 h 10000"/>
              <a:gd name="connsiteX52" fmla="*/ 2884 w 10000"/>
              <a:gd name="connsiteY52" fmla="*/ 1821 h 10000"/>
              <a:gd name="connsiteX53" fmla="*/ 3558 w 10000"/>
              <a:gd name="connsiteY53" fmla="*/ 1821 h 10000"/>
              <a:gd name="connsiteX54" fmla="*/ 5076 w 10000"/>
              <a:gd name="connsiteY54" fmla="*/ 1858 h 10000"/>
              <a:gd name="connsiteX55" fmla="*/ 5606 w 10000"/>
              <a:gd name="connsiteY55" fmla="*/ 1784 h 10000"/>
              <a:gd name="connsiteX56" fmla="*/ 5912 w 10000"/>
              <a:gd name="connsiteY56" fmla="*/ 1710 h 10000"/>
              <a:gd name="connsiteX57" fmla="*/ 6137 w 10000"/>
              <a:gd name="connsiteY57" fmla="*/ 1561 h 10000"/>
              <a:gd name="connsiteX58" fmla="*/ 6361 w 10000"/>
              <a:gd name="connsiteY58" fmla="*/ 1264 h 10000"/>
              <a:gd name="connsiteX59" fmla="*/ 6442 w 10000"/>
              <a:gd name="connsiteY59" fmla="*/ 1114 h 10000"/>
              <a:gd name="connsiteX60" fmla="*/ 6361 w 10000"/>
              <a:gd name="connsiteY60" fmla="*/ 967 h 10000"/>
              <a:gd name="connsiteX61" fmla="*/ 5983 w 10000"/>
              <a:gd name="connsiteY61" fmla="*/ 742 h 10000"/>
              <a:gd name="connsiteX62" fmla="*/ 5381 w 10000"/>
              <a:gd name="connsiteY62" fmla="*/ 668 h 10000"/>
              <a:gd name="connsiteX63" fmla="*/ 4017 w 10000"/>
              <a:gd name="connsiteY63" fmla="*/ 483 h 10000"/>
              <a:gd name="connsiteX64" fmla="*/ 3334 w 10000"/>
              <a:gd name="connsiteY64" fmla="*/ 372 h 10000"/>
              <a:gd name="connsiteX65" fmla="*/ 2731 w 10000"/>
              <a:gd name="connsiteY65" fmla="*/ 372 h 10000"/>
              <a:gd name="connsiteX66" fmla="*/ 1366 w 10000"/>
              <a:gd name="connsiteY66" fmla="*/ 372 h 10000"/>
              <a:gd name="connsiteX67" fmla="*/ 1590 w 10000"/>
              <a:gd name="connsiteY67" fmla="*/ 260 h 10000"/>
              <a:gd name="connsiteX68" fmla="*/ 1671 w 10000"/>
              <a:gd name="connsiteY68" fmla="*/ 222 h 10000"/>
              <a:gd name="connsiteX69" fmla="*/ 1519 w 10000"/>
              <a:gd name="connsiteY69" fmla="*/ 185 h 10000"/>
              <a:gd name="connsiteX70" fmla="*/ 1141 w 10000"/>
              <a:gd name="connsiteY70" fmla="*/ 149 h 10000"/>
              <a:gd name="connsiteX71" fmla="*/ 988 w 10000"/>
              <a:gd name="connsiteY71" fmla="*/ 296 h 10000"/>
              <a:gd name="connsiteX72" fmla="*/ 683 w 10000"/>
              <a:gd name="connsiteY72" fmla="*/ 334 h 10000"/>
              <a:gd name="connsiteX73" fmla="*/ 683 w 10000"/>
              <a:gd name="connsiteY73" fmla="*/ 447 h 10000"/>
              <a:gd name="connsiteX74" fmla="*/ 378 w 10000"/>
              <a:gd name="connsiteY74" fmla="*/ 595 h 10000"/>
              <a:gd name="connsiteX75" fmla="*/ 81 w 10000"/>
              <a:gd name="connsiteY75" fmla="*/ 818 h 10000"/>
              <a:gd name="connsiteX76" fmla="*/ 0 w 10000"/>
              <a:gd name="connsiteY76" fmla="*/ 1040 h 10000"/>
              <a:gd name="connsiteX77" fmla="*/ 234 w 10000"/>
              <a:gd name="connsiteY77" fmla="*/ 1338 h 10000"/>
              <a:gd name="connsiteX78" fmla="*/ 611 w 10000"/>
              <a:gd name="connsiteY78" fmla="*/ 1412 h 10000"/>
              <a:gd name="connsiteX79" fmla="*/ 988 w 10000"/>
              <a:gd name="connsiteY79" fmla="*/ 1599 h 10000"/>
              <a:gd name="connsiteX80" fmla="*/ 836 w 10000"/>
              <a:gd name="connsiteY80" fmla="*/ 1858 h 10000"/>
              <a:gd name="connsiteX81" fmla="*/ 1294 w 10000"/>
              <a:gd name="connsiteY81" fmla="*/ 2306 h 10000"/>
              <a:gd name="connsiteX82" fmla="*/ 1895 w 10000"/>
              <a:gd name="connsiteY82" fmla="*/ 2602 h 10000"/>
              <a:gd name="connsiteX83" fmla="*/ 1519 w 10000"/>
              <a:gd name="connsiteY83" fmla="*/ 2825 h 10000"/>
              <a:gd name="connsiteX84" fmla="*/ 1590 w 10000"/>
              <a:gd name="connsiteY84" fmla="*/ 3085 h 10000"/>
              <a:gd name="connsiteX85" fmla="*/ 2202 w 10000"/>
              <a:gd name="connsiteY85" fmla="*/ 3270 h 10000"/>
              <a:gd name="connsiteX86" fmla="*/ 2578 w 10000"/>
              <a:gd name="connsiteY86" fmla="*/ 3532 h 10000"/>
              <a:gd name="connsiteX87" fmla="*/ 2426 w 10000"/>
              <a:gd name="connsiteY87" fmla="*/ 3754 h 10000"/>
              <a:gd name="connsiteX88" fmla="*/ 3027 w 10000"/>
              <a:gd name="connsiteY88" fmla="*/ 3941 h 10000"/>
              <a:gd name="connsiteX89" fmla="*/ 3486 w 10000"/>
              <a:gd name="connsiteY89" fmla="*/ 4164 h 10000"/>
              <a:gd name="connsiteX90" fmla="*/ 3414 w 10000"/>
              <a:gd name="connsiteY90" fmla="*/ 4461 h 10000"/>
              <a:gd name="connsiteX91" fmla="*/ 3027 w 10000"/>
              <a:gd name="connsiteY91" fmla="*/ 4795 h 10000"/>
              <a:gd name="connsiteX92" fmla="*/ 2578 w 10000"/>
              <a:gd name="connsiteY92" fmla="*/ 5130 h 10000"/>
              <a:gd name="connsiteX93" fmla="*/ 2354 w 10000"/>
              <a:gd name="connsiteY93" fmla="*/ 5576 h 10000"/>
              <a:gd name="connsiteX94" fmla="*/ 2498 w 10000"/>
              <a:gd name="connsiteY94" fmla="*/ 5502 h 10000"/>
              <a:gd name="connsiteX95" fmla="*/ 2731 w 10000"/>
              <a:gd name="connsiteY95" fmla="*/ 5650 h 10000"/>
              <a:gd name="connsiteX96" fmla="*/ 3109 w 10000"/>
              <a:gd name="connsiteY96" fmla="*/ 5725 h 10000"/>
              <a:gd name="connsiteX97" fmla="*/ 3558 w 10000"/>
              <a:gd name="connsiteY97" fmla="*/ 5763 h 10000"/>
              <a:gd name="connsiteX98" fmla="*/ 3558 w 10000"/>
              <a:gd name="connsiteY98" fmla="*/ 5799 h 10000"/>
              <a:gd name="connsiteX99" fmla="*/ 3486 w 10000"/>
              <a:gd name="connsiteY99" fmla="*/ 5836 h 10000"/>
              <a:gd name="connsiteX100" fmla="*/ 3261 w 10000"/>
              <a:gd name="connsiteY100" fmla="*/ 5874 h 10000"/>
              <a:gd name="connsiteX101" fmla="*/ 3109 w 10000"/>
              <a:gd name="connsiteY101" fmla="*/ 5874 h 10000"/>
              <a:gd name="connsiteX102" fmla="*/ 3027 w 10000"/>
              <a:gd name="connsiteY102" fmla="*/ 5984 h 10000"/>
              <a:gd name="connsiteX103" fmla="*/ 2578 w 10000"/>
              <a:gd name="connsiteY103" fmla="*/ 6022 h 10000"/>
              <a:gd name="connsiteX104" fmla="*/ 2578 w 10000"/>
              <a:gd name="connsiteY104" fmla="*/ 6134 h 10000"/>
              <a:gd name="connsiteX105" fmla="*/ 2578 w 10000"/>
              <a:gd name="connsiteY105" fmla="*/ 6245 h 10000"/>
              <a:gd name="connsiteX106" fmla="*/ 2498 w 10000"/>
              <a:gd name="connsiteY106" fmla="*/ 6245 h 10000"/>
              <a:gd name="connsiteX107" fmla="*/ 2578 w 10000"/>
              <a:gd name="connsiteY107" fmla="*/ 6319 h 10000"/>
              <a:gd name="connsiteX108" fmla="*/ 2578 w 10000"/>
              <a:gd name="connsiteY108" fmla="*/ 6543 h 10000"/>
              <a:gd name="connsiteX109" fmla="*/ 2578 w 10000"/>
              <a:gd name="connsiteY109" fmla="*/ 6840 h 10000"/>
              <a:gd name="connsiteX110" fmla="*/ 2956 w 10000"/>
              <a:gd name="connsiteY110" fmla="*/ 7062 h 10000"/>
              <a:gd name="connsiteX111" fmla="*/ 2803 w 10000"/>
              <a:gd name="connsiteY111" fmla="*/ 7361 h 10000"/>
              <a:gd name="connsiteX112" fmla="*/ 3109 w 10000"/>
              <a:gd name="connsiteY112" fmla="*/ 7398 h 10000"/>
              <a:gd name="connsiteX113" fmla="*/ 3181 w 10000"/>
              <a:gd name="connsiteY113" fmla="*/ 7583 h 10000"/>
              <a:gd name="connsiteX114" fmla="*/ 3486 w 10000"/>
              <a:gd name="connsiteY114" fmla="*/ 7733 h 10000"/>
              <a:gd name="connsiteX115" fmla="*/ 3710 w 10000"/>
              <a:gd name="connsiteY115" fmla="*/ 8030 h 10000"/>
              <a:gd name="connsiteX116" fmla="*/ 3710 w 10000"/>
              <a:gd name="connsiteY116" fmla="*/ 7993 h 10000"/>
              <a:gd name="connsiteX117" fmla="*/ 3935 w 10000"/>
              <a:gd name="connsiteY117" fmla="*/ 7993 h 10000"/>
              <a:gd name="connsiteX118" fmla="*/ 4169 w 10000"/>
              <a:gd name="connsiteY118" fmla="*/ 8067 h 10000"/>
              <a:gd name="connsiteX119" fmla="*/ 4322 w 10000"/>
              <a:gd name="connsiteY119" fmla="*/ 8030 h 10000"/>
              <a:gd name="connsiteX120" fmla="*/ 4618 w 10000"/>
              <a:gd name="connsiteY120" fmla="*/ 8067 h 10000"/>
              <a:gd name="connsiteX121" fmla="*/ 4771 w 10000"/>
              <a:gd name="connsiteY121" fmla="*/ 8141 h 10000"/>
              <a:gd name="connsiteX122" fmla="*/ 5149 w 10000"/>
              <a:gd name="connsiteY122" fmla="*/ 8030 h 10000"/>
              <a:gd name="connsiteX123" fmla="*/ 5454 w 10000"/>
              <a:gd name="connsiteY123" fmla="*/ 8067 h 10000"/>
              <a:gd name="connsiteX124" fmla="*/ 5759 w 10000"/>
              <a:gd name="connsiteY124" fmla="*/ 8178 h 10000"/>
              <a:gd name="connsiteX125" fmla="*/ 5830 w 10000"/>
              <a:gd name="connsiteY125" fmla="*/ 8327 h 10000"/>
              <a:gd name="connsiteX126" fmla="*/ 5830 w 10000"/>
              <a:gd name="connsiteY126" fmla="*/ 8476 h 10000"/>
              <a:gd name="connsiteX127" fmla="*/ 6137 w 10000"/>
              <a:gd name="connsiteY127" fmla="*/ 8550 h 10000"/>
              <a:gd name="connsiteX128" fmla="*/ 6137 w 10000"/>
              <a:gd name="connsiteY128" fmla="*/ 8625 h 10000"/>
              <a:gd name="connsiteX129" fmla="*/ 6442 w 10000"/>
              <a:gd name="connsiteY129" fmla="*/ 8737 h 10000"/>
              <a:gd name="connsiteX130" fmla="*/ 6819 w 10000"/>
              <a:gd name="connsiteY130" fmla="*/ 8773 h 10000"/>
              <a:gd name="connsiteX131" fmla="*/ 6891 w 10000"/>
              <a:gd name="connsiteY131" fmla="*/ 8885 h 10000"/>
              <a:gd name="connsiteX132" fmla="*/ 7502 w 10000"/>
              <a:gd name="connsiteY132" fmla="*/ 8959 h 10000"/>
              <a:gd name="connsiteX133" fmla="*/ 7727 w 10000"/>
              <a:gd name="connsiteY133" fmla="*/ 9071 h 10000"/>
              <a:gd name="connsiteX134" fmla="*/ 7574 w 10000"/>
              <a:gd name="connsiteY134" fmla="*/ 9182 h 10000"/>
              <a:gd name="connsiteX135" fmla="*/ 7421 w 10000"/>
              <a:gd name="connsiteY135" fmla="*/ 9257 h 10000"/>
              <a:gd name="connsiteX136" fmla="*/ 6971 w 10000"/>
              <a:gd name="connsiteY136" fmla="*/ 9293 h 10000"/>
              <a:gd name="connsiteX137" fmla="*/ 6891 w 10000"/>
              <a:gd name="connsiteY137" fmla="*/ 9404 h 10000"/>
              <a:gd name="connsiteX138" fmla="*/ 7116 w 10000"/>
              <a:gd name="connsiteY138" fmla="*/ 9480 h 10000"/>
              <a:gd name="connsiteX139" fmla="*/ 7116 w 10000"/>
              <a:gd name="connsiteY139" fmla="*/ 9591 h 10000"/>
              <a:gd name="connsiteX140" fmla="*/ 7269 w 10000"/>
              <a:gd name="connsiteY140" fmla="*/ 9703 h 10000"/>
              <a:gd name="connsiteX141" fmla="*/ 7502 w 10000"/>
              <a:gd name="connsiteY141" fmla="*/ 9852 h 10000"/>
              <a:gd name="connsiteX142" fmla="*/ 7798 w 10000"/>
              <a:gd name="connsiteY142" fmla="*/ 9852 h 10000"/>
              <a:gd name="connsiteX143" fmla="*/ 7879 w 10000"/>
              <a:gd name="connsiteY143" fmla="*/ 9665 h 10000"/>
              <a:gd name="connsiteX144" fmla="*/ 8176 w 10000"/>
              <a:gd name="connsiteY144" fmla="*/ 9665 h 10000"/>
              <a:gd name="connsiteX145" fmla="*/ 8706 w 10000"/>
              <a:gd name="connsiteY145" fmla="*/ 9517 h 10000"/>
              <a:gd name="connsiteX146" fmla="*/ 9083 w 10000"/>
              <a:gd name="connsiteY146" fmla="*/ 9591 h 10000"/>
              <a:gd name="connsiteX147" fmla="*/ 9469 w 10000"/>
              <a:gd name="connsiteY147" fmla="*/ 9703 h 10000"/>
              <a:gd name="connsiteX148" fmla="*/ 9317 w 10000"/>
              <a:gd name="connsiteY148" fmla="*/ 9777 h 10000"/>
              <a:gd name="connsiteX149" fmla="*/ 9469 w 10000"/>
              <a:gd name="connsiteY149" fmla="*/ 9964 h 10000"/>
              <a:gd name="connsiteX150" fmla="*/ 9694 w 10000"/>
              <a:gd name="connsiteY150" fmla="*/ 10000 h 10000"/>
              <a:gd name="connsiteX151" fmla="*/ 10000 w 10000"/>
              <a:gd name="connsiteY151" fmla="*/ 10000 h 10000"/>
              <a:gd name="connsiteX152" fmla="*/ 10000 w 10000"/>
              <a:gd name="connsiteY152"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8176 w 10000"/>
              <a:gd name="connsiteY17" fmla="*/ 1227 h 10000"/>
              <a:gd name="connsiteX18" fmla="*/ 7645 w 10000"/>
              <a:gd name="connsiteY18" fmla="*/ 1190 h 10000"/>
              <a:gd name="connsiteX19" fmla="*/ 7196 w 10000"/>
              <a:gd name="connsiteY19" fmla="*/ 1227 h 10000"/>
              <a:gd name="connsiteX20" fmla="*/ 6971 w 10000"/>
              <a:gd name="connsiteY20" fmla="*/ 1449 h 10000"/>
              <a:gd name="connsiteX21" fmla="*/ 6738 w 10000"/>
              <a:gd name="connsiteY21" fmla="*/ 1635 h 10000"/>
              <a:gd name="connsiteX22" fmla="*/ 6513 w 10000"/>
              <a:gd name="connsiteY22" fmla="*/ 1858 h 10000"/>
              <a:gd name="connsiteX23" fmla="*/ 6442 w 10000"/>
              <a:gd name="connsiteY23" fmla="*/ 2007 h 10000"/>
              <a:gd name="connsiteX24" fmla="*/ 6586 w 10000"/>
              <a:gd name="connsiteY24" fmla="*/ 2082 h 10000"/>
              <a:gd name="connsiteX25" fmla="*/ 7349 w 10000"/>
              <a:gd name="connsiteY25" fmla="*/ 2378 h 10000"/>
              <a:gd name="connsiteX26" fmla="*/ 6738 w 10000"/>
              <a:gd name="connsiteY26" fmla="*/ 2491 h 10000"/>
              <a:gd name="connsiteX27" fmla="*/ 5983 w 10000"/>
              <a:gd name="connsiteY27" fmla="*/ 2491 h 10000"/>
              <a:gd name="connsiteX28" fmla="*/ 5381 w 10000"/>
              <a:gd name="connsiteY28" fmla="*/ 2417 h 10000"/>
              <a:gd name="connsiteX29" fmla="*/ 5229 w 10000"/>
              <a:gd name="connsiteY29" fmla="*/ 2491 h 10000"/>
              <a:gd name="connsiteX30" fmla="*/ 5149 w 10000"/>
              <a:gd name="connsiteY30" fmla="*/ 2602 h 10000"/>
              <a:gd name="connsiteX31" fmla="*/ 5454 w 10000"/>
              <a:gd name="connsiteY31" fmla="*/ 2751 h 10000"/>
              <a:gd name="connsiteX32" fmla="*/ 5912 w 10000"/>
              <a:gd name="connsiteY32" fmla="*/ 2788 h 10000"/>
              <a:gd name="connsiteX33" fmla="*/ 6137 w 10000"/>
              <a:gd name="connsiteY33" fmla="*/ 2788 h 10000"/>
              <a:gd name="connsiteX34" fmla="*/ 6289 w 10000"/>
              <a:gd name="connsiteY34" fmla="*/ 2862 h 10000"/>
              <a:gd name="connsiteX35" fmla="*/ 6289 w 10000"/>
              <a:gd name="connsiteY35" fmla="*/ 2937 h 10000"/>
              <a:gd name="connsiteX36" fmla="*/ 6137 w 10000"/>
              <a:gd name="connsiteY36" fmla="*/ 3049 h 10000"/>
              <a:gd name="connsiteX37" fmla="*/ 6055 w 10000"/>
              <a:gd name="connsiteY37" fmla="*/ 3085 h 10000"/>
              <a:gd name="connsiteX38" fmla="*/ 5830 w 10000"/>
              <a:gd name="connsiteY38" fmla="*/ 3085 h 10000"/>
              <a:gd name="connsiteX39" fmla="*/ 5381 w 10000"/>
              <a:gd name="connsiteY39" fmla="*/ 3010 h 10000"/>
              <a:gd name="connsiteX40" fmla="*/ 4923 w 10000"/>
              <a:gd name="connsiteY40" fmla="*/ 2973 h 10000"/>
              <a:gd name="connsiteX41" fmla="*/ 4698 w 10000"/>
              <a:gd name="connsiteY41" fmla="*/ 2937 h 10000"/>
              <a:gd name="connsiteX42" fmla="*/ 4546 w 10000"/>
              <a:gd name="connsiteY42" fmla="*/ 2862 h 10000"/>
              <a:gd name="connsiteX43" fmla="*/ 4017 w 10000"/>
              <a:gd name="connsiteY43" fmla="*/ 2527 h 10000"/>
              <a:gd name="connsiteX44" fmla="*/ 3935 w 10000"/>
              <a:gd name="connsiteY44" fmla="*/ 2342 h 10000"/>
              <a:gd name="connsiteX45" fmla="*/ 3935 w 10000"/>
              <a:gd name="connsiteY45" fmla="*/ 2267 h 10000"/>
              <a:gd name="connsiteX46" fmla="*/ 3863 w 10000"/>
              <a:gd name="connsiteY46" fmla="*/ 2155 h 10000"/>
              <a:gd name="connsiteX47" fmla="*/ 3414 w 10000"/>
              <a:gd name="connsiteY47" fmla="*/ 2082 h 10000"/>
              <a:gd name="connsiteX48" fmla="*/ 3027 w 10000"/>
              <a:gd name="connsiteY48" fmla="*/ 2007 h 10000"/>
              <a:gd name="connsiteX49" fmla="*/ 2273 w 10000"/>
              <a:gd name="connsiteY49" fmla="*/ 1746 h 10000"/>
              <a:gd name="connsiteX50" fmla="*/ 2578 w 10000"/>
              <a:gd name="connsiteY50" fmla="*/ 1746 h 10000"/>
              <a:gd name="connsiteX51" fmla="*/ 2884 w 10000"/>
              <a:gd name="connsiteY51" fmla="*/ 1821 h 10000"/>
              <a:gd name="connsiteX52" fmla="*/ 3558 w 10000"/>
              <a:gd name="connsiteY52" fmla="*/ 1821 h 10000"/>
              <a:gd name="connsiteX53" fmla="*/ 5076 w 10000"/>
              <a:gd name="connsiteY53" fmla="*/ 1858 h 10000"/>
              <a:gd name="connsiteX54" fmla="*/ 5606 w 10000"/>
              <a:gd name="connsiteY54" fmla="*/ 1784 h 10000"/>
              <a:gd name="connsiteX55" fmla="*/ 5912 w 10000"/>
              <a:gd name="connsiteY55" fmla="*/ 1710 h 10000"/>
              <a:gd name="connsiteX56" fmla="*/ 6137 w 10000"/>
              <a:gd name="connsiteY56" fmla="*/ 1561 h 10000"/>
              <a:gd name="connsiteX57" fmla="*/ 6361 w 10000"/>
              <a:gd name="connsiteY57" fmla="*/ 1264 h 10000"/>
              <a:gd name="connsiteX58" fmla="*/ 6442 w 10000"/>
              <a:gd name="connsiteY58" fmla="*/ 1114 h 10000"/>
              <a:gd name="connsiteX59" fmla="*/ 6361 w 10000"/>
              <a:gd name="connsiteY59" fmla="*/ 967 h 10000"/>
              <a:gd name="connsiteX60" fmla="*/ 5983 w 10000"/>
              <a:gd name="connsiteY60" fmla="*/ 742 h 10000"/>
              <a:gd name="connsiteX61" fmla="*/ 5381 w 10000"/>
              <a:gd name="connsiteY61" fmla="*/ 668 h 10000"/>
              <a:gd name="connsiteX62" fmla="*/ 4017 w 10000"/>
              <a:gd name="connsiteY62" fmla="*/ 483 h 10000"/>
              <a:gd name="connsiteX63" fmla="*/ 3334 w 10000"/>
              <a:gd name="connsiteY63" fmla="*/ 372 h 10000"/>
              <a:gd name="connsiteX64" fmla="*/ 2731 w 10000"/>
              <a:gd name="connsiteY64" fmla="*/ 372 h 10000"/>
              <a:gd name="connsiteX65" fmla="*/ 1366 w 10000"/>
              <a:gd name="connsiteY65" fmla="*/ 372 h 10000"/>
              <a:gd name="connsiteX66" fmla="*/ 1590 w 10000"/>
              <a:gd name="connsiteY66" fmla="*/ 260 h 10000"/>
              <a:gd name="connsiteX67" fmla="*/ 1671 w 10000"/>
              <a:gd name="connsiteY67" fmla="*/ 222 h 10000"/>
              <a:gd name="connsiteX68" fmla="*/ 1519 w 10000"/>
              <a:gd name="connsiteY68" fmla="*/ 185 h 10000"/>
              <a:gd name="connsiteX69" fmla="*/ 1141 w 10000"/>
              <a:gd name="connsiteY69" fmla="*/ 149 h 10000"/>
              <a:gd name="connsiteX70" fmla="*/ 988 w 10000"/>
              <a:gd name="connsiteY70" fmla="*/ 296 h 10000"/>
              <a:gd name="connsiteX71" fmla="*/ 683 w 10000"/>
              <a:gd name="connsiteY71" fmla="*/ 334 h 10000"/>
              <a:gd name="connsiteX72" fmla="*/ 683 w 10000"/>
              <a:gd name="connsiteY72" fmla="*/ 447 h 10000"/>
              <a:gd name="connsiteX73" fmla="*/ 378 w 10000"/>
              <a:gd name="connsiteY73" fmla="*/ 595 h 10000"/>
              <a:gd name="connsiteX74" fmla="*/ 81 w 10000"/>
              <a:gd name="connsiteY74" fmla="*/ 818 h 10000"/>
              <a:gd name="connsiteX75" fmla="*/ 0 w 10000"/>
              <a:gd name="connsiteY75" fmla="*/ 1040 h 10000"/>
              <a:gd name="connsiteX76" fmla="*/ 234 w 10000"/>
              <a:gd name="connsiteY76" fmla="*/ 1338 h 10000"/>
              <a:gd name="connsiteX77" fmla="*/ 611 w 10000"/>
              <a:gd name="connsiteY77" fmla="*/ 1412 h 10000"/>
              <a:gd name="connsiteX78" fmla="*/ 988 w 10000"/>
              <a:gd name="connsiteY78" fmla="*/ 1599 h 10000"/>
              <a:gd name="connsiteX79" fmla="*/ 836 w 10000"/>
              <a:gd name="connsiteY79" fmla="*/ 1858 h 10000"/>
              <a:gd name="connsiteX80" fmla="*/ 1294 w 10000"/>
              <a:gd name="connsiteY80" fmla="*/ 2306 h 10000"/>
              <a:gd name="connsiteX81" fmla="*/ 1895 w 10000"/>
              <a:gd name="connsiteY81" fmla="*/ 2602 h 10000"/>
              <a:gd name="connsiteX82" fmla="*/ 1519 w 10000"/>
              <a:gd name="connsiteY82" fmla="*/ 2825 h 10000"/>
              <a:gd name="connsiteX83" fmla="*/ 1590 w 10000"/>
              <a:gd name="connsiteY83" fmla="*/ 3085 h 10000"/>
              <a:gd name="connsiteX84" fmla="*/ 2202 w 10000"/>
              <a:gd name="connsiteY84" fmla="*/ 3270 h 10000"/>
              <a:gd name="connsiteX85" fmla="*/ 2578 w 10000"/>
              <a:gd name="connsiteY85" fmla="*/ 3532 h 10000"/>
              <a:gd name="connsiteX86" fmla="*/ 2426 w 10000"/>
              <a:gd name="connsiteY86" fmla="*/ 3754 h 10000"/>
              <a:gd name="connsiteX87" fmla="*/ 3027 w 10000"/>
              <a:gd name="connsiteY87" fmla="*/ 3941 h 10000"/>
              <a:gd name="connsiteX88" fmla="*/ 3486 w 10000"/>
              <a:gd name="connsiteY88" fmla="*/ 4164 h 10000"/>
              <a:gd name="connsiteX89" fmla="*/ 3414 w 10000"/>
              <a:gd name="connsiteY89" fmla="*/ 4461 h 10000"/>
              <a:gd name="connsiteX90" fmla="*/ 3027 w 10000"/>
              <a:gd name="connsiteY90" fmla="*/ 4795 h 10000"/>
              <a:gd name="connsiteX91" fmla="*/ 2578 w 10000"/>
              <a:gd name="connsiteY91" fmla="*/ 5130 h 10000"/>
              <a:gd name="connsiteX92" fmla="*/ 2354 w 10000"/>
              <a:gd name="connsiteY92" fmla="*/ 5576 h 10000"/>
              <a:gd name="connsiteX93" fmla="*/ 2498 w 10000"/>
              <a:gd name="connsiteY93" fmla="*/ 5502 h 10000"/>
              <a:gd name="connsiteX94" fmla="*/ 2731 w 10000"/>
              <a:gd name="connsiteY94" fmla="*/ 5650 h 10000"/>
              <a:gd name="connsiteX95" fmla="*/ 3109 w 10000"/>
              <a:gd name="connsiteY95" fmla="*/ 5725 h 10000"/>
              <a:gd name="connsiteX96" fmla="*/ 3558 w 10000"/>
              <a:gd name="connsiteY96" fmla="*/ 5763 h 10000"/>
              <a:gd name="connsiteX97" fmla="*/ 3558 w 10000"/>
              <a:gd name="connsiteY97" fmla="*/ 5799 h 10000"/>
              <a:gd name="connsiteX98" fmla="*/ 3486 w 10000"/>
              <a:gd name="connsiteY98" fmla="*/ 5836 h 10000"/>
              <a:gd name="connsiteX99" fmla="*/ 3261 w 10000"/>
              <a:gd name="connsiteY99" fmla="*/ 5874 h 10000"/>
              <a:gd name="connsiteX100" fmla="*/ 3109 w 10000"/>
              <a:gd name="connsiteY100" fmla="*/ 5874 h 10000"/>
              <a:gd name="connsiteX101" fmla="*/ 3027 w 10000"/>
              <a:gd name="connsiteY101" fmla="*/ 5984 h 10000"/>
              <a:gd name="connsiteX102" fmla="*/ 2578 w 10000"/>
              <a:gd name="connsiteY102" fmla="*/ 6022 h 10000"/>
              <a:gd name="connsiteX103" fmla="*/ 2578 w 10000"/>
              <a:gd name="connsiteY103" fmla="*/ 6134 h 10000"/>
              <a:gd name="connsiteX104" fmla="*/ 2578 w 10000"/>
              <a:gd name="connsiteY104" fmla="*/ 6245 h 10000"/>
              <a:gd name="connsiteX105" fmla="*/ 2498 w 10000"/>
              <a:gd name="connsiteY105" fmla="*/ 6245 h 10000"/>
              <a:gd name="connsiteX106" fmla="*/ 2578 w 10000"/>
              <a:gd name="connsiteY106" fmla="*/ 6319 h 10000"/>
              <a:gd name="connsiteX107" fmla="*/ 2578 w 10000"/>
              <a:gd name="connsiteY107" fmla="*/ 6543 h 10000"/>
              <a:gd name="connsiteX108" fmla="*/ 2578 w 10000"/>
              <a:gd name="connsiteY108" fmla="*/ 6840 h 10000"/>
              <a:gd name="connsiteX109" fmla="*/ 2956 w 10000"/>
              <a:gd name="connsiteY109" fmla="*/ 7062 h 10000"/>
              <a:gd name="connsiteX110" fmla="*/ 2803 w 10000"/>
              <a:gd name="connsiteY110" fmla="*/ 7361 h 10000"/>
              <a:gd name="connsiteX111" fmla="*/ 3109 w 10000"/>
              <a:gd name="connsiteY111" fmla="*/ 7398 h 10000"/>
              <a:gd name="connsiteX112" fmla="*/ 3181 w 10000"/>
              <a:gd name="connsiteY112" fmla="*/ 7583 h 10000"/>
              <a:gd name="connsiteX113" fmla="*/ 3486 w 10000"/>
              <a:gd name="connsiteY113" fmla="*/ 7733 h 10000"/>
              <a:gd name="connsiteX114" fmla="*/ 3710 w 10000"/>
              <a:gd name="connsiteY114" fmla="*/ 8030 h 10000"/>
              <a:gd name="connsiteX115" fmla="*/ 3710 w 10000"/>
              <a:gd name="connsiteY115" fmla="*/ 7993 h 10000"/>
              <a:gd name="connsiteX116" fmla="*/ 3935 w 10000"/>
              <a:gd name="connsiteY116" fmla="*/ 7993 h 10000"/>
              <a:gd name="connsiteX117" fmla="*/ 4169 w 10000"/>
              <a:gd name="connsiteY117" fmla="*/ 8067 h 10000"/>
              <a:gd name="connsiteX118" fmla="*/ 4322 w 10000"/>
              <a:gd name="connsiteY118" fmla="*/ 8030 h 10000"/>
              <a:gd name="connsiteX119" fmla="*/ 4618 w 10000"/>
              <a:gd name="connsiteY119" fmla="*/ 8067 h 10000"/>
              <a:gd name="connsiteX120" fmla="*/ 4771 w 10000"/>
              <a:gd name="connsiteY120" fmla="*/ 8141 h 10000"/>
              <a:gd name="connsiteX121" fmla="*/ 5149 w 10000"/>
              <a:gd name="connsiteY121" fmla="*/ 8030 h 10000"/>
              <a:gd name="connsiteX122" fmla="*/ 5454 w 10000"/>
              <a:gd name="connsiteY122" fmla="*/ 8067 h 10000"/>
              <a:gd name="connsiteX123" fmla="*/ 5759 w 10000"/>
              <a:gd name="connsiteY123" fmla="*/ 8178 h 10000"/>
              <a:gd name="connsiteX124" fmla="*/ 5830 w 10000"/>
              <a:gd name="connsiteY124" fmla="*/ 8327 h 10000"/>
              <a:gd name="connsiteX125" fmla="*/ 5830 w 10000"/>
              <a:gd name="connsiteY125" fmla="*/ 8476 h 10000"/>
              <a:gd name="connsiteX126" fmla="*/ 6137 w 10000"/>
              <a:gd name="connsiteY126" fmla="*/ 8550 h 10000"/>
              <a:gd name="connsiteX127" fmla="*/ 6137 w 10000"/>
              <a:gd name="connsiteY127" fmla="*/ 8625 h 10000"/>
              <a:gd name="connsiteX128" fmla="*/ 6442 w 10000"/>
              <a:gd name="connsiteY128" fmla="*/ 8737 h 10000"/>
              <a:gd name="connsiteX129" fmla="*/ 6819 w 10000"/>
              <a:gd name="connsiteY129" fmla="*/ 8773 h 10000"/>
              <a:gd name="connsiteX130" fmla="*/ 6891 w 10000"/>
              <a:gd name="connsiteY130" fmla="*/ 8885 h 10000"/>
              <a:gd name="connsiteX131" fmla="*/ 7502 w 10000"/>
              <a:gd name="connsiteY131" fmla="*/ 8959 h 10000"/>
              <a:gd name="connsiteX132" fmla="*/ 7727 w 10000"/>
              <a:gd name="connsiteY132" fmla="*/ 9071 h 10000"/>
              <a:gd name="connsiteX133" fmla="*/ 7574 w 10000"/>
              <a:gd name="connsiteY133" fmla="*/ 9182 h 10000"/>
              <a:gd name="connsiteX134" fmla="*/ 7421 w 10000"/>
              <a:gd name="connsiteY134" fmla="*/ 9257 h 10000"/>
              <a:gd name="connsiteX135" fmla="*/ 6971 w 10000"/>
              <a:gd name="connsiteY135" fmla="*/ 9293 h 10000"/>
              <a:gd name="connsiteX136" fmla="*/ 6891 w 10000"/>
              <a:gd name="connsiteY136" fmla="*/ 9404 h 10000"/>
              <a:gd name="connsiteX137" fmla="*/ 7116 w 10000"/>
              <a:gd name="connsiteY137" fmla="*/ 9480 h 10000"/>
              <a:gd name="connsiteX138" fmla="*/ 7116 w 10000"/>
              <a:gd name="connsiteY138" fmla="*/ 9591 h 10000"/>
              <a:gd name="connsiteX139" fmla="*/ 7269 w 10000"/>
              <a:gd name="connsiteY139" fmla="*/ 9703 h 10000"/>
              <a:gd name="connsiteX140" fmla="*/ 7502 w 10000"/>
              <a:gd name="connsiteY140" fmla="*/ 9852 h 10000"/>
              <a:gd name="connsiteX141" fmla="*/ 7798 w 10000"/>
              <a:gd name="connsiteY141" fmla="*/ 9852 h 10000"/>
              <a:gd name="connsiteX142" fmla="*/ 7879 w 10000"/>
              <a:gd name="connsiteY142" fmla="*/ 9665 h 10000"/>
              <a:gd name="connsiteX143" fmla="*/ 8176 w 10000"/>
              <a:gd name="connsiteY143" fmla="*/ 9665 h 10000"/>
              <a:gd name="connsiteX144" fmla="*/ 8706 w 10000"/>
              <a:gd name="connsiteY144" fmla="*/ 9517 h 10000"/>
              <a:gd name="connsiteX145" fmla="*/ 9083 w 10000"/>
              <a:gd name="connsiteY145" fmla="*/ 9591 h 10000"/>
              <a:gd name="connsiteX146" fmla="*/ 9469 w 10000"/>
              <a:gd name="connsiteY146" fmla="*/ 9703 h 10000"/>
              <a:gd name="connsiteX147" fmla="*/ 9317 w 10000"/>
              <a:gd name="connsiteY147" fmla="*/ 9777 h 10000"/>
              <a:gd name="connsiteX148" fmla="*/ 9469 w 10000"/>
              <a:gd name="connsiteY148" fmla="*/ 9964 h 10000"/>
              <a:gd name="connsiteX149" fmla="*/ 9694 w 10000"/>
              <a:gd name="connsiteY149" fmla="*/ 10000 h 10000"/>
              <a:gd name="connsiteX150" fmla="*/ 10000 w 10000"/>
              <a:gd name="connsiteY150" fmla="*/ 10000 h 10000"/>
              <a:gd name="connsiteX151" fmla="*/ 10000 w 10000"/>
              <a:gd name="connsiteY151"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8176 w 10000"/>
              <a:gd name="connsiteY17" fmla="*/ 1227 h 10000"/>
              <a:gd name="connsiteX18" fmla="*/ 7645 w 10000"/>
              <a:gd name="connsiteY18" fmla="*/ 1190 h 10000"/>
              <a:gd name="connsiteX19" fmla="*/ 6971 w 10000"/>
              <a:gd name="connsiteY19" fmla="*/ 1449 h 10000"/>
              <a:gd name="connsiteX20" fmla="*/ 6738 w 10000"/>
              <a:gd name="connsiteY20" fmla="*/ 1635 h 10000"/>
              <a:gd name="connsiteX21" fmla="*/ 6513 w 10000"/>
              <a:gd name="connsiteY21" fmla="*/ 1858 h 10000"/>
              <a:gd name="connsiteX22" fmla="*/ 6442 w 10000"/>
              <a:gd name="connsiteY22" fmla="*/ 2007 h 10000"/>
              <a:gd name="connsiteX23" fmla="*/ 6586 w 10000"/>
              <a:gd name="connsiteY23" fmla="*/ 2082 h 10000"/>
              <a:gd name="connsiteX24" fmla="*/ 7349 w 10000"/>
              <a:gd name="connsiteY24" fmla="*/ 2378 h 10000"/>
              <a:gd name="connsiteX25" fmla="*/ 6738 w 10000"/>
              <a:gd name="connsiteY25" fmla="*/ 2491 h 10000"/>
              <a:gd name="connsiteX26" fmla="*/ 5983 w 10000"/>
              <a:gd name="connsiteY26" fmla="*/ 2491 h 10000"/>
              <a:gd name="connsiteX27" fmla="*/ 5381 w 10000"/>
              <a:gd name="connsiteY27" fmla="*/ 2417 h 10000"/>
              <a:gd name="connsiteX28" fmla="*/ 5229 w 10000"/>
              <a:gd name="connsiteY28" fmla="*/ 2491 h 10000"/>
              <a:gd name="connsiteX29" fmla="*/ 5149 w 10000"/>
              <a:gd name="connsiteY29" fmla="*/ 2602 h 10000"/>
              <a:gd name="connsiteX30" fmla="*/ 5454 w 10000"/>
              <a:gd name="connsiteY30" fmla="*/ 2751 h 10000"/>
              <a:gd name="connsiteX31" fmla="*/ 5912 w 10000"/>
              <a:gd name="connsiteY31" fmla="*/ 2788 h 10000"/>
              <a:gd name="connsiteX32" fmla="*/ 6137 w 10000"/>
              <a:gd name="connsiteY32" fmla="*/ 2788 h 10000"/>
              <a:gd name="connsiteX33" fmla="*/ 6289 w 10000"/>
              <a:gd name="connsiteY33" fmla="*/ 2862 h 10000"/>
              <a:gd name="connsiteX34" fmla="*/ 6289 w 10000"/>
              <a:gd name="connsiteY34" fmla="*/ 2937 h 10000"/>
              <a:gd name="connsiteX35" fmla="*/ 6137 w 10000"/>
              <a:gd name="connsiteY35" fmla="*/ 3049 h 10000"/>
              <a:gd name="connsiteX36" fmla="*/ 6055 w 10000"/>
              <a:gd name="connsiteY36" fmla="*/ 3085 h 10000"/>
              <a:gd name="connsiteX37" fmla="*/ 5830 w 10000"/>
              <a:gd name="connsiteY37" fmla="*/ 3085 h 10000"/>
              <a:gd name="connsiteX38" fmla="*/ 5381 w 10000"/>
              <a:gd name="connsiteY38" fmla="*/ 3010 h 10000"/>
              <a:gd name="connsiteX39" fmla="*/ 4923 w 10000"/>
              <a:gd name="connsiteY39" fmla="*/ 2973 h 10000"/>
              <a:gd name="connsiteX40" fmla="*/ 4698 w 10000"/>
              <a:gd name="connsiteY40" fmla="*/ 2937 h 10000"/>
              <a:gd name="connsiteX41" fmla="*/ 4546 w 10000"/>
              <a:gd name="connsiteY41" fmla="*/ 2862 h 10000"/>
              <a:gd name="connsiteX42" fmla="*/ 4017 w 10000"/>
              <a:gd name="connsiteY42" fmla="*/ 2527 h 10000"/>
              <a:gd name="connsiteX43" fmla="*/ 3935 w 10000"/>
              <a:gd name="connsiteY43" fmla="*/ 2342 h 10000"/>
              <a:gd name="connsiteX44" fmla="*/ 3935 w 10000"/>
              <a:gd name="connsiteY44" fmla="*/ 2267 h 10000"/>
              <a:gd name="connsiteX45" fmla="*/ 3863 w 10000"/>
              <a:gd name="connsiteY45" fmla="*/ 2155 h 10000"/>
              <a:gd name="connsiteX46" fmla="*/ 3414 w 10000"/>
              <a:gd name="connsiteY46" fmla="*/ 2082 h 10000"/>
              <a:gd name="connsiteX47" fmla="*/ 3027 w 10000"/>
              <a:gd name="connsiteY47" fmla="*/ 2007 h 10000"/>
              <a:gd name="connsiteX48" fmla="*/ 2273 w 10000"/>
              <a:gd name="connsiteY48" fmla="*/ 1746 h 10000"/>
              <a:gd name="connsiteX49" fmla="*/ 2578 w 10000"/>
              <a:gd name="connsiteY49" fmla="*/ 1746 h 10000"/>
              <a:gd name="connsiteX50" fmla="*/ 2884 w 10000"/>
              <a:gd name="connsiteY50" fmla="*/ 1821 h 10000"/>
              <a:gd name="connsiteX51" fmla="*/ 3558 w 10000"/>
              <a:gd name="connsiteY51" fmla="*/ 1821 h 10000"/>
              <a:gd name="connsiteX52" fmla="*/ 5076 w 10000"/>
              <a:gd name="connsiteY52" fmla="*/ 1858 h 10000"/>
              <a:gd name="connsiteX53" fmla="*/ 5606 w 10000"/>
              <a:gd name="connsiteY53" fmla="*/ 1784 h 10000"/>
              <a:gd name="connsiteX54" fmla="*/ 5912 w 10000"/>
              <a:gd name="connsiteY54" fmla="*/ 1710 h 10000"/>
              <a:gd name="connsiteX55" fmla="*/ 6137 w 10000"/>
              <a:gd name="connsiteY55" fmla="*/ 1561 h 10000"/>
              <a:gd name="connsiteX56" fmla="*/ 6361 w 10000"/>
              <a:gd name="connsiteY56" fmla="*/ 1264 h 10000"/>
              <a:gd name="connsiteX57" fmla="*/ 6442 w 10000"/>
              <a:gd name="connsiteY57" fmla="*/ 1114 h 10000"/>
              <a:gd name="connsiteX58" fmla="*/ 6361 w 10000"/>
              <a:gd name="connsiteY58" fmla="*/ 967 h 10000"/>
              <a:gd name="connsiteX59" fmla="*/ 5983 w 10000"/>
              <a:gd name="connsiteY59" fmla="*/ 742 h 10000"/>
              <a:gd name="connsiteX60" fmla="*/ 5381 w 10000"/>
              <a:gd name="connsiteY60" fmla="*/ 668 h 10000"/>
              <a:gd name="connsiteX61" fmla="*/ 4017 w 10000"/>
              <a:gd name="connsiteY61" fmla="*/ 483 h 10000"/>
              <a:gd name="connsiteX62" fmla="*/ 3334 w 10000"/>
              <a:gd name="connsiteY62" fmla="*/ 372 h 10000"/>
              <a:gd name="connsiteX63" fmla="*/ 2731 w 10000"/>
              <a:gd name="connsiteY63" fmla="*/ 372 h 10000"/>
              <a:gd name="connsiteX64" fmla="*/ 1366 w 10000"/>
              <a:gd name="connsiteY64" fmla="*/ 372 h 10000"/>
              <a:gd name="connsiteX65" fmla="*/ 1590 w 10000"/>
              <a:gd name="connsiteY65" fmla="*/ 260 h 10000"/>
              <a:gd name="connsiteX66" fmla="*/ 1671 w 10000"/>
              <a:gd name="connsiteY66" fmla="*/ 222 h 10000"/>
              <a:gd name="connsiteX67" fmla="*/ 1519 w 10000"/>
              <a:gd name="connsiteY67" fmla="*/ 185 h 10000"/>
              <a:gd name="connsiteX68" fmla="*/ 1141 w 10000"/>
              <a:gd name="connsiteY68" fmla="*/ 149 h 10000"/>
              <a:gd name="connsiteX69" fmla="*/ 988 w 10000"/>
              <a:gd name="connsiteY69" fmla="*/ 296 h 10000"/>
              <a:gd name="connsiteX70" fmla="*/ 683 w 10000"/>
              <a:gd name="connsiteY70" fmla="*/ 334 h 10000"/>
              <a:gd name="connsiteX71" fmla="*/ 683 w 10000"/>
              <a:gd name="connsiteY71" fmla="*/ 447 h 10000"/>
              <a:gd name="connsiteX72" fmla="*/ 378 w 10000"/>
              <a:gd name="connsiteY72" fmla="*/ 595 h 10000"/>
              <a:gd name="connsiteX73" fmla="*/ 81 w 10000"/>
              <a:gd name="connsiteY73" fmla="*/ 818 h 10000"/>
              <a:gd name="connsiteX74" fmla="*/ 0 w 10000"/>
              <a:gd name="connsiteY74" fmla="*/ 1040 h 10000"/>
              <a:gd name="connsiteX75" fmla="*/ 234 w 10000"/>
              <a:gd name="connsiteY75" fmla="*/ 1338 h 10000"/>
              <a:gd name="connsiteX76" fmla="*/ 611 w 10000"/>
              <a:gd name="connsiteY76" fmla="*/ 1412 h 10000"/>
              <a:gd name="connsiteX77" fmla="*/ 988 w 10000"/>
              <a:gd name="connsiteY77" fmla="*/ 1599 h 10000"/>
              <a:gd name="connsiteX78" fmla="*/ 836 w 10000"/>
              <a:gd name="connsiteY78" fmla="*/ 1858 h 10000"/>
              <a:gd name="connsiteX79" fmla="*/ 1294 w 10000"/>
              <a:gd name="connsiteY79" fmla="*/ 2306 h 10000"/>
              <a:gd name="connsiteX80" fmla="*/ 1895 w 10000"/>
              <a:gd name="connsiteY80" fmla="*/ 2602 h 10000"/>
              <a:gd name="connsiteX81" fmla="*/ 1519 w 10000"/>
              <a:gd name="connsiteY81" fmla="*/ 2825 h 10000"/>
              <a:gd name="connsiteX82" fmla="*/ 1590 w 10000"/>
              <a:gd name="connsiteY82" fmla="*/ 3085 h 10000"/>
              <a:gd name="connsiteX83" fmla="*/ 2202 w 10000"/>
              <a:gd name="connsiteY83" fmla="*/ 3270 h 10000"/>
              <a:gd name="connsiteX84" fmla="*/ 2578 w 10000"/>
              <a:gd name="connsiteY84" fmla="*/ 3532 h 10000"/>
              <a:gd name="connsiteX85" fmla="*/ 2426 w 10000"/>
              <a:gd name="connsiteY85" fmla="*/ 3754 h 10000"/>
              <a:gd name="connsiteX86" fmla="*/ 3027 w 10000"/>
              <a:gd name="connsiteY86" fmla="*/ 3941 h 10000"/>
              <a:gd name="connsiteX87" fmla="*/ 3486 w 10000"/>
              <a:gd name="connsiteY87" fmla="*/ 4164 h 10000"/>
              <a:gd name="connsiteX88" fmla="*/ 3414 w 10000"/>
              <a:gd name="connsiteY88" fmla="*/ 4461 h 10000"/>
              <a:gd name="connsiteX89" fmla="*/ 3027 w 10000"/>
              <a:gd name="connsiteY89" fmla="*/ 4795 h 10000"/>
              <a:gd name="connsiteX90" fmla="*/ 2578 w 10000"/>
              <a:gd name="connsiteY90" fmla="*/ 5130 h 10000"/>
              <a:gd name="connsiteX91" fmla="*/ 2354 w 10000"/>
              <a:gd name="connsiteY91" fmla="*/ 5576 h 10000"/>
              <a:gd name="connsiteX92" fmla="*/ 2498 w 10000"/>
              <a:gd name="connsiteY92" fmla="*/ 5502 h 10000"/>
              <a:gd name="connsiteX93" fmla="*/ 2731 w 10000"/>
              <a:gd name="connsiteY93" fmla="*/ 5650 h 10000"/>
              <a:gd name="connsiteX94" fmla="*/ 3109 w 10000"/>
              <a:gd name="connsiteY94" fmla="*/ 5725 h 10000"/>
              <a:gd name="connsiteX95" fmla="*/ 3558 w 10000"/>
              <a:gd name="connsiteY95" fmla="*/ 5763 h 10000"/>
              <a:gd name="connsiteX96" fmla="*/ 3558 w 10000"/>
              <a:gd name="connsiteY96" fmla="*/ 5799 h 10000"/>
              <a:gd name="connsiteX97" fmla="*/ 3486 w 10000"/>
              <a:gd name="connsiteY97" fmla="*/ 5836 h 10000"/>
              <a:gd name="connsiteX98" fmla="*/ 3261 w 10000"/>
              <a:gd name="connsiteY98" fmla="*/ 5874 h 10000"/>
              <a:gd name="connsiteX99" fmla="*/ 3109 w 10000"/>
              <a:gd name="connsiteY99" fmla="*/ 5874 h 10000"/>
              <a:gd name="connsiteX100" fmla="*/ 3027 w 10000"/>
              <a:gd name="connsiteY100" fmla="*/ 5984 h 10000"/>
              <a:gd name="connsiteX101" fmla="*/ 2578 w 10000"/>
              <a:gd name="connsiteY101" fmla="*/ 6022 h 10000"/>
              <a:gd name="connsiteX102" fmla="*/ 2578 w 10000"/>
              <a:gd name="connsiteY102" fmla="*/ 6134 h 10000"/>
              <a:gd name="connsiteX103" fmla="*/ 2578 w 10000"/>
              <a:gd name="connsiteY103" fmla="*/ 6245 h 10000"/>
              <a:gd name="connsiteX104" fmla="*/ 2498 w 10000"/>
              <a:gd name="connsiteY104" fmla="*/ 6245 h 10000"/>
              <a:gd name="connsiteX105" fmla="*/ 2578 w 10000"/>
              <a:gd name="connsiteY105" fmla="*/ 6319 h 10000"/>
              <a:gd name="connsiteX106" fmla="*/ 2578 w 10000"/>
              <a:gd name="connsiteY106" fmla="*/ 6543 h 10000"/>
              <a:gd name="connsiteX107" fmla="*/ 2578 w 10000"/>
              <a:gd name="connsiteY107" fmla="*/ 6840 h 10000"/>
              <a:gd name="connsiteX108" fmla="*/ 2956 w 10000"/>
              <a:gd name="connsiteY108" fmla="*/ 7062 h 10000"/>
              <a:gd name="connsiteX109" fmla="*/ 2803 w 10000"/>
              <a:gd name="connsiteY109" fmla="*/ 7361 h 10000"/>
              <a:gd name="connsiteX110" fmla="*/ 3109 w 10000"/>
              <a:gd name="connsiteY110" fmla="*/ 7398 h 10000"/>
              <a:gd name="connsiteX111" fmla="*/ 3181 w 10000"/>
              <a:gd name="connsiteY111" fmla="*/ 7583 h 10000"/>
              <a:gd name="connsiteX112" fmla="*/ 3486 w 10000"/>
              <a:gd name="connsiteY112" fmla="*/ 7733 h 10000"/>
              <a:gd name="connsiteX113" fmla="*/ 3710 w 10000"/>
              <a:gd name="connsiteY113" fmla="*/ 8030 h 10000"/>
              <a:gd name="connsiteX114" fmla="*/ 3710 w 10000"/>
              <a:gd name="connsiteY114" fmla="*/ 7993 h 10000"/>
              <a:gd name="connsiteX115" fmla="*/ 3935 w 10000"/>
              <a:gd name="connsiteY115" fmla="*/ 7993 h 10000"/>
              <a:gd name="connsiteX116" fmla="*/ 4169 w 10000"/>
              <a:gd name="connsiteY116" fmla="*/ 8067 h 10000"/>
              <a:gd name="connsiteX117" fmla="*/ 4322 w 10000"/>
              <a:gd name="connsiteY117" fmla="*/ 8030 h 10000"/>
              <a:gd name="connsiteX118" fmla="*/ 4618 w 10000"/>
              <a:gd name="connsiteY118" fmla="*/ 8067 h 10000"/>
              <a:gd name="connsiteX119" fmla="*/ 4771 w 10000"/>
              <a:gd name="connsiteY119" fmla="*/ 8141 h 10000"/>
              <a:gd name="connsiteX120" fmla="*/ 5149 w 10000"/>
              <a:gd name="connsiteY120" fmla="*/ 8030 h 10000"/>
              <a:gd name="connsiteX121" fmla="*/ 5454 w 10000"/>
              <a:gd name="connsiteY121" fmla="*/ 8067 h 10000"/>
              <a:gd name="connsiteX122" fmla="*/ 5759 w 10000"/>
              <a:gd name="connsiteY122" fmla="*/ 8178 h 10000"/>
              <a:gd name="connsiteX123" fmla="*/ 5830 w 10000"/>
              <a:gd name="connsiteY123" fmla="*/ 8327 h 10000"/>
              <a:gd name="connsiteX124" fmla="*/ 5830 w 10000"/>
              <a:gd name="connsiteY124" fmla="*/ 8476 h 10000"/>
              <a:gd name="connsiteX125" fmla="*/ 6137 w 10000"/>
              <a:gd name="connsiteY125" fmla="*/ 8550 h 10000"/>
              <a:gd name="connsiteX126" fmla="*/ 6137 w 10000"/>
              <a:gd name="connsiteY126" fmla="*/ 8625 h 10000"/>
              <a:gd name="connsiteX127" fmla="*/ 6442 w 10000"/>
              <a:gd name="connsiteY127" fmla="*/ 8737 h 10000"/>
              <a:gd name="connsiteX128" fmla="*/ 6819 w 10000"/>
              <a:gd name="connsiteY128" fmla="*/ 8773 h 10000"/>
              <a:gd name="connsiteX129" fmla="*/ 6891 w 10000"/>
              <a:gd name="connsiteY129" fmla="*/ 8885 h 10000"/>
              <a:gd name="connsiteX130" fmla="*/ 7502 w 10000"/>
              <a:gd name="connsiteY130" fmla="*/ 8959 h 10000"/>
              <a:gd name="connsiteX131" fmla="*/ 7727 w 10000"/>
              <a:gd name="connsiteY131" fmla="*/ 9071 h 10000"/>
              <a:gd name="connsiteX132" fmla="*/ 7574 w 10000"/>
              <a:gd name="connsiteY132" fmla="*/ 9182 h 10000"/>
              <a:gd name="connsiteX133" fmla="*/ 7421 w 10000"/>
              <a:gd name="connsiteY133" fmla="*/ 9257 h 10000"/>
              <a:gd name="connsiteX134" fmla="*/ 6971 w 10000"/>
              <a:gd name="connsiteY134" fmla="*/ 9293 h 10000"/>
              <a:gd name="connsiteX135" fmla="*/ 6891 w 10000"/>
              <a:gd name="connsiteY135" fmla="*/ 9404 h 10000"/>
              <a:gd name="connsiteX136" fmla="*/ 7116 w 10000"/>
              <a:gd name="connsiteY136" fmla="*/ 9480 h 10000"/>
              <a:gd name="connsiteX137" fmla="*/ 7116 w 10000"/>
              <a:gd name="connsiteY137" fmla="*/ 9591 h 10000"/>
              <a:gd name="connsiteX138" fmla="*/ 7269 w 10000"/>
              <a:gd name="connsiteY138" fmla="*/ 9703 h 10000"/>
              <a:gd name="connsiteX139" fmla="*/ 7502 w 10000"/>
              <a:gd name="connsiteY139" fmla="*/ 9852 h 10000"/>
              <a:gd name="connsiteX140" fmla="*/ 7798 w 10000"/>
              <a:gd name="connsiteY140" fmla="*/ 9852 h 10000"/>
              <a:gd name="connsiteX141" fmla="*/ 7879 w 10000"/>
              <a:gd name="connsiteY141" fmla="*/ 9665 h 10000"/>
              <a:gd name="connsiteX142" fmla="*/ 8176 w 10000"/>
              <a:gd name="connsiteY142" fmla="*/ 9665 h 10000"/>
              <a:gd name="connsiteX143" fmla="*/ 8706 w 10000"/>
              <a:gd name="connsiteY143" fmla="*/ 9517 h 10000"/>
              <a:gd name="connsiteX144" fmla="*/ 9083 w 10000"/>
              <a:gd name="connsiteY144" fmla="*/ 9591 h 10000"/>
              <a:gd name="connsiteX145" fmla="*/ 9469 w 10000"/>
              <a:gd name="connsiteY145" fmla="*/ 9703 h 10000"/>
              <a:gd name="connsiteX146" fmla="*/ 9317 w 10000"/>
              <a:gd name="connsiteY146" fmla="*/ 9777 h 10000"/>
              <a:gd name="connsiteX147" fmla="*/ 9469 w 10000"/>
              <a:gd name="connsiteY147" fmla="*/ 9964 h 10000"/>
              <a:gd name="connsiteX148" fmla="*/ 9694 w 10000"/>
              <a:gd name="connsiteY148" fmla="*/ 10000 h 10000"/>
              <a:gd name="connsiteX149" fmla="*/ 10000 w 10000"/>
              <a:gd name="connsiteY149" fmla="*/ 10000 h 10000"/>
              <a:gd name="connsiteX150" fmla="*/ 10000 w 10000"/>
              <a:gd name="connsiteY150"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8176 w 10000"/>
              <a:gd name="connsiteY17" fmla="*/ 1227 h 10000"/>
              <a:gd name="connsiteX18" fmla="*/ 6971 w 10000"/>
              <a:gd name="connsiteY18" fmla="*/ 1449 h 10000"/>
              <a:gd name="connsiteX19" fmla="*/ 6738 w 10000"/>
              <a:gd name="connsiteY19" fmla="*/ 1635 h 10000"/>
              <a:gd name="connsiteX20" fmla="*/ 6513 w 10000"/>
              <a:gd name="connsiteY20" fmla="*/ 1858 h 10000"/>
              <a:gd name="connsiteX21" fmla="*/ 6442 w 10000"/>
              <a:gd name="connsiteY21" fmla="*/ 2007 h 10000"/>
              <a:gd name="connsiteX22" fmla="*/ 6586 w 10000"/>
              <a:gd name="connsiteY22" fmla="*/ 2082 h 10000"/>
              <a:gd name="connsiteX23" fmla="*/ 7349 w 10000"/>
              <a:gd name="connsiteY23" fmla="*/ 2378 h 10000"/>
              <a:gd name="connsiteX24" fmla="*/ 6738 w 10000"/>
              <a:gd name="connsiteY24" fmla="*/ 2491 h 10000"/>
              <a:gd name="connsiteX25" fmla="*/ 5983 w 10000"/>
              <a:gd name="connsiteY25" fmla="*/ 2491 h 10000"/>
              <a:gd name="connsiteX26" fmla="*/ 5381 w 10000"/>
              <a:gd name="connsiteY26" fmla="*/ 2417 h 10000"/>
              <a:gd name="connsiteX27" fmla="*/ 5229 w 10000"/>
              <a:gd name="connsiteY27" fmla="*/ 2491 h 10000"/>
              <a:gd name="connsiteX28" fmla="*/ 5149 w 10000"/>
              <a:gd name="connsiteY28" fmla="*/ 2602 h 10000"/>
              <a:gd name="connsiteX29" fmla="*/ 5454 w 10000"/>
              <a:gd name="connsiteY29" fmla="*/ 2751 h 10000"/>
              <a:gd name="connsiteX30" fmla="*/ 5912 w 10000"/>
              <a:gd name="connsiteY30" fmla="*/ 2788 h 10000"/>
              <a:gd name="connsiteX31" fmla="*/ 6137 w 10000"/>
              <a:gd name="connsiteY31" fmla="*/ 2788 h 10000"/>
              <a:gd name="connsiteX32" fmla="*/ 6289 w 10000"/>
              <a:gd name="connsiteY32" fmla="*/ 2862 h 10000"/>
              <a:gd name="connsiteX33" fmla="*/ 6289 w 10000"/>
              <a:gd name="connsiteY33" fmla="*/ 2937 h 10000"/>
              <a:gd name="connsiteX34" fmla="*/ 6137 w 10000"/>
              <a:gd name="connsiteY34" fmla="*/ 3049 h 10000"/>
              <a:gd name="connsiteX35" fmla="*/ 6055 w 10000"/>
              <a:gd name="connsiteY35" fmla="*/ 3085 h 10000"/>
              <a:gd name="connsiteX36" fmla="*/ 5830 w 10000"/>
              <a:gd name="connsiteY36" fmla="*/ 3085 h 10000"/>
              <a:gd name="connsiteX37" fmla="*/ 5381 w 10000"/>
              <a:gd name="connsiteY37" fmla="*/ 3010 h 10000"/>
              <a:gd name="connsiteX38" fmla="*/ 4923 w 10000"/>
              <a:gd name="connsiteY38" fmla="*/ 2973 h 10000"/>
              <a:gd name="connsiteX39" fmla="*/ 4698 w 10000"/>
              <a:gd name="connsiteY39" fmla="*/ 2937 h 10000"/>
              <a:gd name="connsiteX40" fmla="*/ 4546 w 10000"/>
              <a:gd name="connsiteY40" fmla="*/ 2862 h 10000"/>
              <a:gd name="connsiteX41" fmla="*/ 4017 w 10000"/>
              <a:gd name="connsiteY41" fmla="*/ 2527 h 10000"/>
              <a:gd name="connsiteX42" fmla="*/ 3935 w 10000"/>
              <a:gd name="connsiteY42" fmla="*/ 2342 h 10000"/>
              <a:gd name="connsiteX43" fmla="*/ 3935 w 10000"/>
              <a:gd name="connsiteY43" fmla="*/ 2267 h 10000"/>
              <a:gd name="connsiteX44" fmla="*/ 3863 w 10000"/>
              <a:gd name="connsiteY44" fmla="*/ 2155 h 10000"/>
              <a:gd name="connsiteX45" fmla="*/ 3414 w 10000"/>
              <a:gd name="connsiteY45" fmla="*/ 2082 h 10000"/>
              <a:gd name="connsiteX46" fmla="*/ 3027 w 10000"/>
              <a:gd name="connsiteY46" fmla="*/ 2007 h 10000"/>
              <a:gd name="connsiteX47" fmla="*/ 2273 w 10000"/>
              <a:gd name="connsiteY47" fmla="*/ 1746 h 10000"/>
              <a:gd name="connsiteX48" fmla="*/ 2578 w 10000"/>
              <a:gd name="connsiteY48" fmla="*/ 1746 h 10000"/>
              <a:gd name="connsiteX49" fmla="*/ 2884 w 10000"/>
              <a:gd name="connsiteY49" fmla="*/ 1821 h 10000"/>
              <a:gd name="connsiteX50" fmla="*/ 3558 w 10000"/>
              <a:gd name="connsiteY50" fmla="*/ 1821 h 10000"/>
              <a:gd name="connsiteX51" fmla="*/ 5076 w 10000"/>
              <a:gd name="connsiteY51" fmla="*/ 1858 h 10000"/>
              <a:gd name="connsiteX52" fmla="*/ 5606 w 10000"/>
              <a:gd name="connsiteY52" fmla="*/ 1784 h 10000"/>
              <a:gd name="connsiteX53" fmla="*/ 5912 w 10000"/>
              <a:gd name="connsiteY53" fmla="*/ 1710 h 10000"/>
              <a:gd name="connsiteX54" fmla="*/ 6137 w 10000"/>
              <a:gd name="connsiteY54" fmla="*/ 1561 h 10000"/>
              <a:gd name="connsiteX55" fmla="*/ 6361 w 10000"/>
              <a:gd name="connsiteY55" fmla="*/ 1264 h 10000"/>
              <a:gd name="connsiteX56" fmla="*/ 6442 w 10000"/>
              <a:gd name="connsiteY56" fmla="*/ 1114 h 10000"/>
              <a:gd name="connsiteX57" fmla="*/ 6361 w 10000"/>
              <a:gd name="connsiteY57" fmla="*/ 967 h 10000"/>
              <a:gd name="connsiteX58" fmla="*/ 5983 w 10000"/>
              <a:gd name="connsiteY58" fmla="*/ 742 h 10000"/>
              <a:gd name="connsiteX59" fmla="*/ 5381 w 10000"/>
              <a:gd name="connsiteY59" fmla="*/ 668 h 10000"/>
              <a:gd name="connsiteX60" fmla="*/ 4017 w 10000"/>
              <a:gd name="connsiteY60" fmla="*/ 483 h 10000"/>
              <a:gd name="connsiteX61" fmla="*/ 3334 w 10000"/>
              <a:gd name="connsiteY61" fmla="*/ 372 h 10000"/>
              <a:gd name="connsiteX62" fmla="*/ 2731 w 10000"/>
              <a:gd name="connsiteY62" fmla="*/ 372 h 10000"/>
              <a:gd name="connsiteX63" fmla="*/ 1366 w 10000"/>
              <a:gd name="connsiteY63" fmla="*/ 372 h 10000"/>
              <a:gd name="connsiteX64" fmla="*/ 1590 w 10000"/>
              <a:gd name="connsiteY64" fmla="*/ 260 h 10000"/>
              <a:gd name="connsiteX65" fmla="*/ 1671 w 10000"/>
              <a:gd name="connsiteY65" fmla="*/ 222 h 10000"/>
              <a:gd name="connsiteX66" fmla="*/ 1519 w 10000"/>
              <a:gd name="connsiteY66" fmla="*/ 185 h 10000"/>
              <a:gd name="connsiteX67" fmla="*/ 1141 w 10000"/>
              <a:gd name="connsiteY67" fmla="*/ 149 h 10000"/>
              <a:gd name="connsiteX68" fmla="*/ 988 w 10000"/>
              <a:gd name="connsiteY68" fmla="*/ 296 h 10000"/>
              <a:gd name="connsiteX69" fmla="*/ 683 w 10000"/>
              <a:gd name="connsiteY69" fmla="*/ 334 h 10000"/>
              <a:gd name="connsiteX70" fmla="*/ 683 w 10000"/>
              <a:gd name="connsiteY70" fmla="*/ 447 h 10000"/>
              <a:gd name="connsiteX71" fmla="*/ 378 w 10000"/>
              <a:gd name="connsiteY71" fmla="*/ 595 h 10000"/>
              <a:gd name="connsiteX72" fmla="*/ 81 w 10000"/>
              <a:gd name="connsiteY72" fmla="*/ 818 h 10000"/>
              <a:gd name="connsiteX73" fmla="*/ 0 w 10000"/>
              <a:gd name="connsiteY73" fmla="*/ 1040 h 10000"/>
              <a:gd name="connsiteX74" fmla="*/ 234 w 10000"/>
              <a:gd name="connsiteY74" fmla="*/ 1338 h 10000"/>
              <a:gd name="connsiteX75" fmla="*/ 611 w 10000"/>
              <a:gd name="connsiteY75" fmla="*/ 1412 h 10000"/>
              <a:gd name="connsiteX76" fmla="*/ 988 w 10000"/>
              <a:gd name="connsiteY76" fmla="*/ 1599 h 10000"/>
              <a:gd name="connsiteX77" fmla="*/ 836 w 10000"/>
              <a:gd name="connsiteY77" fmla="*/ 1858 h 10000"/>
              <a:gd name="connsiteX78" fmla="*/ 1294 w 10000"/>
              <a:gd name="connsiteY78" fmla="*/ 2306 h 10000"/>
              <a:gd name="connsiteX79" fmla="*/ 1895 w 10000"/>
              <a:gd name="connsiteY79" fmla="*/ 2602 h 10000"/>
              <a:gd name="connsiteX80" fmla="*/ 1519 w 10000"/>
              <a:gd name="connsiteY80" fmla="*/ 2825 h 10000"/>
              <a:gd name="connsiteX81" fmla="*/ 1590 w 10000"/>
              <a:gd name="connsiteY81" fmla="*/ 3085 h 10000"/>
              <a:gd name="connsiteX82" fmla="*/ 2202 w 10000"/>
              <a:gd name="connsiteY82" fmla="*/ 3270 h 10000"/>
              <a:gd name="connsiteX83" fmla="*/ 2578 w 10000"/>
              <a:gd name="connsiteY83" fmla="*/ 3532 h 10000"/>
              <a:gd name="connsiteX84" fmla="*/ 2426 w 10000"/>
              <a:gd name="connsiteY84" fmla="*/ 3754 h 10000"/>
              <a:gd name="connsiteX85" fmla="*/ 3027 w 10000"/>
              <a:gd name="connsiteY85" fmla="*/ 3941 h 10000"/>
              <a:gd name="connsiteX86" fmla="*/ 3486 w 10000"/>
              <a:gd name="connsiteY86" fmla="*/ 4164 h 10000"/>
              <a:gd name="connsiteX87" fmla="*/ 3414 w 10000"/>
              <a:gd name="connsiteY87" fmla="*/ 4461 h 10000"/>
              <a:gd name="connsiteX88" fmla="*/ 3027 w 10000"/>
              <a:gd name="connsiteY88" fmla="*/ 4795 h 10000"/>
              <a:gd name="connsiteX89" fmla="*/ 2578 w 10000"/>
              <a:gd name="connsiteY89" fmla="*/ 5130 h 10000"/>
              <a:gd name="connsiteX90" fmla="*/ 2354 w 10000"/>
              <a:gd name="connsiteY90" fmla="*/ 5576 h 10000"/>
              <a:gd name="connsiteX91" fmla="*/ 2498 w 10000"/>
              <a:gd name="connsiteY91" fmla="*/ 5502 h 10000"/>
              <a:gd name="connsiteX92" fmla="*/ 2731 w 10000"/>
              <a:gd name="connsiteY92" fmla="*/ 5650 h 10000"/>
              <a:gd name="connsiteX93" fmla="*/ 3109 w 10000"/>
              <a:gd name="connsiteY93" fmla="*/ 5725 h 10000"/>
              <a:gd name="connsiteX94" fmla="*/ 3558 w 10000"/>
              <a:gd name="connsiteY94" fmla="*/ 5763 h 10000"/>
              <a:gd name="connsiteX95" fmla="*/ 3558 w 10000"/>
              <a:gd name="connsiteY95" fmla="*/ 5799 h 10000"/>
              <a:gd name="connsiteX96" fmla="*/ 3486 w 10000"/>
              <a:gd name="connsiteY96" fmla="*/ 5836 h 10000"/>
              <a:gd name="connsiteX97" fmla="*/ 3261 w 10000"/>
              <a:gd name="connsiteY97" fmla="*/ 5874 h 10000"/>
              <a:gd name="connsiteX98" fmla="*/ 3109 w 10000"/>
              <a:gd name="connsiteY98" fmla="*/ 5874 h 10000"/>
              <a:gd name="connsiteX99" fmla="*/ 3027 w 10000"/>
              <a:gd name="connsiteY99" fmla="*/ 5984 h 10000"/>
              <a:gd name="connsiteX100" fmla="*/ 2578 w 10000"/>
              <a:gd name="connsiteY100" fmla="*/ 6022 h 10000"/>
              <a:gd name="connsiteX101" fmla="*/ 2578 w 10000"/>
              <a:gd name="connsiteY101" fmla="*/ 6134 h 10000"/>
              <a:gd name="connsiteX102" fmla="*/ 2578 w 10000"/>
              <a:gd name="connsiteY102" fmla="*/ 6245 h 10000"/>
              <a:gd name="connsiteX103" fmla="*/ 2498 w 10000"/>
              <a:gd name="connsiteY103" fmla="*/ 6245 h 10000"/>
              <a:gd name="connsiteX104" fmla="*/ 2578 w 10000"/>
              <a:gd name="connsiteY104" fmla="*/ 6319 h 10000"/>
              <a:gd name="connsiteX105" fmla="*/ 2578 w 10000"/>
              <a:gd name="connsiteY105" fmla="*/ 6543 h 10000"/>
              <a:gd name="connsiteX106" fmla="*/ 2578 w 10000"/>
              <a:gd name="connsiteY106" fmla="*/ 6840 h 10000"/>
              <a:gd name="connsiteX107" fmla="*/ 2956 w 10000"/>
              <a:gd name="connsiteY107" fmla="*/ 7062 h 10000"/>
              <a:gd name="connsiteX108" fmla="*/ 2803 w 10000"/>
              <a:gd name="connsiteY108" fmla="*/ 7361 h 10000"/>
              <a:gd name="connsiteX109" fmla="*/ 3109 w 10000"/>
              <a:gd name="connsiteY109" fmla="*/ 7398 h 10000"/>
              <a:gd name="connsiteX110" fmla="*/ 3181 w 10000"/>
              <a:gd name="connsiteY110" fmla="*/ 7583 h 10000"/>
              <a:gd name="connsiteX111" fmla="*/ 3486 w 10000"/>
              <a:gd name="connsiteY111" fmla="*/ 7733 h 10000"/>
              <a:gd name="connsiteX112" fmla="*/ 3710 w 10000"/>
              <a:gd name="connsiteY112" fmla="*/ 8030 h 10000"/>
              <a:gd name="connsiteX113" fmla="*/ 3710 w 10000"/>
              <a:gd name="connsiteY113" fmla="*/ 7993 h 10000"/>
              <a:gd name="connsiteX114" fmla="*/ 3935 w 10000"/>
              <a:gd name="connsiteY114" fmla="*/ 7993 h 10000"/>
              <a:gd name="connsiteX115" fmla="*/ 4169 w 10000"/>
              <a:gd name="connsiteY115" fmla="*/ 8067 h 10000"/>
              <a:gd name="connsiteX116" fmla="*/ 4322 w 10000"/>
              <a:gd name="connsiteY116" fmla="*/ 8030 h 10000"/>
              <a:gd name="connsiteX117" fmla="*/ 4618 w 10000"/>
              <a:gd name="connsiteY117" fmla="*/ 8067 h 10000"/>
              <a:gd name="connsiteX118" fmla="*/ 4771 w 10000"/>
              <a:gd name="connsiteY118" fmla="*/ 8141 h 10000"/>
              <a:gd name="connsiteX119" fmla="*/ 5149 w 10000"/>
              <a:gd name="connsiteY119" fmla="*/ 8030 h 10000"/>
              <a:gd name="connsiteX120" fmla="*/ 5454 w 10000"/>
              <a:gd name="connsiteY120" fmla="*/ 8067 h 10000"/>
              <a:gd name="connsiteX121" fmla="*/ 5759 w 10000"/>
              <a:gd name="connsiteY121" fmla="*/ 8178 h 10000"/>
              <a:gd name="connsiteX122" fmla="*/ 5830 w 10000"/>
              <a:gd name="connsiteY122" fmla="*/ 8327 h 10000"/>
              <a:gd name="connsiteX123" fmla="*/ 5830 w 10000"/>
              <a:gd name="connsiteY123" fmla="*/ 8476 h 10000"/>
              <a:gd name="connsiteX124" fmla="*/ 6137 w 10000"/>
              <a:gd name="connsiteY124" fmla="*/ 8550 h 10000"/>
              <a:gd name="connsiteX125" fmla="*/ 6137 w 10000"/>
              <a:gd name="connsiteY125" fmla="*/ 8625 h 10000"/>
              <a:gd name="connsiteX126" fmla="*/ 6442 w 10000"/>
              <a:gd name="connsiteY126" fmla="*/ 8737 h 10000"/>
              <a:gd name="connsiteX127" fmla="*/ 6819 w 10000"/>
              <a:gd name="connsiteY127" fmla="*/ 8773 h 10000"/>
              <a:gd name="connsiteX128" fmla="*/ 6891 w 10000"/>
              <a:gd name="connsiteY128" fmla="*/ 8885 h 10000"/>
              <a:gd name="connsiteX129" fmla="*/ 7502 w 10000"/>
              <a:gd name="connsiteY129" fmla="*/ 8959 h 10000"/>
              <a:gd name="connsiteX130" fmla="*/ 7727 w 10000"/>
              <a:gd name="connsiteY130" fmla="*/ 9071 h 10000"/>
              <a:gd name="connsiteX131" fmla="*/ 7574 w 10000"/>
              <a:gd name="connsiteY131" fmla="*/ 9182 h 10000"/>
              <a:gd name="connsiteX132" fmla="*/ 7421 w 10000"/>
              <a:gd name="connsiteY132" fmla="*/ 9257 h 10000"/>
              <a:gd name="connsiteX133" fmla="*/ 6971 w 10000"/>
              <a:gd name="connsiteY133" fmla="*/ 9293 h 10000"/>
              <a:gd name="connsiteX134" fmla="*/ 6891 w 10000"/>
              <a:gd name="connsiteY134" fmla="*/ 9404 h 10000"/>
              <a:gd name="connsiteX135" fmla="*/ 7116 w 10000"/>
              <a:gd name="connsiteY135" fmla="*/ 9480 h 10000"/>
              <a:gd name="connsiteX136" fmla="*/ 7116 w 10000"/>
              <a:gd name="connsiteY136" fmla="*/ 9591 h 10000"/>
              <a:gd name="connsiteX137" fmla="*/ 7269 w 10000"/>
              <a:gd name="connsiteY137" fmla="*/ 9703 h 10000"/>
              <a:gd name="connsiteX138" fmla="*/ 7502 w 10000"/>
              <a:gd name="connsiteY138" fmla="*/ 9852 h 10000"/>
              <a:gd name="connsiteX139" fmla="*/ 7798 w 10000"/>
              <a:gd name="connsiteY139" fmla="*/ 9852 h 10000"/>
              <a:gd name="connsiteX140" fmla="*/ 7879 w 10000"/>
              <a:gd name="connsiteY140" fmla="*/ 9665 h 10000"/>
              <a:gd name="connsiteX141" fmla="*/ 8176 w 10000"/>
              <a:gd name="connsiteY141" fmla="*/ 9665 h 10000"/>
              <a:gd name="connsiteX142" fmla="*/ 8706 w 10000"/>
              <a:gd name="connsiteY142" fmla="*/ 9517 h 10000"/>
              <a:gd name="connsiteX143" fmla="*/ 9083 w 10000"/>
              <a:gd name="connsiteY143" fmla="*/ 9591 h 10000"/>
              <a:gd name="connsiteX144" fmla="*/ 9469 w 10000"/>
              <a:gd name="connsiteY144" fmla="*/ 9703 h 10000"/>
              <a:gd name="connsiteX145" fmla="*/ 9317 w 10000"/>
              <a:gd name="connsiteY145" fmla="*/ 9777 h 10000"/>
              <a:gd name="connsiteX146" fmla="*/ 9469 w 10000"/>
              <a:gd name="connsiteY146" fmla="*/ 9964 h 10000"/>
              <a:gd name="connsiteX147" fmla="*/ 9694 w 10000"/>
              <a:gd name="connsiteY147" fmla="*/ 10000 h 10000"/>
              <a:gd name="connsiteX148" fmla="*/ 10000 w 10000"/>
              <a:gd name="connsiteY148" fmla="*/ 10000 h 10000"/>
              <a:gd name="connsiteX149" fmla="*/ 10000 w 10000"/>
              <a:gd name="connsiteY149"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971 w 10000"/>
              <a:gd name="connsiteY17" fmla="*/ 1449 h 10000"/>
              <a:gd name="connsiteX18" fmla="*/ 6738 w 10000"/>
              <a:gd name="connsiteY18" fmla="*/ 1635 h 10000"/>
              <a:gd name="connsiteX19" fmla="*/ 6513 w 10000"/>
              <a:gd name="connsiteY19" fmla="*/ 1858 h 10000"/>
              <a:gd name="connsiteX20" fmla="*/ 6442 w 10000"/>
              <a:gd name="connsiteY20" fmla="*/ 2007 h 10000"/>
              <a:gd name="connsiteX21" fmla="*/ 6586 w 10000"/>
              <a:gd name="connsiteY21" fmla="*/ 2082 h 10000"/>
              <a:gd name="connsiteX22" fmla="*/ 7349 w 10000"/>
              <a:gd name="connsiteY22" fmla="*/ 2378 h 10000"/>
              <a:gd name="connsiteX23" fmla="*/ 6738 w 10000"/>
              <a:gd name="connsiteY23" fmla="*/ 2491 h 10000"/>
              <a:gd name="connsiteX24" fmla="*/ 5983 w 10000"/>
              <a:gd name="connsiteY24" fmla="*/ 2491 h 10000"/>
              <a:gd name="connsiteX25" fmla="*/ 5381 w 10000"/>
              <a:gd name="connsiteY25" fmla="*/ 2417 h 10000"/>
              <a:gd name="connsiteX26" fmla="*/ 5229 w 10000"/>
              <a:gd name="connsiteY26" fmla="*/ 2491 h 10000"/>
              <a:gd name="connsiteX27" fmla="*/ 5149 w 10000"/>
              <a:gd name="connsiteY27" fmla="*/ 2602 h 10000"/>
              <a:gd name="connsiteX28" fmla="*/ 5454 w 10000"/>
              <a:gd name="connsiteY28" fmla="*/ 2751 h 10000"/>
              <a:gd name="connsiteX29" fmla="*/ 5912 w 10000"/>
              <a:gd name="connsiteY29" fmla="*/ 2788 h 10000"/>
              <a:gd name="connsiteX30" fmla="*/ 6137 w 10000"/>
              <a:gd name="connsiteY30" fmla="*/ 2788 h 10000"/>
              <a:gd name="connsiteX31" fmla="*/ 6289 w 10000"/>
              <a:gd name="connsiteY31" fmla="*/ 2862 h 10000"/>
              <a:gd name="connsiteX32" fmla="*/ 6289 w 10000"/>
              <a:gd name="connsiteY32" fmla="*/ 2937 h 10000"/>
              <a:gd name="connsiteX33" fmla="*/ 6137 w 10000"/>
              <a:gd name="connsiteY33" fmla="*/ 3049 h 10000"/>
              <a:gd name="connsiteX34" fmla="*/ 6055 w 10000"/>
              <a:gd name="connsiteY34" fmla="*/ 3085 h 10000"/>
              <a:gd name="connsiteX35" fmla="*/ 5830 w 10000"/>
              <a:gd name="connsiteY35" fmla="*/ 3085 h 10000"/>
              <a:gd name="connsiteX36" fmla="*/ 5381 w 10000"/>
              <a:gd name="connsiteY36" fmla="*/ 3010 h 10000"/>
              <a:gd name="connsiteX37" fmla="*/ 4923 w 10000"/>
              <a:gd name="connsiteY37" fmla="*/ 2973 h 10000"/>
              <a:gd name="connsiteX38" fmla="*/ 4698 w 10000"/>
              <a:gd name="connsiteY38" fmla="*/ 2937 h 10000"/>
              <a:gd name="connsiteX39" fmla="*/ 4546 w 10000"/>
              <a:gd name="connsiteY39" fmla="*/ 2862 h 10000"/>
              <a:gd name="connsiteX40" fmla="*/ 4017 w 10000"/>
              <a:gd name="connsiteY40" fmla="*/ 2527 h 10000"/>
              <a:gd name="connsiteX41" fmla="*/ 3935 w 10000"/>
              <a:gd name="connsiteY41" fmla="*/ 2342 h 10000"/>
              <a:gd name="connsiteX42" fmla="*/ 3935 w 10000"/>
              <a:gd name="connsiteY42" fmla="*/ 2267 h 10000"/>
              <a:gd name="connsiteX43" fmla="*/ 3863 w 10000"/>
              <a:gd name="connsiteY43" fmla="*/ 2155 h 10000"/>
              <a:gd name="connsiteX44" fmla="*/ 3414 w 10000"/>
              <a:gd name="connsiteY44" fmla="*/ 2082 h 10000"/>
              <a:gd name="connsiteX45" fmla="*/ 3027 w 10000"/>
              <a:gd name="connsiteY45" fmla="*/ 2007 h 10000"/>
              <a:gd name="connsiteX46" fmla="*/ 2273 w 10000"/>
              <a:gd name="connsiteY46" fmla="*/ 1746 h 10000"/>
              <a:gd name="connsiteX47" fmla="*/ 2578 w 10000"/>
              <a:gd name="connsiteY47" fmla="*/ 1746 h 10000"/>
              <a:gd name="connsiteX48" fmla="*/ 2884 w 10000"/>
              <a:gd name="connsiteY48" fmla="*/ 1821 h 10000"/>
              <a:gd name="connsiteX49" fmla="*/ 3558 w 10000"/>
              <a:gd name="connsiteY49" fmla="*/ 1821 h 10000"/>
              <a:gd name="connsiteX50" fmla="*/ 5076 w 10000"/>
              <a:gd name="connsiteY50" fmla="*/ 1858 h 10000"/>
              <a:gd name="connsiteX51" fmla="*/ 5606 w 10000"/>
              <a:gd name="connsiteY51" fmla="*/ 1784 h 10000"/>
              <a:gd name="connsiteX52" fmla="*/ 5912 w 10000"/>
              <a:gd name="connsiteY52" fmla="*/ 1710 h 10000"/>
              <a:gd name="connsiteX53" fmla="*/ 6137 w 10000"/>
              <a:gd name="connsiteY53" fmla="*/ 1561 h 10000"/>
              <a:gd name="connsiteX54" fmla="*/ 6361 w 10000"/>
              <a:gd name="connsiteY54" fmla="*/ 1264 h 10000"/>
              <a:gd name="connsiteX55" fmla="*/ 6442 w 10000"/>
              <a:gd name="connsiteY55" fmla="*/ 1114 h 10000"/>
              <a:gd name="connsiteX56" fmla="*/ 6361 w 10000"/>
              <a:gd name="connsiteY56" fmla="*/ 967 h 10000"/>
              <a:gd name="connsiteX57" fmla="*/ 5983 w 10000"/>
              <a:gd name="connsiteY57" fmla="*/ 742 h 10000"/>
              <a:gd name="connsiteX58" fmla="*/ 5381 w 10000"/>
              <a:gd name="connsiteY58" fmla="*/ 668 h 10000"/>
              <a:gd name="connsiteX59" fmla="*/ 4017 w 10000"/>
              <a:gd name="connsiteY59" fmla="*/ 483 h 10000"/>
              <a:gd name="connsiteX60" fmla="*/ 3334 w 10000"/>
              <a:gd name="connsiteY60" fmla="*/ 372 h 10000"/>
              <a:gd name="connsiteX61" fmla="*/ 2731 w 10000"/>
              <a:gd name="connsiteY61" fmla="*/ 372 h 10000"/>
              <a:gd name="connsiteX62" fmla="*/ 1366 w 10000"/>
              <a:gd name="connsiteY62" fmla="*/ 372 h 10000"/>
              <a:gd name="connsiteX63" fmla="*/ 1590 w 10000"/>
              <a:gd name="connsiteY63" fmla="*/ 260 h 10000"/>
              <a:gd name="connsiteX64" fmla="*/ 1671 w 10000"/>
              <a:gd name="connsiteY64" fmla="*/ 222 h 10000"/>
              <a:gd name="connsiteX65" fmla="*/ 1519 w 10000"/>
              <a:gd name="connsiteY65" fmla="*/ 185 h 10000"/>
              <a:gd name="connsiteX66" fmla="*/ 1141 w 10000"/>
              <a:gd name="connsiteY66" fmla="*/ 149 h 10000"/>
              <a:gd name="connsiteX67" fmla="*/ 988 w 10000"/>
              <a:gd name="connsiteY67" fmla="*/ 296 h 10000"/>
              <a:gd name="connsiteX68" fmla="*/ 683 w 10000"/>
              <a:gd name="connsiteY68" fmla="*/ 334 h 10000"/>
              <a:gd name="connsiteX69" fmla="*/ 683 w 10000"/>
              <a:gd name="connsiteY69" fmla="*/ 447 h 10000"/>
              <a:gd name="connsiteX70" fmla="*/ 378 w 10000"/>
              <a:gd name="connsiteY70" fmla="*/ 595 h 10000"/>
              <a:gd name="connsiteX71" fmla="*/ 81 w 10000"/>
              <a:gd name="connsiteY71" fmla="*/ 818 h 10000"/>
              <a:gd name="connsiteX72" fmla="*/ 0 w 10000"/>
              <a:gd name="connsiteY72" fmla="*/ 1040 h 10000"/>
              <a:gd name="connsiteX73" fmla="*/ 234 w 10000"/>
              <a:gd name="connsiteY73" fmla="*/ 1338 h 10000"/>
              <a:gd name="connsiteX74" fmla="*/ 611 w 10000"/>
              <a:gd name="connsiteY74" fmla="*/ 1412 h 10000"/>
              <a:gd name="connsiteX75" fmla="*/ 988 w 10000"/>
              <a:gd name="connsiteY75" fmla="*/ 1599 h 10000"/>
              <a:gd name="connsiteX76" fmla="*/ 836 w 10000"/>
              <a:gd name="connsiteY76" fmla="*/ 1858 h 10000"/>
              <a:gd name="connsiteX77" fmla="*/ 1294 w 10000"/>
              <a:gd name="connsiteY77" fmla="*/ 2306 h 10000"/>
              <a:gd name="connsiteX78" fmla="*/ 1895 w 10000"/>
              <a:gd name="connsiteY78" fmla="*/ 2602 h 10000"/>
              <a:gd name="connsiteX79" fmla="*/ 1519 w 10000"/>
              <a:gd name="connsiteY79" fmla="*/ 2825 h 10000"/>
              <a:gd name="connsiteX80" fmla="*/ 1590 w 10000"/>
              <a:gd name="connsiteY80" fmla="*/ 3085 h 10000"/>
              <a:gd name="connsiteX81" fmla="*/ 2202 w 10000"/>
              <a:gd name="connsiteY81" fmla="*/ 3270 h 10000"/>
              <a:gd name="connsiteX82" fmla="*/ 2578 w 10000"/>
              <a:gd name="connsiteY82" fmla="*/ 3532 h 10000"/>
              <a:gd name="connsiteX83" fmla="*/ 2426 w 10000"/>
              <a:gd name="connsiteY83" fmla="*/ 3754 h 10000"/>
              <a:gd name="connsiteX84" fmla="*/ 3027 w 10000"/>
              <a:gd name="connsiteY84" fmla="*/ 3941 h 10000"/>
              <a:gd name="connsiteX85" fmla="*/ 3486 w 10000"/>
              <a:gd name="connsiteY85" fmla="*/ 4164 h 10000"/>
              <a:gd name="connsiteX86" fmla="*/ 3414 w 10000"/>
              <a:gd name="connsiteY86" fmla="*/ 4461 h 10000"/>
              <a:gd name="connsiteX87" fmla="*/ 3027 w 10000"/>
              <a:gd name="connsiteY87" fmla="*/ 4795 h 10000"/>
              <a:gd name="connsiteX88" fmla="*/ 2578 w 10000"/>
              <a:gd name="connsiteY88" fmla="*/ 5130 h 10000"/>
              <a:gd name="connsiteX89" fmla="*/ 2354 w 10000"/>
              <a:gd name="connsiteY89" fmla="*/ 5576 h 10000"/>
              <a:gd name="connsiteX90" fmla="*/ 2498 w 10000"/>
              <a:gd name="connsiteY90" fmla="*/ 5502 h 10000"/>
              <a:gd name="connsiteX91" fmla="*/ 2731 w 10000"/>
              <a:gd name="connsiteY91" fmla="*/ 5650 h 10000"/>
              <a:gd name="connsiteX92" fmla="*/ 3109 w 10000"/>
              <a:gd name="connsiteY92" fmla="*/ 5725 h 10000"/>
              <a:gd name="connsiteX93" fmla="*/ 3558 w 10000"/>
              <a:gd name="connsiteY93" fmla="*/ 5763 h 10000"/>
              <a:gd name="connsiteX94" fmla="*/ 3558 w 10000"/>
              <a:gd name="connsiteY94" fmla="*/ 5799 h 10000"/>
              <a:gd name="connsiteX95" fmla="*/ 3486 w 10000"/>
              <a:gd name="connsiteY95" fmla="*/ 5836 h 10000"/>
              <a:gd name="connsiteX96" fmla="*/ 3261 w 10000"/>
              <a:gd name="connsiteY96" fmla="*/ 5874 h 10000"/>
              <a:gd name="connsiteX97" fmla="*/ 3109 w 10000"/>
              <a:gd name="connsiteY97" fmla="*/ 5874 h 10000"/>
              <a:gd name="connsiteX98" fmla="*/ 3027 w 10000"/>
              <a:gd name="connsiteY98" fmla="*/ 5984 h 10000"/>
              <a:gd name="connsiteX99" fmla="*/ 2578 w 10000"/>
              <a:gd name="connsiteY99" fmla="*/ 6022 h 10000"/>
              <a:gd name="connsiteX100" fmla="*/ 2578 w 10000"/>
              <a:gd name="connsiteY100" fmla="*/ 6134 h 10000"/>
              <a:gd name="connsiteX101" fmla="*/ 2578 w 10000"/>
              <a:gd name="connsiteY101" fmla="*/ 6245 h 10000"/>
              <a:gd name="connsiteX102" fmla="*/ 2498 w 10000"/>
              <a:gd name="connsiteY102" fmla="*/ 6245 h 10000"/>
              <a:gd name="connsiteX103" fmla="*/ 2578 w 10000"/>
              <a:gd name="connsiteY103" fmla="*/ 6319 h 10000"/>
              <a:gd name="connsiteX104" fmla="*/ 2578 w 10000"/>
              <a:gd name="connsiteY104" fmla="*/ 6543 h 10000"/>
              <a:gd name="connsiteX105" fmla="*/ 2578 w 10000"/>
              <a:gd name="connsiteY105" fmla="*/ 6840 h 10000"/>
              <a:gd name="connsiteX106" fmla="*/ 2956 w 10000"/>
              <a:gd name="connsiteY106" fmla="*/ 7062 h 10000"/>
              <a:gd name="connsiteX107" fmla="*/ 2803 w 10000"/>
              <a:gd name="connsiteY107" fmla="*/ 7361 h 10000"/>
              <a:gd name="connsiteX108" fmla="*/ 3109 w 10000"/>
              <a:gd name="connsiteY108" fmla="*/ 7398 h 10000"/>
              <a:gd name="connsiteX109" fmla="*/ 3181 w 10000"/>
              <a:gd name="connsiteY109" fmla="*/ 7583 h 10000"/>
              <a:gd name="connsiteX110" fmla="*/ 3486 w 10000"/>
              <a:gd name="connsiteY110" fmla="*/ 7733 h 10000"/>
              <a:gd name="connsiteX111" fmla="*/ 3710 w 10000"/>
              <a:gd name="connsiteY111" fmla="*/ 8030 h 10000"/>
              <a:gd name="connsiteX112" fmla="*/ 3710 w 10000"/>
              <a:gd name="connsiteY112" fmla="*/ 7993 h 10000"/>
              <a:gd name="connsiteX113" fmla="*/ 3935 w 10000"/>
              <a:gd name="connsiteY113" fmla="*/ 7993 h 10000"/>
              <a:gd name="connsiteX114" fmla="*/ 4169 w 10000"/>
              <a:gd name="connsiteY114" fmla="*/ 8067 h 10000"/>
              <a:gd name="connsiteX115" fmla="*/ 4322 w 10000"/>
              <a:gd name="connsiteY115" fmla="*/ 8030 h 10000"/>
              <a:gd name="connsiteX116" fmla="*/ 4618 w 10000"/>
              <a:gd name="connsiteY116" fmla="*/ 8067 h 10000"/>
              <a:gd name="connsiteX117" fmla="*/ 4771 w 10000"/>
              <a:gd name="connsiteY117" fmla="*/ 8141 h 10000"/>
              <a:gd name="connsiteX118" fmla="*/ 5149 w 10000"/>
              <a:gd name="connsiteY118" fmla="*/ 8030 h 10000"/>
              <a:gd name="connsiteX119" fmla="*/ 5454 w 10000"/>
              <a:gd name="connsiteY119" fmla="*/ 8067 h 10000"/>
              <a:gd name="connsiteX120" fmla="*/ 5759 w 10000"/>
              <a:gd name="connsiteY120" fmla="*/ 8178 h 10000"/>
              <a:gd name="connsiteX121" fmla="*/ 5830 w 10000"/>
              <a:gd name="connsiteY121" fmla="*/ 8327 h 10000"/>
              <a:gd name="connsiteX122" fmla="*/ 5830 w 10000"/>
              <a:gd name="connsiteY122" fmla="*/ 8476 h 10000"/>
              <a:gd name="connsiteX123" fmla="*/ 6137 w 10000"/>
              <a:gd name="connsiteY123" fmla="*/ 8550 h 10000"/>
              <a:gd name="connsiteX124" fmla="*/ 6137 w 10000"/>
              <a:gd name="connsiteY124" fmla="*/ 8625 h 10000"/>
              <a:gd name="connsiteX125" fmla="*/ 6442 w 10000"/>
              <a:gd name="connsiteY125" fmla="*/ 8737 h 10000"/>
              <a:gd name="connsiteX126" fmla="*/ 6819 w 10000"/>
              <a:gd name="connsiteY126" fmla="*/ 8773 h 10000"/>
              <a:gd name="connsiteX127" fmla="*/ 6891 w 10000"/>
              <a:gd name="connsiteY127" fmla="*/ 8885 h 10000"/>
              <a:gd name="connsiteX128" fmla="*/ 7502 w 10000"/>
              <a:gd name="connsiteY128" fmla="*/ 8959 h 10000"/>
              <a:gd name="connsiteX129" fmla="*/ 7727 w 10000"/>
              <a:gd name="connsiteY129" fmla="*/ 9071 h 10000"/>
              <a:gd name="connsiteX130" fmla="*/ 7574 w 10000"/>
              <a:gd name="connsiteY130" fmla="*/ 9182 h 10000"/>
              <a:gd name="connsiteX131" fmla="*/ 7421 w 10000"/>
              <a:gd name="connsiteY131" fmla="*/ 9257 h 10000"/>
              <a:gd name="connsiteX132" fmla="*/ 6971 w 10000"/>
              <a:gd name="connsiteY132" fmla="*/ 9293 h 10000"/>
              <a:gd name="connsiteX133" fmla="*/ 6891 w 10000"/>
              <a:gd name="connsiteY133" fmla="*/ 9404 h 10000"/>
              <a:gd name="connsiteX134" fmla="*/ 7116 w 10000"/>
              <a:gd name="connsiteY134" fmla="*/ 9480 h 10000"/>
              <a:gd name="connsiteX135" fmla="*/ 7116 w 10000"/>
              <a:gd name="connsiteY135" fmla="*/ 9591 h 10000"/>
              <a:gd name="connsiteX136" fmla="*/ 7269 w 10000"/>
              <a:gd name="connsiteY136" fmla="*/ 9703 h 10000"/>
              <a:gd name="connsiteX137" fmla="*/ 7502 w 10000"/>
              <a:gd name="connsiteY137" fmla="*/ 9852 h 10000"/>
              <a:gd name="connsiteX138" fmla="*/ 7798 w 10000"/>
              <a:gd name="connsiteY138" fmla="*/ 9852 h 10000"/>
              <a:gd name="connsiteX139" fmla="*/ 7879 w 10000"/>
              <a:gd name="connsiteY139" fmla="*/ 9665 h 10000"/>
              <a:gd name="connsiteX140" fmla="*/ 8176 w 10000"/>
              <a:gd name="connsiteY140" fmla="*/ 9665 h 10000"/>
              <a:gd name="connsiteX141" fmla="*/ 8706 w 10000"/>
              <a:gd name="connsiteY141" fmla="*/ 9517 h 10000"/>
              <a:gd name="connsiteX142" fmla="*/ 9083 w 10000"/>
              <a:gd name="connsiteY142" fmla="*/ 9591 h 10000"/>
              <a:gd name="connsiteX143" fmla="*/ 9469 w 10000"/>
              <a:gd name="connsiteY143" fmla="*/ 9703 h 10000"/>
              <a:gd name="connsiteX144" fmla="*/ 9317 w 10000"/>
              <a:gd name="connsiteY144" fmla="*/ 9777 h 10000"/>
              <a:gd name="connsiteX145" fmla="*/ 9469 w 10000"/>
              <a:gd name="connsiteY145" fmla="*/ 9964 h 10000"/>
              <a:gd name="connsiteX146" fmla="*/ 9694 w 10000"/>
              <a:gd name="connsiteY146" fmla="*/ 10000 h 10000"/>
              <a:gd name="connsiteX147" fmla="*/ 10000 w 10000"/>
              <a:gd name="connsiteY147" fmla="*/ 10000 h 10000"/>
              <a:gd name="connsiteX148" fmla="*/ 10000 w 10000"/>
              <a:gd name="connsiteY148"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971 w 10000"/>
              <a:gd name="connsiteY17" fmla="*/ 1449 h 10000"/>
              <a:gd name="connsiteX18" fmla="*/ 6738 w 10000"/>
              <a:gd name="connsiteY18" fmla="*/ 1635 h 10000"/>
              <a:gd name="connsiteX19" fmla="*/ 6513 w 10000"/>
              <a:gd name="connsiteY19" fmla="*/ 1858 h 10000"/>
              <a:gd name="connsiteX20" fmla="*/ 6442 w 10000"/>
              <a:gd name="connsiteY20" fmla="*/ 2007 h 10000"/>
              <a:gd name="connsiteX21" fmla="*/ 6586 w 10000"/>
              <a:gd name="connsiteY21" fmla="*/ 2082 h 10000"/>
              <a:gd name="connsiteX22" fmla="*/ 6738 w 10000"/>
              <a:gd name="connsiteY22" fmla="*/ 2491 h 10000"/>
              <a:gd name="connsiteX23" fmla="*/ 5983 w 10000"/>
              <a:gd name="connsiteY23" fmla="*/ 2491 h 10000"/>
              <a:gd name="connsiteX24" fmla="*/ 5381 w 10000"/>
              <a:gd name="connsiteY24" fmla="*/ 2417 h 10000"/>
              <a:gd name="connsiteX25" fmla="*/ 5229 w 10000"/>
              <a:gd name="connsiteY25" fmla="*/ 2491 h 10000"/>
              <a:gd name="connsiteX26" fmla="*/ 5149 w 10000"/>
              <a:gd name="connsiteY26" fmla="*/ 2602 h 10000"/>
              <a:gd name="connsiteX27" fmla="*/ 5454 w 10000"/>
              <a:gd name="connsiteY27" fmla="*/ 2751 h 10000"/>
              <a:gd name="connsiteX28" fmla="*/ 5912 w 10000"/>
              <a:gd name="connsiteY28" fmla="*/ 2788 h 10000"/>
              <a:gd name="connsiteX29" fmla="*/ 6137 w 10000"/>
              <a:gd name="connsiteY29" fmla="*/ 2788 h 10000"/>
              <a:gd name="connsiteX30" fmla="*/ 6289 w 10000"/>
              <a:gd name="connsiteY30" fmla="*/ 2862 h 10000"/>
              <a:gd name="connsiteX31" fmla="*/ 6289 w 10000"/>
              <a:gd name="connsiteY31" fmla="*/ 2937 h 10000"/>
              <a:gd name="connsiteX32" fmla="*/ 6137 w 10000"/>
              <a:gd name="connsiteY32" fmla="*/ 3049 h 10000"/>
              <a:gd name="connsiteX33" fmla="*/ 6055 w 10000"/>
              <a:gd name="connsiteY33" fmla="*/ 3085 h 10000"/>
              <a:gd name="connsiteX34" fmla="*/ 5830 w 10000"/>
              <a:gd name="connsiteY34" fmla="*/ 3085 h 10000"/>
              <a:gd name="connsiteX35" fmla="*/ 5381 w 10000"/>
              <a:gd name="connsiteY35" fmla="*/ 3010 h 10000"/>
              <a:gd name="connsiteX36" fmla="*/ 4923 w 10000"/>
              <a:gd name="connsiteY36" fmla="*/ 2973 h 10000"/>
              <a:gd name="connsiteX37" fmla="*/ 4698 w 10000"/>
              <a:gd name="connsiteY37" fmla="*/ 2937 h 10000"/>
              <a:gd name="connsiteX38" fmla="*/ 4546 w 10000"/>
              <a:gd name="connsiteY38" fmla="*/ 2862 h 10000"/>
              <a:gd name="connsiteX39" fmla="*/ 4017 w 10000"/>
              <a:gd name="connsiteY39" fmla="*/ 2527 h 10000"/>
              <a:gd name="connsiteX40" fmla="*/ 3935 w 10000"/>
              <a:gd name="connsiteY40" fmla="*/ 2342 h 10000"/>
              <a:gd name="connsiteX41" fmla="*/ 3935 w 10000"/>
              <a:gd name="connsiteY41" fmla="*/ 2267 h 10000"/>
              <a:gd name="connsiteX42" fmla="*/ 3863 w 10000"/>
              <a:gd name="connsiteY42" fmla="*/ 2155 h 10000"/>
              <a:gd name="connsiteX43" fmla="*/ 3414 w 10000"/>
              <a:gd name="connsiteY43" fmla="*/ 2082 h 10000"/>
              <a:gd name="connsiteX44" fmla="*/ 3027 w 10000"/>
              <a:gd name="connsiteY44" fmla="*/ 2007 h 10000"/>
              <a:gd name="connsiteX45" fmla="*/ 2273 w 10000"/>
              <a:gd name="connsiteY45" fmla="*/ 1746 h 10000"/>
              <a:gd name="connsiteX46" fmla="*/ 2578 w 10000"/>
              <a:gd name="connsiteY46" fmla="*/ 1746 h 10000"/>
              <a:gd name="connsiteX47" fmla="*/ 2884 w 10000"/>
              <a:gd name="connsiteY47" fmla="*/ 1821 h 10000"/>
              <a:gd name="connsiteX48" fmla="*/ 3558 w 10000"/>
              <a:gd name="connsiteY48" fmla="*/ 1821 h 10000"/>
              <a:gd name="connsiteX49" fmla="*/ 5076 w 10000"/>
              <a:gd name="connsiteY49" fmla="*/ 1858 h 10000"/>
              <a:gd name="connsiteX50" fmla="*/ 5606 w 10000"/>
              <a:gd name="connsiteY50" fmla="*/ 1784 h 10000"/>
              <a:gd name="connsiteX51" fmla="*/ 5912 w 10000"/>
              <a:gd name="connsiteY51" fmla="*/ 1710 h 10000"/>
              <a:gd name="connsiteX52" fmla="*/ 6137 w 10000"/>
              <a:gd name="connsiteY52" fmla="*/ 1561 h 10000"/>
              <a:gd name="connsiteX53" fmla="*/ 6361 w 10000"/>
              <a:gd name="connsiteY53" fmla="*/ 1264 h 10000"/>
              <a:gd name="connsiteX54" fmla="*/ 6442 w 10000"/>
              <a:gd name="connsiteY54" fmla="*/ 1114 h 10000"/>
              <a:gd name="connsiteX55" fmla="*/ 6361 w 10000"/>
              <a:gd name="connsiteY55" fmla="*/ 967 h 10000"/>
              <a:gd name="connsiteX56" fmla="*/ 5983 w 10000"/>
              <a:gd name="connsiteY56" fmla="*/ 742 h 10000"/>
              <a:gd name="connsiteX57" fmla="*/ 5381 w 10000"/>
              <a:gd name="connsiteY57" fmla="*/ 668 h 10000"/>
              <a:gd name="connsiteX58" fmla="*/ 4017 w 10000"/>
              <a:gd name="connsiteY58" fmla="*/ 483 h 10000"/>
              <a:gd name="connsiteX59" fmla="*/ 3334 w 10000"/>
              <a:gd name="connsiteY59" fmla="*/ 372 h 10000"/>
              <a:gd name="connsiteX60" fmla="*/ 2731 w 10000"/>
              <a:gd name="connsiteY60" fmla="*/ 372 h 10000"/>
              <a:gd name="connsiteX61" fmla="*/ 1366 w 10000"/>
              <a:gd name="connsiteY61" fmla="*/ 372 h 10000"/>
              <a:gd name="connsiteX62" fmla="*/ 1590 w 10000"/>
              <a:gd name="connsiteY62" fmla="*/ 260 h 10000"/>
              <a:gd name="connsiteX63" fmla="*/ 1671 w 10000"/>
              <a:gd name="connsiteY63" fmla="*/ 222 h 10000"/>
              <a:gd name="connsiteX64" fmla="*/ 1519 w 10000"/>
              <a:gd name="connsiteY64" fmla="*/ 185 h 10000"/>
              <a:gd name="connsiteX65" fmla="*/ 1141 w 10000"/>
              <a:gd name="connsiteY65" fmla="*/ 149 h 10000"/>
              <a:gd name="connsiteX66" fmla="*/ 988 w 10000"/>
              <a:gd name="connsiteY66" fmla="*/ 296 h 10000"/>
              <a:gd name="connsiteX67" fmla="*/ 683 w 10000"/>
              <a:gd name="connsiteY67" fmla="*/ 334 h 10000"/>
              <a:gd name="connsiteX68" fmla="*/ 683 w 10000"/>
              <a:gd name="connsiteY68" fmla="*/ 447 h 10000"/>
              <a:gd name="connsiteX69" fmla="*/ 378 w 10000"/>
              <a:gd name="connsiteY69" fmla="*/ 595 h 10000"/>
              <a:gd name="connsiteX70" fmla="*/ 81 w 10000"/>
              <a:gd name="connsiteY70" fmla="*/ 818 h 10000"/>
              <a:gd name="connsiteX71" fmla="*/ 0 w 10000"/>
              <a:gd name="connsiteY71" fmla="*/ 1040 h 10000"/>
              <a:gd name="connsiteX72" fmla="*/ 234 w 10000"/>
              <a:gd name="connsiteY72" fmla="*/ 1338 h 10000"/>
              <a:gd name="connsiteX73" fmla="*/ 611 w 10000"/>
              <a:gd name="connsiteY73" fmla="*/ 1412 h 10000"/>
              <a:gd name="connsiteX74" fmla="*/ 988 w 10000"/>
              <a:gd name="connsiteY74" fmla="*/ 1599 h 10000"/>
              <a:gd name="connsiteX75" fmla="*/ 836 w 10000"/>
              <a:gd name="connsiteY75" fmla="*/ 1858 h 10000"/>
              <a:gd name="connsiteX76" fmla="*/ 1294 w 10000"/>
              <a:gd name="connsiteY76" fmla="*/ 2306 h 10000"/>
              <a:gd name="connsiteX77" fmla="*/ 1895 w 10000"/>
              <a:gd name="connsiteY77" fmla="*/ 2602 h 10000"/>
              <a:gd name="connsiteX78" fmla="*/ 1519 w 10000"/>
              <a:gd name="connsiteY78" fmla="*/ 2825 h 10000"/>
              <a:gd name="connsiteX79" fmla="*/ 1590 w 10000"/>
              <a:gd name="connsiteY79" fmla="*/ 3085 h 10000"/>
              <a:gd name="connsiteX80" fmla="*/ 2202 w 10000"/>
              <a:gd name="connsiteY80" fmla="*/ 3270 h 10000"/>
              <a:gd name="connsiteX81" fmla="*/ 2578 w 10000"/>
              <a:gd name="connsiteY81" fmla="*/ 3532 h 10000"/>
              <a:gd name="connsiteX82" fmla="*/ 2426 w 10000"/>
              <a:gd name="connsiteY82" fmla="*/ 3754 h 10000"/>
              <a:gd name="connsiteX83" fmla="*/ 3027 w 10000"/>
              <a:gd name="connsiteY83" fmla="*/ 3941 h 10000"/>
              <a:gd name="connsiteX84" fmla="*/ 3486 w 10000"/>
              <a:gd name="connsiteY84" fmla="*/ 4164 h 10000"/>
              <a:gd name="connsiteX85" fmla="*/ 3414 w 10000"/>
              <a:gd name="connsiteY85" fmla="*/ 4461 h 10000"/>
              <a:gd name="connsiteX86" fmla="*/ 3027 w 10000"/>
              <a:gd name="connsiteY86" fmla="*/ 4795 h 10000"/>
              <a:gd name="connsiteX87" fmla="*/ 2578 w 10000"/>
              <a:gd name="connsiteY87" fmla="*/ 5130 h 10000"/>
              <a:gd name="connsiteX88" fmla="*/ 2354 w 10000"/>
              <a:gd name="connsiteY88" fmla="*/ 5576 h 10000"/>
              <a:gd name="connsiteX89" fmla="*/ 2498 w 10000"/>
              <a:gd name="connsiteY89" fmla="*/ 5502 h 10000"/>
              <a:gd name="connsiteX90" fmla="*/ 2731 w 10000"/>
              <a:gd name="connsiteY90" fmla="*/ 5650 h 10000"/>
              <a:gd name="connsiteX91" fmla="*/ 3109 w 10000"/>
              <a:gd name="connsiteY91" fmla="*/ 5725 h 10000"/>
              <a:gd name="connsiteX92" fmla="*/ 3558 w 10000"/>
              <a:gd name="connsiteY92" fmla="*/ 5763 h 10000"/>
              <a:gd name="connsiteX93" fmla="*/ 3558 w 10000"/>
              <a:gd name="connsiteY93" fmla="*/ 5799 h 10000"/>
              <a:gd name="connsiteX94" fmla="*/ 3486 w 10000"/>
              <a:gd name="connsiteY94" fmla="*/ 5836 h 10000"/>
              <a:gd name="connsiteX95" fmla="*/ 3261 w 10000"/>
              <a:gd name="connsiteY95" fmla="*/ 5874 h 10000"/>
              <a:gd name="connsiteX96" fmla="*/ 3109 w 10000"/>
              <a:gd name="connsiteY96" fmla="*/ 5874 h 10000"/>
              <a:gd name="connsiteX97" fmla="*/ 3027 w 10000"/>
              <a:gd name="connsiteY97" fmla="*/ 5984 h 10000"/>
              <a:gd name="connsiteX98" fmla="*/ 2578 w 10000"/>
              <a:gd name="connsiteY98" fmla="*/ 6022 h 10000"/>
              <a:gd name="connsiteX99" fmla="*/ 2578 w 10000"/>
              <a:gd name="connsiteY99" fmla="*/ 6134 h 10000"/>
              <a:gd name="connsiteX100" fmla="*/ 2578 w 10000"/>
              <a:gd name="connsiteY100" fmla="*/ 6245 h 10000"/>
              <a:gd name="connsiteX101" fmla="*/ 2498 w 10000"/>
              <a:gd name="connsiteY101" fmla="*/ 6245 h 10000"/>
              <a:gd name="connsiteX102" fmla="*/ 2578 w 10000"/>
              <a:gd name="connsiteY102" fmla="*/ 6319 h 10000"/>
              <a:gd name="connsiteX103" fmla="*/ 2578 w 10000"/>
              <a:gd name="connsiteY103" fmla="*/ 6543 h 10000"/>
              <a:gd name="connsiteX104" fmla="*/ 2578 w 10000"/>
              <a:gd name="connsiteY104" fmla="*/ 6840 h 10000"/>
              <a:gd name="connsiteX105" fmla="*/ 2956 w 10000"/>
              <a:gd name="connsiteY105" fmla="*/ 7062 h 10000"/>
              <a:gd name="connsiteX106" fmla="*/ 2803 w 10000"/>
              <a:gd name="connsiteY106" fmla="*/ 7361 h 10000"/>
              <a:gd name="connsiteX107" fmla="*/ 3109 w 10000"/>
              <a:gd name="connsiteY107" fmla="*/ 7398 h 10000"/>
              <a:gd name="connsiteX108" fmla="*/ 3181 w 10000"/>
              <a:gd name="connsiteY108" fmla="*/ 7583 h 10000"/>
              <a:gd name="connsiteX109" fmla="*/ 3486 w 10000"/>
              <a:gd name="connsiteY109" fmla="*/ 7733 h 10000"/>
              <a:gd name="connsiteX110" fmla="*/ 3710 w 10000"/>
              <a:gd name="connsiteY110" fmla="*/ 8030 h 10000"/>
              <a:gd name="connsiteX111" fmla="*/ 3710 w 10000"/>
              <a:gd name="connsiteY111" fmla="*/ 7993 h 10000"/>
              <a:gd name="connsiteX112" fmla="*/ 3935 w 10000"/>
              <a:gd name="connsiteY112" fmla="*/ 7993 h 10000"/>
              <a:gd name="connsiteX113" fmla="*/ 4169 w 10000"/>
              <a:gd name="connsiteY113" fmla="*/ 8067 h 10000"/>
              <a:gd name="connsiteX114" fmla="*/ 4322 w 10000"/>
              <a:gd name="connsiteY114" fmla="*/ 8030 h 10000"/>
              <a:gd name="connsiteX115" fmla="*/ 4618 w 10000"/>
              <a:gd name="connsiteY115" fmla="*/ 8067 h 10000"/>
              <a:gd name="connsiteX116" fmla="*/ 4771 w 10000"/>
              <a:gd name="connsiteY116" fmla="*/ 8141 h 10000"/>
              <a:gd name="connsiteX117" fmla="*/ 5149 w 10000"/>
              <a:gd name="connsiteY117" fmla="*/ 8030 h 10000"/>
              <a:gd name="connsiteX118" fmla="*/ 5454 w 10000"/>
              <a:gd name="connsiteY118" fmla="*/ 8067 h 10000"/>
              <a:gd name="connsiteX119" fmla="*/ 5759 w 10000"/>
              <a:gd name="connsiteY119" fmla="*/ 8178 h 10000"/>
              <a:gd name="connsiteX120" fmla="*/ 5830 w 10000"/>
              <a:gd name="connsiteY120" fmla="*/ 8327 h 10000"/>
              <a:gd name="connsiteX121" fmla="*/ 5830 w 10000"/>
              <a:gd name="connsiteY121" fmla="*/ 8476 h 10000"/>
              <a:gd name="connsiteX122" fmla="*/ 6137 w 10000"/>
              <a:gd name="connsiteY122" fmla="*/ 8550 h 10000"/>
              <a:gd name="connsiteX123" fmla="*/ 6137 w 10000"/>
              <a:gd name="connsiteY123" fmla="*/ 8625 h 10000"/>
              <a:gd name="connsiteX124" fmla="*/ 6442 w 10000"/>
              <a:gd name="connsiteY124" fmla="*/ 8737 h 10000"/>
              <a:gd name="connsiteX125" fmla="*/ 6819 w 10000"/>
              <a:gd name="connsiteY125" fmla="*/ 8773 h 10000"/>
              <a:gd name="connsiteX126" fmla="*/ 6891 w 10000"/>
              <a:gd name="connsiteY126" fmla="*/ 8885 h 10000"/>
              <a:gd name="connsiteX127" fmla="*/ 7502 w 10000"/>
              <a:gd name="connsiteY127" fmla="*/ 8959 h 10000"/>
              <a:gd name="connsiteX128" fmla="*/ 7727 w 10000"/>
              <a:gd name="connsiteY128" fmla="*/ 9071 h 10000"/>
              <a:gd name="connsiteX129" fmla="*/ 7574 w 10000"/>
              <a:gd name="connsiteY129" fmla="*/ 9182 h 10000"/>
              <a:gd name="connsiteX130" fmla="*/ 7421 w 10000"/>
              <a:gd name="connsiteY130" fmla="*/ 9257 h 10000"/>
              <a:gd name="connsiteX131" fmla="*/ 6971 w 10000"/>
              <a:gd name="connsiteY131" fmla="*/ 9293 h 10000"/>
              <a:gd name="connsiteX132" fmla="*/ 6891 w 10000"/>
              <a:gd name="connsiteY132" fmla="*/ 9404 h 10000"/>
              <a:gd name="connsiteX133" fmla="*/ 7116 w 10000"/>
              <a:gd name="connsiteY133" fmla="*/ 9480 h 10000"/>
              <a:gd name="connsiteX134" fmla="*/ 7116 w 10000"/>
              <a:gd name="connsiteY134" fmla="*/ 9591 h 10000"/>
              <a:gd name="connsiteX135" fmla="*/ 7269 w 10000"/>
              <a:gd name="connsiteY135" fmla="*/ 9703 h 10000"/>
              <a:gd name="connsiteX136" fmla="*/ 7502 w 10000"/>
              <a:gd name="connsiteY136" fmla="*/ 9852 h 10000"/>
              <a:gd name="connsiteX137" fmla="*/ 7798 w 10000"/>
              <a:gd name="connsiteY137" fmla="*/ 9852 h 10000"/>
              <a:gd name="connsiteX138" fmla="*/ 7879 w 10000"/>
              <a:gd name="connsiteY138" fmla="*/ 9665 h 10000"/>
              <a:gd name="connsiteX139" fmla="*/ 8176 w 10000"/>
              <a:gd name="connsiteY139" fmla="*/ 9665 h 10000"/>
              <a:gd name="connsiteX140" fmla="*/ 8706 w 10000"/>
              <a:gd name="connsiteY140" fmla="*/ 9517 h 10000"/>
              <a:gd name="connsiteX141" fmla="*/ 9083 w 10000"/>
              <a:gd name="connsiteY141" fmla="*/ 9591 h 10000"/>
              <a:gd name="connsiteX142" fmla="*/ 9469 w 10000"/>
              <a:gd name="connsiteY142" fmla="*/ 9703 h 10000"/>
              <a:gd name="connsiteX143" fmla="*/ 9317 w 10000"/>
              <a:gd name="connsiteY143" fmla="*/ 9777 h 10000"/>
              <a:gd name="connsiteX144" fmla="*/ 9469 w 10000"/>
              <a:gd name="connsiteY144" fmla="*/ 9964 h 10000"/>
              <a:gd name="connsiteX145" fmla="*/ 9694 w 10000"/>
              <a:gd name="connsiteY145" fmla="*/ 10000 h 10000"/>
              <a:gd name="connsiteX146" fmla="*/ 10000 w 10000"/>
              <a:gd name="connsiteY146" fmla="*/ 10000 h 10000"/>
              <a:gd name="connsiteX147" fmla="*/ 10000 w 10000"/>
              <a:gd name="connsiteY147"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971 w 10000"/>
              <a:gd name="connsiteY17" fmla="*/ 1449 h 10000"/>
              <a:gd name="connsiteX18" fmla="*/ 6738 w 10000"/>
              <a:gd name="connsiteY18" fmla="*/ 1635 h 10000"/>
              <a:gd name="connsiteX19" fmla="*/ 6513 w 10000"/>
              <a:gd name="connsiteY19" fmla="*/ 1858 h 10000"/>
              <a:gd name="connsiteX20" fmla="*/ 6442 w 10000"/>
              <a:gd name="connsiteY20" fmla="*/ 2007 h 10000"/>
              <a:gd name="connsiteX21" fmla="*/ 6738 w 10000"/>
              <a:gd name="connsiteY21" fmla="*/ 2491 h 10000"/>
              <a:gd name="connsiteX22" fmla="*/ 5983 w 10000"/>
              <a:gd name="connsiteY22" fmla="*/ 2491 h 10000"/>
              <a:gd name="connsiteX23" fmla="*/ 5381 w 10000"/>
              <a:gd name="connsiteY23" fmla="*/ 2417 h 10000"/>
              <a:gd name="connsiteX24" fmla="*/ 5229 w 10000"/>
              <a:gd name="connsiteY24" fmla="*/ 2491 h 10000"/>
              <a:gd name="connsiteX25" fmla="*/ 5149 w 10000"/>
              <a:gd name="connsiteY25" fmla="*/ 2602 h 10000"/>
              <a:gd name="connsiteX26" fmla="*/ 5454 w 10000"/>
              <a:gd name="connsiteY26" fmla="*/ 2751 h 10000"/>
              <a:gd name="connsiteX27" fmla="*/ 5912 w 10000"/>
              <a:gd name="connsiteY27" fmla="*/ 2788 h 10000"/>
              <a:gd name="connsiteX28" fmla="*/ 6137 w 10000"/>
              <a:gd name="connsiteY28" fmla="*/ 2788 h 10000"/>
              <a:gd name="connsiteX29" fmla="*/ 6289 w 10000"/>
              <a:gd name="connsiteY29" fmla="*/ 2862 h 10000"/>
              <a:gd name="connsiteX30" fmla="*/ 6289 w 10000"/>
              <a:gd name="connsiteY30" fmla="*/ 2937 h 10000"/>
              <a:gd name="connsiteX31" fmla="*/ 6137 w 10000"/>
              <a:gd name="connsiteY31" fmla="*/ 3049 h 10000"/>
              <a:gd name="connsiteX32" fmla="*/ 6055 w 10000"/>
              <a:gd name="connsiteY32" fmla="*/ 3085 h 10000"/>
              <a:gd name="connsiteX33" fmla="*/ 5830 w 10000"/>
              <a:gd name="connsiteY33" fmla="*/ 3085 h 10000"/>
              <a:gd name="connsiteX34" fmla="*/ 5381 w 10000"/>
              <a:gd name="connsiteY34" fmla="*/ 3010 h 10000"/>
              <a:gd name="connsiteX35" fmla="*/ 4923 w 10000"/>
              <a:gd name="connsiteY35" fmla="*/ 2973 h 10000"/>
              <a:gd name="connsiteX36" fmla="*/ 4698 w 10000"/>
              <a:gd name="connsiteY36" fmla="*/ 2937 h 10000"/>
              <a:gd name="connsiteX37" fmla="*/ 4546 w 10000"/>
              <a:gd name="connsiteY37" fmla="*/ 2862 h 10000"/>
              <a:gd name="connsiteX38" fmla="*/ 4017 w 10000"/>
              <a:gd name="connsiteY38" fmla="*/ 2527 h 10000"/>
              <a:gd name="connsiteX39" fmla="*/ 3935 w 10000"/>
              <a:gd name="connsiteY39" fmla="*/ 2342 h 10000"/>
              <a:gd name="connsiteX40" fmla="*/ 3935 w 10000"/>
              <a:gd name="connsiteY40" fmla="*/ 2267 h 10000"/>
              <a:gd name="connsiteX41" fmla="*/ 3863 w 10000"/>
              <a:gd name="connsiteY41" fmla="*/ 2155 h 10000"/>
              <a:gd name="connsiteX42" fmla="*/ 3414 w 10000"/>
              <a:gd name="connsiteY42" fmla="*/ 2082 h 10000"/>
              <a:gd name="connsiteX43" fmla="*/ 3027 w 10000"/>
              <a:gd name="connsiteY43" fmla="*/ 2007 h 10000"/>
              <a:gd name="connsiteX44" fmla="*/ 2273 w 10000"/>
              <a:gd name="connsiteY44" fmla="*/ 1746 h 10000"/>
              <a:gd name="connsiteX45" fmla="*/ 2578 w 10000"/>
              <a:gd name="connsiteY45" fmla="*/ 1746 h 10000"/>
              <a:gd name="connsiteX46" fmla="*/ 2884 w 10000"/>
              <a:gd name="connsiteY46" fmla="*/ 1821 h 10000"/>
              <a:gd name="connsiteX47" fmla="*/ 3558 w 10000"/>
              <a:gd name="connsiteY47" fmla="*/ 1821 h 10000"/>
              <a:gd name="connsiteX48" fmla="*/ 5076 w 10000"/>
              <a:gd name="connsiteY48" fmla="*/ 1858 h 10000"/>
              <a:gd name="connsiteX49" fmla="*/ 5606 w 10000"/>
              <a:gd name="connsiteY49" fmla="*/ 1784 h 10000"/>
              <a:gd name="connsiteX50" fmla="*/ 5912 w 10000"/>
              <a:gd name="connsiteY50" fmla="*/ 1710 h 10000"/>
              <a:gd name="connsiteX51" fmla="*/ 6137 w 10000"/>
              <a:gd name="connsiteY51" fmla="*/ 1561 h 10000"/>
              <a:gd name="connsiteX52" fmla="*/ 6361 w 10000"/>
              <a:gd name="connsiteY52" fmla="*/ 1264 h 10000"/>
              <a:gd name="connsiteX53" fmla="*/ 6442 w 10000"/>
              <a:gd name="connsiteY53" fmla="*/ 1114 h 10000"/>
              <a:gd name="connsiteX54" fmla="*/ 6361 w 10000"/>
              <a:gd name="connsiteY54" fmla="*/ 967 h 10000"/>
              <a:gd name="connsiteX55" fmla="*/ 5983 w 10000"/>
              <a:gd name="connsiteY55" fmla="*/ 742 h 10000"/>
              <a:gd name="connsiteX56" fmla="*/ 5381 w 10000"/>
              <a:gd name="connsiteY56" fmla="*/ 668 h 10000"/>
              <a:gd name="connsiteX57" fmla="*/ 4017 w 10000"/>
              <a:gd name="connsiteY57" fmla="*/ 483 h 10000"/>
              <a:gd name="connsiteX58" fmla="*/ 3334 w 10000"/>
              <a:gd name="connsiteY58" fmla="*/ 372 h 10000"/>
              <a:gd name="connsiteX59" fmla="*/ 2731 w 10000"/>
              <a:gd name="connsiteY59" fmla="*/ 372 h 10000"/>
              <a:gd name="connsiteX60" fmla="*/ 1366 w 10000"/>
              <a:gd name="connsiteY60" fmla="*/ 372 h 10000"/>
              <a:gd name="connsiteX61" fmla="*/ 1590 w 10000"/>
              <a:gd name="connsiteY61" fmla="*/ 260 h 10000"/>
              <a:gd name="connsiteX62" fmla="*/ 1671 w 10000"/>
              <a:gd name="connsiteY62" fmla="*/ 222 h 10000"/>
              <a:gd name="connsiteX63" fmla="*/ 1519 w 10000"/>
              <a:gd name="connsiteY63" fmla="*/ 185 h 10000"/>
              <a:gd name="connsiteX64" fmla="*/ 1141 w 10000"/>
              <a:gd name="connsiteY64" fmla="*/ 149 h 10000"/>
              <a:gd name="connsiteX65" fmla="*/ 988 w 10000"/>
              <a:gd name="connsiteY65" fmla="*/ 296 h 10000"/>
              <a:gd name="connsiteX66" fmla="*/ 683 w 10000"/>
              <a:gd name="connsiteY66" fmla="*/ 334 h 10000"/>
              <a:gd name="connsiteX67" fmla="*/ 683 w 10000"/>
              <a:gd name="connsiteY67" fmla="*/ 447 h 10000"/>
              <a:gd name="connsiteX68" fmla="*/ 378 w 10000"/>
              <a:gd name="connsiteY68" fmla="*/ 595 h 10000"/>
              <a:gd name="connsiteX69" fmla="*/ 81 w 10000"/>
              <a:gd name="connsiteY69" fmla="*/ 818 h 10000"/>
              <a:gd name="connsiteX70" fmla="*/ 0 w 10000"/>
              <a:gd name="connsiteY70" fmla="*/ 1040 h 10000"/>
              <a:gd name="connsiteX71" fmla="*/ 234 w 10000"/>
              <a:gd name="connsiteY71" fmla="*/ 1338 h 10000"/>
              <a:gd name="connsiteX72" fmla="*/ 611 w 10000"/>
              <a:gd name="connsiteY72" fmla="*/ 1412 h 10000"/>
              <a:gd name="connsiteX73" fmla="*/ 988 w 10000"/>
              <a:gd name="connsiteY73" fmla="*/ 1599 h 10000"/>
              <a:gd name="connsiteX74" fmla="*/ 836 w 10000"/>
              <a:gd name="connsiteY74" fmla="*/ 1858 h 10000"/>
              <a:gd name="connsiteX75" fmla="*/ 1294 w 10000"/>
              <a:gd name="connsiteY75" fmla="*/ 2306 h 10000"/>
              <a:gd name="connsiteX76" fmla="*/ 1895 w 10000"/>
              <a:gd name="connsiteY76" fmla="*/ 2602 h 10000"/>
              <a:gd name="connsiteX77" fmla="*/ 1519 w 10000"/>
              <a:gd name="connsiteY77" fmla="*/ 2825 h 10000"/>
              <a:gd name="connsiteX78" fmla="*/ 1590 w 10000"/>
              <a:gd name="connsiteY78" fmla="*/ 3085 h 10000"/>
              <a:gd name="connsiteX79" fmla="*/ 2202 w 10000"/>
              <a:gd name="connsiteY79" fmla="*/ 3270 h 10000"/>
              <a:gd name="connsiteX80" fmla="*/ 2578 w 10000"/>
              <a:gd name="connsiteY80" fmla="*/ 3532 h 10000"/>
              <a:gd name="connsiteX81" fmla="*/ 2426 w 10000"/>
              <a:gd name="connsiteY81" fmla="*/ 3754 h 10000"/>
              <a:gd name="connsiteX82" fmla="*/ 3027 w 10000"/>
              <a:gd name="connsiteY82" fmla="*/ 3941 h 10000"/>
              <a:gd name="connsiteX83" fmla="*/ 3486 w 10000"/>
              <a:gd name="connsiteY83" fmla="*/ 4164 h 10000"/>
              <a:gd name="connsiteX84" fmla="*/ 3414 w 10000"/>
              <a:gd name="connsiteY84" fmla="*/ 4461 h 10000"/>
              <a:gd name="connsiteX85" fmla="*/ 3027 w 10000"/>
              <a:gd name="connsiteY85" fmla="*/ 4795 h 10000"/>
              <a:gd name="connsiteX86" fmla="*/ 2578 w 10000"/>
              <a:gd name="connsiteY86" fmla="*/ 5130 h 10000"/>
              <a:gd name="connsiteX87" fmla="*/ 2354 w 10000"/>
              <a:gd name="connsiteY87" fmla="*/ 5576 h 10000"/>
              <a:gd name="connsiteX88" fmla="*/ 2498 w 10000"/>
              <a:gd name="connsiteY88" fmla="*/ 5502 h 10000"/>
              <a:gd name="connsiteX89" fmla="*/ 2731 w 10000"/>
              <a:gd name="connsiteY89" fmla="*/ 5650 h 10000"/>
              <a:gd name="connsiteX90" fmla="*/ 3109 w 10000"/>
              <a:gd name="connsiteY90" fmla="*/ 5725 h 10000"/>
              <a:gd name="connsiteX91" fmla="*/ 3558 w 10000"/>
              <a:gd name="connsiteY91" fmla="*/ 5763 h 10000"/>
              <a:gd name="connsiteX92" fmla="*/ 3558 w 10000"/>
              <a:gd name="connsiteY92" fmla="*/ 5799 h 10000"/>
              <a:gd name="connsiteX93" fmla="*/ 3486 w 10000"/>
              <a:gd name="connsiteY93" fmla="*/ 5836 h 10000"/>
              <a:gd name="connsiteX94" fmla="*/ 3261 w 10000"/>
              <a:gd name="connsiteY94" fmla="*/ 5874 h 10000"/>
              <a:gd name="connsiteX95" fmla="*/ 3109 w 10000"/>
              <a:gd name="connsiteY95" fmla="*/ 5874 h 10000"/>
              <a:gd name="connsiteX96" fmla="*/ 3027 w 10000"/>
              <a:gd name="connsiteY96" fmla="*/ 5984 h 10000"/>
              <a:gd name="connsiteX97" fmla="*/ 2578 w 10000"/>
              <a:gd name="connsiteY97" fmla="*/ 6022 h 10000"/>
              <a:gd name="connsiteX98" fmla="*/ 2578 w 10000"/>
              <a:gd name="connsiteY98" fmla="*/ 6134 h 10000"/>
              <a:gd name="connsiteX99" fmla="*/ 2578 w 10000"/>
              <a:gd name="connsiteY99" fmla="*/ 6245 h 10000"/>
              <a:gd name="connsiteX100" fmla="*/ 2498 w 10000"/>
              <a:gd name="connsiteY100" fmla="*/ 6245 h 10000"/>
              <a:gd name="connsiteX101" fmla="*/ 2578 w 10000"/>
              <a:gd name="connsiteY101" fmla="*/ 6319 h 10000"/>
              <a:gd name="connsiteX102" fmla="*/ 2578 w 10000"/>
              <a:gd name="connsiteY102" fmla="*/ 6543 h 10000"/>
              <a:gd name="connsiteX103" fmla="*/ 2578 w 10000"/>
              <a:gd name="connsiteY103" fmla="*/ 6840 h 10000"/>
              <a:gd name="connsiteX104" fmla="*/ 2956 w 10000"/>
              <a:gd name="connsiteY104" fmla="*/ 7062 h 10000"/>
              <a:gd name="connsiteX105" fmla="*/ 2803 w 10000"/>
              <a:gd name="connsiteY105" fmla="*/ 7361 h 10000"/>
              <a:gd name="connsiteX106" fmla="*/ 3109 w 10000"/>
              <a:gd name="connsiteY106" fmla="*/ 7398 h 10000"/>
              <a:gd name="connsiteX107" fmla="*/ 3181 w 10000"/>
              <a:gd name="connsiteY107" fmla="*/ 7583 h 10000"/>
              <a:gd name="connsiteX108" fmla="*/ 3486 w 10000"/>
              <a:gd name="connsiteY108" fmla="*/ 7733 h 10000"/>
              <a:gd name="connsiteX109" fmla="*/ 3710 w 10000"/>
              <a:gd name="connsiteY109" fmla="*/ 8030 h 10000"/>
              <a:gd name="connsiteX110" fmla="*/ 3710 w 10000"/>
              <a:gd name="connsiteY110" fmla="*/ 7993 h 10000"/>
              <a:gd name="connsiteX111" fmla="*/ 3935 w 10000"/>
              <a:gd name="connsiteY111" fmla="*/ 7993 h 10000"/>
              <a:gd name="connsiteX112" fmla="*/ 4169 w 10000"/>
              <a:gd name="connsiteY112" fmla="*/ 8067 h 10000"/>
              <a:gd name="connsiteX113" fmla="*/ 4322 w 10000"/>
              <a:gd name="connsiteY113" fmla="*/ 8030 h 10000"/>
              <a:gd name="connsiteX114" fmla="*/ 4618 w 10000"/>
              <a:gd name="connsiteY114" fmla="*/ 8067 h 10000"/>
              <a:gd name="connsiteX115" fmla="*/ 4771 w 10000"/>
              <a:gd name="connsiteY115" fmla="*/ 8141 h 10000"/>
              <a:gd name="connsiteX116" fmla="*/ 5149 w 10000"/>
              <a:gd name="connsiteY116" fmla="*/ 8030 h 10000"/>
              <a:gd name="connsiteX117" fmla="*/ 5454 w 10000"/>
              <a:gd name="connsiteY117" fmla="*/ 8067 h 10000"/>
              <a:gd name="connsiteX118" fmla="*/ 5759 w 10000"/>
              <a:gd name="connsiteY118" fmla="*/ 8178 h 10000"/>
              <a:gd name="connsiteX119" fmla="*/ 5830 w 10000"/>
              <a:gd name="connsiteY119" fmla="*/ 8327 h 10000"/>
              <a:gd name="connsiteX120" fmla="*/ 5830 w 10000"/>
              <a:gd name="connsiteY120" fmla="*/ 8476 h 10000"/>
              <a:gd name="connsiteX121" fmla="*/ 6137 w 10000"/>
              <a:gd name="connsiteY121" fmla="*/ 8550 h 10000"/>
              <a:gd name="connsiteX122" fmla="*/ 6137 w 10000"/>
              <a:gd name="connsiteY122" fmla="*/ 8625 h 10000"/>
              <a:gd name="connsiteX123" fmla="*/ 6442 w 10000"/>
              <a:gd name="connsiteY123" fmla="*/ 8737 h 10000"/>
              <a:gd name="connsiteX124" fmla="*/ 6819 w 10000"/>
              <a:gd name="connsiteY124" fmla="*/ 8773 h 10000"/>
              <a:gd name="connsiteX125" fmla="*/ 6891 w 10000"/>
              <a:gd name="connsiteY125" fmla="*/ 8885 h 10000"/>
              <a:gd name="connsiteX126" fmla="*/ 7502 w 10000"/>
              <a:gd name="connsiteY126" fmla="*/ 8959 h 10000"/>
              <a:gd name="connsiteX127" fmla="*/ 7727 w 10000"/>
              <a:gd name="connsiteY127" fmla="*/ 9071 h 10000"/>
              <a:gd name="connsiteX128" fmla="*/ 7574 w 10000"/>
              <a:gd name="connsiteY128" fmla="*/ 9182 h 10000"/>
              <a:gd name="connsiteX129" fmla="*/ 7421 w 10000"/>
              <a:gd name="connsiteY129" fmla="*/ 9257 h 10000"/>
              <a:gd name="connsiteX130" fmla="*/ 6971 w 10000"/>
              <a:gd name="connsiteY130" fmla="*/ 9293 h 10000"/>
              <a:gd name="connsiteX131" fmla="*/ 6891 w 10000"/>
              <a:gd name="connsiteY131" fmla="*/ 9404 h 10000"/>
              <a:gd name="connsiteX132" fmla="*/ 7116 w 10000"/>
              <a:gd name="connsiteY132" fmla="*/ 9480 h 10000"/>
              <a:gd name="connsiteX133" fmla="*/ 7116 w 10000"/>
              <a:gd name="connsiteY133" fmla="*/ 9591 h 10000"/>
              <a:gd name="connsiteX134" fmla="*/ 7269 w 10000"/>
              <a:gd name="connsiteY134" fmla="*/ 9703 h 10000"/>
              <a:gd name="connsiteX135" fmla="*/ 7502 w 10000"/>
              <a:gd name="connsiteY135" fmla="*/ 9852 h 10000"/>
              <a:gd name="connsiteX136" fmla="*/ 7798 w 10000"/>
              <a:gd name="connsiteY136" fmla="*/ 9852 h 10000"/>
              <a:gd name="connsiteX137" fmla="*/ 7879 w 10000"/>
              <a:gd name="connsiteY137" fmla="*/ 9665 h 10000"/>
              <a:gd name="connsiteX138" fmla="*/ 8176 w 10000"/>
              <a:gd name="connsiteY138" fmla="*/ 9665 h 10000"/>
              <a:gd name="connsiteX139" fmla="*/ 8706 w 10000"/>
              <a:gd name="connsiteY139" fmla="*/ 9517 h 10000"/>
              <a:gd name="connsiteX140" fmla="*/ 9083 w 10000"/>
              <a:gd name="connsiteY140" fmla="*/ 9591 h 10000"/>
              <a:gd name="connsiteX141" fmla="*/ 9469 w 10000"/>
              <a:gd name="connsiteY141" fmla="*/ 9703 h 10000"/>
              <a:gd name="connsiteX142" fmla="*/ 9317 w 10000"/>
              <a:gd name="connsiteY142" fmla="*/ 9777 h 10000"/>
              <a:gd name="connsiteX143" fmla="*/ 9469 w 10000"/>
              <a:gd name="connsiteY143" fmla="*/ 9964 h 10000"/>
              <a:gd name="connsiteX144" fmla="*/ 9694 w 10000"/>
              <a:gd name="connsiteY144" fmla="*/ 10000 h 10000"/>
              <a:gd name="connsiteX145" fmla="*/ 10000 w 10000"/>
              <a:gd name="connsiteY145" fmla="*/ 10000 h 10000"/>
              <a:gd name="connsiteX146" fmla="*/ 10000 w 10000"/>
              <a:gd name="connsiteY146"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971 w 10000"/>
              <a:gd name="connsiteY17" fmla="*/ 1449 h 10000"/>
              <a:gd name="connsiteX18" fmla="*/ 6738 w 10000"/>
              <a:gd name="connsiteY18" fmla="*/ 1635 h 10000"/>
              <a:gd name="connsiteX19" fmla="*/ 6442 w 10000"/>
              <a:gd name="connsiteY19" fmla="*/ 2007 h 10000"/>
              <a:gd name="connsiteX20" fmla="*/ 6738 w 10000"/>
              <a:gd name="connsiteY20" fmla="*/ 2491 h 10000"/>
              <a:gd name="connsiteX21" fmla="*/ 5983 w 10000"/>
              <a:gd name="connsiteY21" fmla="*/ 2491 h 10000"/>
              <a:gd name="connsiteX22" fmla="*/ 5381 w 10000"/>
              <a:gd name="connsiteY22" fmla="*/ 2417 h 10000"/>
              <a:gd name="connsiteX23" fmla="*/ 5229 w 10000"/>
              <a:gd name="connsiteY23" fmla="*/ 2491 h 10000"/>
              <a:gd name="connsiteX24" fmla="*/ 5149 w 10000"/>
              <a:gd name="connsiteY24" fmla="*/ 2602 h 10000"/>
              <a:gd name="connsiteX25" fmla="*/ 5454 w 10000"/>
              <a:gd name="connsiteY25" fmla="*/ 2751 h 10000"/>
              <a:gd name="connsiteX26" fmla="*/ 5912 w 10000"/>
              <a:gd name="connsiteY26" fmla="*/ 2788 h 10000"/>
              <a:gd name="connsiteX27" fmla="*/ 6137 w 10000"/>
              <a:gd name="connsiteY27" fmla="*/ 2788 h 10000"/>
              <a:gd name="connsiteX28" fmla="*/ 6289 w 10000"/>
              <a:gd name="connsiteY28" fmla="*/ 2862 h 10000"/>
              <a:gd name="connsiteX29" fmla="*/ 6289 w 10000"/>
              <a:gd name="connsiteY29" fmla="*/ 2937 h 10000"/>
              <a:gd name="connsiteX30" fmla="*/ 6137 w 10000"/>
              <a:gd name="connsiteY30" fmla="*/ 3049 h 10000"/>
              <a:gd name="connsiteX31" fmla="*/ 6055 w 10000"/>
              <a:gd name="connsiteY31" fmla="*/ 3085 h 10000"/>
              <a:gd name="connsiteX32" fmla="*/ 5830 w 10000"/>
              <a:gd name="connsiteY32" fmla="*/ 3085 h 10000"/>
              <a:gd name="connsiteX33" fmla="*/ 5381 w 10000"/>
              <a:gd name="connsiteY33" fmla="*/ 3010 h 10000"/>
              <a:gd name="connsiteX34" fmla="*/ 4923 w 10000"/>
              <a:gd name="connsiteY34" fmla="*/ 2973 h 10000"/>
              <a:gd name="connsiteX35" fmla="*/ 4698 w 10000"/>
              <a:gd name="connsiteY35" fmla="*/ 2937 h 10000"/>
              <a:gd name="connsiteX36" fmla="*/ 4546 w 10000"/>
              <a:gd name="connsiteY36" fmla="*/ 2862 h 10000"/>
              <a:gd name="connsiteX37" fmla="*/ 4017 w 10000"/>
              <a:gd name="connsiteY37" fmla="*/ 2527 h 10000"/>
              <a:gd name="connsiteX38" fmla="*/ 3935 w 10000"/>
              <a:gd name="connsiteY38" fmla="*/ 2342 h 10000"/>
              <a:gd name="connsiteX39" fmla="*/ 3935 w 10000"/>
              <a:gd name="connsiteY39" fmla="*/ 2267 h 10000"/>
              <a:gd name="connsiteX40" fmla="*/ 3863 w 10000"/>
              <a:gd name="connsiteY40" fmla="*/ 2155 h 10000"/>
              <a:gd name="connsiteX41" fmla="*/ 3414 w 10000"/>
              <a:gd name="connsiteY41" fmla="*/ 2082 h 10000"/>
              <a:gd name="connsiteX42" fmla="*/ 3027 w 10000"/>
              <a:gd name="connsiteY42" fmla="*/ 2007 h 10000"/>
              <a:gd name="connsiteX43" fmla="*/ 2273 w 10000"/>
              <a:gd name="connsiteY43" fmla="*/ 1746 h 10000"/>
              <a:gd name="connsiteX44" fmla="*/ 2578 w 10000"/>
              <a:gd name="connsiteY44" fmla="*/ 1746 h 10000"/>
              <a:gd name="connsiteX45" fmla="*/ 2884 w 10000"/>
              <a:gd name="connsiteY45" fmla="*/ 1821 h 10000"/>
              <a:gd name="connsiteX46" fmla="*/ 3558 w 10000"/>
              <a:gd name="connsiteY46" fmla="*/ 1821 h 10000"/>
              <a:gd name="connsiteX47" fmla="*/ 5076 w 10000"/>
              <a:gd name="connsiteY47" fmla="*/ 1858 h 10000"/>
              <a:gd name="connsiteX48" fmla="*/ 5606 w 10000"/>
              <a:gd name="connsiteY48" fmla="*/ 1784 h 10000"/>
              <a:gd name="connsiteX49" fmla="*/ 5912 w 10000"/>
              <a:gd name="connsiteY49" fmla="*/ 1710 h 10000"/>
              <a:gd name="connsiteX50" fmla="*/ 6137 w 10000"/>
              <a:gd name="connsiteY50" fmla="*/ 1561 h 10000"/>
              <a:gd name="connsiteX51" fmla="*/ 6361 w 10000"/>
              <a:gd name="connsiteY51" fmla="*/ 1264 h 10000"/>
              <a:gd name="connsiteX52" fmla="*/ 6442 w 10000"/>
              <a:gd name="connsiteY52" fmla="*/ 1114 h 10000"/>
              <a:gd name="connsiteX53" fmla="*/ 6361 w 10000"/>
              <a:gd name="connsiteY53" fmla="*/ 967 h 10000"/>
              <a:gd name="connsiteX54" fmla="*/ 5983 w 10000"/>
              <a:gd name="connsiteY54" fmla="*/ 742 h 10000"/>
              <a:gd name="connsiteX55" fmla="*/ 5381 w 10000"/>
              <a:gd name="connsiteY55" fmla="*/ 668 h 10000"/>
              <a:gd name="connsiteX56" fmla="*/ 4017 w 10000"/>
              <a:gd name="connsiteY56" fmla="*/ 483 h 10000"/>
              <a:gd name="connsiteX57" fmla="*/ 3334 w 10000"/>
              <a:gd name="connsiteY57" fmla="*/ 372 h 10000"/>
              <a:gd name="connsiteX58" fmla="*/ 2731 w 10000"/>
              <a:gd name="connsiteY58" fmla="*/ 372 h 10000"/>
              <a:gd name="connsiteX59" fmla="*/ 1366 w 10000"/>
              <a:gd name="connsiteY59" fmla="*/ 372 h 10000"/>
              <a:gd name="connsiteX60" fmla="*/ 1590 w 10000"/>
              <a:gd name="connsiteY60" fmla="*/ 260 h 10000"/>
              <a:gd name="connsiteX61" fmla="*/ 1671 w 10000"/>
              <a:gd name="connsiteY61" fmla="*/ 222 h 10000"/>
              <a:gd name="connsiteX62" fmla="*/ 1519 w 10000"/>
              <a:gd name="connsiteY62" fmla="*/ 185 h 10000"/>
              <a:gd name="connsiteX63" fmla="*/ 1141 w 10000"/>
              <a:gd name="connsiteY63" fmla="*/ 149 h 10000"/>
              <a:gd name="connsiteX64" fmla="*/ 988 w 10000"/>
              <a:gd name="connsiteY64" fmla="*/ 296 h 10000"/>
              <a:gd name="connsiteX65" fmla="*/ 683 w 10000"/>
              <a:gd name="connsiteY65" fmla="*/ 334 h 10000"/>
              <a:gd name="connsiteX66" fmla="*/ 683 w 10000"/>
              <a:gd name="connsiteY66" fmla="*/ 447 h 10000"/>
              <a:gd name="connsiteX67" fmla="*/ 378 w 10000"/>
              <a:gd name="connsiteY67" fmla="*/ 595 h 10000"/>
              <a:gd name="connsiteX68" fmla="*/ 81 w 10000"/>
              <a:gd name="connsiteY68" fmla="*/ 818 h 10000"/>
              <a:gd name="connsiteX69" fmla="*/ 0 w 10000"/>
              <a:gd name="connsiteY69" fmla="*/ 1040 h 10000"/>
              <a:gd name="connsiteX70" fmla="*/ 234 w 10000"/>
              <a:gd name="connsiteY70" fmla="*/ 1338 h 10000"/>
              <a:gd name="connsiteX71" fmla="*/ 611 w 10000"/>
              <a:gd name="connsiteY71" fmla="*/ 1412 h 10000"/>
              <a:gd name="connsiteX72" fmla="*/ 988 w 10000"/>
              <a:gd name="connsiteY72" fmla="*/ 1599 h 10000"/>
              <a:gd name="connsiteX73" fmla="*/ 836 w 10000"/>
              <a:gd name="connsiteY73" fmla="*/ 1858 h 10000"/>
              <a:gd name="connsiteX74" fmla="*/ 1294 w 10000"/>
              <a:gd name="connsiteY74" fmla="*/ 2306 h 10000"/>
              <a:gd name="connsiteX75" fmla="*/ 1895 w 10000"/>
              <a:gd name="connsiteY75" fmla="*/ 2602 h 10000"/>
              <a:gd name="connsiteX76" fmla="*/ 1519 w 10000"/>
              <a:gd name="connsiteY76" fmla="*/ 2825 h 10000"/>
              <a:gd name="connsiteX77" fmla="*/ 1590 w 10000"/>
              <a:gd name="connsiteY77" fmla="*/ 3085 h 10000"/>
              <a:gd name="connsiteX78" fmla="*/ 2202 w 10000"/>
              <a:gd name="connsiteY78" fmla="*/ 3270 h 10000"/>
              <a:gd name="connsiteX79" fmla="*/ 2578 w 10000"/>
              <a:gd name="connsiteY79" fmla="*/ 3532 h 10000"/>
              <a:gd name="connsiteX80" fmla="*/ 2426 w 10000"/>
              <a:gd name="connsiteY80" fmla="*/ 3754 h 10000"/>
              <a:gd name="connsiteX81" fmla="*/ 3027 w 10000"/>
              <a:gd name="connsiteY81" fmla="*/ 3941 h 10000"/>
              <a:gd name="connsiteX82" fmla="*/ 3486 w 10000"/>
              <a:gd name="connsiteY82" fmla="*/ 4164 h 10000"/>
              <a:gd name="connsiteX83" fmla="*/ 3414 w 10000"/>
              <a:gd name="connsiteY83" fmla="*/ 4461 h 10000"/>
              <a:gd name="connsiteX84" fmla="*/ 3027 w 10000"/>
              <a:gd name="connsiteY84" fmla="*/ 4795 h 10000"/>
              <a:gd name="connsiteX85" fmla="*/ 2578 w 10000"/>
              <a:gd name="connsiteY85" fmla="*/ 5130 h 10000"/>
              <a:gd name="connsiteX86" fmla="*/ 2354 w 10000"/>
              <a:gd name="connsiteY86" fmla="*/ 5576 h 10000"/>
              <a:gd name="connsiteX87" fmla="*/ 2498 w 10000"/>
              <a:gd name="connsiteY87" fmla="*/ 5502 h 10000"/>
              <a:gd name="connsiteX88" fmla="*/ 2731 w 10000"/>
              <a:gd name="connsiteY88" fmla="*/ 5650 h 10000"/>
              <a:gd name="connsiteX89" fmla="*/ 3109 w 10000"/>
              <a:gd name="connsiteY89" fmla="*/ 5725 h 10000"/>
              <a:gd name="connsiteX90" fmla="*/ 3558 w 10000"/>
              <a:gd name="connsiteY90" fmla="*/ 5763 h 10000"/>
              <a:gd name="connsiteX91" fmla="*/ 3558 w 10000"/>
              <a:gd name="connsiteY91" fmla="*/ 5799 h 10000"/>
              <a:gd name="connsiteX92" fmla="*/ 3486 w 10000"/>
              <a:gd name="connsiteY92" fmla="*/ 5836 h 10000"/>
              <a:gd name="connsiteX93" fmla="*/ 3261 w 10000"/>
              <a:gd name="connsiteY93" fmla="*/ 5874 h 10000"/>
              <a:gd name="connsiteX94" fmla="*/ 3109 w 10000"/>
              <a:gd name="connsiteY94" fmla="*/ 5874 h 10000"/>
              <a:gd name="connsiteX95" fmla="*/ 3027 w 10000"/>
              <a:gd name="connsiteY95" fmla="*/ 5984 h 10000"/>
              <a:gd name="connsiteX96" fmla="*/ 2578 w 10000"/>
              <a:gd name="connsiteY96" fmla="*/ 6022 h 10000"/>
              <a:gd name="connsiteX97" fmla="*/ 2578 w 10000"/>
              <a:gd name="connsiteY97" fmla="*/ 6134 h 10000"/>
              <a:gd name="connsiteX98" fmla="*/ 2578 w 10000"/>
              <a:gd name="connsiteY98" fmla="*/ 6245 h 10000"/>
              <a:gd name="connsiteX99" fmla="*/ 2498 w 10000"/>
              <a:gd name="connsiteY99" fmla="*/ 6245 h 10000"/>
              <a:gd name="connsiteX100" fmla="*/ 2578 w 10000"/>
              <a:gd name="connsiteY100" fmla="*/ 6319 h 10000"/>
              <a:gd name="connsiteX101" fmla="*/ 2578 w 10000"/>
              <a:gd name="connsiteY101" fmla="*/ 6543 h 10000"/>
              <a:gd name="connsiteX102" fmla="*/ 2578 w 10000"/>
              <a:gd name="connsiteY102" fmla="*/ 6840 h 10000"/>
              <a:gd name="connsiteX103" fmla="*/ 2956 w 10000"/>
              <a:gd name="connsiteY103" fmla="*/ 7062 h 10000"/>
              <a:gd name="connsiteX104" fmla="*/ 2803 w 10000"/>
              <a:gd name="connsiteY104" fmla="*/ 7361 h 10000"/>
              <a:gd name="connsiteX105" fmla="*/ 3109 w 10000"/>
              <a:gd name="connsiteY105" fmla="*/ 7398 h 10000"/>
              <a:gd name="connsiteX106" fmla="*/ 3181 w 10000"/>
              <a:gd name="connsiteY106" fmla="*/ 7583 h 10000"/>
              <a:gd name="connsiteX107" fmla="*/ 3486 w 10000"/>
              <a:gd name="connsiteY107" fmla="*/ 7733 h 10000"/>
              <a:gd name="connsiteX108" fmla="*/ 3710 w 10000"/>
              <a:gd name="connsiteY108" fmla="*/ 8030 h 10000"/>
              <a:gd name="connsiteX109" fmla="*/ 3710 w 10000"/>
              <a:gd name="connsiteY109" fmla="*/ 7993 h 10000"/>
              <a:gd name="connsiteX110" fmla="*/ 3935 w 10000"/>
              <a:gd name="connsiteY110" fmla="*/ 7993 h 10000"/>
              <a:gd name="connsiteX111" fmla="*/ 4169 w 10000"/>
              <a:gd name="connsiteY111" fmla="*/ 8067 h 10000"/>
              <a:gd name="connsiteX112" fmla="*/ 4322 w 10000"/>
              <a:gd name="connsiteY112" fmla="*/ 8030 h 10000"/>
              <a:gd name="connsiteX113" fmla="*/ 4618 w 10000"/>
              <a:gd name="connsiteY113" fmla="*/ 8067 h 10000"/>
              <a:gd name="connsiteX114" fmla="*/ 4771 w 10000"/>
              <a:gd name="connsiteY114" fmla="*/ 8141 h 10000"/>
              <a:gd name="connsiteX115" fmla="*/ 5149 w 10000"/>
              <a:gd name="connsiteY115" fmla="*/ 8030 h 10000"/>
              <a:gd name="connsiteX116" fmla="*/ 5454 w 10000"/>
              <a:gd name="connsiteY116" fmla="*/ 8067 h 10000"/>
              <a:gd name="connsiteX117" fmla="*/ 5759 w 10000"/>
              <a:gd name="connsiteY117" fmla="*/ 8178 h 10000"/>
              <a:gd name="connsiteX118" fmla="*/ 5830 w 10000"/>
              <a:gd name="connsiteY118" fmla="*/ 8327 h 10000"/>
              <a:gd name="connsiteX119" fmla="*/ 5830 w 10000"/>
              <a:gd name="connsiteY119" fmla="*/ 8476 h 10000"/>
              <a:gd name="connsiteX120" fmla="*/ 6137 w 10000"/>
              <a:gd name="connsiteY120" fmla="*/ 8550 h 10000"/>
              <a:gd name="connsiteX121" fmla="*/ 6137 w 10000"/>
              <a:gd name="connsiteY121" fmla="*/ 8625 h 10000"/>
              <a:gd name="connsiteX122" fmla="*/ 6442 w 10000"/>
              <a:gd name="connsiteY122" fmla="*/ 8737 h 10000"/>
              <a:gd name="connsiteX123" fmla="*/ 6819 w 10000"/>
              <a:gd name="connsiteY123" fmla="*/ 8773 h 10000"/>
              <a:gd name="connsiteX124" fmla="*/ 6891 w 10000"/>
              <a:gd name="connsiteY124" fmla="*/ 8885 h 10000"/>
              <a:gd name="connsiteX125" fmla="*/ 7502 w 10000"/>
              <a:gd name="connsiteY125" fmla="*/ 8959 h 10000"/>
              <a:gd name="connsiteX126" fmla="*/ 7727 w 10000"/>
              <a:gd name="connsiteY126" fmla="*/ 9071 h 10000"/>
              <a:gd name="connsiteX127" fmla="*/ 7574 w 10000"/>
              <a:gd name="connsiteY127" fmla="*/ 9182 h 10000"/>
              <a:gd name="connsiteX128" fmla="*/ 7421 w 10000"/>
              <a:gd name="connsiteY128" fmla="*/ 9257 h 10000"/>
              <a:gd name="connsiteX129" fmla="*/ 6971 w 10000"/>
              <a:gd name="connsiteY129" fmla="*/ 9293 h 10000"/>
              <a:gd name="connsiteX130" fmla="*/ 6891 w 10000"/>
              <a:gd name="connsiteY130" fmla="*/ 9404 h 10000"/>
              <a:gd name="connsiteX131" fmla="*/ 7116 w 10000"/>
              <a:gd name="connsiteY131" fmla="*/ 9480 h 10000"/>
              <a:gd name="connsiteX132" fmla="*/ 7116 w 10000"/>
              <a:gd name="connsiteY132" fmla="*/ 9591 h 10000"/>
              <a:gd name="connsiteX133" fmla="*/ 7269 w 10000"/>
              <a:gd name="connsiteY133" fmla="*/ 9703 h 10000"/>
              <a:gd name="connsiteX134" fmla="*/ 7502 w 10000"/>
              <a:gd name="connsiteY134" fmla="*/ 9852 h 10000"/>
              <a:gd name="connsiteX135" fmla="*/ 7798 w 10000"/>
              <a:gd name="connsiteY135" fmla="*/ 9852 h 10000"/>
              <a:gd name="connsiteX136" fmla="*/ 7879 w 10000"/>
              <a:gd name="connsiteY136" fmla="*/ 9665 h 10000"/>
              <a:gd name="connsiteX137" fmla="*/ 8176 w 10000"/>
              <a:gd name="connsiteY137" fmla="*/ 9665 h 10000"/>
              <a:gd name="connsiteX138" fmla="*/ 8706 w 10000"/>
              <a:gd name="connsiteY138" fmla="*/ 9517 h 10000"/>
              <a:gd name="connsiteX139" fmla="*/ 9083 w 10000"/>
              <a:gd name="connsiteY139" fmla="*/ 9591 h 10000"/>
              <a:gd name="connsiteX140" fmla="*/ 9469 w 10000"/>
              <a:gd name="connsiteY140" fmla="*/ 9703 h 10000"/>
              <a:gd name="connsiteX141" fmla="*/ 9317 w 10000"/>
              <a:gd name="connsiteY141" fmla="*/ 9777 h 10000"/>
              <a:gd name="connsiteX142" fmla="*/ 9469 w 10000"/>
              <a:gd name="connsiteY142" fmla="*/ 9964 h 10000"/>
              <a:gd name="connsiteX143" fmla="*/ 9694 w 10000"/>
              <a:gd name="connsiteY143" fmla="*/ 10000 h 10000"/>
              <a:gd name="connsiteX144" fmla="*/ 10000 w 10000"/>
              <a:gd name="connsiteY144" fmla="*/ 10000 h 10000"/>
              <a:gd name="connsiteX145" fmla="*/ 10000 w 10000"/>
              <a:gd name="connsiteY145"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971 w 10000"/>
              <a:gd name="connsiteY17" fmla="*/ 1449 h 10000"/>
              <a:gd name="connsiteX18" fmla="*/ 6442 w 10000"/>
              <a:gd name="connsiteY18" fmla="*/ 2007 h 10000"/>
              <a:gd name="connsiteX19" fmla="*/ 6738 w 10000"/>
              <a:gd name="connsiteY19" fmla="*/ 2491 h 10000"/>
              <a:gd name="connsiteX20" fmla="*/ 5983 w 10000"/>
              <a:gd name="connsiteY20" fmla="*/ 2491 h 10000"/>
              <a:gd name="connsiteX21" fmla="*/ 5381 w 10000"/>
              <a:gd name="connsiteY21" fmla="*/ 2417 h 10000"/>
              <a:gd name="connsiteX22" fmla="*/ 5229 w 10000"/>
              <a:gd name="connsiteY22" fmla="*/ 2491 h 10000"/>
              <a:gd name="connsiteX23" fmla="*/ 5149 w 10000"/>
              <a:gd name="connsiteY23" fmla="*/ 2602 h 10000"/>
              <a:gd name="connsiteX24" fmla="*/ 5454 w 10000"/>
              <a:gd name="connsiteY24" fmla="*/ 2751 h 10000"/>
              <a:gd name="connsiteX25" fmla="*/ 5912 w 10000"/>
              <a:gd name="connsiteY25" fmla="*/ 2788 h 10000"/>
              <a:gd name="connsiteX26" fmla="*/ 6137 w 10000"/>
              <a:gd name="connsiteY26" fmla="*/ 2788 h 10000"/>
              <a:gd name="connsiteX27" fmla="*/ 6289 w 10000"/>
              <a:gd name="connsiteY27" fmla="*/ 2862 h 10000"/>
              <a:gd name="connsiteX28" fmla="*/ 6289 w 10000"/>
              <a:gd name="connsiteY28" fmla="*/ 2937 h 10000"/>
              <a:gd name="connsiteX29" fmla="*/ 6137 w 10000"/>
              <a:gd name="connsiteY29" fmla="*/ 3049 h 10000"/>
              <a:gd name="connsiteX30" fmla="*/ 6055 w 10000"/>
              <a:gd name="connsiteY30" fmla="*/ 3085 h 10000"/>
              <a:gd name="connsiteX31" fmla="*/ 5830 w 10000"/>
              <a:gd name="connsiteY31" fmla="*/ 3085 h 10000"/>
              <a:gd name="connsiteX32" fmla="*/ 5381 w 10000"/>
              <a:gd name="connsiteY32" fmla="*/ 3010 h 10000"/>
              <a:gd name="connsiteX33" fmla="*/ 4923 w 10000"/>
              <a:gd name="connsiteY33" fmla="*/ 2973 h 10000"/>
              <a:gd name="connsiteX34" fmla="*/ 4698 w 10000"/>
              <a:gd name="connsiteY34" fmla="*/ 2937 h 10000"/>
              <a:gd name="connsiteX35" fmla="*/ 4546 w 10000"/>
              <a:gd name="connsiteY35" fmla="*/ 2862 h 10000"/>
              <a:gd name="connsiteX36" fmla="*/ 4017 w 10000"/>
              <a:gd name="connsiteY36" fmla="*/ 2527 h 10000"/>
              <a:gd name="connsiteX37" fmla="*/ 3935 w 10000"/>
              <a:gd name="connsiteY37" fmla="*/ 2342 h 10000"/>
              <a:gd name="connsiteX38" fmla="*/ 3935 w 10000"/>
              <a:gd name="connsiteY38" fmla="*/ 2267 h 10000"/>
              <a:gd name="connsiteX39" fmla="*/ 3863 w 10000"/>
              <a:gd name="connsiteY39" fmla="*/ 2155 h 10000"/>
              <a:gd name="connsiteX40" fmla="*/ 3414 w 10000"/>
              <a:gd name="connsiteY40" fmla="*/ 2082 h 10000"/>
              <a:gd name="connsiteX41" fmla="*/ 3027 w 10000"/>
              <a:gd name="connsiteY41" fmla="*/ 2007 h 10000"/>
              <a:gd name="connsiteX42" fmla="*/ 2273 w 10000"/>
              <a:gd name="connsiteY42" fmla="*/ 1746 h 10000"/>
              <a:gd name="connsiteX43" fmla="*/ 2578 w 10000"/>
              <a:gd name="connsiteY43" fmla="*/ 1746 h 10000"/>
              <a:gd name="connsiteX44" fmla="*/ 2884 w 10000"/>
              <a:gd name="connsiteY44" fmla="*/ 1821 h 10000"/>
              <a:gd name="connsiteX45" fmla="*/ 3558 w 10000"/>
              <a:gd name="connsiteY45" fmla="*/ 1821 h 10000"/>
              <a:gd name="connsiteX46" fmla="*/ 5076 w 10000"/>
              <a:gd name="connsiteY46" fmla="*/ 1858 h 10000"/>
              <a:gd name="connsiteX47" fmla="*/ 5606 w 10000"/>
              <a:gd name="connsiteY47" fmla="*/ 1784 h 10000"/>
              <a:gd name="connsiteX48" fmla="*/ 5912 w 10000"/>
              <a:gd name="connsiteY48" fmla="*/ 1710 h 10000"/>
              <a:gd name="connsiteX49" fmla="*/ 6137 w 10000"/>
              <a:gd name="connsiteY49" fmla="*/ 1561 h 10000"/>
              <a:gd name="connsiteX50" fmla="*/ 6361 w 10000"/>
              <a:gd name="connsiteY50" fmla="*/ 1264 h 10000"/>
              <a:gd name="connsiteX51" fmla="*/ 6442 w 10000"/>
              <a:gd name="connsiteY51" fmla="*/ 1114 h 10000"/>
              <a:gd name="connsiteX52" fmla="*/ 6361 w 10000"/>
              <a:gd name="connsiteY52" fmla="*/ 967 h 10000"/>
              <a:gd name="connsiteX53" fmla="*/ 5983 w 10000"/>
              <a:gd name="connsiteY53" fmla="*/ 742 h 10000"/>
              <a:gd name="connsiteX54" fmla="*/ 5381 w 10000"/>
              <a:gd name="connsiteY54" fmla="*/ 668 h 10000"/>
              <a:gd name="connsiteX55" fmla="*/ 4017 w 10000"/>
              <a:gd name="connsiteY55" fmla="*/ 483 h 10000"/>
              <a:gd name="connsiteX56" fmla="*/ 3334 w 10000"/>
              <a:gd name="connsiteY56" fmla="*/ 372 h 10000"/>
              <a:gd name="connsiteX57" fmla="*/ 2731 w 10000"/>
              <a:gd name="connsiteY57" fmla="*/ 372 h 10000"/>
              <a:gd name="connsiteX58" fmla="*/ 1366 w 10000"/>
              <a:gd name="connsiteY58" fmla="*/ 372 h 10000"/>
              <a:gd name="connsiteX59" fmla="*/ 1590 w 10000"/>
              <a:gd name="connsiteY59" fmla="*/ 260 h 10000"/>
              <a:gd name="connsiteX60" fmla="*/ 1671 w 10000"/>
              <a:gd name="connsiteY60" fmla="*/ 222 h 10000"/>
              <a:gd name="connsiteX61" fmla="*/ 1519 w 10000"/>
              <a:gd name="connsiteY61" fmla="*/ 185 h 10000"/>
              <a:gd name="connsiteX62" fmla="*/ 1141 w 10000"/>
              <a:gd name="connsiteY62" fmla="*/ 149 h 10000"/>
              <a:gd name="connsiteX63" fmla="*/ 988 w 10000"/>
              <a:gd name="connsiteY63" fmla="*/ 296 h 10000"/>
              <a:gd name="connsiteX64" fmla="*/ 683 w 10000"/>
              <a:gd name="connsiteY64" fmla="*/ 334 h 10000"/>
              <a:gd name="connsiteX65" fmla="*/ 683 w 10000"/>
              <a:gd name="connsiteY65" fmla="*/ 447 h 10000"/>
              <a:gd name="connsiteX66" fmla="*/ 378 w 10000"/>
              <a:gd name="connsiteY66" fmla="*/ 595 h 10000"/>
              <a:gd name="connsiteX67" fmla="*/ 81 w 10000"/>
              <a:gd name="connsiteY67" fmla="*/ 818 h 10000"/>
              <a:gd name="connsiteX68" fmla="*/ 0 w 10000"/>
              <a:gd name="connsiteY68" fmla="*/ 1040 h 10000"/>
              <a:gd name="connsiteX69" fmla="*/ 234 w 10000"/>
              <a:gd name="connsiteY69" fmla="*/ 1338 h 10000"/>
              <a:gd name="connsiteX70" fmla="*/ 611 w 10000"/>
              <a:gd name="connsiteY70" fmla="*/ 1412 h 10000"/>
              <a:gd name="connsiteX71" fmla="*/ 988 w 10000"/>
              <a:gd name="connsiteY71" fmla="*/ 1599 h 10000"/>
              <a:gd name="connsiteX72" fmla="*/ 836 w 10000"/>
              <a:gd name="connsiteY72" fmla="*/ 1858 h 10000"/>
              <a:gd name="connsiteX73" fmla="*/ 1294 w 10000"/>
              <a:gd name="connsiteY73" fmla="*/ 2306 h 10000"/>
              <a:gd name="connsiteX74" fmla="*/ 1895 w 10000"/>
              <a:gd name="connsiteY74" fmla="*/ 2602 h 10000"/>
              <a:gd name="connsiteX75" fmla="*/ 1519 w 10000"/>
              <a:gd name="connsiteY75" fmla="*/ 2825 h 10000"/>
              <a:gd name="connsiteX76" fmla="*/ 1590 w 10000"/>
              <a:gd name="connsiteY76" fmla="*/ 3085 h 10000"/>
              <a:gd name="connsiteX77" fmla="*/ 2202 w 10000"/>
              <a:gd name="connsiteY77" fmla="*/ 3270 h 10000"/>
              <a:gd name="connsiteX78" fmla="*/ 2578 w 10000"/>
              <a:gd name="connsiteY78" fmla="*/ 3532 h 10000"/>
              <a:gd name="connsiteX79" fmla="*/ 2426 w 10000"/>
              <a:gd name="connsiteY79" fmla="*/ 3754 h 10000"/>
              <a:gd name="connsiteX80" fmla="*/ 3027 w 10000"/>
              <a:gd name="connsiteY80" fmla="*/ 3941 h 10000"/>
              <a:gd name="connsiteX81" fmla="*/ 3486 w 10000"/>
              <a:gd name="connsiteY81" fmla="*/ 4164 h 10000"/>
              <a:gd name="connsiteX82" fmla="*/ 3414 w 10000"/>
              <a:gd name="connsiteY82" fmla="*/ 4461 h 10000"/>
              <a:gd name="connsiteX83" fmla="*/ 3027 w 10000"/>
              <a:gd name="connsiteY83" fmla="*/ 4795 h 10000"/>
              <a:gd name="connsiteX84" fmla="*/ 2578 w 10000"/>
              <a:gd name="connsiteY84" fmla="*/ 5130 h 10000"/>
              <a:gd name="connsiteX85" fmla="*/ 2354 w 10000"/>
              <a:gd name="connsiteY85" fmla="*/ 5576 h 10000"/>
              <a:gd name="connsiteX86" fmla="*/ 2498 w 10000"/>
              <a:gd name="connsiteY86" fmla="*/ 5502 h 10000"/>
              <a:gd name="connsiteX87" fmla="*/ 2731 w 10000"/>
              <a:gd name="connsiteY87" fmla="*/ 5650 h 10000"/>
              <a:gd name="connsiteX88" fmla="*/ 3109 w 10000"/>
              <a:gd name="connsiteY88" fmla="*/ 5725 h 10000"/>
              <a:gd name="connsiteX89" fmla="*/ 3558 w 10000"/>
              <a:gd name="connsiteY89" fmla="*/ 5763 h 10000"/>
              <a:gd name="connsiteX90" fmla="*/ 3558 w 10000"/>
              <a:gd name="connsiteY90" fmla="*/ 5799 h 10000"/>
              <a:gd name="connsiteX91" fmla="*/ 3486 w 10000"/>
              <a:gd name="connsiteY91" fmla="*/ 5836 h 10000"/>
              <a:gd name="connsiteX92" fmla="*/ 3261 w 10000"/>
              <a:gd name="connsiteY92" fmla="*/ 5874 h 10000"/>
              <a:gd name="connsiteX93" fmla="*/ 3109 w 10000"/>
              <a:gd name="connsiteY93" fmla="*/ 5874 h 10000"/>
              <a:gd name="connsiteX94" fmla="*/ 3027 w 10000"/>
              <a:gd name="connsiteY94" fmla="*/ 5984 h 10000"/>
              <a:gd name="connsiteX95" fmla="*/ 2578 w 10000"/>
              <a:gd name="connsiteY95" fmla="*/ 6022 h 10000"/>
              <a:gd name="connsiteX96" fmla="*/ 2578 w 10000"/>
              <a:gd name="connsiteY96" fmla="*/ 6134 h 10000"/>
              <a:gd name="connsiteX97" fmla="*/ 2578 w 10000"/>
              <a:gd name="connsiteY97" fmla="*/ 6245 h 10000"/>
              <a:gd name="connsiteX98" fmla="*/ 2498 w 10000"/>
              <a:gd name="connsiteY98" fmla="*/ 6245 h 10000"/>
              <a:gd name="connsiteX99" fmla="*/ 2578 w 10000"/>
              <a:gd name="connsiteY99" fmla="*/ 6319 h 10000"/>
              <a:gd name="connsiteX100" fmla="*/ 2578 w 10000"/>
              <a:gd name="connsiteY100" fmla="*/ 6543 h 10000"/>
              <a:gd name="connsiteX101" fmla="*/ 2578 w 10000"/>
              <a:gd name="connsiteY101" fmla="*/ 6840 h 10000"/>
              <a:gd name="connsiteX102" fmla="*/ 2956 w 10000"/>
              <a:gd name="connsiteY102" fmla="*/ 7062 h 10000"/>
              <a:gd name="connsiteX103" fmla="*/ 2803 w 10000"/>
              <a:gd name="connsiteY103" fmla="*/ 7361 h 10000"/>
              <a:gd name="connsiteX104" fmla="*/ 3109 w 10000"/>
              <a:gd name="connsiteY104" fmla="*/ 7398 h 10000"/>
              <a:gd name="connsiteX105" fmla="*/ 3181 w 10000"/>
              <a:gd name="connsiteY105" fmla="*/ 7583 h 10000"/>
              <a:gd name="connsiteX106" fmla="*/ 3486 w 10000"/>
              <a:gd name="connsiteY106" fmla="*/ 7733 h 10000"/>
              <a:gd name="connsiteX107" fmla="*/ 3710 w 10000"/>
              <a:gd name="connsiteY107" fmla="*/ 8030 h 10000"/>
              <a:gd name="connsiteX108" fmla="*/ 3710 w 10000"/>
              <a:gd name="connsiteY108" fmla="*/ 7993 h 10000"/>
              <a:gd name="connsiteX109" fmla="*/ 3935 w 10000"/>
              <a:gd name="connsiteY109" fmla="*/ 7993 h 10000"/>
              <a:gd name="connsiteX110" fmla="*/ 4169 w 10000"/>
              <a:gd name="connsiteY110" fmla="*/ 8067 h 10000"/>
              <a:gd name="connsiteX111" fmla="*/ 4322 w 10000"/>
              <a:gd name="connsiteY111" fmla="*/ 8030 h 10000"/>
              <a:gd name="connsiteX112" fmla="*/ 4618 w 10000"/>
              <a:gd name="connsiteY112" fmla="*/ 8067 h 10000"/>
              <a:gd name="connsiteX113" fmla="*/ 4771 w 10000"/>
              <a:gd name="connsiteY113" fmla="*/ 8141 h 10000"/>
              <a:gd name="connsiteX114" fmla="*/ 5149 w 10000"/>
              <a:gd name="connsiteY114" fmla="*/ 8030 h 10000"/>
              <a:gd name="connsiteX115" fmla="*/ 5454 w 10000"/>
              <a:gd name="connsiteY115" fmla="*/ 8067 h 10000"/>
              <a:gd name="connsiteX116" fmla="*/ 5759 w 10000"/>
              <a:gd name="connsiteY116" fmla="*/ 8178 h 10000"/>
              <a:gd name="connsiteX117" fmla="*/ 5830 w 10000"/>
              <a:gd name="connsiteY117" fmla="*/ 8327 h 10000"/>
              <a:gd name="connsiteX118" fmla="*/ 5830 w 10000"/>
              <a:gd name="connsiteY118" fmla="*/ 8476 h 10000"/>
              <a:gd name="connsiteX119" fmla="*/ 6137 w 10000"/>
              <a:gd name="connsiteY119" fmla="*/ 8550 h 10000"/>
              <a:gd name="connsiteX120" fmla="*/ 6137 w 10000"/>
              <a:gd name="connsiteY120" fmla="*/ 8625 h 10000"/>
              <a:gd name="connsiteX121" fmla="*/ 6442 w 10000"/>
              <a:gd name="connsiteY121" fmla="*/ 8737 h 10000"/>
              <a:gd name="connsiteX122" fmla="*/ 6819 w 10000"/>
              <a:gd name="connsiteY122" fmla="*/ 8773 h 10000"/>
              <a:gd name="connsiteX123" fmla="*/ 6891 w 10000"/>
              <a:gd name="connsiteY123" fmla="*/ 8885 h 10000"/>
              <a:gd name="connsiteX124" fmla="*/ 7502 w 10000"/>
              <a:gd name="connsiteY124" fmla="*/ 8959 h 10000"/>
              <a:gd name="connsiteX125" fmla="*/ 7727 w 10000"/>
              <a:gd name="connsiteY125" fmla="*/ 9071 h 10000"/>
              <a:gd name="connsiteX126" fmla="*/ 7574 w 10000"/>
              <a:gd name="connsiteY126" fmla="*/ 9182 h 10000"/>
              <a:gd name="connsiteX127" fmla="*/ 7421 w 10000"/>
              <a:gd name="connsiteY127" fmla="*/ 9257 h 10000"/>
              <a:gd name="connsiteX128" fmla="*/ 6971 w 10000"/>
              <a:gd name="connsiteY128" fmla="*/ 9293 h 10000"/>
              <a:gd name="connsiteX129" fmla="*/ 6891 w 10000"/>
              <a:gd name="connsiteY129" fmla="*/ 9404 h 10000"/>
              <a:gd name="connsiteX130" fmla="*/ 7116 w 10000"/>
              <a:gd name="connsiteY130" fmla="*/ 9480 h 10000"/>
              <a:gd name="connsiteX131" fmla="*/ 7116 w 10000"/>
              <a:gd name="connsiteY131" fmla="*/ 9591 h 10000"/>
              <a:gd name="connsiteX132" fmla="*/ 7269 w 10000"/>
              <a:gd name="connsiteY132" fmla="*/ 9703 h 10000"/>
              <a:gd name="connsiteX133" fmla="*/ 7502 w 10000"/>
              <a:gd name="connsiteY133" fmla="*/ 9852 h 10000"/>
              <a:gd name="connsiteX134" fmla="*/ 7798 w 10000"/>
              <a:gd name="connsiteY134" fmla="*/ 9852 h 10000"/>
              <a:gd name="connsiteX135" fmla="*/ 7879 w 10000"/>
              <a:gd name="connsiteY135" fmla="*/ 9665 h 10000"/>
              <a:gd name="connsiteX136" fmla="*/ 8176 w 10000"/>
              <a:gd name="connsiteY136" fmla="*/ 9665 h 10000"/>
              <a:gd name="connsiteX137" fmla="*/ 8706 w 10000"/>
              <a:gd name="connsiteY137" fmla="*/ 9517 h 10000"/>
              <a:gd name="connsiteX138" fmla="*/ 9083 w 10000"/>
              <a:gd name="connsiteY138" fmla="*/ 9591 h 10000"/>
              <a:gd name="connsiteX139" fmla="*/ 9469 w 10000"/>
              <a:gd name="connsiteY139" fmla="*/ 9703 h 10000"/>
              <a:gd name="connsiteX140" fmla="*/ 9317 w 10000"/>
              <a:gd name="connsiteY140" fmla="*/ 9777 h 10000"/>
              <a:gd name="connsiteX141" fmla="*/ 9469 w 10000"/>
              <a:gd name="connsiteY141" fmla="*/ 9964 h 10000"/>
              <a:gd name="connsiteX142" fmla="*/ 9694 w 10000"/>
              <a:gd name="connsiteY142" fmla="*/ 10000 h 10000"/>
              <a:gd name="connsiteX143" fmla="*/ 10000 w 10000"/>
              <a:gd name="connsiteY143" fmla="*/ 10000 h 10000"/>
              <a:gd name="connsiteX144" fmla="*/ 10000 w 10000"/>
              <a:gd name="connsiteY144"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8104 w 10000"/>
              <a:gd name="connsiteY16" fmla="*/ 1003 h 10000"/>
              <a:gd name="connsiteX17" fmla="*/ 6442 w 10000"/>
              <a:gd name="connsiteY17" fmla="*/ 2007 h 10000"/>
              <a:gd name="connsiteX18" fmla="*/ 6738 w 10000"/>
              <a:gd name="connsiteY18" fmla="*/ 2491 h 10000"/>
              <a:gd name="connsiteX19" fmla="*/ 5983 w 10000"/>
              <a:gd name="connsiteY19" fmla="*/ 2491 h 10000"/>
              <a:gd name="connsiteX20" fmla="*/ 5381 w 10000"/>
              <a:gd name="connsiteY20" fmla="*/ 2417 h 10000"/>
              <a:gd name="connsiteX21" fmla="*/ 5229 w 10000"/>
              <a:gd name="connsiteY21" fmla="*/ 2491 h 10000"/>
              <a:gd name="connsiteX22" fmla="*/ 5149 w 10000"/>
              <a:gd name="connsiteY22" fmla="*/ 2602 h 10000"/>
              <a:gd name="connsiteX23" fmla="*/ 5454 w 10000"/>
              <a:gd name="connsiteY23" fmla="*/ 2751 h 10000"/>
              <a:gd name="connsiteX24" fmla="*/ 5912 w 10000"/>
              <a:gd name="connsiteY24" fmla="*/ 2788 h 10000"/>
              <a:gd name="connsiteX25" fmla="*/ 6137 w 10000"/>
              <a:gd name="connsiteY25" fmla="*/ 2788 h 10000"/>
              <a:gd name="connsiteX26" fmla="*/ 6289 w 10000"/>
              <a:gd name="connsiteY26" fmla="*/ 2862 h 10000"/>
              <a:gd name="connsiteX27" fmla="*/ 6289 w 10000"/>
              <a:gd name="connsiteY27" fmla="*/ 2937 h 10000"/>
              <a:gd name="connsiteX28" fmla="*/ 6137 w 10000"/>
              <a:gd name="connsiteY28" fmla="*/ 3049 h 10000"/>
              <a:gd name="connsiteX29" fmla="*/ 6055 w 10000"/>
              <a:gd name="connsiteY29" fmla="*/ 3085 h 10000"/>
              <a:gd name="connsiteX30" fmla="*/ 5830 w 10000"/>
              <a:gd name="connsiteY30" fmla="*/ 3085 h 10000"/>
              <a:gd name="connsiteX31" fmla="*/ 5381 w 10000"/>
              <a:gd name="connsiteY31" fmla="*/ 3010 h 10000"/>
              <a:gd name="connsiteX32" fmla="*/ 4923 w 10000"/>
              <a:gd name="connsiteY32" fmla="*/ 2973 h 10000"/>
              <a:gd name="connsiteX33" fmla="*/ 4698 w 10000"/>
              <a:gd name="connsiteY33" fmla="*/ 2937 h 10000"/>
              <a:gd name="connsiteX34" fmla="*/ 4546 w 10000"/>
              <a:gd name="connsiteY34" fmla="*/ 2862 h 10000"/>
              <a:gd name="connsiteX35" fmla="*/ 4017 w 10000"/>
              <a:gd name="connsiteY35" fmla="*/ 2527 h 10000"/>
              <a:gd name="connsiteX36" fmla="*/ 3935 w 10000"/>
              <a:gd name="connsiteY36" fmla="*/ 2342 h 10000"/>
              <a:gd name="connsiteX37" fmla="*/ 3935 w 10000"/>
              <a:gd name="connsiteY37" fmla="*/ 2267 h 10000"/>
              <a:gd name="connsiteX38" fmla="*/ 3863 w 10000"/>
              <a:gd name="connsiteY38" fmla="*/ 2155 h 10000"/>
              <a:gd name="connsiteX39" fmla="*/ 3414 w 10000"/>
              <a:gd name="connsiteY39" fmla="*/ 2082 h 10000"/>
              <a:gd name="connsiteX40" fmla="*/ 3027 w 10000"/>
              <a:gd name="connsiteY40" fmla="*/ 2007 h 10000"/>
              <a:gd name="connsiteX41" fmla="*/ 2273 w 10000"/>
              <a:gd name="connsiteY41" fmla="*/ 1746 h 10000"/>
              <a:gd name="connsiteX42" fmla="*/ 2578 w 10000"/>
              <a:gd name="connsiteY42" fmla="*/ 1746 h 10000"/>
              <a:gd name="connsiteX43" fmla="*/ 2884 w 10000"/>
              <a:gd name="connsiteY43" fmla="*/ 1821 h 10000"/>
              <a:gd name="connsiteX44" fmla="*/ 3558 w 10000"/>
              <a:gd name="connsiteY44" fmla="*/ 1821 h 10000"/>
              <a:gd name="connsiteX45" fmla="*/ 5076 w 10000"/>
              <a:gd name="connsiteY45" fmla="*/ 1858 h 10000"/>
              <a:gd name="connsiteX46" fmla="*/ 5606 w 10000"/>
              <a:gd name="connsiteY46" fmla="*/ 1784 h 10000"/>
              <a:gd name="connsiteX47" fmla="*/ 5912 w 10000"/>
              <a:gd name="connsiteY47" fmla="*/ 1710 h 10000"/>
              <a:gd name="connsiteX48" fmla="*/ 6137 w 10000"/>
              <a:gd name="connsiteY48" fmla="*/ 1561 h 10000"/>
              <a:gd name="connsiteX49" fmla="*/ 6361 w 10000"/>
              <a:gd name="connsiteY49" fmla="*/ 1264 h 10000"/>
              <a:gd name="connsiteX50" fmla="*/ 6442 w 10000"/>
              <a:gd name="connsiteY50" fmla="*/ 1114 h 10000"/>
              <a:gd name="connsiteX51" fmla="*/ 6361 w 10000"/>
              <a:gd name="connsiteY51" fmla="*/ 967 h 10000"/>
              <a:gd name="connsiteX52" fmla="*/ 5983 w 10000"/>
              <a:gd name="connsiteY52" fmla="*/ 742 h 10000"/>
              <a:gd name="connsiteX53" fmla="*/ 5381 w 10000"/>
              <a:gd name="connsiteY53" fmla="*/ 668 h 10000"/>
              <a:gd name="connsiteX54" fmla="*/ 4017 w 10000"/>
              <a:gd name="connsiteY54" fmla="*/ 483 h 10000"/>
              <a:gd name="connsiteX55" fmla="*/ 3334 w 10000"/>
              <a:gd name="connsiteY55" fmla="*/ 372 h 10000"/>
              <a:gd name="connsiteX56" fmla="*/ 2731 w 10000"/>
              <a:gd name="connsiteY56" fmla="*/ 372 h 10000"/>
              <a:gd name="connsiteX57" fmla="*/ 1366 w 10000"/>
              <a:gd name="connsiteY57" fmla="*/ 372 h 10000"/>
              <a:gd name="connsiteX58" fmla="*/ 1590 w 10000"/>
              <a:gd name="connsiteY58" fmla="*/ 260 h 10000"/>
              <a:gd name="connsiteX59" fmla="*/ 1671 w 10000"/>
              <a:gd name="connsiteY59" fmla="*/ 222 h 10000"/>
              <a:gd name="connsiteX60" fmla="*/ 1519 w 10000"/>
              <a:gd name="connsiteY60" fmla="*/ 185 h 10000"/>
              <a:gd name="connsiteX61" fmla="*/ 1141 w 10000"/>
              <a:gd name="connsiteY61" fmla="*/ 149 h 10000"/>
              <a:gd name="connsiteX62" fmla="*/ 988 w 10000"/>
              <a:gd name="connsiteY62" fmla="*/ 296 h 10000"/>
              <a:gd name="connsiteX63" fmla="*/ 683 w 10000"/>
              <a:gd name="connsiteY63" fmla="*/ 334 h 10000"/>
              <a:gd name="connsiteX64" fmla="*/ 683 w 10000"/>
              <a:gd name="connsiteY64" fmla="*/ 447 h 10000"/>
              <a:gd name="connsiteX65" fmla="*/ 378 w 10000"/>
              <a:gd name="connsiteY65" fmla="*/ 595 h 10000"/>
              <a:gd name="connsiteX66" fmla="*/ 81 w 10000"/>
              <a:gd name="connsiteY66" fmla="*/ 818 h 10000"/>
              <a:gd name="connsiteX67" fmla="*/ 0 w 10000"/>
              <a:gd name="connsiteY67" fmla="*/ 1040 h 10000"/>
              <a:gd name="connsiteX68" fmla="*/ 234 w 10000"/>
              <a:gd name="connsiteY68" fmla="*/ 1338 h 10000"/>
              <a:gd name="connsiteX69" fmla="*/ 611 w 10000"/>
              <a:gd name="connsiteY69" fmla="*/ 1412 h 10000"/>
              <a:gd name="connsiteX70" fmla="*/ 988 w 10000"/>
              <a:gd name="connsiteY70" fmla="*/ 1599 h 10000"/>
              <a:gd name="connsiteX71" fmla="*/ 836 w 10000"/>
              <a:gd name="connsiteY71" fmla="*/ 1858 h 10000"/>
              <a:gd name="connsiteX72" fmla="*/ 1294 w 10000"/>
              <a:gd name="connsiteY72" fmla="*/ 2306 h 10000"/>
              <a:gd name="connsiteX73" fmla="*/ 1895 w 10000"/>
              <a:gd name="connsiteY73" fmla="*/ 2602 h 10000"/>
              <a:gd name="connsiteX74" fmla="*/ 1519 w 10000"/>
              <a:gd name="connsiteY74" fmla="*/ 2825 h 10000"/>
              <a:gd name="connsiteX75" fmla="*/ 1590 w 10000"/>
              <a:gd name="connsiteY75" fmla="*/ 3085 h 10000"/>
              <a:gd name="connsiteX76" fmla="*/ 2202 w 10000"/>
              <a:gd name="connsiteY76" fmla="*/ 3270 h 10000"/>
              <a:gd name="connsiteX77" fmla="*/ 2578 w 10000"/>
              <a:gd name="connsiteY77" fmla="*/ 3532 h 10000"/>
              <a:gd name="connsiteX78" fmla="*/ 2426 w 10000"/>
              <a:gd name="connsiteY78" fmla="*/ 3754 h 10000"/>
              <a:gd name="connsiteX79" fmla="*/ 3027 w 10000"/>
              <a:gd name="connsiteY79" fmla="*/ 3941 h 10000"/>
              <a:gd name="connsiteX80" fmla="*/ 3486 w 10000"/>
              <a:gd name="connsiteY80" fmla="*/ 4164 h 10000"/>
              <a:gd name="connsiteX81" fmla="*/ 3414 w 10000"/>
              <a:gd name="connsiteY81" fmla="*/ 4461 h 10000"/>
              <a:gd name="connsiteX82" fmla="*/ 3027 w 10000"/>
              <a:gd name="connsiteY82" fmla="*/ 4795 h 10000"/>
              <a:gd name="connsiteX83" fmla="*/ 2578 w 10000"/>
              <a:gd name="connsiteY83" fmla="*/ 5130 h 10000"/>
              <a:gd name="connsiteX84" fmla="*/ 2354 w 10000"/>
              <a:gd name="connsiteY84" fmla="*/ 5576 h 10000"/>
              <a:gd name="connsiteX85" fmla="*/ 2498 w 10000"/>
              <a:gd name="connsiteY85" fmla="*/ 5502 h 10000"/>
              <a:gd name="connsiteX86" fmla="*/ 2731 w 10000"/>
              <a:gd name="connsiteY86" fmla="*/ 5650 h 10000"/>
              <a:gd name="connsiteX87" fmla="*/ 3109 w 10000"/>
              <a:gd name="connsiteY87" fmla="*/ 5725 h 10000"/>
              <a:gd name="connsiteX88" fmla="*/ 3558 w 10000"/>
              <a:gd name="connsiteY88" fmla="*/ 5763 h 10000"/>
              <a:gd name="connsiteX89" fmla="*/ 3558 w 10000"/>
              <a:gd name="connsiteY89" fmla="*/ 5799 h 10000"/>
              <a:gd name="connsiteX90" fmla="*/ 3486 w 10000"/>
              <a:gd name="connsiteY90" fmla="*/ 5836 h 10000"/>
              <a:gd name="connsiteX91" fmla="*/ 3261 w 10000"/>
              <a:gd name="connsiteY91" fmla="*/ 5874 h 10000"/>
              <a:gd name="connsiteX92" fmla="*/ 3109 w 10000"/>
              <a:gd name="connsiteY92" fmla="*/ 5874 h 10000"/>
              <a:gd name="connsiteX93" fmla="*/ 3027 w 10000"/>
              <a:gd name="connsiteY93" fmla="*/ 5984 h 10000"/>
              <a:gd name="connsiteX94" fmla="*/ 2578 w 10000"/>
              <a:gd name="connsiteY94" fmla="*/ 6022 h 10000"/>
              <a:gd name="connsiteX95" fmla="*/ 2578 w 10000"/>
              <a:gd name="connsiteY95" fmla="*/ 6134 h 10000"/>
              <a:gd name="connsiteX96" fmla="*/ 2578 w 10000"/>
              <a:gd name="connsiteY96" fmla="*/ 6245 h 10000"/>
              <a:gd name="connsiteX97" fmla="*/ 2498 w 10000"/>
              <a:gd name="connsiteY97" fmla="*/ 6245 h 10000"/>
              <a:gd name="connsiteX98" fmla="*/ 2578 w 10000"/>
              <a:gd name="connsiteY98" fmla="*/ 6319 h 10000"/>
              <a:gd name="connsiteX99" fmla="*/ 2578 w 10000"/>
              <a:gd name="connsiteY99" fmla="*/ 6543 h 10000"/>
              <a:gd name="connsiteX100" fmla="*/ 2578 w 10000"/>
              <a:gd name="connsiteY100" fmla="*/ 6840 h 10000"/>
              <a:gd name="connsiteX101" fmla="*/ 2956 w 10000"/>
              <a:gd name="connsiteY101" fmla="*/ 7062 h 10000"/>
              <a:gd name="connsiteX102" fmla="*/ 2803 w 10000"/>
              <a:gd name="connsiteY102" fmla="*/ 7361 h 10000"/>
              <a:gd name="connsiteX103" fmla="*/ 3109 w 10000"/>
              <a:gd name="connsiteY103" fmla="*/ 7398 h 10000"/>
              <a:gd name="connsiteX104" fmla="*/ 3181 w 10000"/>
              <a:gd name="connsiteY104" fmla="*/ 7583 h 10000"/>
              <a:gd name="connsiteX105" fmla="*/ 3486 w 10000"/>
              <a:gd name="connsiteY105" fmla="*/ 7733 h 10000"/>
              <a:gd name="connsiteX106" fmla="*/ 3710 w 10000"/>
              <a:gd name="connsiteY106" fmla="*/ 8030 h 10000"/>
              <a:gd name="connsiteX107" fmla="*/ 3710 w 10000"/>
              <a:gd name="connsiteY107" fmla="*/ 7993 h 10000"/>
              <a:gd name="connsiteX108" fmla="*/ 3935 w 10000"/>
              <a:gd name="connsiteY108" fmla="*/ 7993 h 10000"/>
              <a:gd name="connsiteX109" fmla="*/ 4169 w 10000"/>
              <a:gd name="connsiteY109" fmla="*/ 8067 h 10000"/>
              <a:gd name="connsiteX110" fmla="*/ 4322 w 10000"/>
              <a:gd name="connsiteY110" fmla="*/ 8030 h 10000"/>
              <a:gd name="connsiteX111" fmla="*/ 4618 w 10000"/>
              <a:gd name="connsiteY111" fmla="*/ 8067 h 10000"/>
              <a:gd name="connsiteX112" fmla="*/ 4771 w 10000"/>
              <a:gd name="connsiteY112" fmla="*/ 8141 h 10000"/>
              <a:gd name="connsiteX113" fmla="*/ 5149 w 10000"/>
              <a:gd name="connsiteY113" fmla="*/ 8030 h 10000"/>
              <a:gd name="connsiteX114" fmla="*/ 5454 w 10000"/>
              <a:gd name="connsiteY114" fmla="*/ 8067 h 10000"/>
              <a:gd name="connsiteX115" fmla="*/ 5759 w 10000"/>
              <a:gd name="connsiteY115" fmla="*/ 8178 h 10000"/>
              <a:gd name="connsiteX116" fmla="*/ 5830 w 10000"/>
              <a:gd name="connsiteY116" fmla="*/ 8327 h 10000"/>
              <a:gd name="connsiteX117" fmla="*/ 5830 w 10000"/>
              <a:gd name="connsiteY117" fmla="*/ 8476 h 10000"/>
              <a:gd name="connsiteX118" fmla="*/ 6137 w 10000"/>
              <a:gd name="connsiteY118" fmla="*/ 8550 h 10000"/>
              <a:gd name="connsiteX119" fmla="*/ 6137 w 10000"/>
              <a:gd name="connsiteY119" fmla="*/ 8625 h 10000"/>
              <a:gd name="connsiteX120" fmla="*/ 6442 w 10000"/>
              <a:gd name="connsiteY120" fmla="*/ 8737 h 10000"/>
              <a:gd name="connsiteX121" fmla="*/ 6819 w 10000"/>
              <a:gd name="connsiteY121" fmla="*/ 8773 h 10000"/>
              <a:gd name="connsiteX122" fmla="*/ 6891 w 10000"/>
              <a:gd name="connsiteY122" fmla="*/ 8885 h 10000"/>
              <a:gd name="connsiteX123" fmla="*/ 7502 w 10000"/>
              <a:gd name="connsiteY123" fmla="*/ 8959 h 10000"/>
              <a:gd name="connsiteX124" fmla="*/ 7727 w 10000"/>
              <a:gd name="connsiteY124" fmla="*/ 9071 h 10000"/>
              <a:gd name="connsiteX125" fmla="*/ 7574 w 10000"/>
              <a:gd name="connsiteY125" fmla="*/ 9182 h 10000"/>
              <a:gd name="connsiteX126" fmla="*/ 7421 w 10000"/>
              <a:gd name="connsiteY126" fmla="*/ 9257 h 10000"/>
              <a:gd name="connsiteX127" fmla="*/ 6971 w 10000"/>
              <a:gd name="connsiteY127" fmla="*/ 9293 h 10000"/>
              <a:gd name="connsiteX128" fmla="*/ 6891 w 10000"/>
              <a:gd name="connsiteY128" fmla="*/ 9404 h 10000"/>
              <a:gd name="connsiteX129" fmla="*/ 7116 w 10000"/>
              <a:gd name="connsiteY129" fmla="*/ 9480 h 10000"/>
              <a:gd name="connsiteX130" fmla="*/ 7116 w 10000"/>
              <a:gd name="connsiteY130" fmla="*/ 9591 h 10000"/>
              <a:gd name="connsiteX131" fmla="*/ 7269 w 10000"/>
              <a:gd name="connsiteY131" fmla="*/ 9703 h 10000"/>
              <a:gd name="connsiteX132" fmla="*/ 7502 w 10000"/>
              <a:gd name="connsiteY132" fmla="*/ 9852 h 10000"/>
              <a:gd name="connsiteX133" fmla="*/ 7798 w 10000"/>
              <a:gd name="connsiteY133" fmla="*/ 9852 h 10000"/>
              <a:gd name="connsiteX134" fmla="*/ 7879 w 10000"/>
              <a:gd name="connsiteY134" fmla="*/ 9665 h 10000"/>
              <a:gd name="connsiteX135" fmla="*/ 8176 w 10000"/>
              <a:gd name="connsiteY135" fmla="*/ 9665 h 10000"/>
              <a:gd name="connsiteX136" fmla="*/ 8706 w 10000"/>
              <a:gd name="connsiteY136" fmla="*/ 9517 h 10000"/>
              <a:gd name="connsiteX137" fmla="*/ 9083 w 10000"/>
              <a:gd name="connsiteY137" fmla="*/ 9591 h 10000"/>
              <a:gd name="connsiteX138" fmla="*/ 9469 w 10000"/>
              <a:gd name="connsiteY138" fmla="*/ 9703 h 10000"/>
              <a:gd name="connsiteX139" fmla="*/ 9317 w 10000"/>
              <a:gd name="connsiteY139" fmla="*/ 9777 h 10000"/>
              <a:gd name="connsiteX140" fmla="*/ 9469 w 10000"/>
              <a:gd name="connsiteY140" fmla="*/ 9964 h 10000"/>
              <a:gd name="connsiteX141" fmla="*/ 9694 w 10000"/>
              <a:gd name="connsiteY141" fmla="*/ 10000 h 10000"/>
              <a:gd name="connsiteX142" fmla="*/ 10000 w 10000"/>
              <a:gd name="connsiteY142" fmla="*/ 10000 h 10000"/>
              <a:gd name="connsiteX143" fmla="*/ 10000 w 10000"/>
              <a:gd name="connsiteY143"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7879 w 10000"/>
              <a:gd name="connsiteY15" fmla="*/ 818 h 10000"/>
              <a:gd name="connsiteX16" fmla="*/ 6442 w 10000"/>
              <a:gd name="connsiteY16" fmla="*/ 2007 h 10000"/>
              <a:gd name="connsiteX17" fmla="*/ 6738 w 10000"/>
              <a:gd name="connsiteY17" fmla="*/ 2491 h 10000"/>
              <a:gd name="connsiteX18" fmla="*/ 5983 w 10000"/>
              <a:gd name="connsiteY18" fmla="*/ 2491 h 10000"/>
              <a:gd name="connsiteX19" fmla="*/ 5381 w 10000"/>
              <a:gd name="connsiteY19" fmla="*/ 2417 h 10000"/>
              <a:gd name="connsiteX20" fmla="*/ 5229 w 10000"/>
              <a:gd name="connsiteY20" fmla="*/ 2491 h 10000"/>
              <a:gd name="connsiteX21" fmla="*/ 5149 w 10000"/>
              <a:gd name="connsiteY21" fmla="*/ 2602 h 10000"/>
              <a:gd name="connsiteX22" fmla="*/ 5454 w 10000"/>
              <a:gd name="connsiteY22" fmla="*/ 2751 h 10000"/>
              <a:gd name="connsiteX23" fmla="*/ 5912 w 10000"/>
              <a:gd name="connsiteY23" fmla="*/ 2788 h 10000"/>
              <a:gd name="connsiteX24" fmla="*/ 6137 w 10000"/>
              <a:gd name="connsiteY24" fmla="*/ 2788 h 10000"/>
              <a:gd name="connsiteX25" fmla="*/ 6289 w 10000"/>
              <a:gd name="connsiteY25" fmla="*/ 2862 h 10000"/>
              <a:gd name="connsiteX26" fmla="*/ 6289 w 10000"/>
              <a:gd name="connsiteY26" fmla="*/ 2937 h 10000"/>
              <a:gd name="connsiteX27" fmla="*/ 6137 w 10000"/>
              <a:gd name="connsiteY27" fmla="*/ 3049 h 10000"/>
              <a:gd name="connsiteX28" fmla="*/ 6055 w 10000"/>
              <a:gd name="connsiteY28" fmla="*/ 3085 h 10000"/>
              <a:gd name="connsiteX29" fmla="*/ 5830 w 10000"/>
              <a:gd name="connsiteY29" fmla="*/ 3085 h 10000"/>
              <a:gd name="connsiteX30" fmla="*/ 5381 w 10000"/>
              <a:gd name="connsiteY30" fmla="*/ 3010 h 10000"/>
              <a:gd name="connsiteX31" fmla="*/ 4923 w 10000"/>
              <a:gd name="connsiteY31" fmla="*/ 2973 h 10000"/>
              <a:gd name="connsiteX32" fmla="*/ 4698 w 10000"/>
              <a:gd name="connsiteY32" fmla="*/ 2937 h 10000"/>
              <a:gd name="connsiteX33" fmla="*/ 4546 w 10000"/>
              <a:gd name="connsiteY33" fmla="*/ 2862 h 10000"/>
              <a:gd name="connsiteX34" fmla="*/ 4017 w 10000"/>
              <a:gd name="connsiteY34" fmla="*/ 2527 h 10000"/>
              <a:gd name="connsiteX35" fmla="*/ 3935 w 10000"/>
              <a:gd name="connsiteY35" fmla="*/ 2342 h 10000"/>
              <a:gd name="connsiteX36" fmla="*/ 3935 w 10000"/>
              <a:gd name="connsiteY36" fmla="*/ 2267 h 10000"/>
              <a:gd name="connsiteX37" fmla="*/ 3863 w 10000"/>
              <a:gd name="connsiteY37" fmla="*/ 2155 h 10000"/>
              <a:gd name="connsiteX38" fmla="*/ 3414 w 10000"/>
              <a:gd name="connsiteY38" fmla="*/ 2082 h 10000"/>
              <a:gd name="connsiteX39" fmla="*/ 3027 w 10000"/>
              <a:gd name="connsiteY39" fmla="*/ 2007 h 10000"/>
              <a:gd name="connsiteX40" fmla="*/ 2273 w 10000"/>
              <a:gd name="connsiteY40" fmla="*/ 1746 h 10000"/>
              <a:gd name="connsiteX41" fmla="*/ 2578 w 10000"/>
              <a:gd name="connsiteY41" fmla="*/ 1746 h 10000"/>
              <a:gd name="connsiteX42" fmla="*/ 2884 w 10000"/>
              <a:gd name="connsiteY42" fmla="*/ 1821 h 10000"/>
              <a:gd name="connsiteX43" fmla="*/ 3558 w 10000"/>
              <a:gd name="connsiteY43" fmla="*/ 1821 h 10000"/>
              <a:gd name="connsiteX44" fmla="*/ 5076 w 10000"/>
              <a:gd name="connsiteY44" fmla="*/ 1858 h 10000"/>
              <a:gd name="connsiteX45" fmla="*/ 5606 w 10000"/>
              <a:gd name="connsiteY45" fmla="*/ 1784 h 10000"/>
              <a:gd name="connsiteX46" fmla="*/ 5912 w 10000"/>
              <a:gd name="connsiteY46" fmla="*/ 1710 h 10000"/>
              <a:gd name="connsiteX47" fmla="*/ 6137 w 10000"/>
              <a:gd name="connsiteY47" fmla="*/ 1561 h 10000"/>
              <a:gd name="connsiteX48" fmla="*/ 6361 w 10000"/>
              <a:gd name="connsiteY48" fmla="*/ 1264 h 10000"/>
              <a:gd name="connsiteX49" fmla="*/ 6442 w 10000"/>
              <a:gd name="connsiteY49" fmla="*/ 1114 h 10000"/>
              <a:gd name="connsiteX50" fmla="*/ 6361 w 10000"/>
              <a:gd name="connsiteY50" fmla="*/ 967 h 10000"/>
              <a:gd name="connsiteX51" fmla="*/ 5983 w 10000"/>
              <a:gd name="connsiteY51" fmla="*/ 742 h 10000"/>
              <a:gd name="connsiteX52" fmla="*/ 5381 w 10000"/>
              <a:gd name="connsiteY52" fmla="*/ 668 h 10000"/>
              <a:gd name="connsiteX53" fmla="*/ 4017 w 10000"/>
              <a:gd name="connsiteY53" fmla="*/ 483 h 10000"/>
              <a:gd name="connsiteX54" fmla="*/ 3334 w 10000"/>
              <a:gd name="connsiteY54" fmla="*/ 372 h 10000"/>
              <a:gd name="connsiteX55" fmla="*/ 2731 w 10000"/>
              <a:gd name="connsiteY55" fmla="*/ 372 h 10000"/>
              <a:gd name="connsiteX56" fmla="*/ 1366 w 10000"/>
              <a:gd name="connsiteY56" fmla="*/ 372 h 10000"/>
              <a:gd name="connsiteX57" fmla="*/ 1590 w 10000"/>
              <a:gd name="connsiteY57" fmla="*/ 260 h 10000"/>
              <a:gd name="connsiteX58" fmla="*/ 1671 w 10000"/>
              <a:gd name="connsiteY58" fmla="*/ 222 h 10000"/>
              <a:gd name="connsiteX59" fmla="*/ 1519 w 10000"/>
              <a:gd name="connsiteY59" fmla="*/ 185 h 10000"/>
              <a:gd name="connsiteX60" fmla="*/ 1141 w 10000"/>
              <a:gd name="connsiteY60" fmla="*/ 149 h 10000"/>
              <a:gd name="connsiteX61" fmla="*/ 988 w 10000"/>
              <a:gd name="connsiteY61" fmla="*/ 296 h 10000"/>
              <a:gd name="connsiteX62" fmla="*/ 683 w 10000"/>
              <a:gd name="connsiteY62" fmla="*/ 334 h 10000"/>
              <a:gd name="connsiteX63" fmla="*/ 683 w 10000"/>
              <a:gd name="connsiteY63" fmla="*/ 447 h 10000"/>
              <a:gd name="connsiteX64" fmla="*/ 378 w 10000"/>
              <a:gd name="connsiteY64" fmla="*/ 595 h 10000"/>
              <a:gd name="connsiteX65" fmla="*/ 81 w 10000"/>
              <a:gd name="connsiteY65" fmla="*/ 818 h 10000"/>
              <a:gd name="connsiteX66" fmla="*/ 0 w 10000"/>
              <a:gd name="connsiteY66" fmla="*/ 1040 h 10000"/>
              <a:gd name="connsiteX67" fmla="*/ 234 w 10000"/>
              <a:gd name="connsiteY67" fmla="*/ 1338 h 10000"/>
              <a:gd name="connsiteX68" fmla="*/ 611 w 10000"/>
              <a:gd name="connsiteY68" fmla="*/ 1412 h 10000"/>
              <a:gd name="connsiteX69" fmla="*/ 988 w 10000"/>
              <a:gd name="connsiteY69" fmla="*/ 1599 h 10000"/>
              <a:gd name="connsiteX70" fmla="*/ 836 w 10000"/>
              <a:gd name="connsiteY70" fmla="*/ 1858 h 10000"/>
              <a:gd name="connsiteX71" fmla="*/ 1294 w 10000"/>
              <a:gd name="connsiteY71" fmla="*/ 2306 h 10000"/>
              <a:gd name="connsiteX72" fmla="*/ 1895 w 10000"/>
              <a:gd name="connsiteY72" fmla="*/ 2602 h 10000"/>
              <a:gd name="connsiteX73" fmla="*/ 1519 w 10000"/>
              <a:gd name="connsiteY73" fmla="*/ 2825 h 10000"/>
              <a:gd name="connsiteX74" fmla="*/ 1590 w 10000"/>
              <a:gd name="connsiteY74" fmla="*/ 3085 h 10000"/>
              <a:gd name="connsiteX75" fmla="*/ 2202 w 10000"/>
              <a:gd name="connsiteY75" fmla="*/ 3270 h 10000"/>
              <a:gd name="connsiteX76" fmla="*/ 2578 w 10000"/>
              <a:gd name="connsiteY76" fmla="*/ 3532 h 10000"/>
              <a:gd name="connsiteX77" fmla="*/ 2426 w 10000"/>
              <a:gd name="connsiteY77" fmla="*/ 3754 h 10000"/>
              <a:gd name="connsiteX78" fmla="*/ 3027 w 10000"/>
              <a:gd name="connsiteY78" fmla="*/ 3941 h 10000"/>
              <a:gd name="connsiteX79" fmla="*/ 3486 w 10000"/>
              <a:gd name="connsiteY79" fmla="*/ 4164 h 10000"/>
              <a:gd name="connsiteX80" fmla="*/ 3414 w 10000"/>
              <a:gd name="connsiteY80" fmla="*/ 4461 h 10000"/>
              <a:gd name="connsiteX81" fmla="*/ 3027 w 10000"/>
              <a:gd name="connsiteY81" fmla="*/ 4795 h 10000"/>
              <a:gd name="connsiteX82" fmla="*/ 2578 w 10000"/>
              <a:gd name="connsiteY82" fmla="*/ 5130 h 10000"/>
              <a:gd name="connsiteX83" fmla="*/ 2354 w 10000"/>
              <a:gd name="connsiteY83" fmla="*/ 5576 h 10000"/>
              <a:gd name="connsiteX84" fmla="*/ 2498 w 10000"/>
              <a:gd name="connsiteY84" fmla="*/ 5502 h 10000"/>
              <a:gd name="connsiteX85" fmla="*/ 2731 w 10000"/>
              <a:gd name="connsiteY85" fmla="*/ 5650 h 10000"/>
              <a:gd name="connsiteX86" fmla="*/ 3109 w 10000"/>
              <a:gd name="connsiteY86" fmla="*/ 5725 h 10000"/>
              <a:gd name="connsiteX87" fmla="*/ 3558 w 10000"/>
              <a:gd name="connsiteY87" fmla="*/ 5763 h 10000"/>
              <a:gd name="connsiteX88" fmla="*/ 3558 w 10000"/>
              <a:gd name="connsiteY88" fmla="*/ 5799 h 10000"/>
              <a:gd name="connsiteX89" fmla="*/ 3486 w 10000"/>
              <a:gd name="connsiteY89" fmla="*/ 5836 h 10000"/>
              <a:gd name="connsiteX90" fmla="*/ 3261 w 10000"/>
              <a:gd name="connsiteY90" fmla="*/ 5874 h 10000"/>
              <a:gd name="connsiteX91" fmla="*/ 3109 w 10000"/>
              <a:gd name="connsiteY91" fmla="*/ 5874 h 10000"/>
              <a:gd name="connsiteX92" fmla="*/ 3027 w 10000"/>
              <a:gd name="connsiteY92" fmla="*/ 5984 h 10000"/>
              <a:gd name="connsiteX93" fmla="*/ 2578 w 10000"/>
              <a:gd name="connsiteY93" fmla="*/ 6022 h 10000"/>
              <a:gd name="connsiteX94" fmla="*/ 2578 w 10000"/>
              <a:gd name="connsiteY94" fmla="*/ 6134 h 10000"/>
              <a:gd name="connsiteX95" fmla="*/ 2578 w 10000"/>
              <a:gd name="connsiteY95" fmla="*/ 6245 h 10000"/>
              <a:gd name="connsiteX96" fmla="*/ 2498 w 10000"/>
              <a:gd name="connsiteY96" fmla="*/ 6245 h 10000"/>
              <a:gd name="connsiteX97" fmla="*/ 2578 w 10000"/>
              <a:gd name="connsiteY97" fmla="*/ 6319 h 10000"/>
              <a:gd name="connsiteX98" fmla="*/ 2578 w 10000"/>
              <a:gd name="connsiteY98" fmla="*/ 6543 h 10000"/>
              <a:gd name="connsiteX99" fmla="*/ 2578 w 10000"/>
              <a:gd name="connsiteY99" fmla="*/ 6840 h 10000"/>
              <a:gd name="connsiteX100" fmla="*/ 2956 w 10000"/>
              <a:gd name="connsiteY100" fmla="*/ 7062 h 10000"/>
              <a:gd name="connsiteX101" fmla="*/ 2803 w 10000"/>
              <a:gd name="connsiteY101" fmla="*/ 7361 h 10000"/>
              <a:gd name="connsiteX102" fmla="*/ 3109 w 10000"/>
              <a:gd name="connsiteY102" fmla="*/ 7398 h 10000"/>
              <a:gd name="connsiteX103" fmla="*/ 3181 w 10000"/>
              <a:gd name="connsiteY103" fmla="*/ 7583 h 10000"/>
              <a:gd name="connsiteX104" fmla="*/ 3486 w 10000"/>
              <a:gd name="connsiteY104" fmla="*/ 7733 h 10000"/>
              <a:gd name="connsiteX105" fmla="*/ 3710 w 10000"/>
              <a:gd name="connsiteY105" fmla="*/ 8030 h 10000"/>
              <a:gd name="connsiteX106" fmla="*/ 3710 w 10000"/>
              <a:gd name="connsiteY106" fmla="*/ 7993 h 10000"/>
              <a:gd name="connsiteX107" fmla="*/ 3935 w 10000"/>
              <a:gd name="connsiteY107" fmla="*/ 7993 h 10000"/>
              <a:gd name="connsiteX108" fmla="*/ 4169 w 10000"/>
              <a:gd name="connsiteY108" fmla="*/ 8067 h 10000"/>
              <a:gd name="connsiteX109" fmla="*/ 4322 w 10000"/>
              <a:gd name="connsiteY109" fmla="*/ 8030 h 10000"/>
              <a:gd name="connsiteX110" fmla="*/ 4618 w 10000"/>
              <a:gd name="connsiteY110" fmla="*/ 8067 h 10000"/>
              <a:gd name="connsiteX111" fmla="*/ 4771 w 10000"/>
              <a:gd name="connsiteY111" fmla="*/ 8141 h 10000"/>
              <a:gd name="connsiteX112" fmla="*/ 5149 w 10000"/>
              <a:gd name="connsiteY112" fmla="*/ 8030 h 10000"/>
              <a:gd name="connsiteX113" fmla="*/ 5454 w 10000"/>
              <a:gd name="connsiteY113" fmla="*/ 8067 h 10000"/>
              <a:gd name="connsiteX114" fmla="*/ 5759 w 10000"/>
              <a:gd name="connsiteY114" fmla="*/ 8178 h 10000"/>
              <a:gd name="connsiteX115" fmla="*/ 5830 w 10000"/>
              <a:gd name="connsiteY115" fmla="*/ 8327 h 10000"/>
              <a:gd name="connsiteX116" fmla="*/ 5830 w 10000"/>
              <a:gd name="connsiteY116" fmla="*/ 8476 h 10000"/>
              <a:gd name="connsiteX117" fmla="*/ 6137 w 10000"/>
              <a:gd name="connsiteY117" fmla="*/ 8550 h 10000"/>
              <a:gd name="connsiteX118" fmla="*/ 6137 w 10000"/>
              <a:gd name="connsiteY118" fmla="*/ 8625 h 10000"/>
              <a:gd name="connsiteX119" fmla="*/ 6442 w 10000"/>
              <a:gd name="connsiteY119" fmla="*/ 8737 h 10000"/>
              <a:gd name="connsiteX120" fmla="*/ 6819 w 10000"/>
              <a:gd name="connsiteY120" fmla="*/ 8773 h 10000"/>
              <a:gd name="connsiteX121" fmla="*/ 6891 w 10000"/>
              <a:gd name="connsiteY121" fmla="*/ 8885 h 10000"/>
              <a:gd name="connsiteX122" fmla="*/ 7502 w 10000"/>
              <a:gd name="connsiteY122" fmla="*/ 8959 h 10000"/>
              <a:gd name="connsiteX123" fmla="*/ 7727 w 10000"/>
              <a:gd name="connsiteY123" fmla="*/ 9071 h 10000"/>
              <a:gd name="connsiteX124" fmla="*/ 7574 w 10000"/>
              <a:gd name="connsiteY124" fmla="*/ 9182 h 10000"/>
              <a:gd name="connsiteX125" fmla="*/ 7421 w 10000"/>
              <a:gd name="connsiteY125" fmla="*/ 9257 h 10000"/>
              <a:gd name="connsiteX126" fmla="*/ 6971 w 10000"/>
              <a:gd name="connsiteY126" fmla="*/ 9293 h 10000"/>
              <a:gd name="connsiteX127" fmla="*/ 6891 w 10000"/>
              <a:gd name="connsiteY127" fmla="*/ 9404 h 10000"/>
              <a:gd name="connsiteX128" fmla="*/ 7116 w 10000"/>
              <a:gd name="connsiteY128" fmla="*/ 9480 h 10000"/>
              <a:gd name="connsiteX129" fmla="*/ 7116 w 10000"/>
              <a:gd name="connsiteY129" fmla="*/ 9591 h 10000"/>
              <a:gd name="connsiteX130" fmla="*/ 7269 w 10000"/>
              <a:gd name="connsiteY130" fmla="*/ 9703 h 10000"/>
              <a:gd name="connsiteX131" fmla="*/ 7502 w 10000"/>
              <a:gd name="connsiteY131" fmla="*/ 9852 h 10000"/>
              <a:gd name="connsiteX132" fmla="*/ 7798 w 10000"/>
              <a:gd name="connsiteY132" fmla="*/ 9852 h 10000"/>
              <a:gd name="connsiteX133" fmla="*/ 7879 w 10000"/>
              <a:gd name="connsiteY133" fmla="*/ 9665 h 10000"/>
              <a:gd name="connsiteX134" fmla="*/ 8176 w 10000"/>
              <a:gd name="connsiteY134" fmla="*/ 9665 h 10000"/>
              <a:gd name="connsiteX135" fmla="*/ 8706 w 10000"/>
              <a:gd name="connsiteY135" fmla="*/ 9517 h 10000"/>
              <a:gd name="connsiteX136" fmla="*/ 9083 w 10000"/>
              <a:gd name="connsiteY136" fmla="*/ 9591 h 10000"/>
              <a:gd name="connsiteX137" fmla="*/ 9469 w 10000"/>
              <a:gd name="connsiteY137" fmla="*/ 9703 h 10000"/>
              <a:gd name="connsiteX138" fmla="*/ 9317 w 10000"/>
              <a:gd name="connsiteY138" fmla="*/ 9777 h 10000"/>
              <a:gd name="connsiteX139" fmla="*/ 9469 w 10000"/>
              <a:gd name="connsiteY139" fmla="*/ 9964 h 10000"/>
              <a:gd name="connsiteX140" fmla="*/ 9694 w 10000"/>
              <a:gd name="connsiteY140" fmla="*/ 10000 h 10000"/>
              <a:gd name="connsiteX141" fmla="*/ 10000 w 10000"/>
              <a:gd name="connsiteY141" fmla="*/ 10000 h 10000"/>
              <a:gd name="connsiteX142" fmla="*/ 10000 w 10000"/>
              <a:gd name="connsiteY142"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7574 w 10000"/>
              <a:gd name="connsiteY14" fmla="*/ 706 h 10000"/>
              <a:gd name="connsiteX15" fmla="*/ 6442 w 10000"/>
              <a:gd name="connsiteY15" fmla="*/ 2007 h 10000"/>
              <a:gd name="connsiteX16" fmla="*/ 6738 w 10000"/>
              <a:gd name="connsiteY16" fmla="*/ 2491 h 10000"/>
              <a:gd name="connsiteX17" fmla="*/ 5983 w 10000"/>
              <a:gd name="connsiteY17" fmla="*/ 2491 h 10000"/>
              <a:gd name="connsiteX18" fmla="*/ 5381 w 10000"/>
              <a:gd name="connsiteY18" fmla="*/ 2417 h 10000"/>
              <a:gd name="connsiteX19" fmla="*/ 5229 w 10000"/>
              <a:gd name="connsiteY19" fmla="*/ 2491 h 10000"/>
              <a:gd name="connsiteX20" fmla="*/ 5149 w 10000"/>
              <a:gd name="connsiteY20" fmla="*/ 2602 h 10000"/>
              <a:gd name="connsiteX21" fmla="*/ 5454 w 10000"/>
              <a:gd name="connsiteY21" fmla="*/ 2751 h 10000"/>
              <a:gd name="connsiteX22" fmla="*/ 5912 w 10000"/>
              <a:gd name="connsiteY22" fmla="*/ 2788 h 10000"/>
              <a:gd name="connsiteX23" fmla="*/ 6137 w 10000"/>
              <a:gd name="connsiteY23" fmla="*/ 2788 h 10000"/>
              <a:gd name="connsiteX24" fmla="*/ 6289 w 10000"/>
              <a:gd name="connsiteY24" fmla="*/ 2862 h 10000"/>
              <a:gd name="connsiteX25" fmla="*/ 6289 w 10000"/>
              <a:gd name="connsiteY25" fmla="*/ 2937 h 10000"/>
              <a:gd name="connsiteX26" fmla="*/ 6137 w 10000"/>
              <a:gd name="connsiteY26" fmla="*/ 3049 h 10000"/>
              <a:gd name="connsiteX27" fmla="*/ 6055 w 10000"/>
              <a:gd name="connsiteY27" fmla="*/ 3085 h 10000"/>
              <a:gd name="connsiteX28" fmla="*/ 5830 w 10000"/>
              <a:gd name="connsiteY28" fmla="*/ 3085 h 10000"/>
              <a:gd name="connsiteX29" fmla="*/ 5381 w 10000"/>
              <a:gd name="connsiteY29" fmla="*/ 3010 h 10000"/>
              <a:gd name="connsiteX30" fmla="*/ 4923 w 10000"/>
              <a:gd name="connsiteY30" fmla="*/ 2973 h 10000"/>
              <a:gd name="connsiteX31" fmla="*/ 4698 w 10000"/>
              <a:gd name="connsiteY31" fmla="*/ 2937 h 10000"/>
              <a:gd name="connsiteX32" fmla="*/ 4546 w 10000"/>
              <a:gd name="connsiteY32" fmla="*/ 2862 h 10000"/>
              <a:gd name="connsiteX33" fmla="*/ 4017 w 10000"/>
              <a:gd name="connsiteY33" fmla="*/ 2527 h 10000"/>
              <a:gd name="connsiteX34" fmla="*/ 3935 w 10000"/>
              <a:gd name="connsiteY34" fmla="*/ 2342 h 10000"/>
              <a:gd name="connsiteX35" fmla="*/ 3935 w 10000"/>
              <a:gd name="connsiteY35" fmla="*/ 2267 h 10000"/>
              <a:gd name="connsiteX36" fmla="*/ 3863 w 10000"/>
              <a:gd name="connsiteY36" fmla="*/ 2155 h 10000"/>
              <a:gd name="connsiteX37" fmla="*/ 3414 w 10000"/>
              <a:gd name="connsiteY37" fmla="*/ 2082 h 10000"/>
              <a:gd name="connsiteX38" fmla="*/ 3027 w 10000"/>
              <a:gd name="connsiteY38" fmla="*/ 2007 h 10000"/>
              <a:gd name="connsiteX39" fmla="*/ 2273 w 10000"/>
              <a:gd name="connsiteY39" fmla="*/ 1746 h 10000"/>
              <a:gd name="connsiteX40" fmla="*/ 2578 w 10000"/>
              <a:gd name="connsiteY40" fmla="*/ 1746 h 10000"/>
              <a:gd name="connsiteX41" fmla="*/ 2884 w 10000"/>
              <a:gd name="connsiteY41" fmla="*/ 1821 h 10000"/>
              <a:gd name="connsiteX42" fmla="*/ 3558 w 10000"/>
              <a:gd name="connsiteY42" fmla="*/ 1821 h 10000"/>
              <a:gd name="connsiteX43" fmla="*/ 5076 w 10000"/>
              <a:gd name="connsiteY43" fmla="*/ 1858 h 10000"/>
              <a:gd name="connsiteX44" fmla="*/ 5606 w 10000"/>
              <a:gd name="connsiteY44" fmla="*/ 1784 h 10000"/>
              <a:gd name="connsiteX45" fmla="*/ 5912 w 10000"/>
              <a:gd name="connsiteY45" fmla="*/ 1710 h 10000"/>
              <a:gd name="connsiteX46" fmla="*/ 6137 w 10000"/>
              <a:gd name="connsiteY46" fmla="*/ 1561 h 10000"/>
              <a:gd name="connsiteX47" fmla="*/ 6361 w 10000"/>
              <a:gd name="connsiteY47" fmla="*/ 1264 h 10000"/>
              <a:gd name="connsiteX48" fmla="*/ 6442 w 10000"/>
              <a:gd name="connsiteY48" fmla="*/ 1114 h 10000"/>
              <a:gd name="connsiteX49" fmla="*/ 6361 w 10000"/>
              <a:gd name="connsiteY49" fmla="*/ 967 h 10000"/>
              <a:gd name="connsiteX50" fmla="*/ 5983 w 10000"/>
              <a:gd name="connsiteY50" fmla="*/ 742 h 10000"/>
              <a:gd name="connsiteX51" fmla="*/ 5381 w 10000"/>
              <a:gd name="connsiteY51" fmla="*/ 668 h 10000"/>
              <a:gd name="connsiteX52" fmla="*/ 4017 w 10000"/>
              <a:gd name="connsiteY52" fmla="*/ 483 h 10000"/>
              <a:gd name="connsiteX53" fmla="*/ 3334 w 10000"/>
              <a:gd name="connsiteY53" fmla="*/ 372 h 10000"/>
              <a:gd name="connsiteX54" fmla="*/ 2731 w 10000"/>
              <a:gd name="connsiteY54" fmla="*/ 372 h 10000"/>
              <a:gd name="connsiteX55" fmla="*/ 1366 w 10000"/>
              <a:gd name="connsiteY55" fmla="*/ 372 h 10000"/>
              <a:gd name="connsiteX56" fmla="*/ 1590 w 10000"/>
              <a:gd name="connsiteY56" fmla="*/ 260 h 10000"/>
              <a:gd name="connsiteX57" fmla="*/ 1671 w 10000"/>
              <a:gd name="connsiteY57" fmla="*/ 222 h 10000"/>
              <a:gd name="connsiteX58" fmla="*/ 1519 w 10000"/>
              <a:gd name="connsiteY58" fmla="*/ 185 h 10000"/>
              <a:gd name="connsiteX59" fmla="*/ 1141 w 10000"/>
              <a:gd name="connsiteY59" fmla="*/ 149 h 10000"/>
              <a:gd name="connsiteX60" fmla="*/ 988 w 10000"/>
              <a:gd name="connsiteY60" fmla="*/ 296 h 10000"/>
              <a:gd name="connsiteX61" fmla="*/ 683 w 10000"/>
              <a:gd name="connsiteY61" fmla="*/ 334 h 10000"/>
              <a:gd name="connsiteX62" fmla="*/ 683 w 10000"/>
              <a:gd name="connsiteY62" fmla="*/ 447 h 10000"/>
              <a:gd name="connsiteX63" fmla="*/ 378 w 10000"/>
              <a:gd name="connsiteY63" fmla="*/ 595 h 10000"/>
              <a:gd name="connsiteX64" fmla="*/ 81 w 10000"/>
              <a:gd name="connsiteY64" fmla="*/ 818 h 10000"/>
              <a:gd name="connsiteX65" fmla="*/ 0 w 10000"/>
              <a:gd name="connsiteY65" fmla="*/ 1040 h 10000"/>
              <a:gd name="connsiteX66" fmla="*/ 234 w 10000"/>
              <a:gd name="connsiteY66" fmla="*/ 1338 h 10000"/>
              <a:gd name="connsiteX67" fmla="*/ 611 w 10000"/>
              <a:gd name="connsiteY67" fmla="*/ 1412 h 10000"/>
              <a:gd name="connsiteX68" fmla="*/ 988 w 10000"/>
              <a:gd name="connsiteY68" fmla="*/ 1599 h 10000"/>
              <a:gd name="connsiteX69" fmla="*/ 836 w 10000"/>
              <a:gd name="connsiteY69" fmla="*/ 1858 h 10000"/>
              <a:gd name="connsiteX70" fmla="*/ 1294 w 10000"/>
              <a:gd name="connsiteY70" fmla="*/ 2306 h 10000"/>
              <a:gd name="connsiteX71" fmla="*/ 1895 w 10000"/>
              <a:gd name="connsiteY71" fmla="*/ 2602 h 10000"/>
              <a:gd name="connsiteX72" fmla="*/ 1519 w 10000"/>
              <a:gd name="connsiteY72" fmla="*/ 2825 h 10000"/>
              <a:gd name="connsiteX73" fmla="*/ 1590 w 10000"/>
              <a:gd name="connsiteY73" fmla="*/ 3085 h 10000"/>
              <a:gd name="connsiteX74" fmla="*/ 2202 w 10000"/>
              <a:gd name="connsiteY74" fmla="*/ 3270 h 10000"/>
              <a:gd name="connsiteX75" fmla="*/ 2578 w 10000"/>
              <a:gd name="connsiteY75" fmla="*/ 3532 h 10000"/>
              <a:gd name="connsiteX76" fmla="*/ 2426 w 10000"/>
              <a:gd name="connsiteY76" fmla="*/ 3754 h 10000"/>
              <a:gd name="connsiteX77" fmla="*/ 3027 w 10000"/>
              <a:gd name="connsiteY77" fmla="*/ 3941 h 10000"/>
              <a:gd name="connsiteX78" fmla="*/ 3486 w 10000"/>
              <a:gd name="connsiteY78" fmla="*/ 4164 h 10000"/>
              <a:gd name="connsiteX79" fmla="*/ 3414 w 10000"/>
              <a:gd name="connsiteY79" fmla="*/ 4461 h 10000"/>
              <a:gd name="connsiteX80" fmla="*/ 3027 w 10000"/>
              <a:gd name="connsiteY80" fmla="*/ 4795 h 10000"/>
              <a:gd name="connsiteX81" fmla="*/ 2578 w 10000"/>
              <a:gd name="connsiteY81" fmla="*/ 5130 h 10000"/>
              <a:gd name="connsiteX82" fmla="*/ 2354 w 10000"/>
              <a:gd name="connsiteY82" fmla="*/ 5576 h 10000"/>
              <a:gd name="connsiteX83" fmla="*/ 2498 w 10000"/>
              <a:gd name="connsiteY83" fmla="*/ 5502 h 10000"/>
              <a:gd name="connsiteX84" fmla="*/ 2731 w 10000"/>
              <a:gd name="connsiteY84" fmla="*/ 5650 h 10000"/>
              <a:gd name="connsiteX85" fmla="*/ 3109 w 10000"/>
              <a:gd name="connsiteY85" fmla="*/ 5725 h 10000"/>
              <a:gd name="connsiteX86" fmla="*/ 3558 w 10000"/>
              <a:gd name="connsiteY86" fmla="*/ 5763 h 10000"/>
              <a:gd name="connsiteX87" fmla="*/ 3558 w 10000"/>
              <a:gd name="connsiteY87" fmla="*/ 5799 h 10000"/>
              <a:gd name="connsiteX88" fmla="*/ 3486 w 10000"/>
              <a:gd name="connsiteY88" fmla="*/ 5836 h 10000"/>
              <a:gd name="connsiteX89" fmla="*/ 3261 w 10000"/>
              <a:gd name="connsiteY89" fmla="*/ 5874 h 10000"/>
              <a:gd name="connsiteX90" fmla="*/ 3109 w 10000"/>
              <a:gd name="connsiteY90" fmla="*/ 5874 h 10000"/>
              <a:gd name="connsiteX91" fmla="*/ 3027 w 10000"/>
              <a:gd name="connsiteY91" fmla="*/ 5984 h 10000"/>
              <a:gd name="connsiteX92" fmla="*/ 2578 w 10000"/>
              <a:gd name="connsiteY92" fmla="*/ 6022 h 10000"/>
              <a:gd name="connsiteX93" fmla="*/ 2578 w 10000"/>
              <a:gd name="connsiteY93" fmla="*/ 6134 h 10000"/>
              <a:gd name="connsiteX94" fmla="*/ 2578 w 10000"/>
              <a:gd name="connsiteY94" fmla="*/ 6245 h 10000"/>
              <a:gd name="connsiteX95" fmla="*/ 2498 w 10000"/>
              <a:gd name="connsiteY95" fmla="*/ 6245 h 10000"/>
              <a:gd name="connsiteX96" fmla="*/ 2578 w 10000"/>
              <a:gd name="connsiteY96" fmla="*/ 6319 h 10000"/>
              <a:gd name="connsiteX97" fmla="*/ 2578 w 10000"/>
              <a:gd name="connsiteY97" fmla="*/ 6543 h 10000"/>
              <a:gd name="connsiteX98" fmla="*/ 2578 w 10000"/>
              <a:gd name="connsiteY98" fmla="*/ 6840 h 10000"/>
              <a:gd name="connsiteX99" fmla="*/ 2956 w 10000"/>
              <a:gd name="connsiteY99" fmla="*/ 7062 h 10000"/>
              <a:gd name="connsiteX100" fmla="*/ 2803 w 10000"/>
              <a:gd name="connsiteY100" fmla="*/ 7361 h 10000"/>
              <a:gd name="connsiteX101" fmla="*/ 3109 w 10000"/>
              <a:gd name="connsiteY101" fmla="*/ 7398 h 10000"/>
              <a:gd name="connsiteX102" fmla="*/ 3181 w 10000"/>
              <a:gd name="connsiteY102" fmla="*/ 7583 h 10000"/>
              <a:gd name="connsiteX103" fmla="*/ 3486 w 10000"/>
              <a:gd name="connsiteY103" fmla="*/ 7733 h 10000"/>
              <a:gd name="connsiteX104" fmla="*/ 3710 w 10000"/>
              <a:gd name="connsiteY104" fmla="*/ 8030 h 10000"/>
              <a:gd name="connsiteX105" fmla="*/ 3710 w 10000"/>
              <a:gd name="connsiteY105" fmla="*/ 7993 h 10000"/>
              <a:gd name="connsiteX106" fmla="*/ 3935 w 10000"/>
              <a:gd name="connsiteY106" fmla="*/ 7993 h 10000"/>
              <a:gd name="connsiteX107" fmla="*/ 4169 w 10000"/>
              <a:gd name="connsiteY107" fmla="*/ 8067 h 10000"/>
              <a:gd name="connsiteX108" fmla="*/ 4322 w 10000"/>
              <a:gd name="connsiteY108" fmla="*/ 8030 h 10000"/>
              <a:gd name="connsiteX109" fmla="*/ 4618 w 10000"/>
              <a:gd name="connsiteY109" fmla="*/ 8067 h 10000"/>
              <a:gd name="connsiteX110" fmla="*/ 4771 w 10000"/>
              <a:gd name="connsiteY110" fmla="*/ 8141 h 10000"/>
              <a:gd name="connsiteX111" fmla="*/ 5149 w 10000"/>
              <a:gd name="connsiteY111" fmla="*/ 8030 h 10000"/>
              <a:gd name="connsiteX112" fmla="*/ 5454 w 10000"/>
              <a:gd name="connsiteY112" fmla="*/ 8067 h 10000"/>
              <a:gd name="connsiteX113" fmla="*/ 5759 w 10000"/>
              <a:gd name="connsiteY113" fmla="*/ 8178 h 10000"/>
              <a:gd name="connsiteX114" fmla="*/ 5830 w 10000"/>
              <a:gd name="connsiteY114" fmla="*/ 8327 h 10000"/>
              <a:gd name="connsiteX115" fmla="*/ 5830 w 10000"/>
              <a:gd name="connsiteY115" fmla="*/ 8476 h 10000"/>
              <a:gd name="connsiteX116" fmla="*/ 6137 w 10000"/>
              <a:gd name="connsiteY116" fmla="*/ 8550 h 10000"/>
              <a:gd name="connsiteX117" fmla="*/ 6137 w 10000"/>
              <a:gd name="connsiteY117" fmla="*/ 8625 h 10000"/>
              <a:gd name="connsiteX118" fmla="*/ 6442 w 10000"/>
              <a:gd name="connsiteY118" fmla="*/ 8737 h 10000"/>
              <a:gd name="connsiteX119" fmla="*/ 6819 w 10000"/>
              <a:gd name="connsiteY119" fmla="*/ 8773 h 10000"/>
              <a:gd name="connsiteX120" fmla="*/ 6891 w 10000"/>
              <a:gd name="connsiteY120" fmla="*/ 8885 h 10000"/>
              <a:gd name="connsiteX121" fmla="*/ 7502 w 10000"/>
              <a:gd name="connsiteY121" fmla="*/ 8959 h 10000"/>
              <a:gd name="connsiteX122" fmla="*/ 7727 w 10000"/>
              <a:gd name="connsiteY122" fmla="*/ 9071 h 10000"/>
              <a:gd name="connsiteX123" fmla="*/ 7574 w 10000"/>
              <a:gd name="connsiteY123" fmla="*/ 9182 h 10000"/>
              <a:gd name="connsiteX124" fmla="*/ 7421 w 10000"/>
              <a:gd name="connsiteY124" fmla="*/ 9257 h 10000"/>
              <a:gd name="connsiteX125" fmla="*/ 6971 w 10000"/>
              <a:gd name="connsiteY125" fmla="*/ 9293 h 10000"/>
              <a:gd name="connsiteX126" fmla="*/ 6891 w 10000"/>
              <a:gd name="connsiteY126" fmla="*/ 9404 h 10000"/>
              <a:gd name="connsiteX127" fmla="*/ 7116 w 10000"/>
              <a:gd name="connsiteY127" fmla="*/ 9480 h 10000"/>
              <a:gd name="connsiteX128" fmla="*/ 7116 w 10000"/>
              <a:gd name="connsiteY128" fmla="*/ 9591 h 10000"/>
              <a:gd name="connsiteX129" fmla="*/ 7269 w 10000"/>
              <a:gd name="connsiteY129" fmla="*/ 9703 h 10000"/>
              <a:gd name="connsiteX130" fmla="*/ 7502 w 10000"/>
              <a:gd name="connsiteY130" fmla="*/ 9852 h 10000"/>
              <a:gd name="connsiteX131" fmla="*/ 7798 w 10000"/>
              <a:gd name="connsiteY131" fmla="*/ 9852 h 10000"/>
              <a:gd name="connsiteX132" fmla="*/ 7879 w 10000"/>
              <a:gd name="connsiteY132" fmla="*/ 9665 h 10000"/>
              <a:gd name="connsiteX133" fmla="*/ 8176 w 10000"/>
              <a:gd name="connsiteY133" fmla="*/ 9665 h 10000"/>
              <a:gd name="connsiteX134" fmla="*/ 8706 w 10000"/>
              <a:gd name="connsiteY134" fmla="*/ 9517 h 10000"/>
              <a:gd name="connsiteX135" fmla="*/ 9083 w 10000"/>
              <a:gd name="connsiteY135" fmla="*/ 9591 h 10000"/>
              <a:gd name="connsiteX136" fmla="*/ 9469 w 10000"/>
              <a:gd name="connsiteY136" fmla="*/ 9703 h 10000"/>
              <a:gd name="connsiteX137" fmla="*/ 9317 w 10000"/>
              <a:gd name="connsiteY137" fmla="*/ 9777 h 10000"/>
              <a:gd name="connsiteX138" fmla="*/ 9469 w 10000"/>
              <a:gd name="connsiteY138" fmla="*/ 9964 h 10000"/>
              <a:gd name="connsiteX139" fmla="*/ 9694 w 10000"/>
              <a:gd name="connsiteY139" fmla="*/ 10000 h 10000"/>
              <a:gd name="connsiteX140" fmla="*/ 10000 w 10000"/>
              <a:gd name="connsiteY140" fmla="*/ 10000 h 10000"/>
              <a:gd name="connsiteX141" fmla="*/ 10000 w 10000"/>
              <a:gd name="connsiteY141"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269 w 10000"/>
              <a:gd name="connsiteY12" fmla="*/ 595 h 10000"/>
              <a:gd name="connsiteX13" fmla="*/ 7349 w 10000"/>
              <a:gd name="connsiteY13" fmla="*/ 706 h 10000"/>
              <a:gd name="connsiteX14" fmla="*/ 6442 w 10000"/>
              <a:gd name="connsiteY14" fmla="*/ 2007 h 10000"/>
              <a:gd name="connsiteX15" fmla="*/ 6738 w 10000"/>
              <a:gd name="connsiteY15" fmla="*/ 2491 h 10000"/>
              <a:gd name="connsiteX16" fmla="*/ 5983 w 10000"/>
              <a:gd name="connsiteY16" fmla="*/ 2491 h 10000"/>
              <a:gd name="connsiteX17" fmla="*/ 5381 w 10000"/>
              <a:gd name="connsiteY17" fmla="*/ 2417 h 10000"/>
              <a:gd name="connsiteX18" fmla="*/ 5229 w 10000"/>
              <a:gd name="connsiteY18" fmla="*/ 2491 h 10000"/>
              <a:gd name="connsiteX19" fmla="*/ 5149 w 10000"/>
              <a:gd name="connsiteY19" fmla="*/ 2602 h 10000"/>
              <a:gd name="connsiteX20" fmla="*/ 5454 w 10000"/>
              <a:gd name="connsiteY20" fmla="*/ 2751 h 10000"/>
              <a:gd name="connsiteX21" fmla="*/ 5912 w 10000"/>
              <a:gd name="connsiteY21" fmla="*/ 2788 h 10000"/>
              <a:gd name="connsiteX22" fmla="*/ 6137 w 10000"/>
              <a:gd name="connsiteY22" fmla="*/ 2788 h 10000"/>
              <a:gd name="connsiteX23" fmla="*/ 6289 w 10000"/>
              <a:gd name="connsiteY23" fmla="*/ 2862 h 10000"/>
              <a:gd name="connsiteX24" fmla="*/ 6289 w 10000"/>
              <a:gd name="connsiteY24" fmla="*/ 2937 h 10000"/>
              <a:gd name="connsiteX25" fmla="*/ 6137 w 10000"/>
              <a:gd name="connsiteY25" fmla="*/ 3049 h 10000"/>
              <a:gd name="connsiteX26" fmla="*/ 6055 w 10000"/>
              <a:gd name="connsiteY26" fmla="*/ 3085 h 10000"/>
              <a:gd name="connsiteX27" fmla="*/ 5830 w 10000"/>
              <a:gd name="connsiteY27" fmla="*/ 3085 h 10000"/>
              <a:gd name="connsiteX28" fmla="*/ 5381 w 10000"/>
              <a:gd name="connsiteY28" fmla="*/ 3010 h 10000"/>
              <a:gd name="connsiteX29" fmla="*/ 4923 w 10000"/>
              <a:gd name="connsiteY29" fmla="*/ 2973 h 10000"/>
              <a:gd name="connsiteX30" fmla="*/ 4698 w 10000"/>
              <a:gd name="connsiteY30" fmla="*/ 2937 h 10000"/>
              <a:gd name="connsiteX31" fmla="*/ 4546 w 10000"/>
              <a:gd name="connsiteY31" fmla="*/ 2862 h 10000"/>
              <a:gd name="connsiteX32" fmla="*/ 4017 w 10000"/>
              <a:gd name="connsiteY32" fmla="*/ 2527 h 10000"/>
              <a:gd name="connsiteX33" fmla="*/ 3935 w 10000"/>
              <a:gd name="connsiteY33" fmla="*/ 2342 h 10000"/>
              <a:gd name="connsiteX34" fmla="*/ 3935 w 10000"/>
              <a:gd name="connsiteY34" fmla="*/ 2267 h 10000"/>
              <a:gd name="connsiteX35" fmla="*/ 3863 w 10000"/>
              <a:gd name="connsiteY35" fmla="*/ 2155 h 10000"/>
              <a:gd name="connsiteX36" fmla="*/ 3414 w 10000"/>
              <a:gd name="connsiteY36" fmla="*/ 2082 h 10000"/>
              <a:gd name="connsiteX37" fmla="*/ 3027 w 10000"/>
              <a:gd name="connsiteY37" fmla="*/ 2007 h 10000"/>
              <a:gd name="connsiteX38" fmla="*/ 2273 w 10000"/>
              <a:gd name="connsiteY38" fmla="*/ 1746 h 10000"/>
              <a:gd name="connsiteX39" fmla="*/ 2578 w 10000"/>
              <a:gd name="connsiteY39" fmla="*/ 1746 h 10000"/>
              <a:gd name="connsiteX40" fmla="*/ 2884 w 10000"/>
              <a:gd name="connsiteY40" fmla="*/ 1821 h 10000"/>
              <a:gd name="connsiteX41" fmla="*/ 3558 w 10000"/>
              <a:gd name="connsiteY41" fmla="*/ 1821 h 10000"/>
              <a:gd name="connsiteX42" fmla="*/ 5076 w 10000"/>
              <a:gd name="connsiteY42" fmla="*/ 1858 h 10000"/>
              <a:gd name="connsiteX43" fmla="*/ 5606 w 10000"/>
              <a:gd name="connsiteY43" fmla="*/ 1784 h 10000"/>
              <a:gd name="connsiteX44" fmla="*/ 5912 w 10000"/>
              <a:gd name="connsiteY44" fmla="*/ 1710 h 10000"/>
              <a:gd name="connsiteX45" fmla="*/ 6137 w 10000"/>
              <a:gd name="connsiteY45" fmla="*/ 1561 h 10000"/>
              <a:gd name="connsiteX46" fmla="*/ 6361 w 10000"/>
              <a:gd name="connsiteY46" fmla="*/ 1264 h 10000"/>
              <a:gd name="connsiteX47" fmla="*/ 6442 w 10000"/>
              <a:gd name="connsiteY47" fmla="*/ 1114 h 10000"/>
              <a:gd name="connsiteX48" fmla="*/ 6361 w 10000"/>
              <a:gd name="connsiteY48" fmla="*/ 967 h 10000"/>
              <a:gd name="connsiteX49" fmla="*/ 5983 w 10000"/>
              <a:gd name="connsiteY49" fmla="*/ 742 h 10000"/>
              <a:gd name="connsiteX50" fmla="*/ 5381 w 10000"/>
              <a:gd name="connsiteY50" fmla="*/ 668 h 10000"/>
              <a:gd name="connsiteX51" fmla="*/ 4017 w 10000"/>
              <a:gd name="connsiteY51" fmla="*/ 483 h 10000"/>
              <a:gd name="connsiteX52" fmla="*/ 3334 w 10000"/>
              <a:gd name="connsiteY52" fmla="*/ 372 h 10000"/>
              <a:gd name="connsiteX53" fmla="*/ 2731 w 10000"/>
              <a:gd name="connsiteY53" fmla="*/ 372 h 10000"/>
              <a:gd name="connsiteX54" fmla="*/ 1366 w 10000"/>
              <a:gd name="connsiteY54" fmla="*/ 372 h 10000"/>
              <a:gd name="connsiteX55" fmla="*/ 1590 w 10000"/>
              <a:gd name="connsiteY55" fmla="*/ 260 h 10000"/>
              <a:gd name="connsiteX56" fmla="*/ 1671 w 10000"/>
              <a:gd name="connsiteY56" fmla="*/ 222 h 10000"/>
              <a:gd name="connsiteX57" fmla="*/ 1519 w 10000"/>
              <a:gd name="connsiteY57" fmla="*/ 185 h 10000"/>
              <a:gd name="connsiteX58" fmla="*/ 1141 w 10000"/>
              <a:gd name="connsiteY58" fmla="*/ 149 h 10000"/>
              <a:gd name="connsiteX59" fmla="*/ 988 w 10000"/>
              <a:gd name="connsiteY59" fmla="*/ 296 h 10000"/>
              <a:gd name="connsiteX60" fmla="*/ 683 w 10000"/>
              <a:gd name="connsiteY60" fmla="*/ 334 h 10000"/>
              <a:gd name="connsiteX61" fmla="*/ 683 w 10000"/>
              <a:gd name="connsiteY61" fmla="*/ 447 h 10000"/>
              <a:gd name="connsiteX62" fmla="*/ 378 w 10000"/>
              <a:gd name="connsiteY62" fmla="*/ 595 h 10000"/>
              <a:gd name="connsiteX63" fmla="*/ 81 w 10000"/>
              <a:gd name="connsiteY63" fmla="*/ 818 h 10000"/>
              <a:gd name="connsiteX64" fmla="*/ 0 w 10000"/>
              <a:gd name="connsiteY64" fmla="*/ 1040 h 10000"/>
              <a:gd name="connsiteX65" fmla="*/ 234 w 10000"/>
              <a:gd name="connsiteY65" fmla="*/ 1338 h 10000"/>
              <a:gd name="connsiteX66" fmla="*/ 611 w 10000"/>
              <a:gd name="connsiteY66" fmla="*/ 1412 h 10000"/>
              <a:gd name="connsiteX67" fmla="*/ 988 w 10000"/>
              <a:gd name="connsiteY67" fmla="*/ 1599 h 10000"/>
              <a:gd name="connsiteX68" fmla="*/ 836 w 10000"/>
              <a:gd name="connsiteY68" fmla="*/ 1858 h 10000"/>
              <a:gd name="connsiteX69" fmla="*/ 1294 w 10000"/>
              <a:gd name="connsiteY69" fmla="*/ 2306 h 10000"/>
              <a:gd name="connsiteX70" fmla="*/ 1895 w 10000"/>
              <a:gd name="connsiteY70" fmla="*/ 2602 h 10000"/>
              <a:gd name="connsiteX71" fmla="*/ 1519 w 10000"/>
              <a:gd name="connsiteY71" fmla="*/ 2825 h 10000"/>
              <a:gd name="connsiteX72" fmla="*/ 1590 w 10000"/>
              <a:gd name="connsiteY72" fmla="*/ 3085 h 10000"/>
              <a:gd name="connsiteX73" fmla="*/ 2202 w 10000"/>
              <a:gd name="connsiteY73" fmla="*/ 3270 h 10000"/>
              <a:gd name="connsiteX74" fmla="*/ 2578 w 10000"/>
              <a:gd name="connsiteY74" fmla="*/ 3532 h 10000"/>
              <a:gd name="connsiteX75" fmla="*/ 2426 w 10000"/>
              <a:gd name="connsiteY75" fmla="*/ 3754 h 10000"/>
              <a:gd name="connsiteX76" fmla="*/ 3027 w 10000"/>
              <a:gd name="connsiteY76" fmla="*/ 3941 h 10000"/>
              <a:gd name="connsiteX77" fmla="*/ 3486 w 10000"/>
              <a:gd name="connsiteY77" fmla="*/ 4164 h 10000"/>
              <a:gd name="connsiteX78" fmla="*/ 3414 w 10000"/>
              <a:gd name="connsiteY78" fmla="*/ 4461 h 10000"/>
              <a:gd name="connsiteX79" fmla="*/ 3027 w 10000"/>
              <a:gd name="connsiteY79" fmla="*/ 4795 h 10000"/>
              <a:gd name="connsiteX80" fmla="*/ 2578 w 10000"/>
              <a:gd name="connsiteY80" fmla="*/ 5130 h 10000"/>
              <a:gd name="connsiteX81" fmla="*/ 2354 w 10000"/>
              <a:gd name="connsiteY81" fmla="*/ 5576 h 10000"/>
              <a:gd name="connsiteX82" fmla="*/ 2498 w 10000"/>
              <a:gd name="connsiteY82" fmla="*/ 5502 h 10000"/>
              <a:gd name="connsiteX83" fmla="*/ 2731 w 10000"/>
              <a:gd name="connsiteY83" fmla="*/ 5650 h 10000"/>
              <a:gd name="connsiteX84" fmla="*/ 3109 w 10000"/>
              <a:gd name="connsiteY84" fmla="*/ 5725 h 10000"/>
              <a:gd name="connsiteX85" fmla="*/ 3558 w 10000"/>
              <a:gd name="connsiteY85" fmla="*/ 5763 h 10000"/>
              <a:gd name="connsiteX86" fmla="*/ 3558 w 10000"/>
              <a:gd name="connsiteY86" fmla="*/ 5799 h 10000"/>
              <a:gd name="connsiteX87" fmla="*/ 3486 w 10000"/>
              <a:gd name="connsiteY87" fmla="*/ 5836 h 10000"/>
              <a:gd name="connsiteX88" fmla="*/ 3261 w 10000"/>
              <a:gd name="connsiteY88" fmla="*/ 5874 h 10000"/>
              <a:gd name="connsiteX89" fmla="*/ 3109 w 10000"/>
              <a:gd name="connsiteY89" fmla="*/ 5874 h 10000"/>
              <a:gd name="connsiteX90" fmla="*/ 3027 w 10000"/>
              <a:gd name="connsiteY90" fmla="*/ 5984 h 10000"/>
              <a:gd name="connsiteX91" fmla="*/ 2578 w 10000"/>
              <a:gd name="connsiteY91" fmla="*/ 6022 h 10000"/>
              <a:gd name="connsiteX92" fmla="*/ 2578 w 10000"/>
              <a:gd name="connsiteY92" fmla="*/ 6134 h 10000"/>
              <a:gd name="connsiteX93" fmla="*/ 2578 w 10000"/>
              <a:gd name="connsiteY93" fmla="*/ 6245 h 10000"/>
              <a:gd name="connsiteX94" fmla="*/ 2498 w 10000"/>
              <a:gd name="connsiteY94" fmla="*/ 6245 h 10000"/>
              <a:gd name="connsiteX95" fmla="*/ 2578 w 10000"/>
              <a:gd name="connsiteY95" fmla="*/ 6319 h 10000"/>
              <a:gd name="connsiteX96" fmla="*/ 2578 w 10000"/>
              <a:gd name="connsiteY96" fmla="*/ 6543 h 10000"/>
              <a:gd name="connsiteX97" fmla="*/ 2578 w 10000"/>
              <a:gd name="connsiteY97" fmla="*/ 6840 h 10000"/>
              <a:gd name="connsiteX98" fmla="*/ 2956 w 10000"/>
              <a:gd name="connsiteY98" fmla="*/ 7062 h 10000"/>
              <a:gd name="connsiteX99" fmla="*/ 2803 w 10000"/>
              <a:gd name="connsiteY99" fmla="*/ 7361 h 10000"/>
              <a:gd name="connsiteX100" fmla="*/ 3109 w 10000"/>
              <a:gd name="connsiteY100" fmla="*/ 7398 h 10000"/>
              <a:gd name="connsiteX101" fmla="*/ 3181 w 10000"/>
              <a:gd name="connsiteY101" fmla="*/ 7583 h 10000"/>
              <a:gd name="connsiteX102" fmla="*/ 3486 w 10000"/>
              <a:gd name="connsiteY102" fmla="*/ 7733 h 10000"/>
              <a:gd name="connsiteX103" fmla="*/ 3710 w 10000"/>
              <a:gd name="connsiteY103" fmla="*/ 8030 h 10000"/>
              <a:gd name="connsiteX104" fmla="*/ 3710 w 10000"/>
              <a:gd name="connsiteY104" fmla="*/ 7993 h 10000"/>
              <a:gd name="connsiteX105" fmla="*/ 3935 w 10000"/>
              <a:gd name="connsiteY105" fmla="*/ 7993 h 10000"/>
              <a:gd name="connsiteX106" fmla="*/ 4169 w 10000"/>
              <a:gd name="connsiteY106" fmla="*/ 8067 h 10000"/>
              <a:gd name="connsiteX107" fmla="*/ 4322 w 10000"/>
              <a:gd name="connsiteY107" fmla="*/ 8030 h 10000"/>
              <a:gd name="connsiteX108" fmla="*/ 4618 w 10000"/>
              <a:gd name="connsiteY108" fmla="*/ 8067 h 10000"/>
              <a:gd name="connsiteX109" fmla="*/ 4771 w 10000"/>
              <a:gd name="connsiteY109" fmla="*/ 8141 h 10000"/>
              <a:gd name="connsiteX110" fmla="*/ 5149 w 10000"/>
              <a:gd name="connsiteY110" fmla="*/ 8030 h 10000"/>
              <a:gd name="connsiteX111" fmla="*/ 5454 w 10000"/>
              <a:gd name="connsiteY111" fmla="*/ 8067 h 10000"/>
              <a:gd name="connsiteX112" fmla="*/ 5759 w 10000"/>
              <a:gd name="connsiteY112" fmla="*/ 8178 h 10000"/>
              <a:gd name="connsiteX113" fmla="*/ 5830 w 10000"/>
              <a:gd name="connsiteY113" fmla="*/ 8327 h 10000"/>
              <a:gd name="connsiteX114" fmla="*/ 5830 w 10000"/>
              <a:gd name="connsiteY114" fmla="*/ 8476 h 10000"/>
              <a:gd name="connsiteX115" fmla="*/ 6137 w 10000"/>
              <a:gd name="connsiteY115" fmla="*/ 8550 h 10000"/>
              <a:gd name="connsiteX116" fmla="*/ 6137 w 10000"/>
              <a:gd name="connsiteY116" fmla="*/ 8625 h 10000"/>
              <a:gd name="connsiteX117" fmla="*/ 6442 w 10000"/>
              <a:gd name="connsiteY117" fmla="*/ 8737 h 10000"/>
              <a:gd name="connsiteX118" fmla="*/ 6819 w 10000"/>
              <a:gd name="connsiteY118" fmla="*/ 8773 h 10000"/>
              <a:gd name="connsiteX119" fmla="*/ 6891 w 10000"/>
              <a:gd name="connsiteY119" fmla="*/ 8885 h 10000"/>
              <a:gd name="connsiteX120" fmla="*/ 7502 w 10000"/>
              <a:gd name="connsiteY120" fmla="*/ 8959 h 10000"/>
              <a:gd name="connsiteX121" fmla="*/ 7727 w 10000"/>
              <a:gd name="connsiteY121" fmla="*/ 9071 h 10000"/>
              <a:gd name="connsiteX122" fmla="*/ 7574 w 10000"/>
              <a:gd name="connsiteY122" fmla="*/ 9182 h 10000"/>
              <a:gd name="connsiteX123" fmla="*/ 7421 w 10000"/>
              <a:gd name="connsiteY123" fmla="*/ 9257 h 10000"/>
              <a:gd name="connsiteX124" fmla="*/ 6971 w 10000"/>
              <a:gd name="connsiteY124" fmla="*/ 9293 h 10000"/>
              <a:gd name="connsiteX125" fmla="*/ 6891 w 10000"/>
              <a:gd name="connsiteY125" fmla="*/ 9404 h 10000"/>
              <a:gd name="connsiteX126" fmla="*/ 7116 w 10000"/>
              <a:gd name="connsiteY126" fmla="*/ 9480 h 10000"/>
              <a:gd name="connsiteX127" fmla="*/ 7116 w 10000"/>
              <a:gd name="connsiteY127" fmla="*/ 9591 h 10000"/>
              <a:gd name="connsiteX128" fmla="*/ 7269 w 10000"/>
              <a:gd name="connsiteY128" fmla="*/ 9703 h 10000"/>
              <a:gd name="connsiteX129" fmla="*/ 7502 w 10000"/>
              <a:gd name="connsiteY129" fmla="*/ 9852 h 10000"/>
              <a:gd name="connsiteX130" fmla="*/ 7798 w 10000"/>
              <a:gd name="connsiteY130" fmla="*/ 9852 h 10000"/>
              <a:gd name="connsiteX131" fmla="*/ 7879 w 10000"/>
              <a:gd name="connsiteY131" fmla="*/ 9665 h 10000"/>
              <a:gd name="connsiteX132" fmla="*/ 8176 w 10000"/>
              <a:gd name="connsiteY132" fmla="*/ 9665 h 10000"/>
              <a:gd name="connsiteX133" fmla="*/ 8706 w 10000"/>
              <a:gd name="connsiteY133" fmla="*/ 9517 h 10000"/>
              <a:gd name="connsiteX134" fmla="*/ 9083 w 10000"/>
              <a:gd name="connsiteY134" fmla="*/ 9591 h 10000"/>
              <a:gd name="connsiteX135" fmla="*/ 9469 w 10000"/>
              <a:gd name="connsiteY135" fmla="*/ 9703 h 10000"/>
              <a:gd name="connsiteX136" fmla="*/ 9317 w 10000"/>
              <a:gd name="connsiteY136" fmla="*/ 9777 h 10000"/>
              <a:gd name="connsiteX137" fmla="*/ 9469 w 10000"/>
              <a:gd name="connsiteY137" fmla="*/ 9964 h 10000"/>
              <a:gd name="connsiteX138" fmla="*/ 9694 w 10000"/>
              <a:gd name="connsiteY138" fmla="*/ 10000 h 10000"/>
              <a:gd name="connsiteX139" fmla="*/ 10000 w 10000"/>
              <a:gd name="connsiteY139" fmla="*/ 10000 h 10000"/>
              <a:gd name="connsiteX140" fmla="*/ 10000 w 10000"/>
              <a:gd name="connsiteY140" fmla="*/ 6097 h 10000"/>
              <a:gd name="connsiteX0" fmla="*/ 10000 w 10000"/>
              <a:gd name="connsiteY0" fmla="*/ 6097 h 10000"/>
              <a:gd name="connsiteX1" fmla="*/ 8634 w 10000"/>
              <a:gd name="connsiteY1" fmla="*/ 631 h 10000"/>
              <a:gd name="connsiteX2" fmla="*/ 8410 w 10000"/>
              <a:gd name="connsiteY2" fmla="*/ 631 h 10000"/>
              <a:gd name="connsiteX3" fmla="*/ 8257 w 10000"/>
              <a:gd name="connsiteY3" fmla="*/ 557 h 10000"/>
              <a:gd name="connsiteX4" fmla="*/ 8104 w 10000"/>
              <a:gd name="connsiteY4" fmla="*/ 520 h 10000"/>
              <a:gd name="connsiteX5" fmla="*/ 8023 w 10000"/>
              <a:gd name="connsiteY5" fmla="*/ 557 h 10000"/>
              <a:gd name="connsiteX6" fmla="*/ 7879 w 10000"/>
              <a:gd name="connsiteY6" fmla="*/ 557 h 10000"/>
              <a:gd name="connsiteX7" fmla="*/ 7879 w 10000"/>
              <a:gd name="connsiteY7" fmla="*/ 447 h 10000"/>
              <a:gd name="connsiteX8" fmla="*/ 7879 w 10000"/>
              <a:gd name="connsiteY8" fmla="*/ 296 h 10000"/>
              <a:gd name="connsiteX9" fmla="*/ 8023 w 10000"/>
              <a:gd name="connsiteY9" fmla="*/ 185 h 10000"/>
              <a:gd name="connsiteX10" fmla="*/ 8104 w 10000"/>
              <a:gd name="connsiteY10" fmla="*/ 75 h 10000"/>
              <a:gd name="connsiteX11" fmla="*/ 8023 w 10000"/>
              <a:gd name="connsiteY11" fmla="*/ 0 h 10000"/>
              <a:gd name="connsiteX12" fmla="*/ 7349 w 10000"/>
              <a:gd name="connsiteY12" fmla="*/ 706 h 10000"/>
              <a:gd name="connsiteX13" fmla="*/ 6442 w 10000"/>
              <a:gd name="connsiteY13" fmla="*/ 2007 h 10000"/>
              <a:gd name="connsiteX14" fmla="*/ 6738 w 10000"/>
              <a:gd name="connsiteY14" fmla="*/ 2491 h 10000"/>
              <a:gd name="connsiteX15" fmla="*/ 5983 w 10000"/>
              <a:gd name="connsiteY15" fmla="*/ 2491 h 10000"/>
              <a:gd name="connsiteX16" fmla="*/ 5381 w 10000"/>
              <a:gd name="connsiteY16" fmla="*/ 2417 h 10000"/>
              <a:gd name="connsiteX17" fmla="*/ 5229 w 10000"/>
              <a:gd name="connsiteY17" fmla="*/ 2491 h 10000"/>
              <a:gd name="connsiteX18" fmla="*/ 5149 w 10000"/>
              <a:gd name="connsiteY18" fmla="*/ 2602 h 10000"/>
              <a:gd name="connsiteX19" fmla="*/ 5454 w 10000"/>
              <a:gd name="connsiteY19" fmla="*/ 2751 h 10000"/>
              <a:gd name="connsiteX20" fmla="*/ 5912 w 10000"/>
              <a:gd name="connsiteY20" fmla="*/ 2788 h 10000"/>
              <a:gd name="connsiteX21" fmla="*/ 6137 w 10000"/>
              <a:gd name="connsiteY21" fmla="*/ 2788 h 10000"/>
              <a:gd name="connsiteX22" fmla="*/ 6289 w 10000"/>
              <a:gd name="connsiteY22" fmla="*/ 2862 h 10000"/>
              <a:gd name="connsiteX23" fmla="*/ 6289 w 10000"/>
              <a:gd name="connsiteY23" fmla="*/ 2937 h 10000"/>
              <a:gd name="connsiteX24" fmla="*/ 6137 w 10000"/>
              <a:gd name="connsiteY24" fmla="*/ 3049 h 10000"/>
              <a:gd name="connsiteX25" fmla="*/ 6055 w 10000"/>
              <a:gd name="connsiteY25" fmla="*/ 3085 h 10000"/>
              <a:gd name="connsiteX26" fmla="*/ 5830 w 10000"/>
              <a:gd name="connsiteY26" fmla="*/ 3085 h 10000"/>
              <a:gd name="connsiteX27" fmla="*/ 5381 w 10000"/>
              <a:gd name="connsiteY27" fmla="*/ 3010 h 10000"/>
              <a:gd name="connsiteX28" fmla="*/ 4923 w 10000"/>
              <a:gd name="connsiteY28" fmla="*/ 2973 h 10000"/>
              <a:gd name="connsiteX29" fmla="*/ 4698 w 10000"/>
              <a:gd name="connsiteY29" fmla="*/ 2937 h 10000"/>
              <a:gd name="connsiteX30" fmla="*/ 4546 w 10000"/>
              <a:gd name="connsiteY30" fmla="*/ 2862 h 10000"/>
              <a:gd name="connsiteX31" fmla="*/ 4017 w 10000"/>
              <a:gd name="connsiteY31" fmla="*/ 2527 h 10000"/>
              <a:gd name="connsiteX32" fmla="*/ 3935 w 10000"/>
              <a:gd name="connsiteY32" fmla="*/ 2342 h 10000"/>
              <a:gd name="connsiteX33" fmla="*/ 3935 w 10000"/>
              <a:gd name="connsiteY33" fmla="*/ 2267 h 10000"/>
              <a:gd name="connsiteX34" fmla="*/ 3863 w 10000"/>
              <a:gd name="connsiteY34" fmla="*/ 2155 h 10000"/>
              <a:gd name="connsiteX35" fmla="*/ 3414 w 10000"/>
              <a:gd name="connsiteY35" fmla="*/ 2082 h 10000"/>
              <a:gd name="connsiteX36" fmla="*/ 3027 w 10000"/>
              <a:gd name="connsiteY36" fmla="*/ 2007 h 10000"/>
              <a:gd name="connsiteX37" fmla="*/ 2273 w 10000"/>
              <a:gd name="connsiteY37" fmla="*/ 1746 h 10000"/>
              <a:gd name="connsiteX38" fmla="*/ 2578 w 10000"/>
              <a:gd name="connsiteY38" fmla="*/ 1746 h 10000"/>
              <a:gd name="connsiteX39" fmla="*/ 2884 w 10000"/>
              <a:gd name="connsiteY39" fmla="*/ 1821 h 10000"/>
              <a:gd name="connsiteX40" fmla="*/ 3558 w 10000"/>
              <a:gd name="connsiteY40" fmla="*/ 1821 h 10000"/>
              <a:gd name="connsiteX41" fmla="*/ 5076 w 10000"/>
              <a:gd name="connsiteY41" fmla="*/ 1858 h 10000"/>
              <a:gd name="connsiteX42" fmla="*/ 5606 w 10000"/>
              <a:gd name="connsiteY42" fmla="*/ 1784 h 10000"/>
              <a:gd name="connsiteX43" fmla="*/ 5912 w 10000"/>
              <a:gd name="connsiteY43" fmla="*/ 1710 h 10000"/>
              <a:gd name="connsiteX44" fmla="*/ 6137 w 10000"/>
              <a:gd name="connsiteY44" fmla="*/ 1561 h 10000"/>
              <a:gd name="connsiteX45" fmla="*/ 6361 w 10000"/>
              <a:gd name="connsiteY45" fmla="*/ 1264 h 10000"/>
              <a:gd name="connsiteX46" fmla="*/ 6442 w 10000"/>
              <a:gd name="connsiteY46" fmla="*/ 1114 h 10000"/>
              <a:gd name="connsiteX47" fmla="*/ 6361 w 10000"/>
              <a:gd name="connsiteY47" fmla="*/ 967 h 10000"/>
              <a:gd name="connsiteX48" fmla="*/ 5983 w 10000"/>
              <a:gd name="connsiteY48" fmla="*/ 742 h 10000"/>
              <a:gd name="connsiteX49" fmla="*/ 5381 w 10000"/>
              <a:gd name="connsiteY49" fmla="*/ 668 h 10000"/>
              <a:gd name="connsiteX50" fmla="*/ 4017 w 10000"/>
              <a:gd name="connsiteY50" fmla="*/ 483 h 10000"/>
              <a:gd name="connsiteX51" fmla="*/ 3334 w 10000"/>
              <a:gd name="connsiteY51" fmla="*/ 372 h 10000"/>
              <a:gd name="connsiteX52" fmla="*/ 2731 w 10000"/>
              <a:gd name="connsiteY52" fmla="*/ 372 h 10000"/>
              <a:gd name="connsiteX53" fmla="*/ 1366 w 10000"/>
              <a:gd name="connsiteY53" fmla="*/ 372 h 10000"/>
              <a:gd name="connsiteX54" fmla="*/ 1590 w 10000"/>
              <a:gd name="connsiteY54" fmla="*/ 260 h 10000"/>
              <a:gd name="connsiteX55" fmla="*/ 1671 w 10000"/>
              <a:gd name="connsiteY55" fmla="*/ 222 h 10000"/>
              <a:gd name="connsiteX56" fmla="*/ 1519 w 10000"/>
              <a:gd name="connsiteY56" fmla="*/ 185 h 10000"/>
              <a:gd name="connsiteX57" fmla="*/ 1141 w 10000"/>
              <a:gd name="connsiteY57" fmla="*/ 149 h 10000"/>
              <a:gd name="connsiteX58" fmla="*/ 988 w 10000"/>
              <a:gd name="connsiteY58" fmla="*/ 296 h 10000"/>
              <a:gd name="connsiteX59" fmla="*/ 683 w 10000"/>
              <a:gd name="connsiteY59" fmla="*/ 334 h 10000"/>
              <a:gd name="connsiteX60" fmla="*/ 683 w 10000"/>
              <a:gd name="connsiteY60" fmla="*/ 447 h 10000"/>
              <a:gd name="connsiteX61" fmla="*/ 378 w 10000"/>
              <a:gd name="connsiteY61" fmla="*/ 595 h 10000"/>
              <a:gd name="connsiteX62" fmla="*/ 81 w 10000"/>
              <a:gd name="connsiteY62" fmla="*/ 818 h 10000"/>
              <a:gd name="connsiteX63" fmla="*/ 0 w 10000"/>
              <a:gd name="connsiteY63" fmla="*/ 1040 h 10000"/>
              <a:gd name="connsiteX64" fmla="*/ 234 w 10000"/>
              <a:gd name="connsiteY64" fmla="*/ 1338 h 10000"/>
              <a:gd name="connsiteX65" fmla="*/ 611 w 10000"/>
              <a:gd name="connsiteY65" fmla="*/ 1412 h 10000"/>
              <a:gd name="connsiteX66" fmla="*/ 988 w 10000"/>
              <a:gd name="connsiteY66" fmla="*/ 1599 h 10000"/>
              <a:gd name="connsiteX67" fmla="*/ 836 w 10000"/>
              <a:gd name="connsiteY67" fmla="*/ 1858 h 10000"/>
              <a:gd name="connsiteX68" fmla="*/ 1294 w 10000"/>
              <a:gd name="connsiteY68" fmla="*/ 2306 h 10000"/>
              <a:gd name="connsiteX69" fmla="*/ 1895 w 10000"/>
              <a:gd name="connsiteY69" fmla="*/ 2602 h 10000"/>
              <a:gd name="connsiteX70" fmla="*/ 1519 w 10000"/>
              <a:gd name="connsiteY70" fmla="*/ 2825 h 10000"/>
              <a:gd name="connsiteX71" fmla="*/ 1590 w 10000"/>
              <a:gd name="connsiteY71" fmla="*/ 3085 h 10000"/>
              <a:gd name="connsiteX72" fmla="*/ 2202 w 10000"/>
              <a:gd name="connsiteY72" fmla="*/ 3270 h 10000"/>
              <a:gd name="connsiteX73" fmla="*/ 2578 w 10000"/>
              <a:gd name="connsiteY73" fmla="*/ 3532 h 10000"/>
              <a:gd name="connsiteX74" fmla="*/ 2426 w 10000"/>
              <a:gd name="connsiteY74" fmla="*/ 3754 h 10000"/>
              <a:gd name="connsiteX75" fmla="*/ 3027 w 10000"/>
              <a:gd name="connsiteY75" fmla="*/ 3941 h 10000"/>
              <a:gd name="connsiteX76" fmla="*/ 3486 w 10000"/>
              <a:gd name="connsiteY76" fmla="*/ 4164 h 10000"/>
              <a:gd name="connsiteX77" fmla="*/ 3414 w 10000"/>
              <a:gd name="connsiteY77" fmla="*/ 4461 h 10000"/>
              <a:gd name="connsiteX78" fmla="*/ 3027 w 10000"/>
              <a:gd name="connsiteY78" fmla="*/ 4795 h 10000"/>
              <a:gd name="connsiteX79" fmla="*/ 2578 w 10000"/>
              <a:gd name="connsiteY79" fmla="*/ 5130 h 10000"/>
              <a:gd name="connsiteX80" fmla="*/ 2354 w 10000"/>
              <a:gd name="connsiteY80" fmla="*/ 5576 h 10000"/>
              <a:gd name="connsiteX81" fmla="*/ 2498 w 10000"/>
              <a:gd name="connsiteY81" fmla="*/ 5502 h 10000"/>
              <a:gd name="connsiteX82" fmla="*/ 2731 w 10000"/>
              <a:gd name="connsiteY82" fmla="*/ 5650 h 10000"/>
              <a:gd name="connsiteX83" fmla="*/ 3109 w 10000"/>
              <a:gd name="connsiteY83" fmla="*/ 5725 h 10000"/>
              <a:gd name="connsiteX84" fmla="*/ 3558 w 10000"/>
              <a:gd name="connsiteY84" fmla="*/ 5763 h 10000"/>
              <a:gd name="connsiteX85" fmla="*/ 3558 w 10000"/>
              <a:gd name="connsiteY85" fmla="*/ 5799 h 10000"/>
              <a:gd name="connsiteX86" fmla="*/ 3486 w 10000"/>
              <a:gd name="connsiteY86" fmla="*/ 5836 h 10000"/>
              <a:gd name="connsiteX87" fmla="*/ 3261 w 10000"/>
              <a:gd name="connsiteY87" fmla="*/ 5874 h 10000"/>
              <a:gd name="connsiteX88" fmla="*/ 3109 w 10000"/>
              <a:gd name="connsiteY88" fmla="*/ 5874 h 10000"/>
              <a:gd name="connsiteX89" fmla="*/ 3027 w 10000"/>
              <a:gd name="connsiteY89" fmla="*/ 5984 h 10000"/>
              <a:gd name="connsiteX90" fmla="*/ 2578 w 10000"/>
              <a:gd name="connsiteY90" fmla="*/ 6022 h 10000"/>
              <a:gd name="connsiteX91" fmla="*/ 2578 w 10000"/>
              <a:gd name="connsiteY91" fmla="*/ 6134 h 10000"/>
              <a:gd name="connsiteX92" fmla="*/ 2578 w 10000"/>
              <a:gd name="connsiteY92" fmla="*/ 6245 h 10000"/>
              <a:gd name="connsiteX93" fmla="*/ 2498 w 10000"/>
              <a:gd name="connsiteY93" fmla="*/ 6245 h 10000"/>
              <a:gd name="connsiteX94" fmla="*/ 2578 w 10000"/>
              <a:gd name="connsiteY94" fmla="*/ 6319 h 10000"/>
              <a:gd name="connsiteX95" fmla="*/ 2578 w 10000"/>
              <a:gd name="connsiteY95" fmla="*/ 6543 h 10000"/>
              <a:gd name="connsiteX96" fmla="*/ 2578 w 10000"/>
              <a:gd name="connsiteY96" fmla="*/ 6840 h 10000"/>
              <a:gd name="connsiteX97" fmla="*/ 2956 w 10000"/>
              <a:gd name="connsiteY97" fmla="*/ 7062 h 10000"/>
              <a:gd name="connsiteX98" fmla="*/ 2803 w 10000"/>
              <a:gd name="connsiteY98" fmla="*/ 7361 h 10000"/>
              <a:gd name="connsiteX99" fmla="*/ 3109 w 10000"/>
              <a:gd name="connsiteY99" fmla="*/ 7398 h 10000"/>
              <a:gd name="connsiteX100" fmla="*/ 3181 w 10000"/>
              <a:gd name="connsiteY100" fmla="*/ 7583 h 10000"/>
              <a:gd name="connsiteX101" fmla="*/ 3486 w 10000"/>
              <a:gd name="connsiteY101" fmla="*/ 7733 h 10000"/>
              <a:gd name="connsiteX102" fmla="*/ 3710 w 10000"/>
              <a:gd name="connsiteY102" fmla="*/ 8030 h 10000"/>
              <a:gd name="connsiteX103" fmla="*/ 3710 w 10000"/>
              <a:gd name="connsiteY103" fmla="*/ 7993 h 10000"/>
              <a:gd name="connsiteX104" fmla="*/ 3935 w 10000"/>
              <a:gd name="connsiteY104" fmla="*/ 7993 h 10000"/>
              <a:gd name="connsiteX105" fmla="*/ 4169 w 10000"/>
              <a:gd name="connsiteY105" fmla="*/ 8067 h 10000"/>
              <a:gd name="connsiteX106" fmla="*/ 4322 w 10000"/>
              <a:gd name="connsiteY106" fmla="*/ 8030 h 10000"/>
              <a:gd name="connsiteX107" fmla="*/ 4618 w 10000"/>
              <a:gd name="connsiteY107" fmla="*/ 8067 h 10000"/>
              <a:gd name="connsiteX108" fmla="*/ 4771 w 10000"/>
              <a:gd name="connsiteY108" fmla="*/ 8141 h 10000"/>
              <a:gd name="connsiteX109" fmla="*/ 5149 w 10000"/>
              <a:gd name="connsiteY109" fmla="*/ 8030 h 10000"/>
              <a:gd name="connsiteX110" fmla="*/ 5454 w 10000"/>
              <a:gd name="connsiteY110" fmla="*/ 8067 h 10000"/>
              <a:gd name="connsiteX111" fmla="*/ 5759 w 10000"/>
              <a:gd name="connsiteY111" fmla="*/ 8178 h 10000"/>
              <a:gd name="connsiteX112" fmla="*/ 5830 w 10000"/>
              <a:gd name="connsiteY112" fmla="*/ 8327 h 10000"/>
              <a:gd name="connsiteX113" fmla="*/ 5830 w 10000"/>
              <a:gd name="connsiteY113" fmla="*/ 8476 h 10000"/>
              <a:gd name="connsiteX114" fmla="*/ 6137 w 10000"/>
              <a:gd name="connsiteY114" fmla="*/ 8550 h 10000"/>
              <a:gd name="connsiteX115" fmla="*/ 6137 w 10000"/>
              <a:gd name="connsiteY115" fmla="*/ 8625 h 10000"/>
              <a:gd name="connsiteX116" fmla="*/ 6442 w 10000"/>
              <a:gd name="connsiteY116" fmla="*/ 8737 h 10000"/>
              <a:gd name="connsiteX117" fmla="*/ 6819 w 10000"/>
              <a:gd name="connsiteY117" fmla="*/ 8773 h 10000"/>
              <a:gd name="connsiteX118" fmla="*/ 6891 w 10000"/>
              <a:gd name="connsiteY118" fmla="*/ 8885 h 10000"/>
              <a:gd name="connsiteX119" fmla="*/ 7502 w 10000"/>
              <a:gd name="connsiteY119" fmla="*/ 8959 h 10000"/>
              <a:gd name="connsiteX120" fmla="*/ 7727 w 10000"/>
              <a:gd name="connsiteY120" fmla="*/ 9071 h 10000"/>
              <a:gd name="connsiteX121" fmla="*/ 7574 w 10000"/>
              <a:gd name="connsiteY121" fmla="*/ 9182 h 10000"/>
              <a:gd name="connsiteX122" fmla="*/ 7421 w 10000"/>
              <a:gd name="connsiteY122" fmla="*/ 9257 h 10000"/>
              <a:gd name="connsiteX123" fmla="*/ 6971 w 10000"/>
              <a:gd name="connsiteY123" fmla="*/ 9293 h 10000"/>
              <a:gd name="connsiteX124" fmla="*/ 6891 w 10000"/>
              <a:gd name="connsiteY124" fmla="*/ 9404 h 10000"/>
              <a:gd name="connsiteX125" fmla="*/ 7116 w 10000"/>
              <a:gd name="connsiteY125" fmla="*/ 9480 h 10000"/>
              <a:gd name="connsiteX126" fmla="*/ 7116 w 10000"/>
              <a:gd name="connsiteY126" fmla="*/ 9591 h 10000"/>
              <a:gd name="connsiteX127" fmla="*/ 7269 w 10000"/>
              <a:gd name="connsiteY127" fmla="*/ 9703 h 10000"/>
              <a:gd name="connsiteX128" fmla="*/ 7502 w 10000"/>
              <a:gd name="connsiteY128" fmla="*/ 9852 h 10000"/>
              <a:gd name="connsiteX129" fmla="*/ 7798 w 10000"/>
              <a:gd name="connsiteY129" fmla="*/ 9852 h 10000"/>
              <a:gd name="connsiteX130" fmla="*/ 7879 w 10000"/>
              <a:gd name="connsiteY130" fmla="*/ 9665 h 10000"/>
              <a:gd name="connsiteX131" fmla="*/ 8176 w 10000"/>
              <a:gd name="connsiteY131" fmla="*/ 9665 h 10000"/>
              <a:gd name="connsiteX132" fmla="*/ 8706 w 10000"/>
              <a:gd name="connsiteY132" fmla="*/ 9517 h 10000"/>
              <a:gd name="connsiteX133" fmla="*/ 9083 w 10000"/>
              <a:gd name="connsiteY133" fmla="*/ 9591 h 10000"/>
              <a:gd name="connsiteX134" fmla="*/ 9469 w 10000"/>
              <a:gd name="connsiteY134" fmla="*/ 9703 h 10000"/>
              <a:gd name="connsiteX135" fmla="*/ 9317 w 10000"/>
              <a:gd name="connsiteY135" fmla="*/ 9777 h 10000"/>
              <a:gd name="connsiteX136" fmla="*/ 9469 w 10000"/>
              <a:gd name="connsiteY136" fmla="*/ 9964 h 10000"/>
              <a:gd name="connsiteX137" fmla="*/ 9694 w 10000"/>
              <a:gd name="connsiteY137" fmla="*/ 10000 h 10000"/>
              <a:gd name="connsiteX138" fmla="*/ 10000 w 10000"/>
              <a:gd name="connsiteY138" fmla="*/ 10000 h 10000"/>
              <a:gd name="connsiteX139" fmla="*/ 10000 w 10000"/>
              <a:gd name="connsiteY139" fmla="*/ 6097 h 10000"/>
              <a:gd name="connsiteX0" fmla="*/ 10000 w 10000"/>
              <a:gd name="connsiteY0" fmla="*/ 6116 h 10019"/>
              <a:gd name="connsiteX1" fmla="*/ 8634 w 10000"/>
              <a:gd name="connsiteY1" fmla="*/ 650 h 10019"/>
              <a:gd name="connsiteX2" fmla="*/ 8410 w 10000"/>
              <a:gd name="connsiteY2" fmla="*/ 650 h 10019"/>
              <a:gd name="connsiteX3" fmla="*/ 8257 w 10000"/>
              <a:gd name="connsiteY3" fmla="*/ 576 h 10019"/>
              <a:gd name="connsiteX4" fmla="*/ 8104 w 10000"/>
              <a:gd name="connsiteY4" fmla="*/ 539 h 10019"/>
              <a:gd name="connsiteX5" fmla="*/ 8023 w 10000"/>
              <a:gd name="connsiteY5" fmla="*/ 576 h 10019"/>
              <a:gd name="connsiteX6" fmla="*/ 7879 w 10000"/>
              <a:gd name="connsiteY6" fmla="*/ 576 h 10019"/>
              <a:gd name="connsiteX7" fmla="*/ 7879 w 10000"/>
              <a:gd name="connsiteY7" fmla="*/ 466 h 10019"/>
              <a:gd name="connsiteX8" fmla="*/ 7879 w 10000"/>
              <a:gd name="connsiteY8" fmla="*/ 315 h 10019"/>
              <a:gd name="connsiteX9" fmla="*/ 8023 w 10000"/>
              <a:gd name="connsiteY9" fmla="*/ 204 h 10019"/>
              <a:gd name="connsiteX10" fmla="*/ 8023 w 10000"/>
              <a:gd name="connsiteY10" fmla="*/ 19 h 10019"/>
              <a:gd name="connsiteX11" fmla="*/ 7349 w 10000"/>
              <a:gd name="connsiteY11" fmla="*/ 725 h 10019"/>
              <a:gd name="connsiteX12" fmla="*/ 6442 w 10000"/>
              <a:gd name="connsiteY12" fmla="*/ 2026 h 10019"/>
              <a:gd name="connsiteX13" fmla="*/ 6738 w 10000"/>
              <a:gd name="connsiteY13" fmla="*/ 2510 h 10019"/>
              <a:gd name="connsiteX14" fmla="*/ 5983 w 10000"/>
              <a:gd name="connsiteY14" fmla="*/ 2510 h 10019"/>
              <a:gd name="connsiteX15" fmla="*/ 5381 w 10000"/>
              <a:gd name="connsiteY15" fmla="*/ 2436 h 10019"/>
              <a:gd name="connsiteX16" fmla="*/ 5229 w 10000"/>
              <a:gd name="connsiteY16" fmla="*/ 2510 h 10019"/>
              <a:gd name="connsiteX17" fmla="*/ 5149 w 10000"/>
              <a:gd name="connsiteY17" fmla="*/ 2621 h 10019"/>
              <a:gd name="connsiteX18" fmla="*/ 5454 w 10000"/>
              <a:gd name="connsiteY18" fmla="*/ 2770 h 10019"/>
              <a:gd name="connsiteX19" fmla="*/ 5912 w 10000"/>
              <a:gd name="connsiteY19" fmla="*/ 2807 h 10019"/>
              <a:gd name="connsiteX20" fmla="*/ 6137 w 10000"/>
              <a:gd name="connsiteY20" fmla="*/ 2807 h 10019"/>
              <a:gd name="connsiteX21" fmla="*/ 6289 w 10000"/>
              <a:gd name="connsiteY21" fmla="*/ 2881 h 10019"/>
              <a:gd name="connsiteX22" fmla="*/ 6289 w 10000"/>
              <a:gd name="connsiteY22" fmla="*/ 2956 h 10019"/>
              <a:gd name="connsiteX23" fmla="*/ 6137 w 10000"/>
              <a:gd name="connsiteY23" fmla="*/ 3068 h 10019"/>
              <a:gd name="connsiteX24" fmla="*/ 6055 w 10000"/>
              <a:gd name="connsiteY24" fmla="*/ 3104 h 10019"/>
              <a:gd name="connsiteX25" fmla="*/ 5830 w 10000"/>
              <a:gd name="connsiteY25" fmla="*/ 3104 h 10019"/>
              <a:gd name="connsiteX26" fmla="*/ 5381 w 10000"/>
              <a:gd name="connsiteY26" fmla="*/ 3029 h 10019"/>
              <a:gd name="connsiteX27" fmla="*/ 4923 w 10000"/>
              <a:gd name="connsiteY27" fmla="*/ 2992 h 10019"/>
              <a:gd name="connsiteX28" fmla="*/ 4698 w 10000"/>
              <a:gd name="connsiteY28" fmla="*/ 2956 h 10019"/>
              <a:gd name="connsiteX29" fmla="*/ 4546 w 10000"/>
              <a:gd name="connsiteY29" fmla="*/ 2881 h 10019"/>
              <a:gd name="connsiteX30" fmla="*/ 4017 w 10000"/>
              <a:gd name="connsiteY30" fmla="*/ 2546 h 10019"/>
              <a:gd name="connsiteX31" fmla="*/ 3935 w 10000"/>
              <a:gd name="connsiteY31" fmla="*/ 2361 h 10019"/>
              <a:gd name="connsiteX32" fmla="*/ 3935 w 10000"/>
              <a:gd name="connsiteY32" fmla="*/ 2286 h 10019"/>
              <a:gd name="connsiteX33" fmla="*/ 3863 w 10000"/>
              <a:gd name="connsiteY33" fmla="*/ 2174 h 10019"/>
              <a:gd name="connsiteX34" fmla="*/ 3414 w 10000"/>
              <a:gd name="connsiteY34" fmla="*/ 2101 h 10019"/>
              <a:gd name="connsiteX35" fmla="*/ 3027 w 10000"/>
              <a:gd name="connsiteY35" fmla="*/ 2026 h 10019"/>
              <a:gd name="connsiteX36" fmla="*/ 2273 w 10000"/>
              <a:gd name="connsiteY36" fmla="*/ 1765 h 10019"/>
              <a:gd name="connsiteX37" fmla="*/ 2578 w 10000"/>
              <a:gd name="connsiteY37" fmla="*/ 1765 h 10019"/>
              <a:gd name="connsiteX38" fmla="*/ 2884 w 10000"/>
              <a:gd name="connsiteY38" fmla="*/ 1840 h 10019"/>
              <a:gd name="connsiteX39" fmla="*/ 3558 w 10000"/>
              <a:gd name="connsiteY39" fmla="*/ 1840 h 10019"/>
              <a:gd name="connsiteX40" fmla="*/ 5076 w 10000"/>
              <a:gd name="connsiteY40" fmla="*/ 1877 h 10019"/>
              <a:gd name="connsiteX41" fmla="*/ 5606 w 10000"/>
              <a:gd name="connsiteY41" fmla="*/ 1803 h 10019"/>
              <a:gd name="connsiteX42" fmla="*/ 5912 w 10000"/>
              <a:gd name="connsiteY42" fmla="*/ 1729 h 10019"/>
              <a:gd name="connsiteX43" fmla="*/ 6137 w 10000"/>
              <a:gd name="connsiteY43" fmla="*/ 1580 h 10019"/>
              <a:gd name="connsiteX44" fmla="*/ 6361 w 10000"/>
              <a:gd name="connsiteY44" fmla="*/ 1283 h 10019"/>
              <a:gd name="connsiteX45" fmla="*/ 6442 w 10000"/>
              <a:gd name="connsiteY45" fmla="*/ 1133 h 10019"/>
              <a:gd name="connsiteX46" fmla="*/ 6361 w 10000"/>
              <a:gd name="connsiteY46" fmla="*/ 986 h 10019"/>
              <a:gd name="connsiteX47" fmla="*/ 5983 w 10000"/>
              <a:gd name="connsiteY47" fmla="*/ 761 h 10019"/>
              <a:gd name="connsiteX48" fmla="*/ 5381 w 10000"/>
              <a:gd name="connsiteY48" fmla="*/ 687 h 10019"/>
              <a:gd name="connsiteX49" fmla="*/ 4017 w 10000"/>
              <a:gd name="connsiteY49" fmla="*/ 502 h 10019"/>
              <a:gd name="connsiteX50" fmla="*/ 3334 w 10000"/>
              <a:gd name="connsiteY50" fmla="*/ 391 h 10019"/>
              <a:gd name="connsiteX51" fmla="*/ 2731 w 10000"/>
              <a:gd name="connsiteY51" fmla="*/ 391 h 10019"/>
              <a:gd name="connsiteX52" fmla="*/ 1366 w 10000"/>
              <a:gd name="connsiteY52" fmla="*/ 391 h 10019"/>
              <a:gd name="connsiteX53" fmla="*/ 1590 w 10000"/>
              <a:gd name="connsiteY53" fmla="*/ 279 h 10019"/>
              <a:gd name="connsiteX54" fmla="*/ 1671 w 10000"/>
              <a:gd name="connsiteY54" fmla="*/ 241 h 10019"/>
              <a:gd name="connsiteX55" fmla="*/ 1519 w 10000"/>
              <a:gd name="connsiteY55" fmla="*/ 204 h 10019"/>
              <a:gd name="connsiteX56" fmla="*/ 1141 w 10000"/>
              <a:gd name="connsiteY56" fmla="*/ 168 h 10019"/>
              <a:gd name="connsiteX57" fmla="*/ 988 w 10000"/>
              <a:gd name="connsiteY57" fmla="*/ 315 h 10019"/>
              <a:gd name="connsiteX58" fmla="*/ 683 w 10000"/>
              <a:gd name="connsiteY58" fmla="*/ 353 h 10019"/>
              <a:gd name="connsiteX59" fmla="*/ 683 w 10000"/>
              <a:gd name="connsiteY59" fmla="*/ 466 h 10019"/>
              <a:gd name="connsiteX60" fmla="*/ 378 w 10000"/>
              <a:gd name="connsiteY60" fmla="*/ 614 h 10019"/>
              <a:gd name="connsiteX61" fmla="*/ 81 w 10000"/>
              <a:gd name="connsiteY61" fmla="*/ 837 h 10019"/>
              <a:gd name="connsiteX62" fmla="*/ 0 w 10000"/>
              <a:gd name="connsiteY62" fmla="*/ 1059 h 10019"/>
              <a:gd name="connsiteX63" fmla="*/ 234 w 10000"/>
              <a:gd name="connsiteY63" fmla="*/ 1357 h 10019"/>
              <a:gd name="connsiteX64" fmla="*/ 611 w 10000"/>
              <a:gd name="connsiteY64" fmla="*/ 1431 h 10019"/>
              <a:gd name="connsiteX65" fmla="*/ 988 w 10000"/>
              <a:gd name="connsiteY65" fmla="*/ 1618 h 10019"/>
              <a:gd name="connsiteX66" fmla="*/ 836 w 10000"/>
              <a:gd name="connsiteY66" fmla="*/ 1877 h 10019"/>
              <a:gd name="connsiteX67" fmla="*/ 1294 w 10000"/>
              <a:gd name="connsiteY67" fmla="*/ 2325 h 10019"/>
              <a:gd name="connsiteX68" fmla="*/ 1895 w 10000"/>
              <a:gd name="connsiteY68" fmla="*/ 2621 h 10019"/>
              <a:gd name="connsiteX69" fmla="*/ 1519 w 10000"/>
              <a:gd name="connsiteY69" fmla="*/ 2844 h 10019"/>
              <a:gd name="connsiteX70" fmla="*/ 1590 w 10000"/>
              <a:gd name="connsiteY70" fmla="*/ 3104 h 10019"/>
              <a:gd name="connsiteX71" fmla="*/ 2202 w 10000"/>
              <a:gd name="connsiteY71" fmla="*/ 3289 h 10019"/>
              <a:gd name="connsiteX72" fmla="*/ 2578 w 10000"/>
              <a:gd name="connsiteY72" fmla="*/ 3551 h 10019"/>
              <a:gd name="connsiteX73" fmla="*/ 2426 w 10000"/>
              <a:gd name="connsiteY73" fmla="*/ 3773 h 10019"/>
              <a:gd name="connsiteX74" fmla="*/ 3027 w 10000"/>
              <a:gd name="connsiteY74" fmla="*/ 3960 h 10019"/>
              <a:gd name="connsiteX75" fmla="*/ 3486 w 10000"/>
              <a:gd name="connsiteY75" fmla="*/ 4183 h 10019"/>
              <a:gd name="connsiteX76" fmla="*/ 3414 w 10000"/>
              <a:gd name="connsiteY76" fmla="*/ 4480 h 10019"/>
              <a:gd name="connsiteX77" fmla="*/ 3027 w 10000"/>
              <a:gd name="connsiteY77" fmla="*/ 4814 h 10019"/>
              <a:gd name="connsiteX78" fmla="*/ 2578 w 10000"/>
              <a:gd name="connsiteY78" fmla="*/ 5149 h 10019"/>
              <a:gd name="connsiteX79" fmla="*/ 2354 w 10000"/>
              <a:gd name="connsiteY79" fmla="*/ 5595 h 10019"/>
              <a:gd name="connsiteX80" fmla="*/ 2498 w 10000"/>
              <a:gd name="connsiteY80" fmla="*/ 5521 h 10019"/>
              <a:gd name="connsiteX81" fmla="*/ 2731 w 10000"/>
              <a:gd name="connsiteY81" fmla="*/ 5669 h 10019"/>
              <a:gd name="connsiteX82" fmla="*/ 3109 w 10000"/>
              <a:gd name="connsiteY82" fmla="*/ 5744 h 10019"/>
              <a:gd name="connsiteX83" fmla="*/ 3558 w 10000"/>
              <a:gd name="connsiteY83" fmla="*/ 5782 h 10019"/>
              <a:gd name="connsiteX84" fmla="*/ 3558 w 10000"/>
              <a:gd name="connsiteY84" fmla="*/ 5818 h 10019"/>
              <a:gd name="connsiteX85" fmla="*/ 3486 w 10000"/>
              <a:gd name="connsiteY85" fmla="*/ 5855 h 10019"/>
              <a:gd name="connsiteX86" fmla="*/ 3261 w 10000"/>
              <a:gd name="connsiteY86" fmla="*/ 5893 h 10019"/>
              <a:gd name="connsiteX87" fmla="*/ 3109 w 10000"/>
              <a:gd name="connsiteY87" fmla="*/ 5893 h 10019"/>
              <a:gd name="connsiteX88" fmla="*/ 3027 w 10000"/>
              <a:gd name="connsiteY88" fmla="*/ 6003 h 10019"/>
              <a:gd name="connsiteX89" fmla="*/ 2578 w 10000"/>
              <a:gd name="connsiteY89" fmla="*/ 6041 h 10019"/>
              <a:gd name="connsiteX90" fmla="*/ 2578 w 10000"/>
              <a:gd name="connsiteY90" fmla="*/ 6153 h 10019"/>
              <a:gd name="connsiteX91" fmla="*/ 2578 w 10000"/>
              <a:gd name="connsiteY91" fmla="*/ 6264 h 10019"/>
              <a:gd name="connsiteX92" fmla="*/ 2498 w 10000"/>
              <a:gd name="connsiteY92" fmla="*/ 6264 h 10019"/>
              <a:gd name="connsiteX93" fmla="*/ 2578 w 10000"/>
              <a:gd name="connsiteY93" fmla="*/ 6338 h 10019"/>
              <a:gd name="connsiteX94" fmla="*/ 2578 w 10000"/>
              <a:gd name="connsiteY94" fmla="*/ 6562 h 10019"/>
              <a:gd name="connsiteX95" fmla="*/ 2578 w 10000"/>
              <a:gd name="connsiteY95" fmla="*/ 6859 h 10019"/>
              <a:gd name="connsiteX96" fmla="*/ 2956 w 10000"/>
              <a:gd name="connsiteY96" fmla="*/ 7081 h 10019"/>
              <a:gd name="connsiteX97" fmla="*/ 2803 w 10000"/>
              <a:gd name="connsiteY97" fmla="*/ 7380 h 10019"/>
              <a:gd name="connsiteX98" fmla="*/ 3109 w 10000"/>
              <a:gd name="connsiteY98" fmla="*/ 7417 h 10019"/>
              <a:gd name="connsiteX99" fmla="*/ 3181 w 10000"/>
              <a:gd name="connsiteY99" fmla="*/ 7602 h 10019"/>
              <a:gd name="connsiteX100" fmla="*/ 3486 w 10000"/>
              <a:gd name="connsiteY100" fmla="*/ 7752 h 10019"/>
              <a:gd name="connsiteX101" fmla="*/ 3710 w 10000"/>
              <a:gd name="connsiteY101" fmla="*/ 8049 h 10019"/>
              <a:gd name="connsiteX102" fmla="*/ 3710 w 10000"/>
              <a:gd name="connsiteY102" fmla="*/ 8012 h 10019"/>
              <a:gd name="connsiteX103" fmla="*/ 3935 w 10000"/>
              <a:gd name="connsiteY103" fmla="*/ 8012 h 10019"/>
              <a:gd name="connsiteX104" fmla="*/ 4169 w 10000"/>
              <a:gd name="connsiteY104" fmla="*/ 8086 h 10019"/>
              <a:gd name="connsiteX105" fmla="*/ 4322 w 10000"/>
              <a:gd name="connsiteY105" fmla="*/ 8049 h 10019"/>
              <a:gd name="connsiteX106" fmla="*/ 4618 w 10000"/>
              <a:gd name="connsiteY106" fmla="*/ 8086 h 10019"/>
              <a:gd name="connsiteX107" fmla="*/ 4771 w 10000"/>
              <a:gd name="connsiteY107" fmla="*/ 8160 h 10019"/>
              <a:gd name="connsiteX108" fmla="*/ 5149 w 10000"/>
              <a:gd name="connsiteY108" fmla="*/ 8049 h 10019"/>
              <a:gd name="connsiteX109" fmla="*/ 5454 w 10000"/>
              <a:gd name="connsiteY109" fmla="*/ 8086 h 10019"/>
              <a:gd name="connsiteX110" fmla="*/ 5759 w 10000"/>
              <a:gd name="connsiteY110" fmla="*/ 8197 h 10019"/>
              <a:gd name="connsiteX111" fmla="*/ 5830 w 10000"/>
              <a:gd name="connsiteY111" fmla="*/ 8346 h 10019"/>
              <a:gd name="connsiteX112" fmla="*/ 5830 w 10000"/>
              <a:gd name="connsiteY112" fmla="*/ 8495 h 10019"/>
              <a:gd name="connsiteX113" fmla="*/ 6137 w 10000"/>
              <a:gd name="connsiteY113" fmla="*/ 8569 h 10019"/>
              <a:gd name="connsiteX114" fmla="*/ 6137 w 10000"/>
              <a:gd name="connsiteY114" fmla="*/ 8644 h 10019"/>
              <a:gd name="connsiteX115" fmla="*/ 6442 w 10000"/>
              <a:gd name="connsiteY115" fmla="*/ 8756 h 10019"/>
              <a:gd name="connsiteX116" fmla="*/ 6819 w 10000"/>
              <a:gd name="connsiteY116" fmla="*/ 8792 h 10019"/>
              <a:gd name="connsiteX117" fmla="*/ 6891 w 10000"/>
              <a:gd name="connsiteY117" fmla="*/ 8904 h 10019"/>
              <a:gd name="connsiteX118" fmla="*/ 7502 w 10000"/>
              <a:gd name="connsiteY118" fmla="*/ 8978 h 10019"/>
              <a:gd name="connsiteX119" fmla="*/ 7727 w 10000"/>
              <a:gd name="connsiteY119" fmla="*/ 9090 h 10019"/>
              <a:gd name="connsiteX120" fmla="*/ 7574 w 10000"/>
              <a:gd name="connsiteY120" fmla="*/ 9201 h 10019"/>
              <a:gd name="connsiteX121" fmla="*/ 7421 w 10000"/>
              <a:gd name="connsiteY121" fmla="*/ 9276 h 10019"/>
              <a:gd name="connsiteX122" fmla="*/ 6971 w 10000"/>
              <a:gd name="connsiteY122" fmla="*/ 9312 h 10019"/>
              <a:gd name="connsiteX123" fmla="*/ 6891 w 10000"/>
              <a:gd name="connsiteY123" fmla="*/ 9423 h 10019"/>
              <a:gd name="connsiteX124" fmla="*/ 7116 w 10000"/>
              <a:gd name="connsiteY124" fmla="*/ 9499 h 10019"/>
              <a:gd name="connsiteX125" fmla="*/ 7116 w 10000"/>
              <a:gd name="connsiteY125" fmla="*/ 9610 h 10019"/>
              <a:gd name="connsiteX126" fmla="*/ 7269 w 10000"/>
              <a:gd name="connsiteY126" fmla="*/ 9722 h 10019"/>
              <a:gd name="connsiteX127" fmla="*/ 7502 w 10000"/>
              <a:gd name="connsiteY127" fmla="*/ 9871 h 10019"/>
              <a:gd name="connsiteX128" fmla="*/ 7798 w 10000"/>
              <a:gd name="connsiteY128" fmla="*/ 9871 h 10019"/>
              <a:gd name="connsiteX129" fmla="*/ 7879 w 10000"/>
              <a:gd name="connsiteY129" fmla="*/ 9684 h 10019"/>
              <a:gd name="connsiteX130" fmla="*/ 8176 w 10000"/>
              <a:gd name="connsiteY130" fmla="*/ 9684 h 10019"/>
              <a:gd name="connsiteX131" fmla="*/ 8706 w 10000"/>
              <a:gd name="connsiteY131" fmla="*/ 9536 h 10019"/>
              <a:gd name="connsiteX132" fmla="*/ 9083 w 10000"/>
              <a:gd name="connsiteY132" fmla="*/ 9610 h 10019"/>
              <a:gd name="connsiteX133" fmla="*/ 9469 w 10000"/>
              <a:gd name="connsiteY133" fmla="*/ 9722 h 10019"/>
              <a:gd name="connsiteX134" fmla="*/ 9317 w 10000"/>
              <a:gd name="connsiteY134" fmla="*/ 9796 h 10019"/>
              <a:gd name="connsiteX135" fmla="*/ 9469 w 10000"/>
              <a:gd name="connsiteY135" fmla="*/ 9983 h 10019"/>
              <a:gd name="connsiteX136" fmla="*/ 9694 w 10000"/>
              <a:gd name="connsiteY136" fmla="*/ 10019 h 10019"/>
              <a:gd name="connsiteX137" fmla="*/ 10000 w 10000"/>
              <a:gd name="connsiteY137" fmla="*/ 10019 h 10019"/>
              <a:gd name="connsiteX138" fmla="*/ 10000 w 10000"/>
              <a:gd name="connsiteY138" fmla="*/ 6116 h 10019"/>
              <a:gd name="connsiteX0" fmla="*/ 10000 w 10000"/>
              <a:gd name="connsiteY0" fmla="*/ 6116 h 10019"/>
              <a:gd name="connsiteX1" fmla="*/ 8634 w 10000"/>
              <a:gd name="connsiteY1" fmla="*/ 650 h 10019"/>
              <a:gd name="connsiteX2" fmla="*/ 8410 w 10000"/>
              <a:gd name="connsiteY2" fmla="*/ 650 h 10019"/>
              <a:gd name="connsiteX3" fmla="*/ 8257 w 10000"/>
              <a:gd name="connsiteY3" fmla="*/ 576 h 10019"/>
              <a:gd name="connsiteX4" fmla="*/ 8104 w 10000"/>
              <a:gd name="connsiteY4" fmla="*/ 539 h 10019"/>
              <a:gd name="connsiteX5" fmla="*/ 8023 w 10000"/>
              <a:gd name="connsiteY5" fmla="*/ 576 h 10019"/>
              <a:gd name="connsiteX6" fmla="*/ 7879 w 10000"/>
              <a:gd name="connsiteY6" fmla="*/ 576 h 10019"/>
              <a:gd name="connsiteX7" fmla="*/ 7879 w 10000"/>
              <a:gd name="connsiteY7" fmla="*/ 466 h 10019"/>
              <a:gd name="connsiteX8" fmla="*/ 8023 w 10000"/>
              <a:gd name="connsiteY8" fmla="*/ 204 h 10019"/>
              <a:gd name="connsiteX9" fmla="*/ 8023 w 10000"/>
              <a:gd name="connsiteY9" fmla="*/ 19 h 10019"/>
              <a:gd name="connsiteX10" fmla="*/ 7349 w 10000"/>
              <a:gd name="connsiteY10" fmla="*/ 725 h 10019"/>
              <a:gd name="connsiteX11" fmla="*/ 6442 w 10000"/>
              <a:gd name="connsiteY11" fmla="*/ 2026 h 10019"/>
              <a:gd name="connsiteX12" fmla="*/ 6738 w 10000"/>
              <a:gd name="connsiteY12" fmla="*/ 2510 h 10019"/>
              <a:gd name="connsiteX13" fmla="*/ 5983 w 10000"/>
              <a:gd name="connsiteY13" fmla="*/ 2510 h 10019"/>
              <a:gd name="connsiteX14" fmla="*/ 5381 w 10000"/>
              <a:gd name="connsiteY14" fmla="*/ 2436 h 10019"/>
              <a:gd name="connsiteX15" fmla="*/ 5229 w 10000"/>
              <a:gd name="connsiteY15" fmla="*/ 2510 h 10019"/>
              <a:gd name="connsiteX16" fmla="*/ 5149 w 10000"/>
              <a:gd name="connsiteY16" fmla="*/ 2621 h 10019"/>
              <a:gd name="connsiteX17" fmla="*/ 5454 w 10000"/>
              <a:gd name="connsiteY17" fmla="*/ 2770 h 10019"/>
              <a:gd name="connsiteX18" fmla="*/ 5912 w 10000"/>
              <a:gd name="connsiteY18" fmla="*/ 2807 h 10019"/>
              <a:gd name="connsiteX19" fmla="*/ 6137 w 10000"/>
              <a:gd name="connsiteY19" fmla="*/ 2807 h 10019"/>
              <a:gd name="connsiteX20" fmla="*/ 6289 w 10000"/>
              <a:gd name="connsiteY20" fmla="*/ 2881 h 10019"/>
              <a:gd name="connsiteX21" fmla="*/ 6289 w 10000"/>
              <a:gd name="connsiteY21" fmla="*/ 2956 h 10019"/>
              <a:gd name="connsiteX22" fmla="*/ 6137 w 10000"/>
              <a:gd name="connsiteY22" fmla="*/ 3068 h 10019"/>
              <a:gd name="connsiteX23" fmla="*/ 6055 w 10000"/>
              <a:gd name="connsiteY23" fmla="*/ 3104 h 10019"/>
              <a:gd name="connsiteX24" fmla="*/ 5830 w 10000"/>
              <a:gd name="connsiteY24" fmla="*/ 3104 h 10019"/>
              <a:gd name="connsiteX25" fmla="*/ 5381 w 10000"/>
              <a:gd name="connsiteY25" fmla="*/ 3029 h 10019"/>
              <a:gd name="connsiteX26" fmla="*/ 4923 w 10000"/>
              <a:gd name="connsiteY26" fmla="*/ 2992 h 10019"/>
              <a:gd name="connsiteX27" fmla="*/ 4698 w 10000"/>
              <a:gd name="connsiteY27" fmla="*/ 2956 h 10019"/>
              <a:gd name="connsiteX28" fmla="*/ 4546 w 10000"/>
              <a:gd name="connsiteY28" fmla="*/ 2881 h 10019"/>
              <a:gd name="connsiteX29" fmla="*/ 4017 w 10000"/>
              <a:gd name="connsiteY29" fmla="*/ 2546 h 10019"/>
              <a:gd name="connsiteX30" fmla="*/ 3935 w 10000"/>
              <a:gd name="connsiteY30" fmla="*/ 2361 h 10019"/>
              <a:gd name="connsiteX31" fmla="*/ 3935 w 10000"/>
              <a:gd name="connsiteY31" fmla="*/ 2286 h 10019"/>
              <a:gd name="connsiteX32" fmla="*/ 3863 w 10000"/>
              <a:gd name="connsiteY32" fmla="*/ 2174 h 10019"/>
              <a:gd name="connsiteX33" fmla="*/ 3414 w 10000"/>
              <a:gd name="connsiteY33" fmla="*/ 2101 h 10019"/>
              <a:gd name="connsiteX34" fmla="*/ 3027 w 10000"/>
              <a:gd name="connsiteY34" fmla="*/ 2026 h 10019"/>
              <a:gd name="connsiteX35" fmla="*/ 2273 w 10000"/>
              <a:gd name="connsiteY35" fmla="*/ 1765 h 10019"/>
              <a:gd name="connsiteX36" fmla="*/ 2578 w 10000"/>
              <a:gd name="connsiteY36" fmla="*/ 1765 h 10019"/>
              <a:gd name="connsiteX37" fmla="*/ 2884 w 10000"/>
              <a:gd name="connsiteY37" fmla="*/ 1840 h 10019"/>
              <a:gd name="connsiteX38" fmla="*/ 3558 w 10000"/>
              <a:gd name="connsiteY38" fmla="*/ 1840 h 10019"/>
              <a:gd name="connsiteX39" fmla="*/ 5076 w 10000"/>
              <a:gd name="connsiteY39" fmla="*/ 1877 h 10019"/>
              <a:gd name="connsiteX40" fmla="*/ 5606 w 10000"/>
              <a:gd name="connsiteY40" fmla="*/ 1803 h 10019"/>
              <a:gd name="connsiteX41" fmla="*/ 5912 w 10000"/>
              <a:gd name="connsiteY41" fmla="*/ 1729 h 10019"/>
              <a:gd name="connsiteX42" fmla="*/ 6137 w 10000"/>
              <a:gd name="connsiteY42" fmla="*/ 1580 h 10019"/>
              <a:gd name="connsiteX43" fmla="*/ 6361 w 10000"/>
              <a:gd name="connsiteY43" fmla="*/ 1283 h 10019"/>
              <a:gd name="connsiteX44" fmla="*/ 6442 w 10000"/>
              <a:gd name="connsiteY44" fmla="*/ 1133 h 10019"/>
              <a:gd name="connsiteX45" fmla="*/ 6361 w 10000"/>
              <a:gd name="connsiteY45" fmla="*/ 986 h 10019"/>
              <a:gd name="connsiteX46" fmla="*/ 5983 w 10000"/>
              <a:gd name="connsiteY46" fmla="*/ 761 h 10019"/>
              <a:gd name="connsiteX47" fmla="*/ 5381 w 10000"/>
              <a:gd name="connsiteY47" fmla="*/ 687 h 10019"/>
              <a:gd name="connsiteX48" fmla="*/ 4017 w 10000"/>
              <a:gd name="connsiteY48" fmla="*/ 502 h 10019"/>
              <a:gd name="connsiteX49" fmla="*/ 3334 w 10000"/>
              <a:gd name="connsiteY49" fmla="*/ 391 h 10019"/>
              <a:gd name="connsiteX50" fmla="*/ 2731 w 10000"/>
              <a:gd name="connsiteY50" fmla="*/ 391 h 10019"/>
              <a:gd name="connsiteX51" fmla="*/ 1366 w 10000"/>
              <a:gd name="connsiteY51" fmla="*/ 391 h 10019"/>
              <a:gd name="connsiteX52" fmla="*/ 1590 w 10000"/>
              <a:gd name="connsiteY52" fmla="*/ 279 h 10019"/>
              <a:gd name="connsiteX53" fmla="*/ 1671 w 10000"/>
              <a:gd name="connsiteY53" fmla="*/ 241 h 10019"/>
              <a:gd name="connsiteX54" fmla="*/ 1519 w 10000"/>
              <a:gd name="connsiteY54" fmla="*/ 204 h 10019"/>
              <a:gd name="connsiteX55" fmla="*/ 1141 w 10000"/>
              <a:gd name="connsiteY55" fmla="*/ 168 h 10019"/>
              <a:gd name="connsiteX56" fmla="*/ 988 w 10000"/>
              <a:gd name="connsiteY56" fmla="*/ 315 h 10019"/>
              <a:gd name="connsiteX57" fmla="*/ 683 w 10000"/>
              <a:gd name="connsiteY57" fmla="*/ 353 h 10019"/>
              <a:gd name="connsiteX58" fmla="*/ 683 w 10000"/>
              <a:gd name="connsiteY58" fmla="*/ 466 h 10019"/>
              <a:gd name="connsiteX59" fmla="*/ 378 w 10000"/>
              <a:gd name="connsiteY59" fmla="*/ 614 h 10019"/>
              <a:gd name="connsiteX60" fmla="*/ 81 w 10000"/>
              <a:gd name="connsiteY60" fmla="*/ 837 h 10019"/>
              <a:gd name="connsiteX61" fmla="*/ 0 w 10000"/>
              <a:gd name="connsiteY61" fmla="*/ 1059 h 10019"/>
              <a:gd name="connsiteX62" fmla="*/ 234 w 10000"/>
              <a:gd name="connsiteY62" fmla="*/ 1357 h 10019"/>
              <a:gd name="connsiteX63" fmla="*/ 611 w 10000"/>
              <a:gd name="connsiteY63" fmla="*/ 1431 h 10019"/>
              <a:gd name="connsiteX64" fmla="*/ 988 w 10000"/>
              <a:gd name="connsiteY64" fmla="*/ 1618 h 10019"/>
              <a:gd name="connsiteX65" fmla="*/ 836 w 10000"/>
              <a:gd name="connsiteY65" fmla="*/ 1877 h 10019"/>
              <a:gd name="connsiteX66" fmla="*/ 1294 w 10000"/>
              <a:gd name="connsiteY66" fmla="*/ 2325 h 10019"/>
              <a:gd name="connsiteX67" fmla="*/ 1895 w 10000"/>
              <a:gd name="connsiteY67" fmla="*/ 2621 h 10019"/>
              <a:gd name="connsiteX68" fmla="*/ 1519 w 10000"/>
              <a:gd name="connsiteY68" fmla="*/ 2844 h 10019"/>
              <a:gd name="connsiteX69" fmla="*/ 1590 w 10000"/>
              <a:gd name="connsiteY69" fmla="*/ 3104 h 10019"/>
              <a:gd name="connsiteX70" fmla="*/ 2202 w 10000"/>
              <a:gd name="connsiteY70" fmla="*/ 3289 h 10019"/>
              <a:gd name="connsiteX71" fmla="*/ 2578 w 10000"/>
              <a:gd name="connsiteY71" fmla="*/ 3551 h 10019"/>
              <a:gd name="connsiteX72" fmla="*/ 2426 w 10000"/>
              <a:gd name="connsiteY72" fmla="*/ 3773 h 10019"/>
              <a:gd name="connsiteX73" fmla="*/ 3027 w 10000"/>
              <a:gd name="connsiteY73" fmla="*/ 3960 h 10019"/>
              <a:gd name="connsiteX74" fmla="*/ 3486 w 10000"/>
              <a:gd name="connsiteY74" fmla="*/ 4183 h 10019"/>
              <a:gd name="connsiteX75" fmla="*/ 3414 w 10000"/>
              <a:gd name="connsiteY75" fmla="*/ 4480 h 10019"/>
              <a:gd name="connsiteX76" fmla="*/ 3027 w 10000"/>
              <a:gd name="connsiteY76" fmla="*/ 4814 h 10019"/>
              <a:gd name="connsiteX77" fmla="*/ 2578 w 10000"/>
              <a:gd name="connsiteY77" fmla="*/ 5149 h 10019"/>
              <a:gd name="connsiteX78" fmla="*/ 2354 w 10000"/>
              <a:gd name="connsiteY78" fmla="*/ 5595 h 10019"/>
              <a:gd name="connsiteX79" fmla="*/ 2498 w 10000"/>
              <a:gd name="connsiteY79" fmla="*/ 5521 h 10019"/>
              <a:gd name="connsiteX80" fmla="*/ 2731 w 10000"/>
              <a:gd name="connsiteY80" fmla="*/ 5669 h 10019"/>
              <a:gd name="connsiteX81" fmla="*/ 3109 w 10000"/>
              <a:gd name="connsiteY81" fmla="*/ 5744 h 10019"/>
              <a:gd name="connsiteX82" fmla="*/ 3558 w 10000"/>
              <a:gd name="connsiteY82" fmla="*/ 5782 h 10019"/>
              <a:gd name="connsiteX83" fmla="*/ 3558 w 10000"/>
              <a:gd name="connsiteY83" fmla="*/ 5818 h 10019"/>
              <a:gd name="connsiteX84" fmla="*/ 3486 w 10000"/>
              <a:gd name="connsiteY84" fmla="*/ 5855 h 10019"/>
              <a:gd name="connsiteX85" fmla="*/ 3261 w 10000"/>
              <a:gd name="connsiteY85" fmla="*/ 5893 h 10019"/>
              <a:gd name="connsiteX86" fmla="*/ 3109 w 10000"/>
              <a:gd name="connsiteY86" fmla="*/ 5893 h 10019"/>
              <a:gd name="connsiteX87" fmla="*/ 3027 w 10000"/>
              <a:gd name="connsiteY87" fmla="*/ 6003 h 10019"/>
              <a:gd name="connsiteX88" fmla="*/ 2578 w 10000"/>
              <a:gd name="connsiteY88" fmla="*/ 6041 h 10019"/>
              <a:gd name="connsiteX89" fmla="*/ 2578 w 10000"/>
              <a:gd name="connsiteY89" fmla="*/ 6153 h 10019"/>
              <a:gd name="connsiteX90" fmla="*/ 2578 w 10000"/>
              <a:gd name="connsiteY90" fmla="*/ 6264 h 10019"/>
              <a:gd name="connsiteX91" fmla="*/ 2498 w 10000"/>
              <a:gd name="connsiteY91" fmla="*/ 6264 h 10019"/>
              <a:gd name="connsiteX92" fmla="*/ 2578 w 10000"/>
              <a:gd name="connsiteY92" fmla="*/ 6338 h 10019"/>
              <a:gd name="connsiteX93" fmla="*/ 2578 w 10000"/>
              <a:gd name="connsiteY93" fmla="*/ 6562 h 10019"/>
              <a:gd name="connsiteX94" fmla="*/ 2578 w 10000"/>
              <a:gd name="connsiteY94" fmla="*/ 6859 h 10019"/>
              <a:gd name="connsiteX95" fmla="*/ 2956 w 10000"/>
              <a:gd name="connsiteY95" fmla="*/ 7081 h 10019"/>
              <a:gd name="connsiteX96" fmla="*/ 2803 w 10000"/>
              <a:gd name="connsiteY96" fmla="*/ 7380 h 10019"/>
              <a:gd name="connsiteX97" fmla="*/ 3109 w 10000"/>
              <a:gd name="connsiteY97" fmla="*/ 7417 h 10019"/>
              <a:gd name="connsiteX98" fmla="*/ 3181 w 10000"/>
              <a:gd name="connsiteY98" fmla="*/ 7602 h 10019"/>
              <a:gd name="connsiteX99" fmla="*/ 3486 w 10000"/>
              <a:gd name="connsiteY99" fmla="*/ 7752 h 10019"/>
              <a:gd name="connsiteX100" fmla="*/ 3710 w 10000"/>
              <a:gd name="connsiteY100" fmla="*/ 8049 h 10019"/>
              <a:gd name="connsiteX101" fmla="*/ 3710 w 10000"/>
              <a:gd name="connsiteY101" fmla="*/ 8012 h 10019"/>
              <a:gd name="connsiteX102" fmla="*/ 3935 w 10000"/>
              <a:gd name="connsiteY102" fmla="*/ 8012 h 10019"/>
              <a:gd name="connsiteX103" fmla="*/ 4169 w 10000"/>
              <a:gd name="connsiteY103" fmla="*/ 8086 h 10019"/>
              <a:gd name="connsiteX104" fmla="*/ 4322 w 10000"/>
              <a:gd name="connsiteY104" fmla="*/ 8049 h 10019"/>
              <a:gd name="connsiteX105" fmla="*/ 4618 w 10000"/>
              <a:gd name="connsiteY105" fmla="*/ 8086 h 10019"/>
              <a:gd name="connsiteX106" fmla="*/ 4771 w 10000"/>
              <a:gd name="connsiteY106" fmla="*/ 8160 h 10019"/>
              <a:gd name="connsiteX107" fmla="*/ 5149 w 10000"/>
              <a:gd name="connsiteY107" fmla="*/ 8049 h 10019"/>
              <a:gd name="connsiteX108" fmla="*/ 5454 w 10000"/>
              <a:gd name="connsiteY108" fmla="*/ 8086 h 10019"/>
              <a:gd name="connsiteX109" fmla="*/ 5759 w 10000"/>
              <a:gd name="connsiteY109" fmla="*/ 8197 h 10019"/>
              <a:gd name="connsiteX110" fmla="*/ 5830 w 10000"/>
              <a:gd name="connsiteY110" fmla="*/ 8346 h 10019"/>
              <a:gd name="connsiteX111" fmla="*/ 5830 w 10000"/>
              <a:gd name="connsiteY111" fmla="*/ 8495 h 10019"/>
              <a:gd name="connsiteX112" fmla="*/ 6137 w 10000"/>
              <a:gd name="connsiteY112" fmla="*/ 8569 h 10019"/>
              <a:gd name="connsiteX113" fmla="*/ 6137 w 10000"/>
              <a:gd name="connsiteY113" fmla="*/ 8644 h 10019"/>
              <a:gd name="connsiteX114" fmla="*/ 6442 w 10000"/>
              <a:gd name="connsiteY114" fmla="*/ 8756 h 10019"/>
              <a:gd name="connsiteX115" fmla="*/ 6819 w 10000"/>
              <a:gd name="connsiteY115" fmla="*/ 8792 h 10019"/>
              <a:gd name="connsiteX116" fmla="*/ 6891 w 10000"/>
              <a:gd name="connsiteY116" fmla="*/ 8904 h 10019"/>
              <a:gd name="connsiteX117" fmla="*/ 7502 w 10000"/>
              <a:gd name="connsiteY117" fmla="*/ 8978 h 10019"/>
              <a:gd name="connsiteX118" fmla="*/ 7727 w 10000"/>
              <a:gd name="connsiteY118" fmla="*/ 9090 h 10019"/>
              <a:gd name="connsiteX119" fmla="*/ 7574 w 10000"/>
              <a:gd name="connsiteY119" fmla="*/ 9201 h 10019"/>
              <a:gd name="connsiteX120" fmla="*/ 7421 w 10000"/>
              <a:gd name="connsiteY120" fmla="*/ 9276 h 10019"/>
              <a:gd name="connsiteX121" fmla="*/ 6971 w 10000"/>
              <a:gd name="connsiteY121" fmla="*/ 9312 h 10019"/>
              <a:gd name="connsiteX122" fmla="*/ 6891 w 10000"/>
              <a:gd name="connsiteY122" fmla="*/ 9423 h 10019"/>
              <a:gd name="connsiteX123" fmla="*/ 7116 w 10000"/>
              <a:gd name="connsiteY123" fmla="*/ 9499 h 10019"/>
              <a:gd name="connsiteX124" fmla="*/ 7116 w 10000"/>
              <a:gd name="connsiteY124" fmla="*/ 9610 h 10019"/>
              <a:gd name="connsiteX125" fmla="*/ 7269 w 10000"/>
              <a:gd name="connsiteY125" fmla="*/ 9722 h 10019"/>
              <a:gd name="connsiteX126" fmla="*/ 7502 w 10000"/>
              <a:gd name="connsiteY126" fmla="*/ 9871 h 10019"/>
              <a:gd name="connsiteX127" fmla="*/ 7798 w 10000"/>
              <a:gd name="connsiteY127" fmla="*/ 9871 h 10019"/>
              <a:gd name="connsiteX128" fmla="*/ 7879 w 10000"/>
              <a:gd name="connsiteY128" fmla="*/ 9684 h 10019"/>
              <a:gd name="connsiteX129" fmla="*/ 8176 w 10000"/>
              <a:gd name="connsiteY129" fmla="*/ 9684 h 10019"/>
              <a:gd name="connsiteX130" fmla="*/ 8706 w 10000"/>
              <a:gd name="connsiteY130" fmla="*/ 9536 h 10019"/>
              <a:gd name="connsiteX131" fmla="*/ 9083 w 10000"/>
              <a:gd name="connsiteY131" fmla="*/ 9610 h 10019"/>
              <a:gd name="connsiteX132" fmla="*/ 9469 w 10000"/>
              <a:gd name="connsiteY132" fmla="*/ 9722 h 10019"/>
              <a:gd name="connsiteX133" fmla="*/ 9317 w 10000"/>
              <a:gd name="connsiteY133" fmla="*/ 9796 h 10019"/>
              <a:gd name="connsiteX134" fmla="*/ 9469 w 10000"/>
              <a:gd name="connsiteY134" fmla="*/ 9983 h 10019"/>
              <a:gd name="connsiteX135" fmla="*/ 9694 w 10000"/>
              <a:gd name="connsiteY135" fmla="*/ 10019 h 10019"/>
              <a:gd name="connsiteX136" fmla="*/ 10000 w 10000"/>
              <a:gd name="connsiteY136" fmla="*/ 10019 h 10019"/>
              <a:gd name="connsiteX137" fmla="*/ 10000 w 10000"/>
              <a:gd name="connsiteY137" fmla="*/ 6116 h 10019"/>
              <a:gd name="connsiteX0" fmla="*/ 10000 w 10000"/>
              <a:gd name="connsiteY0" fmla="*/ 5948 h 9851"/>
              <a:gd name="connsiteX1" fmla="*/ 8634 w 10000"/>
              <a:gd name="connsiteY1" fmla="*/ 482 h 9851"/>
              <a:gd name="connsiteX2" fmla="*/ 8410 w 10000"/>
              <a:gd name="connsiteY2" fmla="*/ 482 h 9851"/>
              <a:gd name="connsiteX3" fmla="*/ 8257 w 10000"/>
              <a:gd name="connsiteY3" fmla="*/ 408 h 9851"/>
              <a:gd name="connsiteX4" fmla="*/ 8104 w 10000"/>
              <a:gd name="connsiteY4" fmla="*/ 371 h 9851"/>
              <a:gd name="connsiteX5" fmla="*/ 8023 w 10000"/>
              <a:gd name="connsiteY5" fmla="*/ 408 h 9851"/>
              <a:gd name="connsiteX6" fmla="*/ 7879 w 10000"/>
              <a:gd name="connsiteY6" fmla="*/ 408 h 9851"/>
              <a:gd name="connsiteX7" fmla="*/ 7879 w 10000"/>
              <a:gd name="connsiteY7" fmla="*/ 298 h 9851"/>
              <a:gd name="connsiteX8" fmla="*/ 8023 w 10000"/>
              <a:gd name="connsiteY8" fmla="*/ 36 h 9851"/>
              <a:gd name="connsiteX9" fmla="*/ 7349 w 10000"/>
              <a:gd name="connsiteY9" fmla="*/ 557 h 9851"/>
              <a:gd name="connsiteX10" fmla="*/ 6442 w 10000"/>
              <a:gd name="connsiteY10" fmla="*/ 1858 h 9851"/>
              <a:gd name="connsiteX11" fmla="*/ 6738 w 10000"/>
              <a:gd name="connsiteY11" fmla="*/ 2342 h 9851"/>
              <a:gd name="connsiteX12" fmla="*/ 5983 w 10000"/>
              <a:gd name="connsiteY12" fmla="*/ 2342 h 9851"/>
              <a:gd name="connsiteX13" fmla="*/ 5381 w 10000"/>
              <a:gd name="connsiteY13" fmla="*/ 2268 h 9851"/>
              <a:gd name="connsiteX14" fmla="*/ 5229 w 10000"/>
              <a:gd name="connsiteY14" fmla="*/ 2342 h 9851"/>
              <a:gd name="connsiteX15" fmla="*/ 5149 w 10000"/>
              <a:gd name="connsiteY15" fmla="*/ 2453 h 9851"/>
              <a:gd name="connsiteX16" fmla="*/ 5454 w 10000"/>
              <a:gd name="connsiteY16" fmla="*/ 2602 h 9851"/>
              <a:gd name="connsiteX17" fmla="*/ 5912 w 10000"/>
              <a:gd name="connsiteY17" fmla="*/ 2639 h 9851"/>
              <a:gd name="connsiteX18" fmla="*/ 6137 w 10000"/>
              <a:gd name="connsiteY18" fmla="*/ 2639 h 9851"/>
              <a:gd name="connsiteX19" fmla="*/ 6289 w 10000"/>
              <a:gd name="connsiteY19" fmla="*/ 2713 h 9851"/>
              <a:gd name="connsiteX20" fmla="*/ 6289 w 10000"/>
              <a:gd name="connsiteY20" fmla="*/ 2788 h 9851"/>
              <a:gd name="connsiteX21" fmla="*/ 6137 w 10000"/>
              <a:gd name="connsiteY21" fmla="*/ 2900 h 9851"/>
              <a:gd name="connsiteX22" fmla="*/ 6055 w 10000"/>
              <a:gd name="connsiteY22" fmla="*/ 2936 h 9851"/>
              <a:gd name="connsiteX23" fmla="*/ 5830 w 10000"/>
              <a:gd name="connsiteY23" fmla="*/ 2936 h 9851"/>
              <a:gd name="connsiteX24" fmla="*/ 5381 w 10000"/>
              <a:gd name="connsiteY24" fmla="*/ 2861 h 9851"/>
              <a:gd name="connsiteX25" fmla="*/ 4923 w 10000"/>
              <a:gd name="connsiteY25" fmla="*/ 2824 h 9851"/>
              <a:gd name="connsiteX26" fmla="*/ 4698 w 10000"/>
              <a:gd name="connsiteY26" fmla="*/ 2788 h 9851"/>
              <a:gd name="connsiteX27" fmla="*/ 4546 w 10000"/>
              <a:gd name="connsiteY27" fmla="*/ 2713 h 9851"/>
              <a:gd name="connsiteX28" fmla="*/ 4017 w 10000"/>
              <a:gd name="connsiteY28" fmla="*/ 2378 h 9851"/>
              <a:gd name="connsiteX29" fmla="*/ 3935 w 10000"/>
              <a:gd name="connsiteY29" fmla="*/ 2193 h 9851"/>
              <a:gd name="connsiteX30" fmla="*/ 3935 w 10000"/>
              <a:gd name="connsiteY30" fmla="*/ 2118 h 9851"/>
              <a:gd name="connsiteX31" fmla="*/ 3863 w 10000"/>
              <a:gd name="connsiteY31" fmla="*/ 2006 h 9851"/>
              <a:gd name="connsiteX32" fmla="*/ 3414 w 10000"/>
              <a:gd name="connsiteY32" fmla="*/ 1933 h 9851"/>
              <a:gd name="connsiteX33" fmla="*/ 3027 w 10000"/>
              <a:gd name="connsiteY33" fmla="*/ 1858 h 9851"/>
              <a:gd name="connsiteX34" fmla="*/ 2273 w 10000"/>
              <a:gd name="connsiteY34" fmla="*/ 1597 h 9851"/>
              <a:gd name="connsiteX35" fmla="*/ 2578 w 10000"/>
              <a:gd name="connsiteY35" fmla="*/ 1597 h 9851"/>
              <a:gd name="connsiteX36" fmla="*/ 2884 w 10000"/>
              <a:gd name="connsiteY36" fmla="*/ 1672 h 9851"/>
              <a:gd name="connsiteX37" fmla="*/ 3558 w 10000"/>
              <a:gd name="connsiteY37" fmla="*/ 1672 h 9851"/>
              <a:gd name="connsiteX38" fmla="*/ 5076 w 10000"/>
              <a:gd name="connsiteY38" fmla="*/ 1709 h 9851"/>
              <a:gd name="connsiteX39" fmla="*/ 5606 w 10000"/>
              <a:gd name="connsiteY39" fmla="*/ 1635 h 9851"/>
              <a:gd name="connsiteX40" fmla="*/ 5912 w 10000"/>
              <a:gd name="connsiteY40" fmla="*/ 1561 h 9851"/>
              <a:gd name="connsiteX41" fmla="*/ 6137 w 10000"/>
              <a:gd name="connsiteY41" fmla="*/ 1412 h 9851"/>
              <a:gd name="connsiteX42" fmla="*/ 6361 w 10000"/>
              <a:gd name="connsiteY42" fmla="*/ 1115 h 9851"/>
              <a:gd name="connsiteX43" fmla="*/ 6442 w 10000"/>
              <a:gd name="connsiteY43" fmla="*/ 965 h 9851"/>
              <a:gd name="connsiteX44" fmla="*/ 6361 w 10000"/>
              <a:gd name="connsiteY44" fmla="*/ 818 h 9851"/>
              <a:gd name="connsiteX45" fmla="*/ 5983 w 10000"/>
              <a:gd name="connsiteY45" fmla="*/ 593 h 9851"/>
              <a:gd name="connsiteX46" fmla="*/ 5381 w 10000"/>
              <a:gd name="connsiteY46" fmla="*/ 519 h 9851"/>
              <a:gd name="connsiteX47" fmla="*/ 4017 w 10000"/>
              <a:gd name="connsiteY47" fmla="*/ 334 h 9851"/>
              <a:gd name="connsiteX48" fmla="*/ 3334 w 10000"/>
              <a:gd name="connsiteY48" fmla="*/ 223 h 9851"/>
              <a:gd name="connsiteX49" fmla="*/ 2731 w 10000"/>
              <a:gd name="connsiteY49" fmla="*/ 223 h 9851"/>
              <a:gd name="connsiteX50" fmla="*/ 1366 w 10000"/>
              <a:gd name="connsiteY50" fmla="*/ 223 h 9851"/>
              <a:gd name="connsiteX51" fmla="*/ 1590 w 10000"/>
              <a:gd name="connsiteY51" fmla="*/ 111 h 9851"/>
              <a:gd name="connsiteX52" fmla="*/ 1671 w 10000"/>
              <a:gd name="connsiteY52" fmla="*/ 73 h 9851"/>
              <a:gd name="connsiteX53" fmla="*/ 1519 w 10000"/>
              <a:gd name="connsiteY53" fmla="*/ 36 h 9851"/>
              <a:gd name="connsiteX54" fmla="*/ 1141 w 10000"/>
              <a:gd name="connsiteY54" fmla="*/ 0 h 9851"/>
              <a:gd name="connsiteX55" fmla="*/ 988 w 10000"/>
              <a:gd name="connsiteY55" fmla="*/ 147 h 9851"/>
              <a:gd name="connsiteX56" fmla="*/ 683 w 10000"/>
              <a:gd name="connsiteY56" fmla="*/ 185 h 9851"/>
              <a:gd name="connsiteX57" fmla="*/ 683 w 10000"/>
              <a:gd name="connsiteY57" fmla="*/ 298 h 9851"/>
              <a:gd name="connsiteX58" fmla="*/ 378 w 10000"/>
              <a:gd name="connsiteY58" fmla="*/ 446 h 9851"/>
              <a:gd name="connsiteX59" fmla="*/ 81 w 10000"/>
              <a:gd name="connsiteY59" fmla="*/ 669 h 9851"/>
              <a:gd name="connsiteX60" fmla="*/ 0 w 10000"/>
              <a:gd name="connsiteY60" fmla="*/ 891 h 9851"/>
              <a:gd name="connsiteX61" fmla="*/ 234 w 10000"/>
              <a:gd name="connsiteY61" fmla="*/ 1189 h 9851"/>
              <a:gd name="connsiteX62" fmla="*/ 611 w 10000"/>
              <a:gd name="connsiteY62" fmla="*/ 1263 h 9851"/>
              <a:gd name="connsiteX63" fmla="*/ 988 w 10000"/>
              <a:gd name="connsiteY63" fmla="*/ 1450 h 9851"/>
              <a:gd name="connsiteX64" fmla="*/ 836 w 10000"/>
              <a:gd name="connsiteY64" fmla="*/ 1709 h 9851"/>
              <a:gd name="connsiteX65" fmla="*/ 1294 w 10000"/>
              <a:gd name="connsiteY65" fmla="*/ 2157 h 9851"/>
              <a:gd name="connsiteX66" fmla="*/ 1895 w 10000"/>
              <a:gd name="connsiteY66" fmla="*/ 2453 h 9851"/>
              <a:gd name="connsiteX67" fmla="*/ 1519 w 10000"/>
              <a:gd name="connsiteY67" fmla="*/ 2676 h 9851"/>
              <a:gd name="connsiteX68" fmla="*/ 1590 w 10000"/>
              <a:gd name="connsiteY68" fmla="*/ 2936 h 9851"/>
              <a:gd name="connsiteX69" fmla="*/ 2202 w 10000"/>
              <a:gd name="connsiteY69" fmla="*/ 3121 h 9851"/>
              <a:gd name="connsiteX70" fmla="*/ 2578 w 10000"/>
              <a:gd name="connsiteY70" fmla="*/ 3383 h 9851"/>
              <a:gd name="connsiteX71" fmla="*/ 2426 w 10000"/>
              <a:gd name="connsiteY71" fmla="*/ 3605 h 9851"/>
              <a:gd name="connsiteX72" fmla="*/ 3027 w 10000"/>
              <a:gd name="connsiteY72" fmla="*/ 3792 h 9851"/>
              <a:gd name="connsiteX73" fmla="*/ 3486 w 10000"/>
              <a:gd name="connsiteY73" fmla="*/ 4015 h 9851"/>
              <a:gd name="connsiteX74" fmla="*/ 3414 w 10000"/>
              <a:gd name="connsiteY74" fmla="*/ 4312 h 9851"/>
              <a:gd name="connsiteX75" fmla="*/ 3027 w 10000"/>
              <a:gd name="connsiteY75" fmla="*/ 4646 h 9851"/>
              <a:gd name="connsiteX76" fmla="*/ 2578 w 10000"/>
              <a:gd name="connsiteY76" fmla="*/ 4981 h 9851"/>
              <a:gd name="connsiteX77" fmla="*/ 2354 w 10000"/>
              <a:gd name="connsiteY77" fmla="*/ 5427 h 9851"/>
              <a:gd name="connsiteX78" fmla="*/ 2498 w 10000"/>
              <a:gd name="connsiteY78" fmla="*/ 5353 h 9851"/>
              <a:gd name="connsiteX79" fmla="*/ 2731 w 10000"/>
              <a:gd name="connsiteY79" fmla="*/ 5501 h 9851"/>
              <a:gd name="connsiteX80" fmla="*/ 3109 w 10000"/>
              <a:gd name="connsiteY80" fmla="*/ 5576 h 9851"/>
              <a:gd name="connsiteX81" fmla="*/ 3558 w 10000"/>
              <a:gd name="connsiteY81" fmla="*/ 5614 h 9851"/>
              <a:gd name="connsiteX82" fmla="*/ 3558 w 10000"/>
              <a:gd name="connsiteY82" fmla="*/ 5650 h 9851"/>
              <a:gd name="connsiteX83" fmla="*/ 3486 w 10000"/>
              <a:gd name="connsiteY83" fmla="*/ 5687 h 9851"/>
              <a:gd name="connsiteX84" fmla="*/ 3261 w 10000"/>
              <a:gd name="connsiteY84" fmla="*/ 5725 h 9851"/>
              <a:gd name="connsiteX85" fmla="*/ 3109 w 10000"/>
              <a:gd name="connsiteY85" fmla="*/ 5725 h 9851"/>
              <a:gd name="connsiteX86" fmla="*/ 3027 w 10000"/>
              <a:gd name="connsiteY86" fmla="*/ 5835 h 9851"/>
              <a:gd name="connsiteX87" fmla="*/ 2578 w 10000"/>
              <a:gd name="connsiteY87" fmla="*/ 5873 h 9851"/>
              <a:gd name="connsiteX88" fmla="*/ 2578 w 10000"/>
              <a:gd name="connsiteY88" fmla="*/ 5985 h 9851"/>
              <a:gd name="connsiteX89" fmla="*/ 2578 w 10000"/>
              <a:gd name="connsiteY89" fmla="*/ 6096 h 9851"/>
              <a:gd name="connsiteX90" fmla="*/ 2498 w 10000"/>
              <a:gd name="connsiteY90" fmla="*/ 6096 h 9851"/>
              <a:gd name="connsiteX91" fmla="*/ 2578 w 10000"/>
              <a:gd name="connsiteY91" fmla="*/ 6170 h 9851"/>
              <a:gd name="connsiteX92" fmla="*/ 2578 w 10000"/>
              <a:gd name="connsiteY92" fmla="*/ 6394 h 9851"/>
              <a:gd name="connsiteX93" fmla="*/ 2578 w 10000"/>
              <a:gd name="connsiteY93" fmla="*/ 6691 h 9851"/>
              <a:gd name="connsiteX94" fmla="*/ 2956 w 10000"/>
              <a:gd name="connsiteY94" fmla="*/ 6913 h 9851"/>
              <a:gd name="connsiteX95" fmla="*/ 2803 w 10000"/>
              <a:gd name="connsiteY95" fmla="*/ 7212 h 9851"/>
              <a:gd name="connsiteX96" fmla="*/ 3109 w 10000"/>
              <a:gd name="connsiteY96" fmla="*/ 7249 h 9851"/>
              <a:gd name="connsiteX97" fmla="*/ 3181 w 10000"/>
              <a:gd name="connsiteY97" fmla="*/ 7434 h 9851"/>
              <a:gd name="connsiteX98" fmla="*/ 3486 w 10000"/>
              <a:gd name="connsiteY98" fmla="*/ 7584 h 9851"/>
              <a:gd name="connsiteX99" fmla="*/ 3710 w 10000"/>
              <a:gd name="connsiteY99" fmla="*/ 7881 h 9851"/>
              <a:gd name="connsiteX100" fmla="*/ 3710 w 10000"/>
              <a:gd name="connsiteY100" fmla="*/ 7844 h 9851"/>
              <a:gd name="connsiteX101" fmla="*/ 3935 w 10000"/>
              <a:gd name="connsiteY101" fmla="*/ 7844 h 9851"/>
              <a:gd name="connsiteX102" fmla="*/ 4169 w 10000"/>
              <a:gd name="connsiteY102" fmla="*/ 7918 h 9851"/>
              <a:gd name="connsiteX103" fmla="*/ 4322 w 10000"/>
              <a:gd name="connsiteY103" fmla="*/ 7881 h 9851"/>
              <a:gd name="connsiteX104" fmla="*/ 4618 w 10000"/>
              <a:gd name="connsiteY104" fmla="*/ 7918 h 9851"/>
              <a:gd name="connsiteX105" fmla="*/ 4771 w 10000"/>
              <a:gd name="connsiteY105" fmla="*/ 7992 h 9851"/>
              <a:gd name="connsiteX106" fmla="*/ 5149 w 10000"/>
              <a:gd name="connsiteY106" fmla="*/ 7881 h 9851"/>
              <a:gd name="connsiteX107" fmla="*/ 5454 w 10000"/>
              <a:gd name="connsiteY107" fmla="*/ 7918 h 9851"/>
              <a:gd name="connsiteX108" fmla="*/ 5759 w 10000"/>
              <a:gd name="connsiteY108" fmla="*/ 8029 h 9851"/>
              <a:gd name="connsiteX109" fmla="*/ 5830 w 10000"/>
              <a:gd name="connsiteY109" fmla="*/ 8178 h 9851"/>
              <a:gd name="connsiteX110" fmla="*/ 5830 w 10000"/>
              <a:gd name="connsiteY110" fmla="*/ 8327 h 9851"/>
              <a:gd name="connsiteX111" fmla="*/ 6137 w 10000"/>
              <a:gd name="connsiteY111" fmla="*/ 8401 h 9851"/>
              <a:gd name="connsiteX112" fmla="*/ 6137 w 10000"/>
              <a:gd name="connsiteY112" fmla="*/ 8476 h 9851"/>
              <a:gd name="connsiteX113" fmla="*/ 6442 w 10000"/>
              <a:gd name="connsiteY113" fmla="*/ 8588 h 9851"/>
              <a:gd name="connsiteX114" fmla="*/ 6819 w 10000"/>
              <a:gd name="connsiteY114" fmla="*/ 8624 h 9851"/>
              <a:gd name="connsiteX115" fmla="*/ 6891 w 10000"/>
              <a:gd name="connsiteY115" fmla="*/ 8736 h 9851"/>
              <a:gd name="connsiteX116" fmla="*/ 7502 w 10000"/>
              <a:gd name="connsiteY116" fmla="*/ 8810 h 9851"/>
              <a:gd name="connsiteX117" fmla="*/ 7727 w 10000"/>
              <a:gd name="connsiteY117" fmla="*/ 8922 h 9851"/>
              <a:gd name="connsiteX118" fmla="*/ 7574 w 10000"/>
              <a:gd name="connsiteY118" fmla="*/ 9033 h 9851"/>
              <a:gd name="connsiteX119" fmla="*/ 7421 w 10000"/>
              <a:gd name="connsiteY119" fmla="*/ 9108 h 9851"/>
              <a:gd name="connsiteX120" fmla="*/ 6971 w 10000"/>
              <a:gd name="connsiteY120" fmla="*/ 9144 h 9851"/>
              <a:gd name="connsiteX121" fmla="*/ 6891 w 10000"/>
              <a:gd name="connsiteY121" fmla="*/ 9255 h 9851"/>
              <a:gd name="connsiteX122" fmla="*/ 7116 w 10000"/>
              <a:gd name="connsiteY122" fmla="*/ 9331 h 9851"/>
              <a:gd name="connsiteX123" fmla="*/ 7116 w 10000"/>
              <a:gd name="connsiteY123" fmla="*/ 9442 h 9851"/>
              <a:gd name="connsiteX124" fmla="*/ 7269 w 10000"/>
              <a:gd name="connsiteY124" fmla="*/ 9554 h 9851"/>
              <a:gd name="connsiteX125" fmla="*/ 7502 w 10000"/>
              <a:gd name="connsiteY125" fmla="*/ 9703 h 9851"/>
              <a:gd name="connsiteX126" fmla="*/ 7798 w 10000"/>
              <a:gd name="connsiteY126" fmla="*/ 9703 h 9851"/>
              <a:gd name="connsiteX127" fmla="*/ 7879 w 10000"/>
              <a:gd name="connsiteY127" fmla="*/ 9516 h 9851"/>
              <a:gd name="connsiteX128" fmla="*/ 8176 w 10000"/>
              <a:gd name="connsiteY128" fmla="*/ 9516 h 9851"/>
              <a:gd name="connsiteX129" fmla="*/ 8706 w 10000"/>
              <a:gd name="connsiteY129" fmla="*/ 9368 h 9851"/>
              <a:gd name="connsiteX130" fmla="*/ 9083 w 10000"/>
              <a:gd name="connsiteY130" fmla="*/ 9442 h 9851"/>
              <a:gd name="connsiteX131" fmla="*/ 9469 w 10000"/>
              <a:gd name="connsiteY131" fmla="*/ 9554 h 9851"/>
              <a:gd name="connsiteX132" fmla="*/ 9317 w 10000"/>
              <a:gd name="connsiteY132" fmla="*/ 9628 h 9851"/>
              <a:gd name="connsiteX133" fmla="*/ 9469 w 10000"/>
              <a:gd name="connsiteY133" fmla="*/ 9815 h 9851"/>
              <a:gd name="connsiteX134" fmla="*/ 9694 w 10000"/>
              <a:gd name="connsiteY134" fmla="*/ 9851 h 9851"/>
              <a:gd name="connsiteX135" fmla="*/ 10000 w 10000"/>
              <a:gd name="connsiteY135" fmla="*/ 9851 h 9851"/>
              <a:gd name="connsiteX136" fmla="*/ 10000 w 10000"/>
              <a:gd name="connsiteY136" fmla="*/ 5948 h 9851"/>
              <a:gd name="connsiteX0" fmla="*/ 10000 w 10000"/>
              <a:gd name="connsiteY0" fmla="*/ 6038 h 10000"/>
              <a:gd name="connsiteX1" fmla="*/ 8634 w 10000"/>
              <a:gd name="connsiteY1" fmla="*/ 489 h 10000"/>
              <a:gd name="connsiteX2" fmla="*/ 8410 w 10000"/>
              <a:gd name="connsiteY2" fmla="*/ 489 h 10000"/>
              <a:gd name="connsiteX3" fmla="*/ 8257 w 10000"/>
              <a:gd name="connsiteY3" fmla="*/ 414 h 10000"/>
              <a:gd name="connsiteX4" fmla="*/ 8104 w 10000"/>
              <a:gd name="connsiteY4" fmla="*/ 377 h 10000"/>
              <a:gd name="connsiteX5" fmla="*/ 8023 w 10000"/>
              <a:gd name="connsiteY5" fmla="*/ 414 h 10000"/>
              <a:gd name="connsiteX6" fmla="*/ 7879 w 10000"/>
              <a:gd name="connsiteY6" fmla="*/ 414 h 10000"/>
              <a:gd name="connsiteX7" fmla="*/ 8023 w 10000"/>
              <a:gd name="connsiteY7" fmla="*/ 37 h 10000"/>
              <a:gd name="connsiteX8" fmla="*/ 7349 w 10000"/>
              <a:gd name="connsiteY8" fmla="*/ 565 h 10000"/>
              <a:gd name="connsiteX9" fmla="*/ 6442 w 10000"/>
              <a:gd name="connsiteY9" fmla="*/ 1886 h 10000"/>
              <a:gd name="connsiteX10" fmla="*/ 6738 w 10000"/>
              <a:gd name="connsiteY10" fmla="*/ 2377 h 10000"/>
              <a:gd name="connsiteX11" fmla="*/ 5983 w 10000"/>
              <a:gd name="connsiteY11" fmla="*/ 2377 h 10000"/>
              <a:gd name="connsiteX12" fmla="*/ 5381 w 10000"/>
              <a:gd name="connsiteY12" fmla="*/ 2302 h 10000"/>
              <a:gd name="connsiteX13" fmla="*/ 5229 w 10000"/>
              <a:gd name="connsiteY13" fmla="*/ 2377 h 10000"/>
              <a:gd name="connsiteX14" fmla="*/ 5149 w 10000"/>
              <a:gd name="connsiteY14" fmla="*/ 2490 h 10000"/>
              <a:gd name="connsiteX15" fmla="*/ 5454 w 10000"/>
              <a:gd name="connsiteY15" fmla="*/ 2641 h 10000"/>
              <a:gd name="connsiteX16" fmla="*/ 5912 w 10000"/>
              <a:gd name="connsiteY16" fmla="*/ 2679 h 10000"/>
              <a:gd name="connsiteX17" fmla="*/ 6137 w 10000"/>
              <a:gd name="connsiteY17" fmla="*/ 2679 h 10000"/>
              <a:gd name="connsiteX18" fmla="*/ 6289 w 10000"/>
              <a:gd name="connsiteY18" fmla="*/ 2754 h 10000"/>
              <a:gd name="connsiteX19" fmla="*/ 6289 w 10000"/>
              <a:gd name="connsiteY19" fmla="*/ 2830 h 10000"/>
              <a:gd name="connsiteX20" fmla="*/ 6137 w 10000"/>
              <a:gd name="connsiteY20" fmla="*/ 2944 h 10000"/>
              <a:gd name="connsiteX21" fmla="*/ 6055 w 10000"/>
              <a:gd name="connsiteY21" fmla="*/ 2980 h 10000"/>
              <a:gd name="connsiteX22" fmla="*/ 5830 w 10000"/>
              <a:gd name="connsiteY22" fmla="*/ 2980 h 10000"/>
              <a:gd name="connsiteX23" fmla="*/ 5381 w 10000"/>
              <a:gd name="connsiteY23" fmla="*/ 2904 h 10000"/>
              <a:gd name="connsiteX24" fmla="*/ 4923 w 10000"/>
              <a:gd name="connsiteY24" fmla="*/ 2867 h 10000"/>
              <a:gd name="connsiteX25" fmla="*/ 4698 w 10000"/>
              <a:gd name="connsiteY25" fmla="*/ 2830 h 10000"/>
              <a:gd name="connsiteX26" fmla="*/ 4546 w 10000"/>
              <a:gd name="connsiteY26" fmla="*/ 2754 h 10000"/>
              <a:gd name="connsiteX27" fmla="*/ 4017 w 10000"/>
              <a:gd name="connsiteY27" fmla="*/ 2414 h 10000"/>
              <a:gd name="connsiteX28" fmla="*/ 3935 w 10000"/>
              <a:gd name="connsiteY28" fmla="*/ 2226 h 10000"/>
              <a:gd name="connsiteX29" fmla="*/ 3935 w 10000"/>
              <a:gd name="connsiteY29" fmla="*/ 2150 h 10000"/>
              <a:gd name="connsiteX30" fmla="*/ 3863 w 10000"/>
              <a:gd name="connsiteY30" fmla="*/ 2036 h 10000"/>
              <a:gd name="connsiteX31" fmla="*/ 3414 w 10000"/>
              <a:gd name="connsiteY31" fmla="*/ 1962 h 10000"/>
              <a:gd name="connsiteX32" fmla="*/ 3027 w 10000"/>
              <a:gd name="connsiteY32" fmla="*/ 1886 h 10000"/>
              <a:gd name="connsiteX33" fmla="*/ 2273 w 10000"/>
              <a:gd name="connsiteY33" fmla="*/ 1621 h 10000"/>
              <a:gd name="connsiteX34" fmla="*/ 2578 w 10000"/>
              <a:gd name="connsiteY34" fmla="*/ 1621 h 10000"/>
              <a:gd name="connsiteX35" fmla="*/ 2884 w 10000"/>
              <a:gd name="connsiteY35" fmla="*/ 1697 h 10000"/>
              <a:gd name="connsiteX36" fmla="*/ 3558 w 10000"/>
              <a:gd name="connsiteY36" fmla="*/ 1697 h 10000"/>
              <a:gd name="connsiteX37" fmla="*/ 5076 w 10000"/>
              <a:gd name="connsiteY37" fmla="*/ 1735 h 10000"/>
              <a:gd name="connsiteX38" fmla="*/ 5606 w 10000"/>
              <a:gd name="connsiteY38" fmla="*/ 1660 h 10000"/>
              <a:gd name="connsiteX39" fmla="*/ 5912 w 10000"/>
              <a:gd name="connsiteY39" fmla="*/ 1585 h 10000"/>
              <a:gd name="connsiteX40" fmla="*/ 6137 w 10000"/>
              <a:gd name="connsiteY40" fmla="*/ 1433 h 10000"/>
              <a:gd name="connsiteX41" fmla="*/ 6361 w 10000"/>
              <a:gd name="connsiteY41" fmla="*/ 1132 h 10000"/>
              <a:gd name="connsiteX42" fmla="*/ 6442 w 10000"/>
              <a:gd name="connsiteY42" fmla="*/ 980 h 10000"/>
              <a:gd name="connsiteX43" fmla="*/ 6361 w 10000"/>
              <a:gd name="connsiteY43" fmla="*/ 830 h 10000"/>
              <a:gd name="connsiteX44" fmla="*/ 5983 w 10000"/>
              <a:gd name="connsiteY44" fmla="*/ 602 h 10000"/>
              <a:gd name="connsiteX45" fmla="*/ 5381 w 10000"/>
              <a:gd name="connsiteY45" fmla="*/ 527 h 10000"/>
              <a:gd name="connsiteX46" fmla="*/ 4017 w 10000"/>
              <a:gd name="connsiteY46" fmla="*/ 339 h 10000"/>
              <a:gd name="connsiteX47" fmla="*/ 3334 w 10000"/>
              <a:gd name="connsiteY47" fmla="*/ 226 h 10000"/>
              <a:gd name="connsiteX48" fmla="*/ 2731 w 10000"/>
              <a:gd name="connsiteY48" fmla="*/ 226 h 10000"/>
              <a:gd name="connsiteX49" fmla="*/ 1366 w 10000"/>
              <a:gd name="connsiteY49" fmla="*/ 226 h 10000"/>
              <a:gd name="connsiteX50" fmla="*/ 1590 w 10000"/>
              <a:gd name="connsiteY50" fmla="*/ 113 h 10000"/>
              <a:gd name="connsiteX51" fmla="*/ 1671 w 10000"/>
              <a:gd name="connsiteY51" fmla="*/ 74 h 10000"/>
              <a:gd name="connsiteX52" fmla="*/ 1519 w 10000"/>
              <a:gd name="connsiteY52" fmla="*/ 37 h 10000"/>
              <a:gd name="connsiteX53" fmla="*/ 1141 w 10000"/>
              <a:gd name="connsiteY53" fmla="*/ 0 h 10000"/>
              <a:gd name="connsiteX54" fmla="*/ 988 w 10000"/>
              <a:gd name="connsiteY54" fmla="*/ 149 h 10000"/>
              <a:gd name="connsiteX55" fmla="*/ 683 w 10000"/>
              <a:gd name="connsiteY55" fmla="*/ 188 h 10000"/>
              <a:gd name="connsiteX56" fmla="*/ 683 w 10000"/>
              <a:gd name="connsiteY56" fmla="*/ 303 h 10000"/>
              <a:gd name="connsiteX57" fmla="*/ 378 w 10000"/>
              <a:gd name="connsiteY57" fmla="*/ 453 h 10000"/>
              <a:gd name="connsiteX58" fmla="*/ 81 w 10000"/>
              <a:gd name="connsiteY58" fmla="*/ 679 h 10000"/>
              <a:gd name="connsiteX59" fmla="*/ 0 w 10000"/>
              <a:gd name="connsiteY59" fmla="*/ 904 h 10000"/>
              <a:gd name="connsiteX60" fmla="*/ 234 w 10000"/>
              <a:gd name="connsiteY60" fmla="*/ 1207 h 10000"/>
              <a:gd name="connsiteX61" fmla="*/ 611 w 10000"/>
              <a:gd name="connsiteY61" fmla="*/ 1282 h 10000"/>
              <a:gd name="connsiteX62" fmla="*/ 988 w 10000"/>
              <a:gd name="connsiteY62" fmla="*/ 1472 h 10000"/>
              <a:gd name="connsiteX63" fmla="*/ 836 w 10000"/>
              <a:gd name="connsiteY63" fmla="*/ 1735 h 10000"/>
              <a:gd name="connsiteX64" fmla="*/ 1294 w 10000"/>
              <a:gd name="connsiteY64" fmla="*/ 2190 h 10000"/>
              <a:gd name="connsiteX65" fmla="*/ 1895 w 10000"/>
              <a:gd name="connsiteY65" fmla="*/ 2490 h 10000"/>
              <a:gd name="connsiteX66" fmla="*/ 1519 w 10000"/>
              <a:gd name="connsiteY66" fmla="*/ 2716 h 10000"/>
              <a:gd name="connsiteX67" fmla="*/ 1590 w 10000"/>
              <a:gd name="connsiteY67" fmla="*/ 2980 h 10000"/>
              <a:gd name="connsiteX68" fmla="*/ 2202 w 10000"/>
              <a:gd name="connsiteY68" fmla="*/ 3168 h 10000"/>
              <a:gd name="connsiteX69" fmla="*/ 2578 w 10000"/>
              <a:gd name="connsiteY69" fmla="*/ 3434 h 10000"/>
              <a:gd name="connsiteX70" fmla="*/ 2426 w 10000"/>
              <a:gd name="connsiteY70" fmla="*/ 3660 h 10000"/>
              <a:gd name="connsiteX71" fmla="*/ 3027 w 10000"/>
              <a:gd name="connsiteY71" fmla="*/ 3849 h 10000"/>
              <a:gd name="connsiteX72" fmla="*/ 3486 w 10000"/>
              <a:gd name="connsiteY72" fmla="*/ 4076 h 10000"/>
              <a:gd name="connsiteX73" fmla="*/ 3414 w 10000"/>
              <a:gd name="connsiteY73" fmla="*/ 4377 h 10000"/>
              <a:gd name="connsiteX74" fmla="*/ 3027 w 10000"/>
              <a:gd name="connsiteY74" fmla="*/ 4716 h 10000"/>
              <a:gd name="connsiteX75" fmla="*/ 2578 w 10000"/>
              <a:gd name="connsiteY75" fmla="*/ 5056 h 10000"/>
              <a:gd name="connsiteX76" fmla="*/ 2354 w 10000"/>
              <a:gd name="connsiteY76" fmla="*/ 5509 h 10000"/>
              <a:gd name="connsiteX77" fmla="*/ 2498 w 10000"/>
              <a:gd name="connsiteY77" fmla="*/ 5434 h 10000"/>
              <a:gd name="connsiteX78" fmla="*/ 2731 w 10000"/>
              <a:gd name="connsiteY78" fmla="*/ 5584 h 10000"/>
              <a:gd name="connsiteX79" fmla="*/ 3109 w 10000"/>
              <a:gd name="connsiteY79" fmla="*/ 5660 h 10000"/>
              <a:gd name="connsiteX80" fmla="*/ 3558 w 10000"/>
              <a:gd name="connsiteY80" fmla="*/ 5699 h 10000"/>
              <a:gd name="connsiteX81" fmla="*/ 3558 w 10000"/>
              <a:gd name="connsiteY81" fmla="*/ 5735 h 10000"/>
              <a:gd name="connsiteX82" fmla="*/ 3486 w 10000"/>
              <a:gd name="connsiteY82" fmla="*/ 5773 h 10000"/>
              <a:gd name="connsiteX83" fmla="*/ 3261 w 10000"/>
              <a:gd name="connsiteY83" fmla="*/ 5812 h 10000"/>
              <a:gd name="connsiteX84" fmla="*/ 3109 w 10000"/>
              <a:gd name="connsiteY84" fmla="*/ 5812 h 10000"/>
              <a:gd name="connsiteX85" fmla="*/ 3027 w 10000"/>
              <a:gd name="connsiteY85" fmla="*/ 5923 h 10000"/>
              <a:gd name="connsiteX86" fmla="*/ 2578 w 10000"/>
              <a:gd name="connsiteY86" fmla="*/ 5962 h 10000"/>
              <a:gd name="connsiteX87" fmla="*/ 2578 w 10000"/>
              <a:gd name="connsiteY87" fmla="*/ 6076 h 10000"/>
              <a:gd name="connsiteX88" fmla="*/ 2578 w 10000"/>
              <a:gd name="connsiteY88" fmla="*/ 6188 h 10000"/>
              <a:gd name="connsiteX89" fmla="*/ 2498 w 10000"/>
              <a:gd name="connsiteY89" fmla="*/ 6188 h 10000"/>
              <a:gd name="connsiteX90" fmla="*/ 2578 w 10000"/>
              <a:gd name="connsiteY90" fmla="*/ 6263 h 10000"/>
              <a:gd name="connsiteX91" fmla="*/ 2578 w 10000"/>
              <a:gd name="connsiteY91" fmla="*/ 6491 h 10000"/>
              <a:gd name="connsiteX92" fmla="*/ 2578 w 10000"/>
              <a:gd name="connsiteY92" fmla="*/ 6792 h 10000"/>
              <a:gd name="connsiteX93" fmla="*/ 2956 w 10000"/>
              <a:gd name="connsiteY93" fmla="*/ 7018 h 10000"/>
              <a:gd name="connsiteX94" fmla="*/ 2803 w 10000"/>
              <a:gd name="connsiteY94" fmla="*/ 7321 h 10000"/>
              <a:gd name="connsiteX95" fmla="*/ 3109 w 10000"/>
              <a:gd name="connsiteY95" fmla="*/ 7359 h 10000"/>
              <a:gd name="connsiteX96" fmla="*/ 3181 w 10000"/>
              <a:gd name="connsiteY96" fmla="*/ 7546 h 10000"/>
              <a:gd name="connsiteX97" fmla="*/ 3486 w 10000"/>
              <a:gd name="connsiteY97" fmla="*/ 7699 h 10000"/>
              <a:gd name="connsiteX98" fmla="*/ 3710 w 10000"/>
              <a:gd name="connsiteY98" fmla="*/ 8000 h 10000"/>
              <a:gd name="connsiteX99" fmla="*/ 3710 w 10000"/>
              <a:gd name="connsiteY99" fmla="*/ 7963 h 10000"/>
              <a:gd name="connsiteX100" fmla="*/ 3935 w 10000"/>
              <a:gd name="connsiteY100" fmla="*/ 7963 h 10000"/>
              <a:gd name="connsiteX101" fmla="*/ 4169 w 10000"/>
              <a:gd name="connsiteY101" fmla="*/ 8038 h 10000"/>
              <a:gd name="connsiteX102" fmla="*/ 4322 w 10000"/>
              <a:gd name="connsiteY102" fmla="*/ 8000 h 10000"/>
              <a:gd name="connsiteX103" fmla="*/ 4618 w 10000"/>
              <a:gd name="connsiteY103" fmla="*/ 8038 h 10000"/>
              <a:gd name="connsiteX104" fmla="*/ 4771 w 10000"/>
              <a:gd name="connsiteY104" fmla="*/ 8113 h 10000"/>
              <a:gd name="connsiteX105" fmla="*/ 5149 w 10000"/>
              <a:gd name="connsiteY105" fmla="*/ 8000 h 10000"/>
              <a:gd name="connsiteX106" fmla="*/ 5454 w 10000"/>
              <a:gd name="connsiteY106" fmla="*/ 8038 h 10000"/>
              <a:gd name="connsiteX107" fmla="*/ 5759 w 10000"/>
              <a:gd name="connsiteY107" fmla="*/ 8150 h 10000"/>
              <a:gd name="connsiteX108" fmla="*/ 5830 w 10000"/>
              <a:gd name="connsiteY108" fmla="*/ 8302 h 10000"/>
              <a:gd name="connsiteX109" fmla="*/ 5830 w 10000"/>
              <a:gd name="connsiteY109" fmla="*/ 8453 h 10000"/>
              <a:gd name="connsiteX110" fmla="*/ 6137 w 10000"/>
              <a:gd name="connsiteY110" fmla="*/ 8528 h 10000"/>
              <a:gd name="connsiteX111" fmla="*/ 6137 w 10000"/>
              <a:gd name="connsiteY111" fmla="*/ 8604 h 10000"/>
              <a:gd name="connsiteX112" fmla="*/ 6442 w 10000"/>
              <a:gd name="connsiteY112" fmla="*/ 8718 h 10000"/>
              <a:gd name="connsiteX113" fmla="*/ 6819 w 10000"/>
              <a:gd name="connsiteY113" fmla="*/ 8754 h 10000"/>
              <a:gd name="connsiteX114" fmla="*/ 6891 w 10000"/>
              <a:gd name="connsiteY114" fmla="*/ 8868 h 10000"/>
              <a:gd name="connsiteX115" fmla="*/ 7502 w 10000"/>
              <a:gd name="connsiteY115" fmla="*/ 8943 h 10000"/>
              <a:gd name="connsiteX116" fmla="*/ 7727 w 10000"/>
              <a:gd name="connsiteY116" fmla="*/ 9057 h 10000"/>
              <a:gd name="connsiteX117" fmla="*/ 7574 w 10000"/>
              <a:gd name="connsiteY117" fmla="*/ 9170 h 10000"/>
              <a:gd name="connsiteX118" fmla="*/ 7421 w 10000"/>
              <a:gd name="connsiteY118" fmla="*/ 9246 h 10000"/>
              <a:gd name="connsiteX119" fmla="*/ 6971 w 10000"/>
              <a:gd name="connsiteY119" fmla="*/ 9282 h 10000"/>
              <a:gd name="connsiteX120" fmla="*/ 6891 w 10000"/>
              <a:gd name="connsiteY120" fmla="*/ 9395 h 10000"/>
              <a:gd name="connsiteX121" fmla="*/ 7116 w 10000"/>
              <a:gd name="connsiteY121" fmla="*/ 9472 h 10000"/>
              <a:gd name="connsiteX122" fmla="*/ 7116 w 10000"/>
              <a:gd name="connsiteY122" fmla="*/ 9585 h 10000"/>
              <a:gd name="connsiteX123" fmla="*/ 7269 w 10000"/>
              <a:gd name="connsiteY123" fmla="*/ 9699 h 10000"/>
              <a:gd name="connsiteX124" fmla="*/ 7502 w 10000"/>
              <a:gd name="connsiteY124" fmla="*/ 9850 h 10000"/>
              <a:gd name="connsiteX125" fmla="*/ 7798 w 10000"/>
              <a:gd name="connsiteY125" fmla="*/ 9850 h 10000"/>
              <a:gd name="connsiteX126" fmla="*/ 7879 w 10000"/>
              <a:gd name="connsiteY126" fmla="*/ 9660 h 10000"/>
              <a:gd name="connsiteX127" fmla="*/ 8176 w 10000"/>
              <a:gd name="connsiteY127" fmla="*/ 9660 h 10000"/>
              <a:gd name="connsiteX128" fmla="*/ 8706 w 10000"/>
              <a:gd name="connsiteY128" fmla="*/ 9510 h 10000"/>
              <a:gd name="connsiteX129" fmla="*/ 9083 w 10000"/>
              <a:gd name="connsiteY129" fmla="*/ 9585 h 10000"/>
              <a:gd name="connsiteX130" fmla="*/ 9469 w 10000"/>
              <a:gd name="connsiteY130" fmla="*/ 9699 h 10000"/>
              <a:gd name="connsiteX131" fmla="*/ 9317 w 10000"/>
              <a:gd name="connsiteY131" fmla="*/ 9774 h 10000"/>
              <a:gd name="connsiteX132" fmla="*/ 9469 w 10000"/>
              <a:gd name="connsiteY132" fmla="*/ 9963 h 10000"/>
              <a:gd name="connsiteX133" fmla="*/ 9694 w 10000"/>
              <a:gd name="connsiteY133" fmla="*/ 10000 h 10000"/>
              <a:gd name="connsiteX134" fmla="*/ 10000 w 10000"/>
              <a:gd name="connsiteY134" fmla="*/ 10000 h 10000"/>
              <a:gd name="connsiteX135" fmla="*/ 10000 w 10000"/>
              <a:gd name="connsiteY135" fmla="*/ 6038 h 10000"/>
              <a:gd name="connsiteX0" fmla="*/ 10000 w 10000"/>
              <a:gd name="connsiteY0" fmla="*/ 6038 h 10000"/>
              <a:gd name="connsiteX1" fmla="*/ 8634 w 10000"/>
              <a:gd name="connsiteY1" fmla="*/ 489 h 10000"/>
              <a:gd name="connsiteX2" fmla="*/ 8410 w 10000"/>
              <a:gd name="connsiteY2" fmla="*/ 489 h 10000"/>
              <a:gd name="connsiteX3" fmla="*/ 8257 w 10000"/>
              <a:gd name="connsiteY3" fmla="*/ 414 h 10000"/>
              <a:gd name="connsiteX4" fmla="*/ 8104 w 10000"/>
              <a:gd name="connsiteY4" fmla="*/ 377 h 10000"/>
              <a:gd name="connsiteX5" fmla="*/ 7879 w 10000"/>
              <a:gd name="connsiteY5" fmla="*/ 414 h 10000"/>
              <a:gd name="connsiteX6" fmla="*/ 8023 w 10000"/>
              <a:gd name="connsiteY6" fmla="*/ 37 h 10000"/>
              <a:gd name="connsiteX7" fmla="*/ 7349 w 10000"/>
              <a:gd name="connsiteY7" fmla="*/ 565 h 10000"/>
              <a:gd name="connsiteX8" fmla="*/ 6442 w 10000"/>
              <a:gd name="connsiteY8" fmla="*/ 1886 h 10000"/>
              <a:gd name="connsiteX9" fmla="*/ 6738 w 10000"/>
              <a:gd name="connsiteY9" fmla="*/ 2377 h 10000"/>
              <a:gd name="connsiteX10" fmla="*/ 5983 w 10000"/>
              <a:gd name="connsiteY10" fmla="*/ 2377 h 10000"/>
              <a:gd name="connsiteX11" fmla="*/ 5381 w 10000"/>
              <a:gd name="connsiteY11" fmla="*/ 2302 h 10000"/>
              <a:gd name="connsiteX12" fmla="*/ 5229 w 10000"/>
              <a:gd name="connsiteY12" fmla="*/ 2377 h 10000"/>
              <a:gd name="connsiteX13" fmla="*/ 5149 w 10000"/>
              <a:gd name="connsiteY13" fmla="*/ 2490 h 10000"/>
              <a:gd name="connsiteX14" fmla="*/ 5454 w 10000"/>
              <a:gd name="connsiteY14" fmla="*/ 2641 h 10000"/>
              <a:gd name="connsiteX15" fmla="*/ 5912 w 10000"/>
              <a:gd name="connsiteY15" fmla="*/ 2679 h 10000"/>
              <a:gd name="connsiteX16" fmla="*/ 6137 w 10000"/>
              <a:gd name="connsiteY16" fmla="*/ 2679 h 10000"/>
              <a:gd name="connsiteX17" fmla="*/ 6289 w 10000"/>
              <a:gd name="connsiteY17" fmla="*/ 2754 h 10000"/>
              <a:gd name="connsiteX18" fmla="*/ 6289 w 10000"/>
              <a:gd name="connsiteY18" fmla="*/ 2830 h 10000"/>
              <a:gd name="connsiteX19" fmla="*/ 6137 w 10000"/>
              <a:gd name="connsiteY19" fmla="*/ 2944 h 10000"/>
              <a:gd name="connsiteX20" fmla="*/ 6055 w 10000"/>
              <a:gd name="connsiteY20" fmla="*/ 2980 h 10000"/>
              <a:gd name="connsiteX21" fmla="*/ 5830 w 10000"/>
              <a:gd name="connsiteY21" fmla="*/ 2980 h 10000"/>
              <a:gd name="connsiteX22" fmla="*/ 5381 w 10000"/>
              <a:gd name="connsiteY22" fmla="*/ 2904 h 10000"/>
              <a:gd name="connsiteX23" fmla="*/ 4923 w 10000"/>
              <a:gd name="connsiteY23" fmla="*/ 2867 h 10000"/>
              <a:gd name="connsiteX24" fmla="*/ 4698 w 10000"/>
              <a:gd name="connsiteY24" fmla="*/ 2830 h 10000"/>
              <a:gd name="connsiteX25" fmla="*/ 4546 w 10000"/>
              <a:gd name="connsiteY25" fmla="*/ 2754 h 10000"/>
              <a:gd name="connsiteX26" fmla="*/ 4017 w 10000"/>
              <a:gd name="connsiteY26" fmla="*/ 2414 h 10000"/>
              <a:gd name="connsiteX27" fmla="*/ 3935 w 10000"/>
              <a:gd name="connsiteY27" fmla="*/ 2226 h 10000"/>
              <a:gd name="connsiteX28" fmla="*/ 3935 w 10000"/>
              <a:gd name="connsiteY28" fmla="*/ 2150 h 10000"/>
              <a:gd name="connsiteX29" fmla="*/ 3863 w 10000"/>
              <a:gd name="connsiteY29" fmla="*/ 2036 h 10000"/>
              <a:gd name="connsiteX30" fmla="*/ 3414 w 10000"/>
              <a:gd name="connsiteY30" fmla="*/ 1962 h 10000"/>
              <a:gd name="connsiteX31" fmla="*/ 3027 w 10000"/>
              <a:gd name="connsiteY31" fmla="*/ 1886 h 10000"/>
              <a:gd name="connsiteX32" fmla="*/ 2273 w 10000"/>
              <a:gd name="connsiteY32" fmla="*/ 1621 h 10000"/>
              <a:gd name="connsiteX33" fmla="*/ 2578 w 10000"/>
              <a:gd name="connsiteY33" fmla="*/ 1621 h 10000"/>
              <a:gd name="connsiteX34" fmla="*/ 2884 w 10000"/>
              <a:gd name="connsiteY34" fmla="*/ 1697 h 10000"/>
              <a:gd name="connsiteX35" fmla="*/ 3558 w 10000"/>
              <a:gd name="connsiteY35" fmla="*/ 1697 h 10000"/>
              <a:gd name="connsiteX36" fmla="*/ 5076 w 10000"/>
              <a:gd name="connsiteY36" fmla="*/ 1735 h 10000"/>
              <a:gd name="connsiteX37" fmla="*/ 5606 w 10000"/>
              <a:gd name="connsiteY37" fmla="*/ 1660 h 10000"/>
              <a:gd name="connsiteX38" fmla="*/ 5912 w 10000"/>
              <a:gd name="connsiteY38" fmla="*/ 1585 h 10000"/>
              <a:gd name="connsiteX39" fmla="*/ 6137 w 10000"/>
              <a:gd name="connsiteY39" fmla="*/ 1433 h 10000"/>
              <a:gd name="connsiteX40" fmla="*/ 6361 w 10000"/>
              <a:gd name="connsiteY40" fmla="*/ 1132 h 10000"/>
              <a:gd name="connsiteX41" fmla="*/ 6442 w 10000"/>
              <a:gd name="connsiteY41" fmla="*/ 980 h 10000"/>
              <a:gd name="connsiteX42" fmla="*/ 6361 w 10000"/>
              <a:gd name="connsiteY42" fmla="*/ 830 h 10000"/>
              <a:gd name="connsiteX43" fmla="*/ 5983 w 10000"/>
              <a:gd name="connsiteY43" fmla="*/ 602 h 10000"/>
              <a:gd name="connsiteX44" fmla="*/ 5381 w 10000"/>
              <a:gd name="connsiteY44" fmla="*/ 527 h 10000"/>
              <a:gd name="connsiteX45" fmla="*/ 4017 w 10000"/>
              <a:gd name="connsiteY45" fmla="*/ 339 h 10000"/>
              <a:gd name="connsiteX46" fmla="*/ 3334 w 10000"/>
              <a:gd name="connsiteY46" fmla="*/ 226 h 10000"/>
              <a:gd name="connsiteX47" fmla="*/ 2731 w 10000"/>
              <a:gd name="connsiteY47" fmla="*/ 226 h 10000"/>
              <a:gd name="connsiteX48" fmla="*/ 1366 w 10000"/>
              <a:gd name="connsiteY48" fmla="*/ 226 h 10000"/>
              <a:gd name="connsiteX49" fmla="*/ 1590 w 10000"/>
              <a:gd name="connsiteY49" fmla="*/ 113 h 10000"/>
              <a:gd name="connsiteX50" fmla="*/ 1671 w 10000"/>
              <a:gd name="connsiteY50" fmla="*/ 74 h 10000"/>
              <a:gd name="connsiteX51" fmla="*/ 1519 w 10000"/>
              <a:gd name="connsiteY51" fmla="*/ 37 h 10000"/>
              <a:gd name="connsiteX52" fmla="*/ 1141 w 10000"/>
              <a:gd name="connsiteY52" fmla="*/ 0 h 10000"/>
              <a:gd name="connsiteX53" fmla="*/ 988 w 10000"/>
              <a:gd name="connsiteY53" fmla="*/ 149 h 10000"/>
              <a:gd name="connsiteX54" fmla="*/ 683 w 10000"/>
              <a:gd name="connsiteY54" fmla="*/ 188 h 10000"/>
              <a:gd name="connsiteX55" fmla="*/ 683 w 10000"/>
              <a:gd name="connsiteY55" fmla="*/ 303 h 10000"/>
              <a:gd name="connsiteX56" fmla="*/ 378 w 10000"/>
              <a:gd name="connsiteY56" fmla="*/ 453 h 10000"/>
              <a:gd name="connsiteX57" fmla="*/ 81 w 10000"/>
              <a:gd name="connsiteY57" fmla="*/ 679 h 10000"/>
              <a:gd name="connsiteX58" fmla="*/ 0 w 10000"/>
              <a:gd name="connsiteY58" fmla="*/ 904 h 10000"/>
              <a:gd name="connsiteX59" fmla="*/ 234 w 10000"/>
              <a:gd name="connsiteY59" fmla="*/ 1207 h 10000"/>
              <a:gd name="connsiteX60" fmla="*/ 611 w 10000"/>
              <a:gd name="connsiteY60" fmla="*/ 1282 h 10000"/>
              <a:gd name="connsiteX61" fmla="*/ 988 w 10000"/>
              <a:gd name="connsiteY61" fmla="*/ 1472 h 10000"/>
              <a:gd name="connsiteX62" fmla="*/ 836 w 10000"/>
              <a:gd name="connsiteY62" fmla="*/ 1735 h 10000"/>
              <a:gd name="connsiteX63" fmla="*/ 1294 w 10000"/>
              <a:gd name="connsiteY63" fmla="*/ 2190 h 10000"/>
              <a:gd name="connsiteX64" fmla="*/ 1895 w 10000"/>
              <a:gd name="connsiteY64" fmla="*/ 2490 h 10000"/>
              <a:gd name="connsiteX65" fmla="*/ 1519 w 10000"/>
              <a:gd name="connsiteY65" fmla="*/ 2716 h 10000"/>
              <a:gd name="connsiteX66" fmla="*/ 1590 w 10000"/>
              <a:gd name="connsiteY66" fmla="*/ 2980 h 10000"/>
              <a:gd name="connsiteX67" fmla="*/ 2202 w 10000"/>
              <a:gd name="connsiteY67" fmla="*/ 3168 h 10000"/>
              <a:gd name="connsiteX68" fmla="*/ 2578 w 10000"/>
              <a:gd name="connsiteY68" fmla="*/ 3434 h 10000"/>
              <a:gd name="connsiteX69" fmla="*/ 2426 w 10000"/>
              <a:gd name="connsiteY69" fmla="*/ 3660 h 10000"/>
              <a:gd name="connsiteX70" fmla="*/ 3027 w 10000"/>
              <a:gd name="connsiteY70" fmla="*/ 3849 h 10000"/>
              <a:gd name="connsiteX71" fmla="*/ 3486 w 10000"/>
              <a:gd name="connsiteY71" fmla="*/ 4076 h 10000"/>
              <a:gd name="connsiteX72" fmla="*/ 3414 w 10000"/>
              <a:gd name="connsiteY72" fmla="*/ 4377 h 10000"/>
              <a:gd name="connsiteX73" fmla="*/ 3027 w 10000"/>
              <a:gd name="connsiteY73" fmla="*/ 4716 h 10000"/>
              <a:gd name="connsiteX74" fmla="*/ 2578 w 10000"/>
              <a:gd name="connsiteY74" fmla="*/ 5056 h 10000"/>
              <a:gd name="connsiteX75" fmla="*/ 2354 w 10000"/>
              <a:gd name="connsiteY75" fmla="*/ 5509 h 10000"/>
              <a:gd name="connsiteX76" fmla="*/ 2498 w 10000"/>
              <a:gd name="connsiteY76" fmla="*/ 5434 h 10000"/>
              <a:gd name="connsiteX77" fmla="*/ 2731 w 10000"/>
              <a:gd name="connsiteY77" fmla="*/ 5584 h 10000"/>
              <a:gd name="connsiteX78" fmla="*/ 3109 w 10000"/>
              <a:gd name="connsiteY78" fmla="*/ 5660 h 10000"/>
              <a:gd name="connsiteX79" fmla="*/ 3558 w 10000"/>
              <a:gd name="connsiteY79" fmla="*/ 5699 h 10000"/>
              <a:gd name="connsiteX80" fmla="*/ 3558 w 10000"/>
              <a:gd name="connsiteY80" fmla="*/ 5735 h 10000"/>
              <a:gd name="connsiteX81" fmla="*/ 3486 w 10000"/>
              <a:gd name="connsiteY81" fmla="*/ 5773 h 10000"/>
              <a:gd name="connsiteX82" fmla="*/ 3261 w 10000"/>
              <a:gd name="connsiteY82" fmla="*/ 5812 h 10000"/>
              <a:gd name="connsiteX83" fmla="*/ 3109 w 10000"/>
              <a:gd name="connsiteY83" fmla="*/ 5812 h 10000"/>
              <a:gd name="connsiteX84" fmla="*/ 3027 w 10000"/>
              <a:gd name="connsiteY84" fmla="*/ 5923 h 10000"/>
              <a:gd name="connsiteX85" fmla="*/ 2578 w 10000"/>
              <a:gd name="connsiteY85" fmla="*/ 5962 h 10000"/>
              <a:gd name="connsiteX86" fmla="*/ 2578 w 10000"/>
              <a:gd name="connsiteY86" fmla="*/ 6076 h 10000"/>
              <a:gd name="connsiteX87" fmla="*/ 2578 w 10000"/>
              <a:gd name="connsiteY87" fmla="*/ 6188 h 10000"/>
              <a:gd name="connsiteX88" fmla="*/ 2498 w 10000"/>
              <a:gd name="connsiteY88" fmla="*/ 6188 h 10000"/>
              <a:gd name="connsiteX89" fmla="*/ 2578 w 10000"/>
              <a:gd name="connsiteY89" fmla="*/ 6263 h 10000"/>
              <a:gd name="connsiteX90" fmla="*/ 2578 w 10000"/>
              <a:gd name="connsiteY90" fmla="*/ 6491 h 10000"/>
              <a:gd name="connsiteX91" fmla="*/ 2578 w 10000"/>
              <a:gd name="connsiteY91" fmla="*/ 6792 h 10000"/>
              <a:gd name="connsiteX92" fmla="*/ 2956 w 10000"/>
              <a:gd name="connsiteY92" fmla="*/ 7018 h 10000"/>
              <a:gd name="connsiteX93" fmla="*/ 2803 w 10000"/>
              <a:gd name="connsiteY93" fmla="*/ 7321 h 10000"/>
              <a:gd name="connsiteX94" fmla="*/ 3109 w 10000"/>
              <a:gd name="connsiteY94" fmla="*/ 7359 h 10000"/>
              <a:gd name="connsiteX95" fmla="*/ 3181 w 10000"/>
              <a:gd name="connsiteY95" fmla="*/ 7546 h 10000"/>
              <a:gd name="connsiteX96" fmla="*/ 3486 w 10000"/>
              <a:gd name="connsiteY96" fmla="*/ 7699 h 10000"/>
              <a:gd name="connsiteX97" fmla="*/ 3710 w 10000"/>
              <a:gd name="connsiteY97" fmla="*/ 8000 h 10000"/>
              <a:gd name="connsiteX98" fmla="*/ 3710 w 10000"/>
              <a:gd name="connsiteY98" fmla="*/ 7963 h 10000"/>
              <a:gd name="connsiteX99" fmla="*/ 3935 w 10000"/>
              <a:gd name="connsiteY99" fmla="*/ 7963 h 10000"/>
              <a:gd name="connsiteX100" fmla="*/ 4169 w 10000"/>
              <a:gd name="connsiteY100" fmla="*/ 8038 h 10000"/>
              <a:gd name="connsiteX101" fmla="*/ 4322 w 10000"/>
              <a:gd name="connsiteY101" fmla="*/ 8000 h 10000"/>
              <a:gd name="connsiteX102" fmla="*/ 4618 w 10000"/>
              <a:gd name="connsiteY102" fmla="*/ 8038 h 10000"/>
              <a:gd name="connsiteX103" fmla="*/ 4771 w 10000"/>
              <a:gd name="connsiteY103" fmla="*/ 8113 h 10000"/>
              <a:gd name="connsiteX104" fmla="*/ 5149 w 10000"/>
              <a:gd name="connsiteY104" fmla="*/ 8000 h 10000"/>
              <a:gd name="connsiteX105" fmla="*/ 5454 w 10000"/>
              <a:gd name="connsiteY105" fmla="*/ 8038 h 10000"/>
              <a:gd name="connsiteX106" fmla="*/ 5759 w 10000"/>
              <a:gd name="connsiteY106" fmla="*/ 8150 h 10000"/>
              <a:gd name="connsiteX107" fmla="*/ 5830 w 10000"/>
              <a:gd name="connsiteY107" fmla="*/ 8302 h 10000"/>
              <a:gd name="connsiteX108" fmla="*/ 5830 w 10000"/>
              <a:gd name="connsiteY108" fmla="*/ 8453 h 10000"/>
              <a:gd name="connsiteX109" fmla="*/ 6137 w 10000"/>
              <a:gd name="connsiteY109" fmla="*/ 8528 h 10000"/>
              <a:gd name="connsiteX110" fmla="*/ 6137 w 10000"/>
              <a:gd name="connsiteY110" fmla="*/ 8604 h 10000"/>
              <a:gd name="connsiteX111" fmla="*/ 6442 w 10000"/>
              <a:gd name="connsiteY111" fmla="*/ 8718 h 10000"/>
              <a:gd name="connsiteX112" fmla="*/ 6819 w 10000"/>
              <a:gd name="connsiteY112" fmla="*/ 8754 h 10000"/>
              <a:gd name="connsiteX113" fmla="*/ 6891 w 10000"/>
              <a:gd name="connsiteY113" fmla="*/ 8868 h 10000"/>
              <a:gd name="connsiteX114" fmla="*/ 7502 w 10000"/>
              <a:gd name="connsiteY114" fmla="*/ 8943 h 10000"/>
              <a:gd name="connsiteX115" fmla="*/ 7727 w 10000"/>
              <a:gd name="connsiteY115" fmla="*/ 9057 h 10000"/>
              <a:gd name="connsiteX116" fmla="*/ 7574 w 10000"/>
              <a:gd name="connsiteY116" fmla="*/ 9170 h 10000"/>
              <a:gd name="connsiteX117" fmla="*/ 7421 w 10000"/>
              <a:gd name="connsiteY117" fmla="*/ 9246 h 10000"/>
              <a:gd name="connsiteX118" fmla="*/ 6971 w 10000"/>
              <a:gd name="connsiteY118" fmla="*/ 9282 h 10000"/>
              <a:gd name="connsiteX119" fmla="*/ 6891 w 10000"/>
              <a:gd name="connsiteY119" fmla="*/ 9395 h 10000"/>
              <a:gd name="connsiteX120" fmla="*/ 7116 w 10000"/>
              <a:gd name="connsiteY120" fmla="*/ 9472 h 10000"/>
              <a:gd name="connsiteX121" fmla="*/ 7116 w 10000"/>
              <a:gd name="connsiteY121" fmla="*/ 9585 h 10000"/>
              <a:gd name="connsiteX122" fmla="*/ 7269 w 10000"/>
              <a:gd name="connsiteY122" fmla="*/ 9699 h 10000"/>
              <a:gd name="connsiteX123" fmla="*/ 7502 w 10000"/>
              <a:gd name="connsiteY123" fmla="*/ 9850 h 10000"/>
              <a:gd name="connsiteX124" fmla="*/ 7798 w 10000"/>
              <a:gd name="connsiteY124" fmla="*/ 9850 h 10000"/>
              <a:gd name="connsiteX125" fmla="*/ 7879 w 10000"/>
              <a:gd name="connsiteY125" fmla="*/ 9660 h 10000"/>
              <a:gd name="connsiteX126" fmla="*/ 8176 w 10000"/>
              <a:gd name="connsiteY126" fmla="*/ 9660 h 10000"/>
              <a:gd name="connsiteX127" fmla="*/ 8706 w 10000"/>
              <a:gd name="connsiteY127" fmla="*/ 9510 h 10000"/>
              <a:gd name="connsiteX128" fmla="*/ 9083 w 10000"/>
              <a:gd name="connsiteY128" fmla="*/ 9585 h 10000"/>
              <a:gd name="connsiteX129" fmla="*/ 9469 w 10000"/>
              <a:gd name="connsiteY129" fmla="*/ 9699 h 10000"/>
              <a:gd name="connsiteX130" fmla="*/ 9317 w 10000"/>
              <a:gd name="connsiteY130" fmla="*/ 9774 h 10000"/>
              <a:gd name="connsiteX131" fmla="*/ 9469 w 10000"/>
              <a:gd name="connsiteY131" fmla="*/ 9963 h 10000"/>
              <a:gd name="connsiteX132" fmla="*/ 9694 w 10000"/>
              <a:gd name="connsiteY132" fmla="*/ 10000 h 10000"/>
              <a:gd name="connsiteX133" fmla="*/ 10000 w 10000"/>
              <a:gd name="connsiteY133" fmla="*/ 10000 h 10000"/>
              <a:gd name="connsiteX134" fmla="*/ 10000 w 10000"/>
              <a:gd name="connsiteY134" fmla="*/ 6038 h 10000"/>
              <a:gd name="connsiteX0" fmla="*/ 10000 w 10000"/>
              <a:gd name="connsiteY0" fmla="*/ 6038 h 10000"/>
              <a:gd name="connsiteX1" fmla="*/ 8634 w 10000"/>
              <a:gd name="connsiteY1" fmla="*/ 489 h 10000"/>
              <a:gd name="connsiteX2" fmla="*/ 8257 w 10000"/>
              <a:gd name="connsiteY2" fmla="*/ 414 h 10000"/>
              <a:gd name="connsiteX3" fmla="*/ 8104 w 10000"/>
              <a:gd name="connsiteY3" fmla="*/ 377 h 10000"/>
              <a:gd name="connsiteX4" fmla="*/ 7879 w 10000"/>
              <a:gd name="connsiteY4" fmla="*/ 414 h 10000"/>
              <a:gd name="connsiteX5" fmla="*/ 8023 w 10000"/>
              <a:gd name="connsiteY5" fmla="*/ 37 h 10000"/>
              <a:gd name="connsiteX6" fmla="*/ 7349 w 10000"/>
              <a:gd name="connsiteY6" fmla="*/ 565 h 10000"/>
              <a:gd name="connsiteX7" fmla="*/ 6442 w 10000"/>
              <a:gd name="connsiteY7" fmla="*/ 1886 h 10000"/>
              <a:gd name="connsiteX8" fmla="*/ 6738 w 10000"/>
              <a:gd name="connsiteY8" fmla="*/ 2377 h 10000"/>
              <a:gd name="connsiteX9" fmla="*/ 5983 w 10000"/>
              <a:gd name="connsiteY9" fmla="*/ 2377 h 10000"/>
              <a:gd name="connsiteX10" fmla="*/ 5381 w 10000"/>
              <a:gd name="connsiteY10" fmla="*/ 2302 h 10000"/>
              <a:gd name="connsiteX11" fmla="*/ 5229 w 10000"/>
              <a:gd name="connsiteY11" fmla="*/ 2377 h 10000"/>
              <a:gd name="connsiteX12" fmla="*/ 5149 w 10000"/>
              <a:gd name="connsiteY12" fmla="*/ 2490 h 10000"/>
              <a:gd name="connsiteX13" fmla="*/ 5454 w 10000"/>
              <a:gd name="connsiteY13" fmla="*/ 2641 h 10000"/>
              <a:gd name="connsiteX14" fmla="*/ 5912 w 10000"/>
              <a:gd name="connsiteY14" fmla="*/ 2679 h 10000"/>
              <a:gd name="connsiteX15" fmla="*/ 6137 w 10000"/>
              <a:gd name="connsiteY15" fmla="*/ 2679 h 10000"/>
              <a:gd name="connsiteX16" fmla="*/ 6289 w 10000"/>
              <a:gd name="connsiteY16" fmla="*/ 2754 h 10000"/>
              <a:gd name="connsiteX17" fmla="*/ 6289 w 10000"/>
              <a:gd name="connsiteY17" fmla="*/ 2830 h 10000"/>
              <a:gd name="connsiteX18" fmla="*/ 6137 w 10000"/>
              <a:gd name="connsiteY18" fmla="*/ 2944 h 10000"/>
              <a:gd name="connsiteX19" fmla="*/ 6055 w 10000"/>
              <a:gd name="connsiteY19" fmla="*/ 2980 h 10000"/>
              <a:gd name="connsiteX20" fmla="*/ 5830 w 10000"/>
              <a:gd name="connsiteY20" fmla="*/ 2980 h 10000"/>
              <a:gd name="connsiteX21" fmla="*/ 5381 w 10000"/>
              <a:gd name="connsiteY21" fmla="*/ 2904 h 10000"/>
              <a:gd name="connsiteX22" fmla="*/ 4923 w 10000"/>
              <a:gd name="connsiteY22" fmla="*/ 2867 h 10000"/>
              <a:gd name="connsiteX23" fmla="*/ 4698 w 10000"/>
              <a:gd name="connsiteY23" fmla="*/ 2830 h 10000"/>
              <a:gd name="connsiteX24" fmla="*/ 4546 w 10000"/>
              <a:gd name="connsiteY24" fmla="*/ 2754 h 10000"/>
              <a:gd name="connsiteX25" fmla="*/ 4017 w 10000"/>
              <a:gd name="connsiteY25" fmla="*/ 2414 h 10000"/>
              <a:gd name="connsiteX26" fmla="*/ 3935 w 10000"/>
              <a:gd name="connsiteY26" fmla="*/ 2226 h 10000"/>
              <a:gd name="connsiteX27" fmla="*/ 3935 w 10000"/>
              <a:gd name="connsiteY27" fmla="*/ 2150 h 10000"/>
              <a:gd name="connsiteX28" fmla="*/ 3863 w 10000"/>
              <a:gd name="connsiteY28" fmla="*/ 2036 h 10000"/>
              <a:gd name="connsiteX29" fmla="*/ 3414 w 10000"/>
              <a:gd name="connsiteY29" fmla="*/ 1962 h 10000"/>
              <a:gd name="connsiteX30" fmla="*/ 3027 w 10000"/>
              <a:gd name="connsiteY30" fmla="*/ 1886 h 10000"/>
              <a:gd name="connsiteX31" fmla="*/ 2273 w 10000"/>
              <a:gd name="connsiteY31" fmla="*/ 1621 h 10000"/>
              <a:gd name="connsiteX32" fmla="*/ 2578 w 10000"/>
              <a:gd name="connsiteY32" fmla="*/ 1621 h 10000"/>
              <a:gd name="connsiteX33" fmla="*/ 2884 w 10000"/>
              <a:gd name="connsiteY33" fmla="*/ 1697 h 10000"/>
              <a:gd name="connsiteX34" fmla="*/ 3558 w 10000"/>
              <a:gd name="connsiteY34" fmla="*/ 1697 h 10000"/>
              <a:gd name="connsiteX35" fmla="*/ 5076 w 10000"/>
              <a:gd name="connsiteY35" fmla="*/ 1735 h 10000"/>
              <a:gd name="connsiteX36" fmla="*/ 5606 w 10000"/>
              <a:gd name="connsiteY36" fmla="*/ 1660 h 10000"/>
              <a:gd name="connsiteX37" fmla="*/ 5912 w 10000"/>
              <a:gd name="connsiteY37" fmla="*/ 1585 h 10000"/>
              <a:gd name="connsiteX38" fmla="*/ 6137 w 10000"/>
              <a:gd name="connsiteY38" fmla="*/ 1433 h 10000"/>
              <a:gd name="connsiteX39" fmla="*/ 6361 w 10000"/>
              <a:gd name="connsiteY39" fmla="*/ 1132 h 10000"/>
              <a:gd name="connsiteX40" fmla="*/ 6442 w 10000"/>
              <a:gd name="connsiteY40" fmla="*/ 980 h 10000"/>
              <a:gd name="connsiteX41" fmla="*/ 6361 w 10000"/>
              <a:gd name="connsiteY41" fmla="*/ 830 h 10000"/>
              <a:gd name="connsiteX42" fmla="*/ 5983 w 10000"/>
              <a:gd name="connsiteY42" fmla="*/ 602 h 10000"/>
              <a:gd name="connsiteX43" fmla="*/ 5381 w 10000"/>
              <a:gd name="connsiteY43" fmla="*/ 527 h 10000"/>
              <a:gd name="connsiteX44" fmla="*/ 4017 w 10000"/>
              <a:gd name="connsiteY44" fmla="*/ 339 h 10000"/>
              <a:gd name="connsiteX45" fmla="*/ 3334 w 10000"/>
              <a:gd name="connsiteY45" fmla="*/ 226 h 10000"/>
              <a:gd name="connsiteX46" fmla="*/ 2731 w 10000"/>
              <a:gd name="connsiteY46" fmla="*/ 226 h 10000"/>
              <a:gd name="connsiteX47" fmla="*/ 1366 w 10000"/>
              <a:gd name="connsiteY47" fmla="*/ 226 h 10000"/>
              <a:gd name="connsiteX48" fmla="*/ 1590 w 10000"/>
              <a:gd name="connsiteY48" fmla="*/ 113 h 10000"/>
              <a:gd name="connsiteX49" fmla="*/ 1671 w 10000"/>
              <a:gd name="connsiteY49" fmla="*/ 74 h 10000"/>
              <a:gd name="connsiteX50" fmla="*/ 1519 w 10000"/>
              <a:gd name="connsiteY50" fmla="*/ 37 h 10000"/>
              <a:gd name="connsiteX51" fmla="*/ 1141 w 10000"/>
              <a:gd name="connsiteY51" fmla="*/ 0 h 10000"/>
              <a:gd name="connsiteX52" fmla="*/ 988 w 10000"/>
              <a:gd name="connsiteY52" fmla="*/ 149 h 10000"/>
              <a:gd name="connsiteX53" fmla="*/ 683 w 10000"/>
              <a:gd name="connsiteY53" fmla="*/ 188 h 10000"/>
              <a:gd name="connsiteX54" fmla="*/ 683 w 10000"/>
              <a:gd name="connsiteY54" fmla="*/ 303 h 10000"/>
              <a:gd name="connsiteX55" fmla="*/ 378 w 10000"/>
              <a:gd name="connsiteY55" fmla="*/ 453 h 10000"/>
              <a:gd name="connsiteX56" fmla="*/ 81 w 10000"/>
              <a:gd name="connsiteY56" fmla="*/ 679 h 10000"/>
              <a:gd name="connsiteX57" fmla="*/ 0 w 10000"/>
              <a:gd name="connsiteY57" fmla="*/ 904 h 10000"/>
              <a:gd name="connsiteX58" fmla="*/ 234 w 10000"/>
              <a:gd name="connsiteY58" fmla="*/ 1207 h 10000"/>
              <a:gd name="connsiteX59" fmla="*/ 611 w 10000"/>
              <a:gd name="connsiteY59" fmla="*/ 1282 h 10000"/>
              <a:gd name="connsiteX60" fmla="*/ 988 w 10000"/>
              <a:gd name="connsiteY60" fmla="*/ 1472 h 10000"/>
              <a:gd name="connsiteX61" fmla="*/ 836 w 10000"/>
              <a:gd name="connsiteY61" fmla="*/ 1735 h 10000"/>
              <a:gd name="connsiteX62" fmla="*/ 1294 w 10000"/>
              <a:gd name="connsiteY62" fmla="*/ 2190 h 10000"/>
              <a:gd name="connsiteX63" fmla="*/ 1895 w 10000"/>
              <a:gd name="connsiteY63" fmla="*/ 2490 h 10000"/>
              <a:gd name="connsiteX64" fmla="*/ 1519 w 10000"/>
              <a:gd name="connsiteY64" fmla="*/ 2716 h 10000"/>
              <a:gd name="connsiteX65" fmla="*/ 1590 w 10000"/>
              <a:gd name="connsiteY65" fmla="*/ 2980 h 10000"/>
              <a:gd name="connsiteX66" fmla="*/ 2202 w 10000"/>
              <a:gd name="connsiteY66" fmla="*/ 3168 h 10000"/>
              <a:gd name="connsiteX67" fmla="*/ 2578 w 10000"/>
              <a:gd name="connsiteY67" fmla="*/ 3434 h 10000"/>
              <a:gd name="connsiteX68" fmla="*/ 2426 w 10000"/>
              <a:gd name="connsiteY68" fmla="*/ 3660 h 10000"/>
              <a:gd name="connsiteX69" fmla="*/ 3027 w 10000"/>
              <a:gd name="connsiteY69" fmla="*/ 3849 h 10000"/>
              <a:gd name="connsiteX70" fmla="*/ 3486 w 10000"/>
              <a:gd name="connsiteY70" fmla="*/ 4076 h 10000"/>
              <a:gd name="connsiteX71" fmla="*/ 3414 w 10000"/>
              <a:gd name="connsiteY71" fmla="*/ 4377 h 10000"/>
              <a:gd name="connsiteX72" fmla="*/ 3027 w 10000"/>
              <a:gd name="connsiteY72" fmla="*/ 4716 h 10000"/>
              <a:gd name="connsiteX73" fmla="*/ 2578 w 10000"/>
              <a:gd name="connsiteY73" fmla="*/ 5056 h 10000"/>
              <a:gd name="connsiteX74" fmla="*/ 2354 w 10000"/>
              <a:gd name="connsiteY74" fmla="*/ 5509 h 10000"/>
              <a:gd name="connsiteX75" fmla="*/ 2498 w 10000"/>
              <a:gd name="connsiteY75" fmla="*/ 5434 h 10000"/>
              <a:gd name="connsiteX76" fmla="*/ 2731 w 10000"/>
              <a:gd name="connsiteY76" fmla="*/ 5584 h 10000"/>
              <a:gd name="connsiteX77" fmla="*/ 3109 w 10000"/>
              <a:gd name="connsiteY77" fmla="*/ 5660 h 10000"/>
              <a:gd name="connsiteX78" fmla="*/ 3558 w 10000"/>
              <a:gd name="connsiteY78" fmla="*/ 5699 h 10000"/>
              <a:gd name="connsiteX79" fmla="*/ 3558 w 10000"/>
              <a:gd name="connsiteY79" fmla="*/ 5735 h 10000"/>
              <a:gd name="connsiteX80" fmla="*/ 3486 w 10000"/>
              <a:gd name="connsiteY80" fmla="*/ 5773 h 10000"/>
              <a:gd name="connsiteX81" fmla="*/ 3261 w 10000"/>
              <a:gd name="connsiteY81" fmla="*/ 5812 h 10000"/>
              <a:gd name="connsiteX82" fmla="*/ 3109 w 10000"/>
              <a:gd name="connsiteY82" fmla="*/ 5812 h 10000"/>
              <a:gd name="connsiteX83" fmla="*/ 3027 w 10000"/>
              <a:gd name="connsiteY83" fmla="*/ 5923 h 10000"/>
              <a:gd name="connsiteX84" fmla="*/ 2578 w 10000"/>
              <a:gd name="connsiteY84" fmla="*/ 5962 h 10000"/>
              <a:gd name="connsiteX85" fmla="*/ 2578 w 10000"/>
              <a:gd name="connsiteY85" fmla="*/ 6076 h 10000"/>
              <a:gd name="connsiteX86" fmla="*/ 2578 w 10000"/>
              <a:gd name="connsiteY86" fmla="*/ 6188 h 10000"/>
              <a:gd name="connsiteX87" fmla="*/ 2498 w 10000"/>
              <a:gd name="connsiteY87" fmla="*/ 6188 h 10000"/>
              <a:gd name="connsiteX88" fmla="*/ 2578 w 10000"/>
              <a:gd name="connsiteY88" fmla="*/ 6263 h 10000"/>
              <a:gd name="connsiteX89" fmla="*/ 2578 w 10000"/>
              <a:gd name="connsiteY89" fmla="*/ 6491 h 10000"/>
              <a:gd name="connsiteX90" fmla="*/ 2578 w 10000"/>
              <a:gd name="connsiteY90" fmla="*/ 6792 h 10000"/>
              <a:gd name="connsiteX91" fmla="*/ 2956 w 10000"/>
              <a:gd name="connsiteY91" fmla="*/ 7018 h 10000"/>
              <a:gd name="connsiteX92" fmla="*/ 2803 w 10000"/>
              <a:gd name="connsiteY92" fmla="*/ 7321 h 10000"/>
              <a:gd name="connsiteX93" fmla="*/ 3109 w 10000"/>
              <a:gd name="connsiteY93" fmla="*/ 7359 h 10000"/>
              <a:gd name="connsiteX94" fmla="*/ 3181 w 10000"/>
              <a:gd name="connsiteY94" fmla="*/ 7546 h 10000"/>
              <a:gd name="connsiteX95" fmla="*/ 3486 w 10000"/>
              <a:gd name="connsiteY95" fmla="*/ 7699 h 10000"/>
              <a:gd name="connsiteX96" fmla="*/ 3710 w 10000"/>
              <a:gd name="connsiteY96" fmla="*/ 8000 h 10000"/>
              <a:gd name="connsiteX97" fmla="*/ 3710 w 10000"/>
              <a:gd name="connsiteY97" fmla="*/ 7963 h 10000"/>
              <a:gd name="connsiteX98" fmla="*/ 3935 w 10000"/>
              <a:gd name="connsiteY98" fmla="*/ 7963 h 10000"/>
              <a:gd name="connsiteX99" fmla="*/ 4169 w 10000"/>
              <a:gd name="connsiteY99" fmla="*/ 8038 h 10000"/>
              <a:gd name="connsiteX100" fmla="*/ 4322 w 10000"/>
              <a:gd name="connsiteY100" fmla="*/ 8000 h 10000"/>
              <a:gd name="connsiteX101" fmla="*/ 4618 w 10000"/>
              <a:gd name="connsiteY101" fmla="*/ 8038 h 10000"/>
              <a:gd name="connsiteX102" fmla="*/ 4771 w 10000"/>
              <a:gd name="connsiteY102" fmla="*/ 8113 h 10000"/>
              <a:gd name="connsiteX103" fmla="*/ 5149 w 10000"/>
              <a:gd name="connsiteY103" fmla="*/ 8000 h 10000"/>
              <a:gd name="connsiteX104" fmla="*/ 5454 w 10000"/>
              <a:gd name="connsiteY104" fmla="*/ 8038 h 10000"/>
              <a:gd name="connsiteX105" fmla="*/ 5759 w 10000"/>
              <a:gd name="connsiteY105" fmla="*/ 8150 h 10000"/>
              <a:gd name="connsiteX106" fmla="*/ 5830 w 10000"/>
              <a:gd name="connsiteY106" fmla="*/ 8302 h 10000"/>
              <a:gd name="connsiteX107" fmla="*/ 5830 w 10000"/>
              <a:gd name="connsiteY107" fmla="*/ 8453 h 10000"/>
              <a:gd name="connsiteX108" fmla="*/ 6137 w 10000"/>
              <a:gd name="connsiteY108" fmla="*/ 8528 h 10000"/>
              <a:gd name="connsiteX109" fmla="*/ 6137 w 10000"/>
              <a:gd name="connsiteY109" fmla="*/ 8604 h 10000"/>
              <a:gd name="connsiteX110" fmla="*/ 6442 w 10000"/>
              <a:gd name="connsiteY110" fmla="*/ 8718 h 10000"/>
              <a:gd name="connsiteX111" fmla="*/ 6819 w 10000"/>
              <a:gd name="connsiteY111" fmla="*/ 8754 h 10000"/>
              <a:gd name="connsiteX112" fmla="*/ 6891 w 10000"/>
              <a:gd name="connsiteY112" fmla="*/ 8868 h 10000"/>
              <a:gd name="connsiteX113" fmla="*/ 7502 w 10000"/>
              <a:gd name="connsiteY113" fmla="*/ 8943 h 10000"/>
              <a:gd name="connsiteX114" fmla="*/ 7727 w 10000"/>
              <a:gd name="connsiteY114" fmla="*/ 9057 h 10000"/>
              <a:gd name="connsiteX115" fmla="*/ 7574 w 10000"/>
              <a:gd name="connsiteY115" fmla="*/ 9170 h 10000"/>
              <a:gd name="connsiteX116" fmla="*/ 7421 w 10000"/>
              <a:gd name="connsiteY116" fmla="*/ 9246 h 10000"/>
              <a:gd name="connsiteX117" fmla="*/ 6971 w 10000"/>
              <a:gd name="connsiteY117" fmla="*/ 9282 h 10000"/>
              <a:gd name="connsiteX118" fmla="*/ 6891 w 10000"/>
              <a:gd name="connsiteY118" fmla="*/ 9395 h 10000"/>
              <a:gd name="connsiteX119" fmla="*/ 7116 w 10000"/>
              <a:gd name="connsiteY119" fmla="*/ 9472 h 10000"/>
              <a:gd name="connsiteX120" fmla="*/ 7116 w 10000"/>
              <a:gd name="connsiteY120" fmla="*/ 9585 h 10000"/>
              <a:gd name="connsiteX121" fmla="*/ 7269 w 10000"/>
              <a:gd name="connsiteY121" fmla="*/ 9699 h 10000"/>
              <a:gd name="connsiteX122" fmla="*/ 7502 w 10000"/>
              <a:gd name="connsiteY122" fmla="*/ 9850 h 10000"/>
              <a:gd name="connsiteX123" fmla="*/ 7798 w 10000"/>
              <a:gd name="connsiteY123" fmla="*/ 9850 h 10000"/>
              <a:gd name="connsiteX124" fmla="*/ 7879 w 10000"/>
              <a:gd name="connsiteY124" fmla="*/ 9660 h 10000"/>
              <a:gd name="connsiteX125" fmla="*/ 8176 w 10000"/>
              <a:gd name="connsiteY125" fmla="*/ 9660 h 10000"/>
              <a:gd name="connsiteX126" fmla="*/ 8706 w 10000"/>
              <a:gd name="connsiteY126" fmla="*/ 9510 h 10000"/>
              <a:gd name="connsiteX127" fmla="*/ 9083 w 10000"/>
              <a:gd name="connsiteY127" fmla="*/ 9585 h 10000"/>
              <a:gd name="connsiteX128" fmla="*/ 9469 w 10000"/>
              <a:gd name="connsiteY128" fmla="*/ 9699 h 10000"/>
              <a:gd name="connsiteX129" fmla="*/ 9317 w 10000"/>
              <a:gd name="connsiteY129" fmla="*/ 9774 h 10000"/>
              <a:gd name="connsiteX130" fmla="*/ 9469 w 10000"/>
              <a:gd name="connsiteY130" fmla="*/ 9963 h 10000"/>
              <a:gd name="connsiteX131" fmla="*/ 9694 w 10000"/>
              <a:gd name="connsiteY131" fmla="*/ 10000 h 10000"/>
              <a:gd name="connsiteX132" fmla="*/ 10000 w 10000"/>
              <a:gd name="connsiteY132" fmla="*/ 10000 h 10000"/>
              <a:gd name="connsiteX133" fmla="*/ 10000 w 10000"/>
              <a:gd name="connsiteY133" fmla="*/ 6038 h 10000"/>
              <a:gd name="connsiteX0" fmla="*/ 8023 w 10000"/>
              <a:gd name="connsiteY0" fmla="*/ 37 h 10000"/>
              <a:gd name="connsiteX1" fmla="*/ 7349 w 10000"/>
              <a:gd name="connsiteY1" fmla="*/ 565 h 10000"/>
              <a:gd name="connsiteX2" fmla="*/ 6442 w 10000"/>
              <a:gd name="connsiteY2" fmla="*/ 1886 h 10000"/>
              <a:gd name="connsiteX3" fmla="*/ 6738 w 10000"/>
              <a:gd name="connsiteY3" fmla="*/ 2377 h 10000"/>
              <a:gd name="connsiteX4" fmla="*/ 5983 w 10000"/>
              <a:gd name="connsiteY4" fmla="*/ 2377 h 10000"/>
              <a:gd name="connsiteX5" fmla="*/ 5381 w 10000"/>
              <a:gd name="connsiteY5" fmla="*/ 2302 h 10000"/>
              <a:gd name="connsiteX6" fmla="*/ 5229 w 10000"/>
              <a:gd name="connsiteY6" fmla="*/ 2377 h 10000"/>
              <a:gd name="connsiteX7" fmla="*/ 5149 w 10000"/>
              <a:gd name="connsiteY7" fmla="*/ 2490 h 10000"/>
              <a:gd name="connsiteX8" fmla="*/ 5454 w 10000"/>
              <a:gd name="connsiteY8" fmla="*/ 2641 h 10000"/>
              <a:gd name="connsiteX9" fmla="*/ 5912 w 10000"/>
              <a:gd name="connsiteY9" fmla="*/ 2679 h 10000"/>
              <a:gd name="connsiteX10" fmla="*/ 6137 w 10000"/>
              <a:gd name="connsiteY10" fmla="*/ 2679 h 10000"/>
              <a:gd name="connsiteX11" fmla="*/ 6289 w 10000"/>
              <a:gd name="connsiteY11" fmla="*/ 2754 h 10000"/>
              <a:gd name="connsiteX12" fmla="*/ 6289 w 10000"/>
              <a:gd name="connsiteY12" fmla="*/ 2830 h 10000"/>
              <a:gd name="connsiteX13" fmla="*/ 6137 w 10000"/>
              <a:gd name="connsiteY13" fmla="*/ 2944 h 10000"/>
              <a:gd name="connsiteX14" fmla="*/ 6055 w 10000"/>
              <a:gd name="connsiteY14" fmla="*/ 2980 h 10000"/>
              <a:gd name="connsiteX15" fmla="*/ 5830 w 10000"/>
              <a:gd name="connsiteY15" fmla="*/ 2980 h 10000"/>
              <a:gd name="connsiteX16" fmla="*/ 5381 w 10000"/>
              <a:gd name="connsiteY16" fmla="*/ 2904 h 10000"/>
              <a:gd name="connsiteX17" fmla="*/ 4923 w 10000"/>
              <a:gd name="connsiteY17" fmla="*/ 2867 h 10000"/>
              <a:gd name="connsiteX18" fmla="*/ 4698 w 10000"/>
              <a:gd name="connsiteY18" fmla="*/ 2830 h 10000"/>
              <a:gd name="connsiteX19" fmla="*/ 4546 w 10000"/>
              <a:gd name="connsiteY19" fmla="*/ 2754 h 10000"/>
              <a:gd name="connsiteX20" fmla="*/ 4017 w 10000"/>
              <a:gd name="connsiteY20" fmla="*/ 2414 h 10000"/>
              <a:gd name="connsiteX21" fmla="*/ 3935 w 10000"/>
              <a:gd name="connsiteY21" fmla="*/ 2226 h 10000"/>
              <a:gd name="connsiteX22" fmla="*/ 3935 w 10000"/>
              <a:gd name="connsiteY22" fmla="*/ 2150 h 10000"/>
              <a:gd name="connsiteX23" fmla="*/ 3863 w 10000"/>
              <a:gd name="connsiteY23" fmla="*/ 2036 h 10000"/>
              <a:gd name="connsiteX24" fmla="*/ 3414 w 10000"/>
              <a:gd name="connsiteY24" fmla="*/ 1962 h 10000"/>
              <a:gd name="connsiteX25" fmla="*/ 3027 w 10000"/>
              <a:gd name="connsiteY25" fmla="*/ 1886 h 10000"/>
              <a:gd name="connsiteX26" fmla="*/ 2273 w 10000"/>
              <a:gd name="connsiteY26" fmla="*/ 1621 h 10000"/>
              <a:gd name="connsiteX27" fmla="*/ 2578 w 10000"/>
              <a:gd name="connsiteY27" fmla="*/ 1621 h 10000"/>
              <a:gd name="connsiteX28" fmla="*/ 2884 w 10000"/>
              <a:gd name="connsiteY28" fmla="*/ 1697 h 10000"/>
              <a:gd name="connsiteX29" fmla="*/ 3558 w 10000"/>
              <a:gd name="connsiteY29" fmla="*/ 1697 h 10000"/>
              <a:gd name="connsiteX30" fmla="*/ 5076 w 10000"/>
              <a:gd name="connsiteY30" fmla="*/ 1735 h 10000"/>
              <a:gd name="connsiteX31" fmla="*/ 5606 w 10000"/>
              <a:gd name="connsiteY31" fmla="*/ 1660 h 10000"/>
              <a:gd name="connsiteX32" fmla="*/ 5912 w 10000"/>
              <a:gd name="connsiteY32" fmla="*/ 1585 h 10000"/>
              <a:gd name="connsiteX33" fmla="*/ 6137 w 10000"/>
              <a:gd name="connsiteY33" fmla="*/ 1433 h 10000"/>
              <a:gd name="connsiteX34" fmla="*/ 6361 w 10000"/>
              <a:gd name="connsiteY34" fmla="*/ 1132 h 10000"/>
              <a:gd name="connsiteX35" fmla="*/ 6442 w 10000"/>
              <a:gd name="connsiteY35" fmla="*/ 980 h 10000"/>
              <a:gd name="connsiteX36" fmla="*/ 6361 w 10000"/>
              <a:gd name="connsiteY36" fmla="*/ 830 h 10000"/>
              <a:gd name="connsiteX37" fmla="*/ 5983 w 10000"/>
              <a:gd name="connsiteY37" fmla="*/ 602 h 10000"/>
              <a:gd name="connsiteX38" fmla="*/ 5381 w 10000"/>
              <a:gd name="connsiteY38" fmla="*/ 527 h 10000"/>
              <a:gd name="connsiteX39" fmla="*/ 4017 w 10000"/>
              <a:gd name="connsiteY39" fmla="*/ 339 h 10000"/>
              <a:gd name="connsiteX40" fmla="*/ 3334 w 10000"/>
              <a:gd name="connsiteY40" fmla="*/ 226 h 10000"/>
              <a:gd name="connsiteX41" fmla="*/ 2731 w 10000"/>
              <a:gd name="connsiteY41" fmla="*/ 226 h 10000"/>
              <a:gd name="connsiteX42" fmla="*/ 1366 w 10000"/>
              <a:gd name="connsiteY42" fmla="*/ 226 h 10000"/>
              <a:gd name="connsiteX43" fmla="*/ 1590 w 10000"/>
              <a:gd name="connsiteY43" fmla="*/ 113 h 10000"/>
              <a:gd name="connsiteX44" fmla="*/ 1671 w 10000"/>
              <a:gd name="connsiteY44" fmla="*/ 74 h 10000"/>
              <a:gd name="connsiteX45" fmla="*/ 1519 w 10000"/>
              <a:gd name="connsiteY45" fmla="*/ 37 h 10000"/>
              <a:gd name="connsiteX46" fmla="*/ 1141 w 10000"/>
              <a:gd name="connsiteY46" fmla="*/ 0 h 10000"/>
              <a:gd name="connsiteX47" fmla="*/ 988 w 10000"/>
              <a:gd name="connsiteY47" fmla="*/ 149 h 10000"/>
              <a:gd name="connsiteX48" fmla="*/ 683 w 10000"/>
              <a:gd name="connsiteY48" fmla="*/ 188 h 10000"/>
              <a:gd name="connsiteX49" fmla="*/ 683 w 10000"/>
              <a:gd name="connsiteY49" fmla="*/ 303 h 10000"/>
              <a:gd name="connsiteX50" fmla="*/ 378 w 10000"/>
              <a:gd name="connsiteY50" fmla="*/ 453 h 10000"/>
              <a:gd name="connsiteX51" fmla="*/ 81 w 10000"/>
              <a:gd name="connsiteY51" fmla="*/ 679 h 10000"/>
              <a:gd name="connsiteX52" fmla="*/ 0 w 10000"/>
              <a:gd name="connsiteY52" fmla="*/ 904 h 10000"/>
              <a:gd name="connsiteX53" fmla="*/ 234 w 10000"/>
              <a:gd name="connsiteY53" fmla="*/ 1207 h 10000"/>
              <a:gd name="connsiteX54" fmla="*/ 611 w 10000"/>
              <a:gd name="connsiteY54" fmla="*/ 1282 h 10000"/>
              <a:gd name="connsiteX55" fmla="*/ 988 w 10000"/>
              <a:gd name="connsiteY55" fmla="*/ 1472 h 10000"/>
              <a:gd name="connsiteX56" fmla="*/ 836 w 10000"/>
              <a:gd name="connsiteY56" fmla="*/ 1735 h 10000"/>
              <a:gd name="connsiteX57" fmla="*/ 1294 w 10000"/>
              <a:gd name="connsiteY57" fmla="*/ 2190 h 10000"/>
              <a:gd name="connsiteX58" fmla="*/ 1895 w 10000"/>
              <a:gd name="connsiteY58" fmla="*/ 2490 h 10000"/>
              <a:gd name="connsiteX59" fmla="*/ 1519 w 10000"/>
              <a:gd name="connsiteY59" fmla="*/ 2716 h 10000"/>
              <a:gd name="connsiteX60" fmla="*/ 1590 w 10000"/>
              <a:gd name="connsiteY60" fmla="*/ 2980 h 10000"/>
              <a:gd name="connsiteX61" fmla="*/ 2202 w 10000"/>
              <a:gd name="connsiteY61" fmla="*/ 3168 h 10000"/>
              <a:gd name="connsiteX62" fmla="*/ 2578 w 10000"/>
              <a:gd name="connsiteY62" fmla="*/ 3434 h 10000"/>
              <a:gd name="connsiteX63" fmla="*/ 2426 w 10000"/>
              <a:gd name="connsiteY63" fmla="*/ 3660 h 10000"/>
              <a:gd name="connsiteX64" fmla="*/ 3027 w 10000"/>
              <a:gd name="connsiteY64" fmla="*/ 3849 h 10000"/>
              <a:gd name="connsiteX65" fmla="*/ 3486 w 10000"/>
              <a:gd name="connsiteY65" fmla="*/ 4076 h 10000"/>
              <a:gd name="connsiteX66" fmla="*/ 3414 w 10000"/>
              <a:gd name="connsiteY66" fmla="*/ 4377 h 10000"/>
              <a:gd name="connsiteX67" fmla="*/ 3027 w 10000"/>
              <a:gd name="connsiteY67" fmla="*/ 4716 h 10000"/>
              <a:gd name="connsiteX68" fmla="*/ 2578 w 10000"/>
              <a:gd name="connsiteY68" fmla="*/ 5056 h 10000"/>
              <a:gd name="connsiteX69" fmla="*/ 2354 w 10000"/>
              <a:gd name="connsiteY69" fmla="*/ 5509 h 10000"/>
              <a:gd name="connsiteX70" fmla="*/ 2498 w 10000"/>
              <a:gd name="connsiteY70" fmla="*/ 5434 h 10000"/>
              <a:gd name="connsiteX71" fmla="*/ 2731 w 10000"/>
              <a:gd name="connsiteY71" fmla="*/ 5584 h 10000"/>
              <a:gd name="connsiteX72" fmla="*/ 3109 w 10000"/>
              <a:gd name="connsiteY72" fmla="*/ 5660 h 10000"/>
              <a:gd name="connsiteX73" fmla="*/ 3558 w 10000"/>
              <a:gd name="connsiteY73" fmla="*/ 5699 h 10000"/>
              <a:gd name="connsiteX74" fmla="*/ 3558 w 10000"/>
              <a:gd name="connsiteY74" fmla="*/ 5735 h 10000"/>
              <a:gd name="connsiteX75" fmla="*/ 3486 w 10000"/>
              <a:gd name="connsiteY75" fmla="*/ 5773 h 10000"/>
              <a:gd name="connsiteX76" fmla="*/ 3261 w 10000"/>
              <a:gd name="connsiteY76" fmla="*/ 5812 h 10000"/>
              <a:gd name="connsiteX77" fmla="*/ 3109 w 10000"/>
              <a:gd name="connsiteY77" fmla="*/ 5812 h 10000"/>
              <a:gd name="connsiteX78" fmla="*/ 3027 w 10000"/>
              <a:gd name="connsiteY78" fmla="*/ 5923 h 10000"/>
              <a:gd name="connsiteX79" fmla="*/ 2578 w 10000"/>
              <a:gd name="connsiteY79" fmla="*/ 5962 h 10000"/>
              <a:gd name="connsiteX80" fmla="*/ 2578 w 10000"/>
              <a:gd name="connsiteY80" fmla="*/ 6076 h 10000"/>
              <a:gd name="connsiteX81" fmla="*/ 2578 w 10000"/>
              <a:gd name="connsiteY81" fmla="*/ 6188 h 10000"/>
              <a:gd name="connsiteX82" fmla="*/ 2498 w 10000"/>
              <a:gd name="connsiteY82" fmla="*/ 6188 h 10000"/>
              <a:gd name="connsiteX83" fmla="*/ 2578 w 10000"/>
              <a:gd name="connsiteY83" fmla="*/ 6263 h 10000"/>
              <a:gd name="connsiteX84" fmla="*/ 2578 w 10000"/>
              <a:gd name="connsiteY84" fmla="*/ 6491 h 10000"/>
              <a:gd name="connsiteX85" fmla="*/ 2578 w 10000"/>
              <a:gd name="connsiteY85" fmla="*/ 6792 h 10000"/>
              <a:gd name="connsiteX86" fmla="*/ 2956 w 10000"/>
              <a:gd name="connsiteY86" fmla="*/ 7018 h 10000"/>
              <a:gd name="connsiteX87" fmla="*/ 2803 w 10000"/>
              <a:gd name="connsiteY87" fmla="*/ 7321 h 10000"/>
              <a:gd name="connsiteX88" fmla="*/ 3109 w 10000"/>
              <a:gd name="connsiteY88" fmla="*/ 7359 h 10000"/>
              <a:gd name="connsiteX89" fmla="*/ 3181 w 10000"/>
              <a:gd name="connsiteY89" fmla="*/ 7546 h 10000"/>
              <a:gd name="connsiteX90" fmla="*/ 3486 w 10000"/>
              <a:gd name="connsiteY90" fmla="*/ 7699 h 10000"/>
              <a:gd name="connsiteX91" fmla="*/ 3710 w 10000"/>
              <a:gd name="connsiteY91" fmla="*/ 8000 h 10000"/>
              <a:gd name="connsiteX92" fmla="*/ 3710 w 10000"/>
              <a:gd name="connsiteY92" fmla="*/ 7963 h 10000"/>
              <a:gd name="connsiteX93" fmla="*/ 3935 w 10000"/>
              <a:gd name="connsiteY93" fmla="*/ 7963 h 10000"/>
              <a:gd name="connsiteX94" fmla="*/ 4169 w 10000"/>
              <a:gd name="connsiteY94" fmla="*/ 8038 h 10000"/>
              <a:gd name="connsiteX95" fmla="*/ 4322 w 10000"/>
              <a:gd name="connsiteY95" fmla="*/ 8000 h 10000"/>
              <a:gd name="connsiteX96" fmla="*/ 4618 w 10000"/>
              <a:gd name="connsiteY96" fmla="*/ 8038 h 10000"/>
              <a:gd name="connsiteX97" fmla="*/ 4771 w 10000"/>
              <a:gd name="connsiteY97" fmla="*/ 8113 h 10000"/>
              <a:gd name="connsiteX98" fmla="*/ 5149 w 10000"/>
              <a:gd name="connsiteY98" fmla="*/ 8000 h 10000"/>
              <a:gd name="connsiteX99" fmla="*/ 5454 w 10000"/>
              <a:gd name="connsiteY99" fmla="*/ 8038 h 10000"/>
              <a:gd name="connsiteX100" fmla="*/ 5759 w 10000"/>
              <a:gd name="connsiteY100" fmla="*/ 8150 h 10000"/>
              <a:gd name="connsiteX101" fmla="*/ 5830 w 10000"/>
              <a:gd name="connsiteY101" fmla="*/ 8302 h 10000"/>
              <a:gd name="connsiteX102" fmla="*/ 5830 w 10000"/>
              <a:gd name="connsiteY102" fmla="*/ 8453 h 10000"/>
              <a:gd name="connsiteX103" fmla="*/ 6137 w 10000"/>
              <a:gd name="connsiteY103" fmla="*/ 8528 h 10000"/>
              <a:gd name="connsiteX104" fmla="*/ 6137 w 10000"/>
              <a:gd name="connsiteY104" fmla="*/ 8604 h 10000"/>
              <a:gd name="connsiteX105" fmla="*/ 6442 w 10000"/>
              <a:gd name="connsiteY105" fmla="*/ 8718 h 10000"/>
              <a:gd name="connsiteX106" fmla="*/ 6819 w 10000"/>
              <a:gd name="connsiteY106" fmla="*/ 8754 h 10000"/>
              <a:gd name="connsiteX107" fmla="*/ 6891 w 10000"/>
              <a:gd name="connsiteY107" fmla="*/ 8868 h 10000"/>
              <a:gd name="connsiteX108" fmla="*/ 7502 w 10000"/>
              <a:gd name="connsiteY108" fmla="*/ 8943 h 10000"/>
              <a:gd name="connsiteX109" fmla="*/ 7727 w 10000"/>
              <a:gd name="connsiteY109" fmla="*/ 9057 h 10000"/>
              <a:gd name="connsiteX110" fmla="*/ 7574 w 10000"/>
              <a:gd name="connsiteY110" fmla="*/ 9170 h 10000"/>
              <a:gd name="connsiteX111" fmla="*/ 7421 w 10000"/>
              <a:gd name="connsiteY111" fmla="*/ 9246 h 10000"/>
              <a:gd name="connsiteX112" fmla="*/ 6971 w 10000"/>
              <a:gd name="connsiteY112" fmla="*/ 9282 h 10000"/>
              <a:gd name="connsiteX113" fmla="*/ 6891 w 10000"/>
              <a:gd name="connsiteY113" fmla="*/ 9395 h 10000"/>
              <a:gd name="connsiteX114" fmla="*/ 7116 w 10000"/>
              <a:gd name="connsiteY114" fmla="*/ 9472 h 10000"/>
              <a:gd name="connsiteX115" fmla="*/ 7116 w 10000"/>
              <a:gd name="connsiteY115" fmla="*/ 9585 h 10000"/>
              <a:gd name="connsiteX116" fmla="*/ 7269 w 10000"/>
              <a:gd name="connsiteY116" fmla="*/ 9699 h 10000"/>
              <a:gd name="connsiteX117" fmla="*/ 7502 w 10000"/>
              <a:gd name="connsiteY117" fmla="*/ 9850 h 10000"/>
              <a:gd name="connsiteX118" fmla="*/ 7798 w 10000"/>
              <a:gd name="connsiteY118" fmla="*/ 9850 h 10000"/>
              <a:gd name="connsiteX119" fmla="*/ 7879 w 10000"/>
              <a:gd name="connsiteY119" fmla="*/ 9660 h 10000"/>
              <a:gd name="connsiteX120" fmla="*/ 8176 w 10000"/>
              <a:gd name="connsiteY120" fmla="*/ 9660 h 10000"/>
              <a:gd name="connsiteX121" fmla="*/ 8706 w 10000"/>
              <a:gd name="connsiteY121" fmla="*/ 9510 h 10000"/>
              <a:gd name="connsiteX122" fmla="*/ 9083 w 10000"/>
              <a:gd name="connsiteY122" fmla="*/ 9585 h 10000"/>
              <a:gd name="connsiteX123" fmla="*/ 9469 w 10000"/>
              <a:gd name="connsiteY123" fmla="*/ 9699 h 10000"/>
              <a:gd name="connsiteX124" fmla="*/ 9317 w 10000"/>
              <a:gd name="connsiteY124" fmla="*/ 9774 h 10000"/>
              <a:gd name="connsiteX125" fmla="*/ 9469 w 10000"/>
              <a:gd name="connsiteY125" fmla="*/ 9963 h 10000"/>
              <a:gd name="connsiteX126" fmla="*/ 9694 w 10000"/>
              <a:gd name="connsiteY126" fmla="*/ 10000 h 10000"/>
              <a:gd name="connsiteX127" fmla="*/ 10000 w 10000"/>
              <a:gd name="connsiteY127" fmla="*/ 10000 h 10000"/>
              <a:gd name="connsiteX128" fmla="*/ 10000 w 10000"/>
              <a:gd name="connsiteY128" fmla="*/ 6038 h 10000"/>
              <a:gd name="connsiteX129" fmla="*/ 8634 w 10000"/>
              <a:gd name="connsiteY129" fmla="*/ 489 h 10000"/>
              <a:gd name="connsiteX130" fmla="*/ 8257 w 10000"/>
              <a:gd name="connsiteY130" fmla="*/ 414 h 10000"/>
              <a:gd name="connsiteX131" fmla="*/ 8104 w 10000"/>
              <a:gd name="connsiteY131" fmla="*/ 377 h 10000"/>
              <a:gd name="connsiteX132" fmla="*/ 8462 w 10000"/>
              <a:gd name="connsiteY132" fmla="*/ 720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971 w 10000"/>
              <a:gd name="connsiteY111" fmla="*/ 9282 h 10000"/>
              <a:gd name="connsiteX112" fmla="*/ 6891 w 10000"/>
              <a:gd name="connsiteY112" fmla="*/ 9395 h 10000"/>
              <a:gd name="connsiteX113" fmla="*/ 7116 w 10000"/>
              <a:gd name="connsiteY113" fmla="*/ 9472 h 10000"/>
              <a:gd name="connsiteX114" fmla="*/ 7116 w 10000"/>
              <a:gd name="connsiteY114" fmla="*/ 9585 h 10000"/>
              <a:gd name="connsiteX115" fmla="*/ 7269 w 10000"/>
              <a:gd name="connsiteY115" fmla="*/ 9699 h 10000"/>
              <a:gd name="connsiteX116" fmla="*/ 7502 w 10000"/>
              <a:gd name="connsiteY116" fmla="*/ 9850 h 10000"/>
              <a:gd name="connsiteX117" fmla="*/ 7798 w 10000"/>
              <a:gd name="connsiteY117" fmla="*/ 9850 h 10000"/>
              <a:gd name="connsiteX118" fmla="*/ 7879 w 10000"/>
              <a:gd name="connsiteY118" fmla="*/ 9660 h 10000"/>
              <a:gd name="connsiteX119" fmla="*/ 8176 w 10000"/>
              <a:gd name="connsiteY119" fmla="*/ 9660 h 10000"/>
              <a:gd name="connsiteX120" fmla="*/ 8706 w 10000"/>
              <a:gd name="connsiteY120" fmla="*/ 9510 h 10000"/>
              <a:gd name="connsiteX121" fmla="*/ 9083 w 10000"/>
              <a:gd name="connsiteY121" fmla="*/ 9585 h 10000"/>
              <a:gd name="connsiteX122" fmla="*/ 9469 w 10000"/>
              <a:gd name="connsiteY122" fmla="*/ 9699 h 10000"/>
              <a:gd name="connsiteX123" fmla="*/ 9317 w 10000"/>
              <a:gd name="connsiteY123" fmla="*/ 9774 h 10000"/>
              <a:gd name="connsiteX124" fmla="*/ 9469 w 10000"/>
              <a:gd name="connsiteY124" fmla="*/ 9963 h 10000"/>
              <a:gd name="connsiteX125" fmla="*/ 9694 w 10000"/>
              <a:gd name="connsiteY125" fmla="*/ 10000 h 10000"/>
              <a:gd name="connsiteX126" fmla="*/ 10000 w 10000"/>
              <a:gd name="connsiteY126" fmla="*/ 10000 h 10000"/>
              <a:gd name="connsiteX127" fmla="*/ 10000 w 10000"/>
              <a:gd name="connsiteY127" fmla="*/ 6038 h 10000"/>
              <a:gd name="connsiteX128" fmla="*/ 8634 w 10000"/>
              <a:gd name="connsiteY128" fmla="*/ 489 h 10000"/>
              <a:gd name="connsiteX129" fmla="*/ 8257 w 10000"/>
              <a:gd name="connsiteY129" fmla="*/ 414 h 10000"/>
              <a:gd name="connsiteX130" fmla="*/ 8104 w 10000"/>
              <a:gd name="connsiteY130" fmla="*/ 377 h 10000"/>
              <a:gd name="connsiteX131" fmla="*/ 8462 w 10000"/>
              <a:gd name="connsiteY131" fmla="*/ 720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971 w 10000"/>
              <a:gd name="connsiteY111" fmla="*/ 9282 h 10000"/>
              <a:gd name="connsiteX112" fmla="*/ 6891 w 10000"/>
              <a:gd name="connsiteY112" fmla="*/ 9395 h 10000"/>
              <a:gd name="connsiteX113" fmla="*/ 7116 w 10000"/>
              <a:gd name="connsiteY113" fmla="*/ 9472 h 10000"/>
              <a:gd name="connsiteX114" fmla="*/ 7116 w 10000"/>
              <a:gd name="connsiteY114" fmla="*/ 9585 h 10000"/>
              <a:gd name="connsiteX115" fmla="*/ 7269 w 10000"/>
              <a:gd name="connsiteY115" fmla="*/ 9699 h 10000"/>
              <a:gd name="connsiteX116" fmla="*/ 7502 w 10000"/>
              <a:gd name="connsiteY116" fmla="*/ 9850 h 10000"/>
              <a:gd name="connsiteX117" fmla="*/ 7798 w 10000"/>
              <a:gd name="connsiteY117" fmla="*/ 9850 h 10000"/>
              <a:gd name="connsiteX118" fmla="*/ 7879 w 10000"/>
              <a:gd name="connsiteY118" fmla="*/ 9660 h 10000"/>
              <a:gd name="connsiteX119" fmla="*/ 8176 w 10000"/>
              <a:gd name="connsiteY119" fmla="*/ 9660 h 10000"/>
              <a:gd name="connsiteX120" fmla="*/ 8706 w 10000"/>
              <a:gd name="connsiteY120" fmla="*/ 9510 h 10000"/>
              <a:gd name="connsiteX121" fmla="*/ 9083 w 10000"/>
              <a:gd name="connsiteY121" fmla="*/ 9585 h 10000"/>
              <a:gd name="connsiteX122" fmla="*/ 9469 w 10000"/>
              <a:gd name="connsiteY122" fmla="*/ 9699 h 10000"/>
              <a:gd name="connsiteX123" fmla="*/ 9317 w 10000"/>
              <a:gd name="connsiteY123" fmla="*/ 9774 h 10000"/>
              <a:gd name="connsiteX124" fmla="*/ 9469 w 10000"/>
              <a:gd name="connsiteY124" fmla="*/ 9963 h 10000"/>
              <a:gd name="connsiteX125" fmla="*/ 9694 w 10000"/>
              <a:gd name="connsiteY125" fmla="*/ 10000 h 10000"/>
              <a:gd name="connsiteX126" fmla="*/ 10000 w 10000"/>
              <a:gd name="connsiteY126" fmla="*/ 10000 h 10000"/>
              <a:gd name="connsiteX127" fmla="*/ 10000 w 10000"/>
              <a:gd name="connsiteY127" fmla="*/ 6038 h 10000"/>
              <a:gd name="connsiteX128" fmla="*/ 8634 w 10000"/>
              <a:gd name="connsiteY128" fmla="*/ 489 h 10000"/>
              <a:gd name="connsiteX129" fmla="*/ 8257 w 10000"/>
              <a:gd name="connsiteY129" fmla="*/ 414 h 10000"/>
              <a:gd name="connsiteX130" fmla="*/ 8104 w 10000"/>
              <a:gd name="connsiteY130" fmla="*/ 377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971 w 10000"/>
              <a:gd name="connsiteY111" fmla="*/ 9282 h 10000"/>
              <a:gd name="connsiteX112" fmla="*/ 6891 w 10000"/>
              <a:gd name="connsiteY112" fmla="*/ 9395 h 10000"/>
              <a:gd name="connsiteX113" fmla="*/ 7116 w 10000"/>
              <a:gd name="connsiteY113" fmla="*/ 9472 h 10000"/>
              <a:gd name="connsiteX114" fmla="*/ 7116 w 10000"/>
              <a:gd name="connsiteY114" fmla="*/ 9585 h 10000"/>
              <a:gd name="connsiteX115" fmla="*/ 7269 w 10000"/>
              <a:gd name="connsiteY115" fmla="*/ 9699 h 10000"/>
              <a:gd name="connsiteX116" fmla="*/ 7502 w 10000"/>
              <a:gd name="connsiteY116" fmla="*/ 9850 h 10000"/>
              <a:gd name="connsiteX117" fmla="*/ 7798 w 10000"/>
              <a:gd name="connsiteY117" fmla="*/ 9850 h 10000"/>
              <a:gd name="connsiteX118" fmla="*/ 7879 w 10000"/>
              <a:gd name="connsiteY118" fmla="*/ 9660 h 10000"/>
              <a:gd name="connsiteX119" fmla="*/ 8176 w 10000"/>
              <a:gd name="connsiteY119" fmla="*/ 9660 h 10000"/>
              <a:gd name="connsiteX120" fmla="*/ 8706 w 10000"/>
              <a:gd name="connsiteY120" fmla="*/ 9510 h 10000"/>
              <a:gd name="connsiteX121" fmla="*/ 9083 w 10000"/>
              <a:gd name="connsiteY121" fmla="*/ 9585 h 10000"/>
              <a:gd name="connsiteX122" fmla="*/ 9469 w 10000"/>
              <a:gd name="connsiteY122" fmla="*/ 9699 h 10000"/>
              <a:gd name="connsiteX123" fmla="*/ 9317 w 10000"/>
              <a:gd name="connsiteY123" fmla="*/ 9774 h 10000"/>
              <a:gd name="connsiteX124" fmla="*/ 9469 w 10000"/>
              <a:gd name="connsiteY124" fmla="*/ 9963 h 10000"/>
              <a:gd name="connsiteX125" fmla="*/ 9694 w 10000"/>
              <a:gd name="connsiteY125" fmla="*/ 10000 h 10000"/>
              <a:gd name="connsiteX126" fmla="*/ 10000 w 10000"/>
              <a:gd name="connsiteY126" fmla="*/ 10000 h 10000"/>
              <a:gd name="connsiteX127" fmla="*/ 10000 w 10000"/>
              <a:gd name="connsiteY127" fmla="*/ 6038 h 10000"/>
              <a:gd name="connsiteX128" fmla="*/ 8634 w 10000"/>
              <a:gd name="connsiteY128" fmla="*/ 489 h 10000"/>
              <a:gd name="connsiteX129" fmla="*/ 8257 w 10000"/>
              <a:gd name="connsiteY129" fmla="*/ 414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971 w 10000"/>
              <a:gd name="connsiteY111" fmla="*/ 9282 h 10000"/>
              <a:gd name="connsiteX112" fmla="*/ 6891 w 10000"/>
              <a:gd name="connsiteY112" fmla="*/ 9395 h 10000"/>
              <a:gd name="connsiteX113" fmla="*/ 7116 w 10000"/>
              <a:gd name="connsiteY113" fmla="*/ 9472 h 10000"/>
              <a:gd name="connsiteX114" fmla="*/ 7116 w 10000"/>
              <a:gd name="connsiteY114" fmla="*/ 9585 h 10000"/>
              <a:gd name="connsiteX115" fmla="*/ 7269 w 10000"/>
              <a:gd name="connsiteY115" fmla="*/ 9699 h 10000"/>
              <a:gd name="connsiteX116" fmla="*/ 7502 w 10000"/>
              <a:gd name="connsiteY116" fmla="*/ 9850 h 10000"/>
              <a:gd name="connsiteX117" fmla="*/ 7798 w 10000"/>
              <a:gd name="connsiteY117" fmla="*/ 9850 h 10000"/>
              <a:gd name="connsiteX118" fmla="*/ 7879 w 10000"/>
              <a:gd name="connsiteY118" fmla="*/ 9660 h 10000"/>
              <a:gd name="connsiteX119" fmla="*/ 8176 w 10000"/>
              <a:gd name="connsiteY119" fmla="*/ 9660 h 10000"/>
              <a:gd name="connsiteX120" fmla="*/ 8706 w 10000"/>
              <a:gd name="connsiteY120" fmla="*/ 9510 h 10000"/>
              <a:gd name="connsiteX121" fmla="*/ 9083 w 10000"/>
              <a:gd name="connsiteY121" fmla="*/ 9585 h 10000"/>
              <a:gd name="connsiteX122" fmla="*/ 9469 w 10000"/>
              <a:gd name="connsiteY122" fmla="*/ 9699 h 10000"/>
              <a:gd name="connsiteX123" fmla="*/ 9317 w 10000"/>
              <a:gd name="connsiteY123" fmla="*/ 9774 h 10000"/>
              <a:gd name="connsiteX124" fmla="*/ 9469 w 10000"/>
              <a:gd name="connsiteY124" fmla="*/ 9963 h 10000"/>
              <a:gd name="connsiteX125" fmla="*/ 9694 w 10000"/>
              <a:gd name="connsiteY125" fmla="*/ 10000 h 10000"/>
              <a:gd name="connsiteX126" fmla="*/ 10000 w 10000"/>
              <a:gd name="connsiteY126" fmla="*/ 10000 h 10000"/>
              <a:gd name="connsiteX127" fmla="*/ 10000 w 10000"/>
              <a:gd name="connsiteY127" fmla="*/ 6038 h 10000"/>
              <a:gd name="connsiteX128" fmla="*/ 8634 w 10000"/>
              <a:gd name="connsiteY128" fmla="*/ 489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971 w 10000"/>
              <a:gd name="connsiteY111" fmla="*/ 9282 h 10000"/>
              <a:gd name="connsiteX112" fmla="*/ 6891 w 10000"/>
              <a:gd name="connsiteY112" fmla="*/ 9395 h 10000"/>
              <a:gd name="connsiteX113" fmla="*/ 7116 w 10000"/>
              <a:gd name="connsiteY113" fmla="*/ 9472 h 10000"/>
              <a:gd name="connsiteX114" fmla="*/ 7116 w 10000"/>
              <a:gd name="connsiteY114" fmla="*/ 9585 h 10000"/>
              <a:gd name="connsiteX115" fmla="*/ 7269 w 10000"/>
              <a:gd name="connsiteY115" fmla="*/ 9699 h 10000"/>
              <a:gd name="connsiteX116" fmla="*/ 7502 w 10000"/>
              <a:gd name="connsiteY116" fmla="*/ 9850 h 10000"/>
              <a:gd name="connsiteX117" fmla="*/ 7798 w 10000"/>
              <a:gd name="connsiteY117" fmla="*/ 9850 h 10000"/>
              <a:gd name="connsiteX118" fmla="*/ 7879 w 10000"/>
              <a:gd name="connsiteY118" fmla="*/ 9660 h 10000"/>
              <a:gd name="connsiteX119" fmla="*/ 8176 w 10000"/>
              <a:gd name="connsiteY119" fmla="*/ 9660 h 10000"/>
              <a:gd name="connsiteX120" fmla="*/ 8706 w 10000"/>
              <a:gd name="connsiteY120" fmla="*/ 9510 h 10000"/>
              <a:gd name="connsiteX121" fmla="*/ 9083 w 10000"/>
              <a:gd name="connsiteY121" fmla="*/ 9585 h 10000"/>
              <a:gd name="connsiteX122" fmla="*/ 9469 w 10000"/>
              <a:gd name="connsiteY122" fmla="*/ 9699 h 10000"/>
              <a:gd name="connsiteX123" fmla="*/ 9317 w 10000"/>
              <a:gd name="connsiteY123" fmla="*/ 9774 h 10000"/>
              <a:gd name="connsiteX124" fmla="*/ 9469 w 10000"/>
              <a:gd name="connsiteY124" fmla="*/ 9963 h 10000"/>
              <a:gd name="connsiteX125" fmla="*/ 9694 w 10000"/>
              <a:gd name="connsiteY125" fmla="*/ 10000 h 10000"/>
              <a:gd name="connsiteX126" fmla="*/ 10000 w 10000"/>
              <a:gd name="connsiteY126" fmla="*/ 10000 h 10000"/>
              <a:gd name="connsiteX127" fmla="*/ 10000 w 10000"/>
              <a:gd name="connsiteY127"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6891 w 10000"/>
              <a:gd name="connsiteY111" fmla="*/ 9395 h 10000"/>
              <a:gd name="connsiteX112" fmla="*/ 7116 w 10000"/>
              <a:gd name="connsiteY112" fmla="*/ 9472 h 10000"/>
              <a:gd name="connsiteX113" fmla="*/ 7116 w 10000"/>
              <a:gd name="connsiteY113" fmla="*/ 9585 h 10000"/>
              <a:gd name="connsiteX114" fmla="*/ 7269 w 10000"/>
              <a:gd name="connsiteY114" fmla="*/ 9699 h 10000"/>
              <a:gd name="connsiteX115" fmla="*/ 7502 w 10000"/>
              <a:gd name="connsiteY115" fmla="*/ 9850 h 10000"/>
              <a:gd name="connsiteX116" fmla="*/ 7798 w 10000"/>
              <a:gd name="connsiteY116" fmla="*/ 9850 h 10000"/>
              <a:gd name="connsiteX117" fmla="*/ 7879 w 10000"/>
              <a:gd name="connsiteY117" fmla="*/ 9660 h 10000"/>
              <a:gd name="connsiteX118" fmla="*/ 8176 w 10000"/>
              <a:gd name="connsiteY118" fmla="*/ 9660 h 10000"/>
              <a:gd name="connsiteX119" fmla="*/ 8706 w 10000"/>
              <a:gd name="connsiteY119" fmla="*/ 9510 h 10000"/>
              <a:gd name="connsiteX120" fmla="*/ 9083 w 10000"/>
              <a:gd name="connsiteY120" fmla="*/ 9585 h 10000"/>
              <a:gd name="connsiteX121" fmla="*/ 9469 w 10000"/>
              <a:gd name="connsiteY121" fmla="*/ 9699 h 10000"/>
              <a:gd name="connsiteX122" fmla="*/ 9317 w 10000"/>
              <a:gd name="connsiteY122" fmla="*/ 9774 h 10000"/>
              <a:gd name="connsiteX123" fmla="*/ 9469 w 10000"/>
              <a:gd name="connsiteY123" fmla="*/ 9963 h 10000"/>
              <a:gd name="connsiteX124" fmla="*/ 9694 w 10000"/>
              <a:gd name="connsiteY124" fmla="*/ 10000 h 10000"/>
              <a:gd name="connsiteX125" fmla="*/ 10000 w 10000"/>
              <a:gd name="connsiteY125" fmla="*/ 10000 h 10000"/>
              <a:gd name="connsiteX126" fmla="*/ 10000 w 10000"/>
              <a:gd name="connsiteY126"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116 w 10000"/>
              <a:gd name="connsiteY112" fmla="*/ 9585 h 10000"/>
              <a:gd name="connsiteX113" fmla="*/ 7269 w 10000"/>
              <a:gd name="connsiteY113" fmla="*/ 9699 h 10000"/>
              <a:gd name="connsiteX114" fmla="*/ 7502 w 10000"/>
              <a:gd name="connsiteY114" fmla="*/ 9850 h 10000"/>
              <a:gd name="connsiteX115" fmla="*/ 7798 w 10000"/>
              <a:gd name="connsiteY115" fmla="*/ 9850 h 10000"/>
              <a:gd name="connsiteX116" fmla="*/ 7879 w 10000"/>
              <a:gd name="connsiteY116" fmla="*/ 9660 h 10000"/>
              <a:gd name="connsiteX117" fmla="*/ 8176 w 10000"/>
              <a:gd name="connsiteY117" fmla="*/ 9660 h 10000"/>
              <a:gd name="connsiteX118" fmla="*/ 8706 w 10000"/>
              <a:gd name="connsiteY118" fmla="*/ 9510 h 10000"/>
              <a:gd name="connsiteX119" fmla="*/ 9083 w 10000"/>
              <a:gd name="connsiteY119" fmla="*/ 9585 h 10000"/>
              <a:gd name="connsiteX120" fmla="*/ 9469 w 10000"/>
              <a:gd name="connsiteY120" fmla="*/ 9699 h 10000"/>
              <a:gd name="connsiteX121" fmla="*/ 9317 w 10000"/>
              <a:gd name="connsiteY121" fmla="*/ 9774 h 10000"/>
              <a:gd name="connsiteX122" fmla="*/ 9469 w 10000"/>
              <a:gd name="connsiteY122" fmla="*/ 9963 h 10000"/>
              <a:gd name="connsiteX123" fmla="*/ 9694 w 10000"/>
              <a:gd name="connsiteY123" fmla="*/ 10000 h 10000"/>
              <a:gd name="connsiteX124" fmla="*/ 10000 w 10000"/>
              <a:gd name="connsiteY124" fmla="*/ 10000 h 10000"/>
              <a:gd name="connsiteX125" fmla="*/ 10000 w 10000"/>
              <a:gd name="connsiteY125"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8176 w 10000"/>
              <a:gd name="connsiteY116" fmla="*/ 9660 h 10000"/>
              <a:gd name="connsiteX117" fmla="*/ 8706 w 10000"/>
              <a:gd name="connsiteY117" fmla="*/ 9510 h 10000"/>
              <a:gd name="connsiteX118" fmla="*/ 9083 w 10000"/>
              <a:gd name="connsiteY118" fmla="*/ 9585 h 10000"/>
              <a:gd name="connsiteX119" fmla="*/ 9469 w 10000"/>
              <a:gd name="connsiteY119" fmla="*/ 9699 h 10000"/>
              <a:gd name="connsiteX120" fmla="*/ 9317 w 10000"/>
              <a:gd name="connsiteY120" fmla="*/ 9774 h 10000"/>
              <a:gd name="connsiteX121" fmla="*/ 9469 w 10000"/>
              <a:gd name="connsiteY121" fmla="*/ 9963 h 10000"/>
              <a:gd name="connsiteX122" fmla="*/ 9694 w 10000"/>
              <a:gd name="connsiteY122" fmla="*/ 10000 h 10000"/>
              <a:gd name="connsiteX123" fmla="*/ 10000 w 10000"/>
              <a:gd name="connsiteY123" fmla="*/ 10000 h 10000"/>
              <a:gd name="connsiteX124" fmla="*/ 10000 w 10000"/>
              <a:gd name="connsiteY124"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176 w 10000"/>
              <a:gd name="connsiteY117" fmla="*/ 9660 h 10000"/>
              <a:gd name="connsiteX118" fmla="*/ 8706 w 10000"/>
              <a:gd name="connsiteY118" fmla="*/ 9510 h 10000"/>
              <a:gd name="connsiteX119" fmla="*/ 9083 w 10000"/>
              <a:gd name="connsiteY119" fmla="*/ 9585 h 10000"/>
              <a:gd name="connsiteX120" fmla="*/ 9469 w 10000"/>
              <a:gd name="connsiteY120" fmla="*/ 9699 h 10000"/>
              <a:gd name="connsiteX121" fmla="*/ 9317 w 10000"/>
              <a:gd name="connsiteY121" fmla="*/ 9774 h 10000"/>
              <a:gd name="connsiteX122" fmla="*/ 9469 w 10000"/>
              <a:gd name="connsiteY122" fmla="*/ 9963 h 10000"/>
              <a:gd name="connsiteX123" fmla="*/ 9694 w 10000"/>
              <a:gd name="connsiteY123" fmla="*/ 10000 h 10000"/>
              <a:gd name="connsiteX124" fmla="*/ 10000 w 10000"/>
              <a:gd name="connsiteY124" fmla="*/ 10000 h 10000"/>
              <a:gd name="connsiteX125" fmla="*/ 10000 w 10000"/>
              <a:gd name="connsiteY125"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706 w 10000"/>
              <a:gd name="connsiteY117" fmla="*/ 9510 h 10000"/>
              <a:gd name="connsiteX118" fmla="*/ 9083 w 10000"/>
              <a:gd name="connsiteY118" fmla="*/ 9585 h 10000"/>
              <a:gd name="connsiteX119" fmla="*/ 9469 w 10000"/>
              <a:gd name="connsiteY119" fmla="*/ 9699 h 10000"/>
              <a:gd name="connsiteX120" fmla="*/ 9317 w 10000"/>
              <a:gd name="connsiteY120" fmla="*/ 9774 h 10000"/>
              <a:gd name="connsiteX121" fmla="*/ 9469 w 10000"/>
              <a:gd name="connsiteY121" fmla="*/ 9963 h 10000"/>
              <a:gd name="connsiteX122" fmla="*/ 9694 w 10000"/>
              <a:gd name="connsiteY122" fmla="*/ 10000 h 10000"/>
              <a:gd name="connsiteX123" fmla="*/ 10000 w 10000"/>
              <a:gd name="connsiteY123" fmla="*/ 10000 h 10000"/>
              <a:gd name="connsiteX124" fmla="*/ 10000 w 10000"/>
              <a:gd name="connsiteY124"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706 w 10000"/>
              <a:gd name="connsiteY117" fmla="*/ 9510 h 10000"/>
              <a:gd name="connsiteX118" fmla="*/ 9083 w 10000"/>
              <a:gd name="connsiteY118" fmla="*/ 9585 h 10000"/>
              <a:gd name="connsiteX119" fmla="*/ 9469 w 10000"/>
              <a:gd name="connsiteY119" fmla="*/ 9699 h 10000"/>
              <a:gd name="connsiteX120" fmla="*/ 9469 w 10000"/>
              <a:gd name="connsiteY120" fmla="*/ 9963 h 10000"/>
              <a:gd name="connsiteX121" fmla="*/ 9694 w 10000"/>
              <a:gd name="connsiteY121" fmla="*/ 10000 h 10000"/>
              <a:gd name="connsiteX122" fmla="*/ 10000 w 10000"/>
              <a:gd name="connsiteY122" fmla="*/ 10000 h 10000"/>
              <a:gd name="connsiteX123" fmla="*/ 10000 w 10000"/>
              <a:gd name="connsiteY123"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706 w 10000"/>
              <a:gd name="connsiteY117" fmla="*/ 9510 h 10000"/>
              <a:gd name="connsiteX118" fmla="*/ 9083 w 10000"/>
              <a:gd name="connsiteY118" fmla="*/ 9585 h 10000"/>
              <a:gd name="connsiteX119" fmla="*/ 9469 w 10000"/>
              <a:gd name="connsiteY119" fmla="*/ 9963 h 10000"/>
              <a:gd name="connsiteX120" fmla="*/ 9694 w 10000"/>
              <a:gd name="connsiteY120" fmla="*/ 10000 h 10000"/>
              <a:gd name="connsiteX121" fmla="*/ 10000 w 10000"/>
              <a:gd name="connsiteY121" fmla="*/ 10000 h 10000"/>
              <a:gd name="connsiteX122" fmla="*/ 10000 w 10000"/>
              <a:gd name="connsiteY122"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706 w 10000"/>
              <a:gd name="connsiteY117" fmla="*/ 9510 h 10000"/>
              <a:gd name="connsiteX118" fmla="*/ 9083 w 10000"/>
              <a:gd name="connsiteY118" fmla="*/ 9585 h 10000"/>
              <a:gd name="connsiteX119" fmla="*/ 9694 w 10000"/>
              <a:gd name="connsiteY119" fmla="*/ 10000 h 10000"/>
              <a:gd name="connsiteX120" fmla="*/ 10000 w 10000"/>
              <a:gd name="connsiteY120" fmla="*/ 10000 h 10000"/>
              <a:gd name="connsiteX121" fmla="*/ 10000 w 10000"/>
              <a:gd name="connsiteY121" fmla="*/ 6038 h 10000"/>
              <a:gd name="connsiteX0" fmla="*/ 7349 w 10000"/>
              <a:gd name="connsiteY0" fmla="*/ 565 h 10000"/>
              <a:gd name="connsiteX1" fmla="*/ 6442 w 10000"/>
              <a:gd name="connsiteY1" fmla="*/ 1886 h 10000"/>
              <a:gd name="connsiteX2" fmla="*/ 6738 w 10000"/>
              <a:gd name="connsiteY2" fmla="*/ 2377 h 10000"/>
              <a:gd name="connsiteX3" fmla="*/ 5983 w 10000"/>
              <a:gd name="connsiteY3" fmla="*/ 2377 h 10000"/>
              <a:gd name="connsiteX4" fmla="*/ 5381 w 10000"/>
              <a:gd name="connsiteY4" fmla="*/ 2302 h 10000"/>
              <a:gd name="connsiteX5" fmla="*/ 5229 w 10000"/>
              <a:gd name="connsiteY5" fmla="*/ 2377 h 10000"/>
              <a:gd name="connsiteX6" fmla="*/ 5149 w 10000"/>
              <a:gd name="connsiteY6" fmla="*/ 2490 h 10000"/>
              <a:gd name="connsiteX7" fmla="*/ 5454 w 10000"/>
              <a:gd name="connsiteY7" fmla="*/ 2641 h 10000"/>
              <a:gd name="connsiteX8" fmla="*/ 5912 w 10000"/>
              <a:gd name="connsiteY8" fmla="*/ 2679 h 10000"/>
              <a:gd name="connsiteX9" fmla="*/ 6137 w 10000"/>
              <a:gd name="connsiteY9" fmla="*/ 2679 h 10000"/>
              <a:gd name="connsiteX10" fmla="*/ 6289 w 10000"/>
              <a:gd name="connsiteY10" fmla="*/ 2754 h 10000"/>
              <a:gd name="connsiteX11" fmla="*/ 6289 w 10000"/>
              <a:gd name="connsiteY11" fmla="*/ 2830 h 10000"/>
              <a:gd name="connsiteX12" fmla="*/ 6137 w 10000"/>
              <a:gd name="connsiteY12" fmla="*/ 2944 h 10000"/>
              <a:gd name="connsiteX13" fmla="*/ 6055 w 10000"/>
              <a:gd name="connsiteY13" fmla="*/ 2980 h 10000"/>
              <a:gd name="connsiteX14" fmla="*/ 5830 w 10000"/>
              <a:gd name="connsiteY14" fmla="*/ 2980 h 10000"/>
              <a:gd name="connsiteX15" fmla="*/ 5381 w 10000"/>
              <a:gd name="connsiteY15" fmla="*/ 2904 h 10000"/>
              <a:gd name="connsiteX16" fmla="*/ 4923 w 10000"/>
              <a:gd name="connsiteY16" fmla="*/ 2867 h 10000"/>
              <a:gd name="connsiteX17" fmla="*/ 4698 w 10000"/>
              <a:gd name="connsiteY17" fmla="*/ 2830 h 10000"/>
              <a:gd name="connsiteX18" fmla="*/ 4546 w 10000"/>
              <a:gd name="connsiteY18" fmla="*/ 2754 h 10000"/>
              <a:gd name="connsiteX19" fmla="*/ 4017 w 10000"/>
              <a:gd name="connsiteY19" fmla="*/ 2414 h 10000"/>
              <a:gd name="connsiteX20" fmla="*/ 3935 w 10000"/>
              <a:gd name="connsiteY20" fmla="*/ 2226 h 10000"/>
              <a:gd name="connsiteX21" fmla="*/ 3935 w 10000"/>
              <a:gd name="connsiteY21" fmla="*/ 2150 h 10000"/>
              <a:gd name="connsiteX22" fmla="*/ 3863 w 10000"/>
              <a:gd name="connsiteY22" fmla="*/ 2036 h 10000"/>
              <a:gd name="connsiteX23" fmla="*/ 3414 w 10000"/>
              <a:gd name="connsiteY23" fmla="*/ 1962 h 10000"/>
              <a:gd name="connsiteX24" fmla="*/ 3027 w 10000"/>
              <a:gd name="connsiteY24" fmla="*/ 1886 h 10000"/>
              <a:gd name="connsiteX25" fmla="*/ 2273 w 10000"/>
              <a:gd name="connsiteY25" fmla="*/ 1621 h 10000"/>
              <a:gd name="connsiteX26" fmla="*/ 2578 w 10000"/>
              <a:gd name="connsiteY26" fmla="*/ 1621 h 10000"/>
              <a:gd name="connsiteX27" fmla="*/ 2884 w 10000"/>
              <a:gd name="connsiteY27" fmla="*/ 1697 h 10000"/>
              <a:gd name="connsiteX28" fmla="*/ 3558 w 10000"/>
              <a:gd name="connsiteY28" fmla="*/ 1697 h 10000"/>
              <a:gd name="connsiteX29" fmla="*/ 5076 w 10000"/>
              <a:gd name="connsiteY29" fmla="*/ 1735 h 10000"/>
              <a:gd name="connsiteX30" fmla="*/ 5606 w 10000"/>
              <a:gd name="connsiteY30" fmla="*/ 1660 h 10000"/>
              <a:gd name="connsiteX31" fmla="*/ 5912 w 10000"/>
              <a:gd name="connsiteY31" fmla="*/ 1585 h 10000"/>
              <a:gd name="connsiteX32" fmla="*/ 6137 w 10000"/>
              <a:gd name="connsiteY32" fmla="*/ 1433 h 10000"/>
              <a:gd name="connsiteX33" fmla="*/ 6361 w 10000"/>
              <a:gd name="connsiteY33" fmla="*/ 1132 h 10000"/>
              <a:gd name="connsiteX34" fmla="*/ 6442 w 10000"/>
              <a:gd name="connsiteY34" fmla="*/ 980 h 10000"/>
              <a:gd name="connsiteX35" fmla="*/ 6361 w 10000"/>
              <a:gd name="connsiteY35" fmla="*/ 830 h 10000"/>
              <a:gd name="connsiteX36" fmla="*/ 5983 w 10000"/>
              <a:gd name="connsiteY36" fmla="*/ 602 h 10000"/>
              <a:gd name="connsiteX37" fmla="*/ 5381 w 10000"/>
              <a:gd name="connsiteY37" fmla="*/ 527 h 10000"/>
              <a:gd name="connsiteX38" fmla="*/ 4017 w 10000"/>
              <a:gd name="connsiteY38" fmla="*/ 339 h 10000"/>
              <a:gd name="connsiteX39" fmla="*/ 3334 w 10000"/>
              <a:gd name="connsiteY39" fmla="*/ 226 h 10000"/>
              <a:gd name="connsiteX40" fmla="*/ 2731 w 10000"/>
              <a:gd name="connsiteY40" fmla="*/ 226 h 10000"/>
              <a:gd name="connsiteX41" fmla="*/ 1366 w 10000"/>
              <a:gd name="connsiteY41" fmla="*/ 226 h 10000"/>
              <a:gd name="connsiteX42" fmla="*/ 1590 w 10000"/>
              <a:gd name="connsiteY42" fmla="*/ 113 h 10000"/>
              <a:gd name="connsiteX43" fmla="*/ 1671 w 10000"/>
              <a:gd name="connsiteY43" fmla="*/ 74 h 10000"/>
              <a:gd name="connsiteX44" fmla="*/ 1519 w 10000"/>
              <a:gd name="connsiteY44" fmla="*/ 37 h 10000"/>
              <a:gd name="connsiteX45" fmla="*/ 1141 w 10000"/>
              <a:gd name="connsiteY45" fmla="*/ 0 h 10000"/>
              <a:gd name="connsiteX46" fmla="*/ 988 w 10000"/>
              <a:gd name="connsiteY46" fmla="*/ 149 h 10000"/>
              <a:gd name="connsiteX47" fmla="*/ 683 w 10000"/>
              <a:gd name="connsiteY47" fmla="*/ 188 h 10000"/>
              <a:gd name="connsiteX48" fmla="*/ 683 w 10000"/>
              <a:gd name="connsiteY48" fmla="*/ 303 h 10000"/>
              <a:gd name="connsiteX49" fmla="*/ 378 w 10000"/>
              <a:gd name="connsiteY49" fmla="*/ 453 h 10000"/>
              <a:gd name="connsiteX50" fmla="*/ 81 w 10000"/>
              <a:gd name="connsiteY50" fmla="*/ 679 h 10000"/>
              <a:gd name="connsiteX51" fmla="*/ 0 w 10000"/>
              <a:gd name="connsiteY51" fmla="*/ 904 h 10000"/>
              <a:gd name="connsiteX52" fmla="*/ 234 w 10000"/>
              <a:gd name="connsiteY52" fmla="*/ 1207 h 10000"/>
              <a:gd name="connsiteX53" fmla="*/ 611 w 10000"/>
              <a:gd name="connsiteY53" fmla="*/ 1282 h 10000"/>
              <a:gd name="connsiteX54" fmla="*/ 988 w 10000"/>
              <a:gd name="connsiteY54" fmla="*/ 1472 h 10000"/>
              <a:gd name="connsiteX55" fmla="*/ 836 w 10000"/>
              <a:gd name="connsiteY55" fmla="*/ 1735 h 10000"/>
              <a:gd name="connsiteX56" fmla="*/ 1294 w 10000"/>
              <a:gd name="connsiteY56" fmla="*/ 2190 h 10000"/>
              <a:gd name="connsiteX57" fmla="*/ 1895 w 10000"/>
              <a:gd name="connsiteY57" fmla="*/ 2490 h 10000"/>
              <a:gd name="connsiteX58" fmla="*/ 1519 w 10000"/>
              <a:gd name="connsiteY58" fmla="*/ 2716 h 10000"/>
              <a:gd name="connsiteX59" fmla="*/ 1590 w 10000"/>
              <a:gd name="connsiteY59" fmla="*/ 2980 h 10000"/>
              <a:gd name="connsiteX60" fmla="*/ 2202 w 10000"/>
              <a:gd name="connsiteY60" fmla="*/ 3168 h 10000"/>
              <a:gd name="connsiteX61" fmla="*/ 2578 w 10000"/>
              <a:gd name="connsiteY61" fmla="*/ 3434 h 10000"/>
              <a:gd name="connsiteX62" fmla="*/ 2426 w 10000"/>
              <a:gd name="connsiteY62" fmla="*/ 3660 h 10000"/>
              <a:gd name="connsiteX63" fmla="*/ 3027 w 10000"/>
              <a:gd name="connsiteY63" fmla="*/ 3849 h 10000"/>
              <a:gd name="connsiteX64" fmla="*/ 3486 w 10000"/>
              <a:gd name="connsiteY64" fmla="*/ 4076 h 10000"/>
              <a:gd name="connsiteX65" fmla="*/ 3414 w 10000"/>
              <a:gd name="connsiteY65" fmla="*/ 4377 h 10000"/>
              <a:gd name="connsiteX66" fmla="*/ 3027 w 10000"/>
              <a:gd name="connsiteY66" fmla="*/ 4716 h 10000"/>
              <a:gd name="connsiteX67" fmla="*/ 2578 w 10000"/>
              <a:gd name="connsiteY67" fmla="*/ 5056 h 10000"/>
              <a:gd name="connsiteX68" fmla="*/ 2354 w 10000"/>
              <a:gd name="connsiteY68" fmla="*/ 5509 h 10000"/>
              <a:gd name="connsiteX69" fmla="*/ 2498 w 10000"/>
              <a:gd name="connsiteY69" fmla="*/ 5434 h 10000"/>
              <a:gd name="connsiteX70" fmla="*/ 2731 w 10000"/>
              <a:gd name="connsiteY70" fmla="*/ 5584 h 10000"/>
              <a:gd name="connsiteX71" fmla="*/ 3109 w 10000"/>
              <a:gd name="connsiteY71" fmla="*/ 5660 h 10000"/>
              <a:gd name="connsiteX72" fmla="*/ 3558 w 10000"/>
              <a:gd name="connsiteY72" fmla="*/ 5699 h 10000"/>
              <a:gd name="connsiteX73" fmla="*/ 3558 w 10000"/>
              <a:gd name="connsiteY73" fmla="*/ 5735 h 10000"/>
              <a:gd name="connsiteX74" fmla="*/ 3486 w 10000"/>
              <a:gd name="connsiteY74" fmla="*/ 5773 h 10000"/>
              <a:gd name="connsiteX75" fmla="*/ 3261 w 10000"/>
              <a:gd name="connsiteY75" fmla="*/ 5812 h 10000"/>
              <a:gd name="connsiteX76" fmla="*/ 3109 w 10000"/>
              <a:gd name="connsiteY76" fmla="*/ 5812 h 10000"/>
              <a:gd name="connsiteX77" fmla="*/ 3027 w 10000"/>
              <a:gd name="connsiteY77" fmla="*/ 5923 h 10000"/>
              <a:gd name="connsiteX78" fmla="*/ 2578 w 10000"/>
              <a:gd name="connsiteY78" fmla="*/ 5962 h 10000"/>
              <a:gd name="connsiteX79" fmla="*/ 2578 w 10000"/>
              <a:gd name="connsiteY79" fmla="*/ 6076 h 10000"/>
              <a:gd name="connsiteX80" fmla="*/ 2578 w 10000"/>
              <a:gd name="connsiteY80" fmla="*/ 6188 h 10000"/>
              <a:gd name="connsiteX81" fmla="*/ 2498 w 10000"/>
              <a:gd name="connsiteY81" fmla="*/ 6188 h 10000"/>
              <a:gd name="connsiteX82" fmla="*/ 2578 w 10000"/>
              <a:gd name="connsiteY82" fmla="*/ 6263 h 10000"/>
              <a:gd name="connsiteX83" fmla="*/ 2578 w 10000"/>
              <a:gd name="connsiteY83" fmla="*/ 6491 h 10000"/>
              <a:gd name="connsiteX84" fmla="*/ 2578 w 10000"/>
              <a:gd name="connsiteY84" fmla="*/ 6792 h 10000"/>
              <a:gd name="connsiteX85" fmla="*/ 2956 w 10000"/>
              <a:gd name="connsiteY85" fmla="*/ 7018 h 10000"/>
              <a:gd name="connsiteX86" fmla="*/ 2803 w 10000"/>
              <a:gd name="connsiteY86" fmla="*/ 7321 h 10000"/>
              <a:gd name="connsiteX87" fmla="*/ 3109 w 10000"/>
              <a:gd name="connsiteY87" fmla="*/ 7359 h 10000"/>
              <a:gd name="connsiteX88" fmla="*/ 3181 w 10000"/>
              <a:gd name="connsiteY88" fmla="*/ 7546 h 10000"/>
              <a:gd name="connsiteX89" fmla="*/ 3486 w 10000"/>
              <a:gd name="connsiteY89" fmla="*/ 7699 h 10000"/>
              <a:gd name="connsiteX90" fmla="*/ 3710 w 10000"/>
              <a:gd name="connsiteY90" fmla="*/ 8000 h 10000"/>
              <a:gd name="connsiteX91" fmla="*/ 3710 w 10000"/>
              <a:gd name="connsiteY91" fmla="*/ 7963 h 10000"/>
              <a:gd name="connsiteX92" fmla="*/ 3935 w 10000"/>
              <a:gd name="connsiteY92" fmla="*/ 7963 h 10000"/>
              <a:gd name="connsiteX93" fmla="*/ 4169 w 10000"/>
              <a:gd name="connsiteY93" fmla="*/ 8038 h 10000"/>
              <a:gd name="connsiteX94" fmla="*/ 4322 w 10000"/>
              <a:gd name="connsiteY94" fmla="*/ 8000 h 10000"/>
              <a:gd name="connsiteX95" fmla="*/ 4618 w 10000"/>
              <a:gd name="connsiteY95" fmla="*/ 8038 h 10000"/>
              <a:gd name="connsiteX96" fmla="*/ 4771 w 10000"/>
              <a:gd name="connsiteY96" fmla="*/ 8113 h 10000"/>
              <a:gd name="connsiteX97" fmla="*/ 5149 w 10000"/>
              <a:gd name="connsiteY97" fmla="*/ 8000 h 10000"/>
              <a:gd name="connsiteX98" fmla="*/ 5454 w 10000"/>
              <a:gd name="connsiteY98" fmla="*/ 8038 h 10000"/>
              <a:gd name="connsiteX99" fmla="*/ 5759 w 10000"/>
              <a:gd name="connsiteY99" fmla="*/ 8150 h 10000"/>
              <a:gd name="connsiteX100" fmla="*/ 5830 w 10000"/>
              <a:gd name="connsiteY100" fmla="*/ 8302 h 10000"/>
              <a:gd name="connsiteX101" fmla="*/ 5830 w 10000"/>
              <a:gd name="connsiteY101" fmla="*/ 8453 h 10000"/>
              <a:gd name="connsiteX102" fmla="*/ 6137 w 10000"/>
              <a:gd name="connsiteY102" fmla="*/ 8528 h 10000"/>
              <a:gd name="connsiteX103" fmla="*/ 6137 w 10000"/>
              <a:gd name="connsiteY103" fmla="*/ 8604 h 10000"/>
              <a:gd name="connsiteX104" fmla="*/ 6442 w 10000"/>
              <a:gd name="connsiteY104" fmla="*/ 8718 h 10000"/>
              <a:gd name="connsiteX105" fmla="*/ 6819 w 10000"/>
              <a:gd name="connsiteY105" fmla="*/ 8754 h 10000"/>
              <a:gd name="connsiteX106" fmla="*/ 6891 w 10000"/>
              <a:gd name="connsiteY106" fmla="*/ 8868 h 10000"/>
              <a:gd name="connsiteX107" fmla="*/ 7502 w 10000"/>
              <a:gd name="connsiteY107" fmla="*/ 8943 h 10000"/>
              <a:gd name="connsiteX108" fmla="*/ 7727 w 10000"/>
              <a:gd name="connsiteY108" fmla="*/ 9057 h 10000"/>
              <a:gd name="connsiteX109" fmla="*/ 7574 w 10000"/>
              <a:gd name="connsiteY109" fmla="*/ 9170 h 10000"/>
              <a:gd name="connsiteX110" fmla="*/ 7421 w 10000"/>
              <a:gd name="connsiteY110" fmla="*/ 9246 h 10000"/>
              <a:gd name="connsiteX111" fmla="*/ 7116 w 10000"/>
              <a:gd name="connsiteY111" fmla="*/ 9472 h 10000"/>
              <a:gd name="connsiteX112" fmla="*/ 7269 w 10000"/>
              <a:gd name="connsiteY112" fmla="*/ 9699 h 10000"/>
              <a:gd name="connsiteX113" fmla="*/ 7502 w 10000"/>
              <a:gd name="connsiteY113" fmla="*/ 9850 h 10000"/>
              <a:gd name="connsiteX114" fmla="*/ 7798 w 10000"/>
              <a:gd name="connsiteY114" fmla="*/ 9850 h 10000"/>
              <a:gd name="connsiteX115" fmla="*/ 7879 w 10000"/>
              <a:gd name="connsiteY115" fmla="*/ 9660 h 10000"/>
              <a:gd name="connsiteX116" fmla="*/ 7781 w 10000"/>
              <a:gd name="connsiteY116" fmla="*/ 9726 h 10000"/>
              <a:gd name="connsiteX117" fmla="*/ 8706 w 10000"/>
              <a:gd name="connsiteY117" fmla="*/ 9510 h 10000"/>
              <a:gd name="connsiteX118" fmla="*/ 9083 w 10000"/>
              <a:gd name="connsiteY118" fmla="*/ 9585 h 10000"/>
              <a:gd name="connsiteX119" fmla="*/ 10000 w 10000"/>
              <a:gd name="connsiteY119" fmla="*/ 10000 h 10000"/>
              <a:gd name="connsiteX120" fmla="*/ 10000 w 10000"/>
              <a:gd name="connsiteY120" fmla="*/ 6038 h 10000"/>
              <a:gd name="connsiteX0" fmla="*/ 7349 w 10000"/>
              <a:gd name="connsiteY0" fmla="*/ 565 h 9850"/>
              <a:gd name="connsiteX1" fmla="*/ 6442 w 10000"/>
              <a:gd name="connsiteY1" fmla="*/ 1886 h 9850"/>
              <a:gd name="connsiteX2" fmla="*/ 6738 w 10000"/>
              <a:gd name="connsiteY2" fmla="*/ 2377 h 9850"/>
              <a:gd name="connsiteX3" fmla="*/ 5983 w 10000"/>
              <a:gd name="connsiteY3" fmla="*/ 2377 h 9850"/>
              <a:gd name="connsiteX4" fmla="*/ 5381 w 10000"/>
              <a:gd name="connsiteY4" fmla="*/ 2302 h 9850"/>
              <a:gd name="connsiteX5" fmla="*/ 5229 w 10000"/>
              <a:gd name="connsiteY5" fmla="*/ 2377 h 9850"/>
              <a:gd name="connsiteX6" fmla="*/ 5149 w 10000"/>
              <a:gd name="connsiteY6" fmla="*/ 2490 h 9850"/>
              <a:gd name="connsiteX7" fmla="*/ 5454 w 10000"/>
              <a:gd name="connsiteY7" fmla="*/ 2641 h 9850"/>
              <a:gd name="connsiteX8" fmla="*/ 5912 w 10000"/>
              <a:gd name="connsiteY8" fmla="*/ 2679 h 9850"/>
              <a:gd name="connsiteX9" fmla="*/ 6137 w 10000"/>
              <a:gd name="connsiteY9" fmla="*/ 2679 h 9850"/>
              <a:gd name="connsiteX10" fmla="*/ 6289 w 10000"/>
              <a:gd name="connsiteY10" fmla="*/ 2754 h 9850"/>
              <a:gd name="connsiteX11" fmla="*/ 6289 w 10000"/>
              <a:gd name="connsiteY11" fmla="*/ 2830 h 9850"/>
              <a:gd name="connsiteX12" fmla="*/ 6137 w 10000"/>
              <a:gd name="connsiteY12" fmla="*/ 2944 h 9850"/>
              <a:gd name="connsiteX13" fmla="*/ 6055 w 10000"/>
              <a:gd name="connsiteY13" fmla="*/ 2980 h 9850"/>
              <a:gd name="connsiteX14" fmla="*/ 5830 w 10000"/>
              <a:gd name="connsiteY14" fmla="*/ 2980 h 9850"/>
              <a:gd name="connsiteX15" fmla="*/ 5381 w 10000"/>
              <a:gd name="connsiteY15" fmla="*/ 2904 h 9850"/>
              <a:gd name="connsiteX16" fmla="*/ 4923 w 10000"/>
              <a:gd name="connsiteY16" fmla="*/ 2867 h 9850"/>
              <a:gd name="connsiteX17" fmla="*/ 4698 w 10000"/>
              <a:gd name="connsiteY17" fmla="*/ 2830 h 9850"/>
              <a:gd name="connsiteX18" fmla="*/ 4546 w 10000"/>
              <a:gd name="connsiteY18" fmla="*/ 2754 h 9850"/>
              <a:gd name="connsiteX19" fmla="*/ 4017 w 10000"/>
              <a:gd name="connsiteY19" fmla="*/ 2414 h 9850"/>
              <a:gd name="connsiteX20" fmla="*/ 3935 w 10000"/>
              <a:gd name="connsiteY20" fmla="*/ 2226 h 9850"/>
              <a:gd name="connsiteX21" fmla="*/ 3935 w 10000"/>
              <a:gd name="connsiteY21" fmla="*/ 2150 h 9850"/>
              <a:gd name="connsiteX22" fmla="*/ 3863 w 10000"/>
              <a:gd name="connsiteY22" fmla="*/ 2036 h 9850"/>
              <a:gd name="connsiteX23" fmla="*/ 3414 w 10000"/>
              <a:gd name="connsiteY23" fmla="*/ 1962 h 9850"/>
              <a:gd name="connsiteX24" fmla="*/ 3027 w 10000"/>
              <a:gd name="connsiteY24" fmla="*/ 1886 h 9850"/>
              <a:gd name="connsiteX25" fmla="*/ 2273 w 10000"/>
              <a:gd name="connsiteY25" fmla="*/ 1621 h 9850"/>
              <a:gd name="connsiteX26" fmla="*/ 2578 w 10000"/>
              <a:gd name="connsiteY26" fmla="*/ 1621 h 9850"/>
              <a:gd name="connsiteX27" fmla="*/ 2884 w 10000"/>
              <a:gd name="connsiteY27" fmla="*/ 1697 h 9850"/>
              <a:gd name="connsiteX28" fmla="*/ 3558 w 10000"/>
              <a:gd name="connsiteY28" fmla="*/ 1697 h 9850"/>
              <a:gd name="connsiteX29" fmla="*/ 5076 w 10000"/>
              <a:gd name="connsiteY29" fmla="*/ 1735 h 9850"/>
              <a:gd name="connsiteX30" fmla="*/ 5606 w 10000"/>
              <a:gd name="connsiteY30" fmla="*/ 1660 h 9850"/>
              <a:gd name="connsiteX31" fmla="*/ 5912 w 10000"/>
              <a:gd name="connsiteY31" fmla="*/ 1585 h 9850"/>
              <a:gd name="connsiteX32" fmla="*/ 6137 w 10000"/>
              <a:gd name="connsiteY32" fmla="*/ 1433 h 9850"/>
              <a:gd name="connsiteX33" fmla="*/ 6361 w 10000"/>
              <a:gd name="connsiteY33" fmla="*/ 1132 h 9850"/>
              <a:gd name="connsiteX34" fmla="*/ 6442 w 10000"/>
              <a:gd name="connsiteY34" fmla="*/ 980 h 9850"/>
              <a:gd name="connsiteX35" fmla="*/ 6361 w 10000"/>
              <a:gd name="connsiteY35" fmla="*/ 830 h 9850"/>
              <a:gd name="connsiteX36" fmla="*/ 5983 w 10000"/>
              <a:gd name="connsiteY36" fmla="*/ 602 h 9850"/>
              <a:gd name="connsiteX37" fmla="*/ 5381 w 10000"/>
              <a:gd name="connsiteY37" fmla="*/ 527 h 9850"/>
              <a:gd name="connsiteX38" fmla="*/ 4017 w 10000"/>
              <a:gd name="connsiteY38" fmla="*/ 339 h 9850"/>
              <a:gd name="connsiteX39" fmla="*/ 3334 w 10000"/>
              <a:gd name="connsiteY39" fmla="*/ 226 h 9850"/>
              <a:gd name="connsiteX40" fmla="*/ 2731 w 10000"/>
              <a:gd name="connsiteY40" fmla="*/ 226 h 9850"/>
              <a:gd name="connsiteX41" fmla="*/ 1366 w 10000"/>
              <a:gd name="connsiteY41" fmla="*/ 226 h 9850"/>
              <a:gd name="connsiteX42" fmla="*/ 1590 w 10000"/>
              <a:gd name="connsiteY42" fmla="*/ 113 h 9850"/>
              <a:gd name="connsiteX43" fmla="*/ 1671 w 10000"/>
              <a:gd name="connsiteY43" fmla="*/ 74 h 9850"/>
              <a:gd name="connsiteX44" fmla="*/ 1519 w 10000"/>
              <a:gd name="connsiteY44" fmla="*/ 37 h 9850"/>
              <a:gd name="connsiteX45" fmla="*/ 1141 w 10000"/>
              <a:gd name="connsiteY45" fmla="*/ 0 h 9850"/>
              <a:gd name="connsiteX46" fmla="*/ 988 w 10000"/>
              <a:gd name="connsiteY46" fmla="*/ 149 h 9850"/>
              <a:gd name="connsiteX47" fmla="*/ 683 w 10000"/>
              <a:gd name="connsiteY47" fmla="*/ 188 h 9850"/>
              <a:gd name="connsiteX48" fmla="*/ 683 w 10000"/>
              <a:gd name="connsiteY48" fmla="*/ 303 h 9850"/>
              <a:gd name="connsiteX49" fmla="*/ 378 w 10000"/>
              <a:gd name="connsiteY49" fmla="*/ 453 h 9850"/>
              <a:gd name="connsiteX50" fmla="*/ 81 w 10000"/>
              <a:gd name="connsiteY50" fmla="*/ 679 h 9850"/>
              <a:gd name="connsiteX51" fmla="*/ 0 w 10000"/>
              <a:gd name="connsiteY51" fmla="*/ 904 h 9850"/>
              <a:gd name="connsiteX52" fmla="*/ 234 w 10000"/>
              <a:gd name="connsiteY52" fmla="*/ 1207 h 9850"/>
              <a:gd name="connsiteX53" fmla="*/ 611 w 10000"/>
              <a:gd name="connsiteY53" fmla="*/ 1282 h 9850"/>
              <a:gd name="connsiteX54" fmla="*/ 988 w 10000"/>
              <a:gd name="connsiteY54" fmla="*/ 1472 h 9850"/>
              <a:gd name="connsiteX55" fmla="*/ 836 w 10000"/>
              <a:gd name="connsiteY55" fmla="*/ 1735 h 9850"/>
              <a:gd name="connsiteX56" fmla="*/ 1294 w 10000"/>
              <a:gd name="connsiteY56" fmla="*/ 2190 h 9850"/>
              <a:gd name="connsiteX57" fmla="*/ 1895 w 10000"/>
              <a:gd name="connsiteY57" fmla="*/ 2490 h 9850"/>
              <a:gd name="connsiteX58" fmla="*/ 1519 w 10000"/>
              <a:gd name="connsiteY58" fmla="*/ 2716 h 9850"/>
              <a:gd name="connsiteX59" fmla="*/ 1590 w 10000"/>
              <a:gd name="connsiteY59" fmla="*/ 2980 h 9850"/>
              <a:gd name="connsiteX60" fmla="*/ 2202 w 10000"/>
              <a:gd name="connsiteY60" fmla="*/ 3168 h 9850"/>
              <a:gd name="connsiteX61" fmla="*/ 2578 w 10000"/>
              <a:gd name="connsiteY61" fmla="*/ 3434 h 9850"/>
              <a:gd name="connsiteX62" fmla="*/ 2426 w 10000"/>
              <a:gd name="connsiteY62" fmla="*/ 3660 h 9850"/>
              <a:gd name="connsiteX63" fmla="*/ 3027 w 10000"/>
              <a:gd name="connsiteY63" fmla="*/ 3849 h 9850"/>
              <a:gd name="connsiteX64" fmla="*/ 3486 w 10000"/>
              <a:gd name="connsiteY64" fmla="*/ 4076 h 9850"/>
              <a:gd name="connsiteX65" fmla="*/ 3414 w 10000"/>
              <a:gd name="connsiteY65" fmla="*/ 4377 h 9850"/>
              <a:gd name="connsiteX66" fmla="*/ 3027 w 10000"/>
              <a:gd name="connsiteY66" fmla="*/ 4716 h 9850"/>
              <a:gd name="connsiteX67" fmla="*/ 2578 w 10000"/>
              <a:gd name="connsiteY67" fmla="*/ 5056 h 9850"/>
              <a:gd name="connsiteX68" fmla="*/ 2354 w 10000"/>
              <a:gd name="connsiteY68" fmla="*/ 5509 h 9850"/>
              <a:gd name="connsiteX69" fmla="*/ 2498 w 10000"/>
              <a:gd name="connsiteY69" fmla="*/ 5434 h 9850"/>
              <a:gd name="connsiteX70" fmla="*/ 2731 w 10000"/>
              <a:gd name="connsiteY70" fmla="*/ 5584 h 9850"/>
              <a:gd name="connsiteX71" fmla="*/ 3109 w 10000"/>
              <a:gd name="connsiteY71" fmla="*/ 5660 h 9850"/>
              <a:gd name="connsiteX72" fmla="*/ 3558 w 10000"/>
              <a:gd name="connsiteY72" fmla="*/ 5699 h 9850"/>
              <a:gd name="connsiteX73" fmla="*/ 3558 w 10000"/>
              <a:gd name="connsiteY73" fmla="*/ 5735 h 9850"/>
              <a:gd name="connsiteX74" fmla="*/ 3486 w 10000"/>
              <a:gd name="connsiteY74" fmla="*/ 5773 h 9850"/>
              <a:gd name="connsiteX75" fmla="*/ 3261 w 10000"/>
              <a:gd name="connsiteY75" fmla="*/ 5812 h 9850"/>
              <a:gd name="connsiteX76" fmla="*/ 3109 w 10000"/>
              <a:gd name="connsiteY76" fmla="*/ 5812 h 9850"/>
              <a:gd name="connsiteX77" fmla="*/ 3027 w 10000"/>
              <a:gd name="connsiteY77" fmla="*/ 5923 h 9850"/>
              <a:gd name="connsiteX78" fmla="*/ 2578 w 10000"/>
              <a:gd name="connsiteY78" fmla="*/ 5962 h 9850"/>
              <a:gd name="connsiteX79" fmla="*/ 2578 w 10000"/>
              <a:gd name="connsiteY79" fmla="*/ 6076 h 9850"/>
              <a:gd name="connsiteX80" fmla="*/ 2578 w 10000"/>
              <a:gd name="connsiteY80" fmla="*/ 6188 h 9850"/>
              <a:gd name="connsiteX81" fmla="*/ 2498 w 10000"/>
              <a:gd name="connsiteY81" fmla="*/ 6188 h 9850"/>
              <a:gd name="connsiteX82" fmla="*/ 2578 w 10000"/>
              <a:gd name="connsiteY82" fmla="*/ 6263 h 9850"/>
              <a:gd name="connsiteX83" fmla="*/ 2578 w 10000"/>
              <a:gd name="connsiteY83" fmla="*/ 6491 h 9850"/>
              <a:gd name="connsiteX84" fmla="*/ 2578 w 10000"/>
              <a:gd name="connsiteY84" fmla="*/ 6792 h 9850"/>
              <a:gd name="connsiteX85" fmla="*/ 2956 w 10000"/>
              <a:gd name="connsiteY85" fmla="*/ 7018 h 9850"/>
              <a:gd name="connsiteX86" fmla="*/ 2803 w 10000"/>
              <a:gd name="connsiteY86" fmla="*/ 7321 h 9850"/>
              <a:gd name="connsiteX87" fmla="*/ 3109 w 10000"/>
              <a:gd name="connsiteY87" fmla="*/ 7359 h 9850"/>
              <a:gd name="connsiteX88" fmla="*/ 3181 w 10000"/>
              <a:gd name="connsiteY88" fmla="*/ 7546 h 9850"/>
              <a:gd name="connsiteX89" fmla="*/ 3486 w 10000"/>
              <a:gd name="connsiteY89" fmla="*/ 7699 h 9850"/>
              <a:gd name="connsiteX90" fmla="*/ 3710 w 10000"/>
              <a:gd name="connsiteY90" fmla="*/ 8000 h 9850"/>
              <a:gd name="connsiteX91" fmla="*/ 3710 w 10000"/>
              <a:gd name="connsiteY91" fmla="*/ 7963 h 9850"/>
              <a:gd name="connsiteX92" fmla="*/ 3935 w 10000"/>
              <a:gd name="connsiteY92" fmla="*/ 7963 h 9850"/>
              <a:gd name="connsiteX93" fmla="*/ 4169 w 10000"/>
              <a:gd name="connsiteY93" fmla="*/ 8038 h 9850"/>
              <a:gd name="connsiteX94" fmla="*/ 4322 w 10000"/>
              <a:gd name="connsiteY94" fmla="*/ 8000 h 9850"/>
              <a:gd name="connsiteX95" fmla="*/ 4618 w 10000"/>
              <a:gd name="connsiteY95" fmla="*/ 8038 h 9850"/>
              <a:gd name="connsiteX96" fmla="*/ 4771 w 10000"/>
              <a:gd name="connsiteY96" fmla="*/ 8113 h 9850"/>
              <a:gd name="connsiteX97" fmla="*/ 5149 w 10000"/>
              <a:gd name="connsiteY97" fmla="*/ 8000 h 9850"/>
              <a:gd name="connsiteX98" fmla="*/ 5454 w 10000"/>
              <a:gd name="connsiteY98" fmla="*/ 8038 h 9850"/>
              <a:gd name="connsiteX99" fmla="*/ 5759 w 10000"/>
              <a:gd name="connsiteY99" fmla="*/ 8150 h 9850"/>
              <a:gd name="connsiteX100" fmla="*/ 5830 w 10000"/>
              <a:gd name="connsiteY100" fmla="*/ 8302 h 9850"/>
              <a:gd name="connsiteX101" fmla="*/ 5830 w 10000"/>
              <a:gd name="connsiteY101" fmla="*/ 8453 h 9850"/>
              <a:gd name="connsiteX102" fmla="*/ 6137 w 10000"/>
              <a:gd name="connsiteY102" fmla="*/ 8528 h 9850"/>
              <a:gd name="connsiteX103" fmla="*/ 6137 w 10000"/>
              <a:gd name="connsiteY103" fmla="*/ 8604 h 9850"/>
              <a:gd name="connsiteX104" fmla="*/ 6442 w 10000"/>
              <a:gd name="connsiteY104" fmla="*/ 8718 h 9850"/>
              <a:gd name="connsiteX105" fmla="*/ 6819 w 10000"/>
              <a:gd name="connsiteY105" fmla="*/ 8754 h 9850"/>
              <a:gd name="connsiteX106" fmla="*/ 6891 w 10000"/>
              <a:gd name="connsiteY106" fmla="*/ 8868 h 9850"/>
              <a:gd name="connsiteX107" fmla="*/ 7502 w 10000"/>
              <a:gd name="connsiteY107" fmla="*/ 8943 h 9850"/>
              <a:gd name="connsiteX108" fmla="*/ 7727 w 10000"/>
              <a:gd name="connsiteY108" fmla="*/ 9057 h 9850"/>
              <a:gd name="connsiteX109" fmla="*/ 7574 w 10000"/>
              <a:gd name="connsiteY109" fmla="*/ 9170 h 9850"/>
              <a:gd name="connsiteX110" fmla="*/ 7421 w 10000"/>
              <a:gd name="connsiteY110" fmla="*/ 9246 h 9850"/>
              <a:gd name="connsiteX111" fmla="*/ 7116 w 10000"/>
              <a:gd name="connsiteY111" fmla="*/ 9472 h 9850"/>
              <a:gd name="connsiteX112" fmla="*/ 7269 w 10000"/>
              <a:gd name="connsiteY112" fmla="*/ 9699 h 9850"/>
              <a:gd name="connsiteX113" fmla="*/ 7502 w 10000"/>
              <a:gd name="connsiteY113" fmla="*/ 9850 h 9850"/>
              <a:gd name="connsiteX114" fmla="*/ 7798 w 10000"/>
              <a:gd name="connsiteY114" fmla="*/ 9850 h 9850"/>
              <a:gd name="connsiteX115" fmla="*/ 7879 w 10000"/>
              <a:gd name="connsiteY115" fmla="*/ 9660 h 9850"/>
              <a:gd name="connsiteX116" fmla="*/ 7781 w 10000"/>
              <a:gd name="connsiteY116" fmla="*/ 9726 h 9850"/>
              <a:gd name="connsiteX117" fmla="*/ 8706 w 10000"/>
              <a:gd name="connsiteY117" fmla="*/ 9510 h 9850"/>
              <a:gd name="connsiteX118" fmla="*/ 9083 w 10000"/>
              <a:gd name="connsiteY118" fmla="*/ 9585 h 9850"/>
              <a:gd name="connsiteX119" fmla="*/ 10000 w 10000"/>
              <a:gd name="connsiteY119" fmla="*/ 6038 h 9850"/>
              <a:gd name="connsiteX0" fmla="*/ 7349 w 9083"/>
              <a:gd name="connsiteY0" fmla="*/ 574 h 10000"/>
              <a:gd name="connsiteX1" fmla="*/ 6442 w 9083"/>
              <a:gd name="connsiteY1" fmla="*/ 1915 h 10000"/>
              <a:gd name="connsiteX2" fmla="*/ 6738 w 9083"/>
              <a:gd name="connsiteY2" fmla="*/ 2413 h 10000"/>
              <a:gd name="connsiteX3" fmla="*/ 5983 w 9083"/>
              <a:gd name="connsiteY3" fmla="*/ 2413 h 10000"/>
              <a:gd name="connsiteX4" fmla="*/ 5381 w 9083"/>
              <a:gd name="connsiteY4" fmla="*/ 2337 h 10000"/>
              <a:gd name="connsiteX5" fmla="*/ 5229 w 9083"/>
              <a:gd name="connsiteY5" fmla="*/ 2413 h 10000"/>
              <a:gd name="connsiteX6" fmla="*/ 5149 w 9083"/>
              <a:gd name="connsiteY6" fmla="*/ 2528 h 10000"/>
              <a:gd name="connsiteX7" fmla="*/ 5454 w 9083"/>
              <a:gd name="connsiteY7" fmla="*/ 2681 h 10000"/>
              <a:gd name="connsiteX8" fmla="*/ 5912 w 9083"/>
              <a:gd name="connsiteY8" fmla="*/ 2720 h 10000"/>
              <a:gd name="connsiteX9" fmla="*/ 6137 w 9083"/>
              <a:gd name="connsiteY9" fmla="*/ 2720 h 10000"/>
              <a:gd name="connsiteX10" fmla="*/ 6289 w 9083"/>
              <a:gd name="connsiteY10" fmla="*/ 2796 h 10000"/>
              <a:gd name="connsiteX11" fmla="*/ 6289 w 9083"/>
              <a:gd name="connsiteY11" fmla="*/ 2873 h 10000"/>
              <a:gd name="connsiteX12" fmla="*/ 6137 w 9083"/>
              <a:gd name="connsiteY12" fmla="*/ 2989 h 10000"/>
              <a:gd name="connsiteX13" fmla="*/ 6055 w 9083"/>
              <a:gd name="connsiteY13" fmla="*/ 3025 h 10000"/>
              <a:gd name="connsiteX14" fmla="*/ 5830 w 9083"/>
              <a:gd name="connsiteY14" fmla="*/ 3025 h 10000"/>
              <a:gd name="connsiteX15" fmla="*/ 5381 w 9083"/>
              <a:gd name="connsiteY15" fmla="*/ 2948 h 10000"/>
              <a:gd name="connsiteX16" fmla="*/ 4923 w 9083"/>
              <a:gd name="connsiteY16" fmla="*/ 2911 h 10000"/>
              <a:gd name="connsiteX17" fmla="*/ 4698 w 9083"/>
              <a:gd name="connsiteY17" fmla="*/ 2873 h 10000"/>
              <a:gd name="connsiteX18" fmla="*/ 4546 w 9083"/>
              <a:gd name="connsiteY18" fmla="*/ 2796 h 10000"/>
              <a:gd name="connsiteX19" fmla="*/ 4017 w 9083"/>
              <a:gd name="connsiteY19" fmla="*/ 2451 h 10000"/>
              <a:gd name="connsiteX20" fmla="*/ 3935 w 9083"/>
              <a:gd name="connsiteY20" fmla="*/ 2260 h 10000"/>
              <a:gd name="connsiteX21" fmla="*/ 3935 w 9083"/>
              <a:gd name="connsiteY21" fmla="*/ 2183 h 10000"/>
              <a:gd name="connsiteX22" fmla="*/ 3863 w 9083"/>
              <a:gd name="connsiteY22" fmla="*/ 2067 h 10000"/>
              <a:gd name="connsiteX23" fmla="*/ 3414 w 9083"/>
              <a:gd name="connsiteY23" fmla="*/ 1992 h 10000"/>
              <a:gd name="connsiteX24" fmla="*/ 3027 w 9083"/>
              <a:gd name="connsiteY24" fmla="*/ 1915 h 10000"/>
              <a:gd name="connsiteX25" fmla="*/ 2273 w 9083"/>
              <a:gd name="connsiteY25" fmla="*/ 1646 h 10000"/>
              <a:gd name="connsiteX26" fmla="*/ 2578 w 9083"/>
              <a:gd name="connsiteY26" fmla="*/ 1646 h 10000"/>
              <a:gd name="connsiteX27" fmla="*/ 2884 w 9083"/>
              <a:gd name="connsiteY27" fmla="*/ 1723 h 10000"/>
              <a:gd name="connsiteX28" fmla="*/ 3558 w 9083"/>
              <a:gd name="connsiteY28" fmla="*/ 1723 h 10000"/>
              <a:gd name="connsiteX29" fmla="*/ 5076 w 9083"/>
              <a:gd name="connsiteY29" fmla="*/ 1761 h 10000"/>
              <a:gd name="connsiteX30" fmla="*/ 5606 w 9083"/>
              <a:gd name="connsiteY30" fmla="*/ 1685 h 10000"/>
              <a:gd name="connsiteX31" fmla="*/ 5912 w 9083"/>
              <a:gd name="connsiteY31" fmla="*/ 1609 h 10000"/>
              <a:gd name="connsiteX32" fmla="*/ 6137 w 9083"/>
              <a:gd name="connsiteY32" fmla="*/ 1455 h 10000"/>
              <a:gd name="connsiteX33" fmla="*/ 6361 w 9083"/>
              <a:gd name="connsiteY33" fmla="*/ 1149 h 10000"/>
              <a:gd name="connsiteX34" fmla="*/ 6442 w 9083"/>
              <a:gd name="connsiteY34" fmla="*/ 995 h 10000"/>
              <a:gd name="connsiteX35" fmla="*/ 6361 w 9083"/>
              <a:gd name="connsiteY35" fmla="*/ 843 h 10000"/>
              <a:gd name="connsiteX36" fmla="*/ 5983 w 9083"/>
              <a:gd name="connsiteY36" fmla="*/ 611 h 10000"/>
              <a:gd name="connsiteX37" fmla="*/ 5381 w 9083"/>
              <a:gd name="connsiteY37" fmla="*/ 535 h 10000"/>
              <a:gd name="connsiteX38" fmla="*/ 4017 w 9083"/>
              <a:gd name="connsiteY38" fmla="*/ 344 h 10000"/>
              <a:gd name="connsiteX39" fmla="*/ 3334 w 9083"/>
              <a:gd name="connsiteY39" fmla="*/ 229 h 10000"/>
              <a:gd name="connsiteX40" fmla="*/ 2731 w 9083"/>
              <a:gd name="connsiteY40" fmla="*/ 229 h 10000"/>
              <a:gd name="connsiteX41" fmla="*/ 1366 w 9083"/>
              <a:gd name="connsiteY41" fmla="*/ 229 h 10000"/>
              <a:gd name="connsiteX42" fmla="*/ 1590 w 9083"/>
              <a:gd name="connsiteY42" fmla="*/ 115 h 10000"/>
              <a:gd name="connsiteX43" fmla="*/ 1671 w 9083"/>
              <a:gd name="connsiteY43" fmla="*/ 75 h 10000"/>
              <a:gd name="connsiteX44" fmla="*/ 1519 w 9083"/>
              <a:gd name="connsiteY44" fmla="*/ 38 h 10000"/>
              <a:gd name="connsiteX45" fmla="*/ 1141 w 9083"/>
              <a:gd name="connsiteY45" fmla="*/ 0 h 10000"/>
              <a:gd name="connsiteX46" fmla="*/ 988 w 9083"/>
              <a:gd name="connsiteY46" fmla="*/ 151 h 10000"/>
              <a:gd name="connsiteX47" fmla="*/ 683 w 9083"/>
              <a:gd name="connsiteY47" fmla="*/ 191 h 10000"/>
              <a:gd name="connsiteX48" fmla="*/ 683 w 9083"/>
              <a:gd name="connsiteY48" fmla="*/ 308 h 10000"/>
              <a:gd name="connsiteX49" fmla="*/ 378 w 9083"/>
              <a:gd name="connsiteY49" fmla="*/ 460 h 10000"/>
              <a:gd name="connsiteX50" fmla="*/ 81 w 9083"/>
              <a:gd name="connsiteY50" fmla="*/ 689 h 10000"/>
              <a:gd name="connsiteX51" fmla="*/ 0 w 9083"/>
              <a:gd name="connsiteY51" fmla="*/ 918 h 10000"/>
              <a:gd name="connsiteX52" fmla="*/ 234 w 9083"/>
              <a:gd name="connsiteY52" fmla="*/ 1225 h 10000"/>
              <a:gd name="connsiteX53" fmla="*/ 611 w 9083"/>
              <a:gd name="connsiteY53" fmla="*/ 1302 h 10000"/>
              <a:gd name="connsiteX54" fmla="*/ 988 w 9083"/>
              <a:gd name="connsiteY54" fmla="*/ 1494 h 10000"/>
              <a:gd name="connsiteX55" fmla="*/ 836 w 9083"/>
              <a:gd name="connsiteY55" fmla="*/ 1761 h 10000"/>
              <a:gd name="connsiteX56" fmla="*/ 1294 w 9083"/>
              <a:gd name="connsiteY56" fmla="*/ 2223 h 10000"/>
              <a:gd name="connsiteX57" fmla="*/ 1895 w 9083"/>
              <a:gd name="connsiteY57" fmla="*/ 2528 h 10000"/>
              <a:gd name="connsiteX58" fmla="*/ 1519 w 9083"/>
              <a:gd name="connsiteY58" fmla="*/ 2757 h 10000"/>
              <a:gd name="connsiteX59" fmla="*/ 1590 w 9083"/>
              <a:gd name="connsiteY59" fmla="*/ 3025 h 10000"/>
              <a:gd name="connsiteX60" fmla="*/ 2202 w 9083"/>
              <a:gd name="connsiteY60" fmla="*/ 3216 h 10000"/>
              <a:gd name="connsiteX61" fmla="*/ 2578 w 9083"/>
              <a:gd name="connsiteY61" fmla="*/ 3486 h 10000"/>
              <a:gd name="connsiteX62" fmla="*/ 2426 w 9083"/>
              <a:gd name="connsiteY62" fmla="*/ 3716 h 10000"/>
              <a:gd name="connsiteX63" fmla="*/ 3027 w 9083"/>
              <a:gd name="connsiteY63" fmla="*/ 3908 h 10000"/>
              <a:gd name="connsiteX64" fmla="*/ 3486 w 9083"/>
              <a:gd name="connsiteY64" fmla="*/ 4138 h 10000"/>
              <a:gd name="connsiteX65" fmla="*/ 3414 w 9083"/>
              <a:gd name="connsiteY65" fmla="*/ 4444 h 10000"/>
              <a:gd name="connsiteX66" fmla="*/ 3027 w 9083"/>
              <a:gd name="connsiteY66" fmla="*/ 4788 h 10000"/>
              <a:gd name="connsiteX67" fmla="*/ 2578 w 9083"/>
              <a:gd name="connsiteY67" fmla="*/ 5133 h 10000"/>
              <a:gd name="connsiteX68" fmla="*/ 2354 w 9083"/>
              <a:gd name="connsiteY68" fmla="*/ 5593 h 10000"/>
              <a:gd name="connsiteX69" fmla="*/ 2498 w 9083"/>
              <a:gd name="connsiteY69" fmla="*/ 5517 h 10000"/>
              <a:gd name="connsiteX70" fmla="*/ 2731 w 9083"/>
              <a:gd name="connsiteY70" fmla="*/ 5669 h 10000"/>
              <a:gd name="connsiteX71" fmla="*/ 3109 w 9083"/>
              <a:gd name="connsiteY71" fmla="*/ 5746 h 10000"/>
              <a:gd name="connsiteX72" fmla="*/ 3558 w 9083"/>
              <a:gd name="connsiteY72" fmla="*/ 5786 h 10000"/>
              <a:gd name="connsiteX73" fmla="*/ 3558 w 9083"/>
              <a:gd name="connsiteY73" fmla="*/ 5822 h 10000"/>
              <a:gd name="connsiteX74" fmla="*/ 3486 w 9083"/>
              <a:gd name="connsiteY74" fmla="*/ 5861 h 10000"/>
              <a:gd name="connsiteX75" fmla="*/ 3261 w 9083"/>
              <a:gd name="connsiteY75" fmla="*/ 5901 h 10000"/>
              <a:gd name="connsiteX76" fmla="*/ 3109 w 9083"/>
              <a:gd name="connsiteY76" fmla="*/ 5901 h 10000"/>
              <a:gd name="connsiteX77" fmla="*/ 3027 w 9083"/>
              <a:gd name="connsiteY77" fmla="*/ 6013 h 10000"/>
              <a:gd name="connsiteX78" fmla="*/ 2578 w 9083"/>
              <a:gd name="connsiteY78" fmla="*/ 6053 h 10000"/>
              <a:gd name="connsiteX79" fmla="*/ 2578 w 9083"/>
              <a:gd name="connsiteY79" fmla="*/ 6169 h 10000"/>
              <a:gd name="connsiteX80" fmla="*/ 2578 w 9083"/>
              <a:gd name="connsiteY80" fmla="*/ 6282 h 10000"/>
              <a:gd name="connsiteX81" fmla="*/ 2498 w 9083"/>
              <a:gd name="connsiteY81" fmla="*/ 6282 h 10000"/>
              <a:gd name="connsiteX82" fmla="*/ 2578 w 9083"/>
              <a:gd name="connsiteY82" fmla="*/ 6358 h 10000"/>
              <a:gd name="connsiteX83" fmla="*/ 2578 w 9083"/>
              <a:gd name="connsiteY83" fmla="*/ 6590 h 10000"/>
              <a:gd name="connsiteX84" fmla="*/ 2578 w 9083"/>
              <a:gd name="connsiteY84" fmla="*/ 6895 h 10000"/>
              <a:gd name="connsiteX85" fmla="*/ 2956 w 9083"/>
              <a:gd name="connsiteY85" fmla="*/ 7125 h 10000"/>
              <a:gd name="connsiteX86" fmla="*/ 2803 w 9083"/>
              <a:gd name="connsiteY86" fmla="*/ 7432 h 10000"/>
              <a:gd name="connsiteX87" fmla="*/ 3109 w 9083"/>
              <a:gd name="connsiteY87" fmla="*/ 7471 h 10000"/>
              <a:gd name="connsiteX88" fmla="*/ 3181 w 9083"/>
              <a:gd name="connsiteY88" fmla="*/ 7661 h 10000"/>
              <a:gd name="connsiteX89" fmla="*/ 3486 w 9083"/>
              <a:gd name="connsiteY89" fmla="*/ 7816 h 10000"/>
              <a:gd name="connsiteX90" fmla="*/ 3710 w 9083"/>
              <a:gd name="connsiteY90" fmla="*/ 8122 h 10000"/>
              <a:gd name="connsiteX91" fmla="*/ 3710 w 9083"/>
              <a:gd name="connsiteY91" fmla="*/ 8084 h 10000"/>
              <a:gd name="connsiteX92" fmla="*/ 3935 w 9083"/>
              <a:gd name="connsiteY92" fmla="*/ 8084 h 10000"/>
              <a:gd name="connsiteX93" fmla="*/ 4169 w 9083"/>
              <a:gd name="connsiteY93" fmla="*/ 8160 h 10000"/>
              <a:gd name="connsiteX94" fmla="*/ 4322 w 9083"/>
              <a:gd name="connsiteY94" fmla="*/ 8122 h 10000"/>
              <a:gd name="connsiteX95" fmla="*/ 4618 w 9083"/>
              <a:gd name="connsiteY95" fmla="*/ 8160 h 10000"/>
              <a:gd name="connsiteX96" fmla="*/ 4771 w 9083"/>
              <a:gd name="connsiteY96" fmla="*/ 8237 h 10000"/>
              <a:gd name="connsiteX97" fmla="*/ 5149 w 9083"/>
              <a:gd name="connsiteY97" fmla="*/ 8122 h 10000"/>
              <a:gd name="connsiteX98" fmla="*/ 5454 w 9083"/>
              <a:gd name="connsiteY98" fmla="*/ 8160 h 10000"/>
              <a:gd name="connsiteX99" fmla="*/ 5759 w 9083"/>
              <a:gd name="connsiteY99" fmla="*/ 8274 h 10000"/>
              <a:gd name="connsiteX100" fmla="*/ 5830 w 9083"/>
              <a:gd name="connsiteY100" fmla="*/ 8428 h 10000"/>
              <a:gd name="connsiteX101" fmla="*/ 5830 w 9083"/>
              <a:gd name="connsiteY101" fmla="*/ 8582 h 10000"/>
              <a:gd name="connsiteX102" fmla="*/ 6137 w 9083"/>
              <a:gd name="connsiteY102" fmla="*/ 8658 h 10000"/>
              <a:gd name="connsiteX103" fmla="*/ 6137 w 9083"/>
              <a:gd name="connsiteY103" fmla="*/ 8735 h 10000"/>
              <a:gd name="connsiteX104" fmla="*/ 6442 w 9083"/>
              <a:gd name="connsiteY104" fmla="*/ 8851 h 10000"/>
              <a:gd name="connsiteX105" fmla="*/ 6819 w 9083"/>
              <a:gd name="connsiteY105" fmla="*/ 8887 h 10000"/>
              <a:gd name="connsiteX106" fmla="*/ 6891 w 9083"/>
              <a:gd name="connsiteY106" fmla="*/ 9003 h 10000"/>
              <a:gd name="connsiteX107" fmla="*/ 7502 w 9083"/>
              <a:gd name="connsiteY107" fmla="*/ 9079 h 10000"/>
              <a:gd name="connsiteX108" fmla="*/ 7727 w 9083"/>
              <a:gd name="connsiteY108" fmla="*/ 9195 h 10000"/>
              <a:gd name="connsiteX109" fmla="*/ 7574 w 9083"/>
              <a:gd name="connsiteY109" fmla="*/ 9310 h 10000"/>
              <a:gd name="connsiteX110" fmla="*/ 7421 w 9083"/>
              <a:gd name="connsiteY110" fmla="*/ 9387 h 10000"/>
              <a:gd name="connsiteX111" fmla="*/ 7116 w 9083"/>
              <a:gd name="connsiteY111" fmla="*/ 9616 h 10000"/>
              <a:gd name="connsiteX112" fmla="*/ 7269 w 9083"/>
              <a:gd name="connsiteY112" fmla="*/ 9847 h 10000"/>
              <a:gd name="connsiteX113" fmla="*/ 7502 w 9083"/>
              <a:gd name="connsiteY113" fmla="*/ 10000 h 10000"/>
              <a:gd name="connsiteX114" fmla="*/ 7798 w 9083"/>
              <a:gd name="connsiteY114" fmla="*/ 10000 h 10000"/>
              <a:gd name="connsiteX115" fmla="*/ 7879 w 9083"/>
              <a:gd name="connsiteY115" fmla="*/ 9807 h 10000"/>
              <a:gd name="connsiteX116" fmla="*/ 7781 w 9083"/>
              <a:gd name="connsiteY116" fmla="*/ 9874 h 10000"/>
              <a:gd name="connsiteX117" fmla="*/ 8706 w 9083"/>
              <a:gd name="connsiteY117" fmla="*/ 9655 h 10000"/>
              <a:gd name="connsiteX118" fmla="*/ 9083 w 9083"/>
              <a:gd name="connsiteY118" fmla="*/ 9731 h 10000"/>
              <a:gd name="connsiteX0" fmla="*/ 8091 w 10000"/>
              <a:gd name="connsiteY0" fmla="*/ 574 h 10000"/>
              <a:gd name="connsiteX1" fmla="*/ 7092 w 10000"/>
              <a:gd name="connsiteY1" fmla="*/ 1915 h 10000"/>
              <a:gd name="connsiteX2" fmla="*/ 7418 w 10000"/>
              <a:gd name="connsiteY2" fmla="*/ 2413 h 10000"/>
              <a:gd name="connsiteX3" fmla="*/ 6587 w 10000"/>
              <a:gd name="connsiteY3" fmla="*/ 2413 h 10000"/>
              <a:gd name="connsiteX4" fmla="*/ 5924 w 10000"/>
              <a:gd name="connsiteY4" fmla="*/ 2337 h 10000"/>
              <a:gd name="connsiteX5" fmla="*/ 5757 w 10000"/>
              <a:gd name="connsiteY5" fmla="*/ 2413 h 10000"/>
              <a:gd name="connsiteX6" fmla="*/ 5669 w 10000"/>
              <a:gd name="connsiteY6" fmla="*/ 2528 h 10000"/>
              <a:gd name="connsiteX7" fmla="*/ 6005 w 10000"/>
              <a:gd name="connsiteY7" fmla="*/ 2681 h 10000"/>
              <a:gd name="connsiteX8" fmla="*/ 6509 w 10000"/>
              <a:gd name="connsiteY8" fmla="*/ 2720 h 10000"/>
              <a:gd name="connsiteX9" fmla="*/ 6757 w 10000"/>
              <a:gd name="connsiteY9" fmla="*/ 2720 h 10000"/>
              <a:gd name="connsiteX10" fmla="*/ 6924 w 10000"/>
              <a:gd name="connsiteY10" fmla="*/ 2796 h 10000"/>
              <a:gd name="connsiteX11" fmla="*/ 6924 w 10000"/>
              <a:gd name="connsiteY11" fmla="*/ 2873 h 10000"/>
              <a:gd name="connsiteX12" fmla="*/ 6757 w 10000"/>
              <a:gd name="connsiteY12" fmla="*/ 2989 h 10000"/>
              <a:gd name="connsiteX13" fmla="*/ 6666 w 10000"/>
              <a:gd name="connsiteY13" fmla="*/ 3025 h 10000"/>
              <a:gd name="connsiteX14" fmla="*/ 6419 w 10000"/>
              <a:gd name="connsiteY14" fmla="*/ 3025 h 10000"/>
              <a:gd name="connsiteX15" fmla="*/ 5924 w 10000"/>
              <a:gd name="connsiteY15" fmla="*/ 2948 h 10000"/>
              <a:gd name="connsiteX16" fmla="*/ 5420 w 10000"/>
              <a:gd name="connsiteY16" fmla="*/ 2911 h 10000"/>
              <a:gd name="connsiteX17" fmla="*/ 5172 w 10000"/>
              <a:gd name="connsiteY17" fmla="*/ 2873 h 10000"/>
              <a:gd name="connsiteX18" fmla="*/ 5005 w 10000"/>
              <a:gd name="connsiteY18" fmla="*/ 2796 h 10000"/>
              <a:gd name="connsiteX19" fmla="*/ 4423 w 10000"/>
              <a:gd name="connsiteY19" fmla="*/ 2451 h 10000"/>
              <a:gd name="connsiteX20" fmla="*/ 4332 w 10000"/>
              <a:gd name="connsiteY20" fmla="*/ 2260 h 10000"/>
              <a:gd name="connsiteX21" fmla="*/ 4332 w 10000"/>
              <a:gd name="connsiteY21" fmla="*/ 2183 h 10000"/>
              <a:gd name="connsiteX22" fmla="*/ 4253 w 10000"/>
              <a:gd name="connsiteY22" fmla="*/ 2067 h 10000"/>
              <a:gd name="connsiteX23" fmla="*/ 3759 w 10000"/>
              <a:gd name="connsiteY23" fmla="*/ 1992 h 10000"/>
              <a:gd name="connsiteX24" fmla="*/ 3333 w 10000"/>
              <a:gd name="connsiteY24" fmla="*/ 1915 h 10000"/>
              <a:gd name="connsiteX25" fmla="*/ 2502 w 10000"/>
              <a:gd name="connsiteY25" fmla="*/ 1646 h 10000"/>
              <a:gd name="connsiteX26" fmla="*/ 2838 w 10000"/>
              <a:gd name="connsiteY26" fmla="*/ 1646 h 10000"/>
              <a:gd name="connsiteX27" fmla="*/ 3175 w 10000"/>
              <a:gd name="connsiteY27" fmla="*/ 1723 h 10000"/>
              <a:gd name="connsiteX28" fmla="*/ 3917 w 10000"/>
              <a:gd name="connsiteY28" fmla="*/ 1723 h 10000"/>
              <a:gd name="connsiteX29" fmla="*/ 5588 w 10000"/>
              <a:gd name="connsiteY29" fmla="*/ 1761 h 10000"/>
              <a:gd name="connsiteX30" fmla="*/ 6172 w 10000"/>
              <a:gd name="connsiteY30" fmla="*/ 1685 h 10000"/>
              <a:gd name="connsiteX31" fmla="*/ 6509 w 10000"/>
              <a:gd name="connsiteY31" fmla="*/ 1609 h 10000"/>
              <a:gd name="connsiteX32" fmla="*/ 6757 w 10000"/>
              <a:gd name="connsiteY32" fmla="*/ 1455 h 10000"/>
              <a:gd name="connsiteX33" fmla="*/ 7003 w 10000"/>
              <a:gd name="connsiteY33" fmla="*/ 1149 h 10000"/>
              <a:gd name="connsiteX34" fmla="*/ 7092 w 10000"/>
              <a:gd name="connsiteY34" fmla="*/ 995 h 10000"/>
              <a:gd name="connsiteX35" fmla="*/ 7003 w 10000"/>
              <a:gd name="connsiteY35" fmla="*/ 843 h 10000"/>
              <a:gd name="connsiteX36" fmla="*/ 6587 w 10000"/>
              <a:gd name="connsiteY36" fmla="*/ 611 h 10000"/>
              <a:gd name="connsiteX37" fmla="*/ 5924 w 10000"/>
              <a:gd name="connsiteY37" fmla="*/ 535 h 10000"/>
              <a:gd name="connsiteX38" fmla="*/ 4423 w 10000"/>
              <a:gd name="connsiteY38" fmla="*/ 344 h 10000"/>
              <a:gd name="connsiteX39" fmla="*/ 3671 w 10000"/>
              <a:gd name="connsiteY39" fmla="*/ 229 h 10000"/>
              <a:gd name="connsiteX40" fmla="*/ 3007 w 10000"/>
              <a:gd name="connsiteY40" fmla="*/ 229 h 10000"/>
              <a:gd name="connsiteX41" fmla="*/ 1504 w 10000"/>
              <a:gd name="connsiteY41" fmla="*/ 229 h 10000"/>
              <a:gd name="connsiteX42" fmla="*/ 1751 w 10000"/>
              <a:gd name="connsiteY42" fmla="*/ 115 h 10000"/>
              <a:gd name="connsiteX43" fmla="*/ 1840 w 10000"/>
              <a:gd name="connsiteY43" fmla="*/ 75 h 10000"/>
              <a:gd name="connsiteX44" fmla="*/ 1672 w 10000"/>
              <a:gd name="connsiteY44" fmla="*/ 38 h 10000"/>
              <a:gd name="connsiteX45" fmla="*/ 1256 w 10000"/>
              <a:gd name="connsiteY45" fmla="*/ 0 h 10000"/>
              <a:gd name="connsiteX46" fmla="*/ 1088 w 10000"/>
              <a:gd name="connsiteY46" fmla="*/ 151 h 10000"/>
              <a:gd name="connsiteX47" fmla="*/ 752 w 10000"/>
              <a:gd name="connsiteY47" fmla="*/ 191 h 10000"/>
              <a:gd name="connsiteX48" fmla="*/ 752 w 10000"/>
              <a:gd name="connsiteY48" fmla="*/ 308 h 10000"/>
              <a:gd name="connsiteX49" fmla="*/ 416 w 10000"/>
              <a:gd name="connsiteY49" fmla="*/ 460 h 10000"/>
              <a:gd name="connsiteX50" fmla="*/ 89 w 10000"/>
              <a:gd name="connsiteY50" fmla="*/ 689 h 10000"/>
              <a:gd name="connsiteX51" fmla="*/ 0 w 10000"/>
              <a:gd name="connsiteY51" fmla="*/ 918 h 10000"/>
              <a:gd name="connsiteX52" fmla="*/ 258 w 10000"/>
              <a:gd name="connsiteY52" fmla="*/ 1225 h 10000"/>
              <a:gd name="connsiteX53" fmla="*/ 673 w 10000"/>
              <a:gd name="connsiteY53" fmla="*/ 1302 h 10000"/>
              <a:gd name="connsiteX54" fmla="*/ 1088 w 10000"/>
              <a:gd name="connsiteY54" fmla="*/ 1494 h 10000"/>
              <a:gd name="connsiteX55" fmla="*/ 920 w 10000"/>
              <a:gd name="connsiteY55" fmla="*/ 1761 h 10000"/>
              <a:gd name="connsiteX56" fmla="*/ 1425 w 10000"/>
              <a:gd name="connsiteY56" fmla="*/ 2223 h 10000"/>
              <a:gd name="connsiteX57" fmla="*/ 2086 w 10000"/>
              <a:gd name="connsiteY57" fmla="*/ 2528 h 10000"/>
              <a:gd name="connsiteX58" fmla="*/ 1672 w 10000"/>
              <a:gd name="connsiteY58" fmla="*/ 2757 h 10000"/>
              <a:gd name="connsiteX59" fmla="*/ 1751 w 10000"/>
              <a:gd name="connsiteY59" fmla="*/ 3025 h 10000"/>
              <a:gd name="connsiteX60" fmla="*/ 2424 w 10000"/>
              <a:gd name="connsiteY60" fmla="*/ 3216 h 10000"/>
              <a:gd name="connsiteX61" fmla="*/ 2838 w 10000"/>
              <a:gd name="connsiteY61" fmla="*/ 3486 h 10000"/>
              <a:gd name="connsiteX62" fmla="*/ 2671 w 10000"/>
              <a:gd name="connsiteY62" fmla="*/ 3716 h 10000"/>
              <a:gd name="connsiteX63" fmla="*/ 3333 w 10000"/>
              <a:gd name="connsiteY63" fmla="*/ 3908 h 10000"/>
              <a:gd name="connsiteX64" fmla="*/ 3838 w 10000"/>
              <a:gd name="connsiteY64" fmla="*/ 4138 h 10000"/>
              <a:gd name="connsiteX65" fmla="*/ 3759 w 10000"/>
              <a:gd name="connsiteY65" fmla="*/ 4444 h 10000"/>
              <a:gd name="connsiteX66" fmla="*/ 3333 w 10000"/>
              <a:gd name="connsiteY66" fmla="*/ 4788 h 10000"/>
              <a:gd name="connsiteX67" fmla="*/ 2838 w 10000"/>
              <a:gd name="connsiteY67" fmla="*/ 5133 h 10000"/>
              <a:gd name="connsiteX68" fmla="*/ 2592 w 10000"/>
              <a:gd name="connsiteY68" fmla="*/ 5593 h 10000"/>
              <a:gd name="connsiteX69" fmla="*/ 2750 w 10000"/>
              <a:gd name="connsiteY69" fmla="*/ 5517 h 10000"/>
              <a:gd name="connsiteX70" fmla="*/ 3007 w 10000"/>
              <a:gd name="connsiteY70" fmla="*/ 5669 h 10000"/>
              <a:gd name="connsiteX71" fmla="*/ 3423 w 10000"/>
              <a:gd name="connsiteY71" fmla="*/ 5746 h 10000"/>
              <a:gd name="connsiteX72" fmla="*/ 3917 w 10000"/>
              <a:gd name="connsiteY72" fmla="*/ 5786 h 10000"/>
              <a:gd name="connsiteX73" fmla="*/ 3917 w 10000"/>
              <a:gd name="connsiteY73" fmla="*/ 5822 h 10000"/>
              <a:gd name="connsiteX74" fmla="*/ 3838 w 10000"/>
              <a:gd name="connsiteY74" fmla="*/ 5861 h 10000"/>
              <a:gd name="connsiteX75" fmla="*/ 3590 w 10000"/>
              <a:gd name="connsiteY75" fmla="*/ 5901 h 10000"/>
              <a:gd name="connsiteX76" fmla="*/ 3423 w 10000"/>
              <a:gd name="connsiteY76" fmla="*/ 5901 h 10000"/>
              <a:gd name="connsiteX77" fmla="*/ 3333 w 10000"/>
              <a:gd name="connsiteY77" fmla="*/ 6013 h 10000"/>
              <a:gd name="connsiteX78" fmla="*/ 2838 w 10000"/>
              <a:gd name="connsiteY78" fmla="*/ 6053 h 10000"/>
              <a:gd name="connsiteX79" fmla="*/ 2838 w 10000"/>
              <a:gd name="connsiteY79" fmla="*/ 6169 h 10000"/>
              <a:gd name="connsiteX80" fmla="*/ 2838 w 10000"/>
              <a:gd name="connsiteY80" fmla="*/ 6282 h 10000"/>
              <a:gd name="connsiteX81" fmla="*/ 2750 w 10000"/>
              <a:gd name="connsiteY81" fmla="*/ 6282 h 10000"/>
              <a:gd name="connsiteX82" fmla="*/ 2838 w 10000"/>
              <a:gd name="connsiteY82" fmla="*/ 6358 h 10000"/>
              <a:gd name="connsiteX83" fmla="*/ 2838 w 10000"/>
              <a:gd name="connsiteY83" fmla="*/ 6590 h 10000"/>
              <a:gd name="connsiteX84" fmla="*/ 2838 w 10000"/>
              <a:gd name="connsiteY84" fmla="*/ 6895 h 10000"/>
              <a:gd name="connsiteX85" fmla="*/ 3254 w 10000"/>
              <a:gd name="connsiteY85" fmla="*/ 7125 h 10000"/>
              <a:gd name="connsiteX86" fmla="*/ 3086 w 10000"/>
              <a:gd name="connsiteY86" fmla="*/ 7432 h 10000"/>
              <a:gd name="connsiteX87" fmla="*/ 3423 w 10000"/>
              <a:gd name="connsiteY87" fmla="*/ 7471 h 10000"/>
              <a:gd name="connsiteX88" fmla="*/ 3502 w 10000"/>
              <a:gd name="connsiteY88" fmla="*/ 7661 h 10000"/>
              <a:gd name="connsiteX89" fmla="*/ 3838 w 10000"/>
              <a:gd name="connsiteY89" fmla="*/ 7816 h 10000"/>
              <a:gd name="connsiteX90" fmla="*/ 4085 w 10000"/>
              <a:gd name="connsiteY90" fmla="*/ 8122 h 10000"/>
              <a:gd name="connsiteX91" fmla="*/ 4085 w 10000"/>
              <a:gd name="connsiteY91" fmla="*/ 8084 h 10000"/>
              <a:gd name="connsiteX92" fmla="*/ 4332 w 10000"/>
              <a:gd name="connsiteY92" fmla="*/ 8084 h 10000"/>
              <a:gd name="connsiteX93" fmla="*/ 4590 w 10000"/>
              <a:gd name="connsiteY93" fmla="*/ 8160 h 10000"/>
              <a:gd name="connsiteX94" fmla="*/ 4758 w 10000"/>
              <a:gd name="connsiteY94" fmla="*/ 8122 h 10000"/>
              <a:gd name="connsiteX95" fmla="*/ 5084 w 10000"/>
              <a:gd name="connsiteY95" fmla="*/ 8160 h 10000"/>
              <a:gd name="connsiteX96" fmla="*/ 5253 w 10000"/>
              <a:gd name="connsiteY96" fmla="*/ 8237 h 10000"/>
              <a:gd name="connsiteX97" fmla="*/ 5669 w 10000"/>
              <a:gd name="connsiteY97" fmla="*/ 8122 h 10000"/>
              <a:gd name="connsiteX98" fmla="*/ 6005 w 10000"/>
              <a:gd name="connsiteY98" fmla="*/ 8160 h 10000"/>
              <a:gd name="connsiteX99" fmla="*/ 6340 w 10000"/>
              <a:gd name="connsiteY99" fmla="*/ 8274 h 10000"/>
              <a:gd name="connsiteX100" fmla="*/ 6419 w 10000"/>
              <a:gd name="connsiteY100" fmla="*/ 8428 h 10000"/>
              <a:gd name="connsiteX101" fmla="*/ 6419 w 10000"/>
              <a:gd name="connsiteY101" fmla="*/ 8582 h 10000"/>
              <a:gd name="connsiteX102" fmla="*/ 6757 w 10000"/>
              <a:gd name="connsiteY102" fmla="*/ 8658 h 10000"/>
              <a:gd name="connsiteX103" fmla="*/ 6757 w 10000"/>
              <a:gd name="connsiteY103" fmla="*/ 8735 h 10000"/>
              <a:gd name="connsiteX104" fmla="*/ 7092 w 10000"/>
              <a:gd name="connsiteY104" fmla="*/ 8851 h 10000"/>
              <a:gd name="connsiteX105" fmla="*/ 7507 w 10000"/>
              <a:gd name="connsiteY105" fmla="*/ 8887 h 10000"/>
              <a:gd name="connsiteX106" fmla="*/ 7587 w 10000"/>
              <a:gd name="connsiteY106" fmla="*/ 9003 h 10000"/>
              <a:gd name="connsiteX107" fmla="*/ 8259 w 10000"/>
              <a:gd name="connsiteY107" fmla="*/ 9079 h 10000"/>
              <a:gd name="connsiteX108" fmla="*/ 8507 w 10000"/>
              <a:gd name="connsiteY108" fmla="*/ 9195 h 10000"/>
              <a:gd name="connsiteX109" fmla="*/ 8339 w 10000"/>
              <a:gd name="connsiteY109" fmla="*/ 9310 h 10000"/>
              <a:gd name="connsiteX110" fmla="*/ 8170 w 10000"/>
              <a:gd name="connsiteY110" fmla="*/ 9387 h 10000"/>
              <a:gd name="connsiteX111" fmla="*/ 7834 w 10000"/>
              <a:gd name="connsiteY111" fmla="*/ 9616 h 10000"/>
              <a:gd name="connsiteX112" fmla="*/ 8003 w 10000"/>
              <a:gd name="connsiteY112" fmla="*/ 9847 h 10000"/>
              <a:gd name="connsiteX113" fmla="*/ 8259 w 10000"/>
              <a:gd name="connsiteY113" fmla="*/ 10000 h 10000"/>
              <a:gd name="connsiteX114" fmla="*/ 8585 w 10000"/>
              <a:gd name="connsiteY114" fmla="*/ 10000 h 10000"/>
              <a:gd name="connsiteX115" fmla="*/ 8674 w 10000"/>
              <a:gd name="connsiteY115" fmla="*/ 9807 h 10000"/>
              <a:gd name="connsiteX116" fmla="*/ 8567 w 10000"/>
              <a:gd name="connsiteY116" fmla="*/ 9874 h 10000"/>
              <a:gd name="connsiteX117" fmla="*/ 10000 w 10000"/>
              <a:gd name="connsiteY117" fmla="*/ 9731 h 10000"/>
              <a:gd name="connsiteX0" fmla="*/ 8091 w 8674"/>
              <a:gd name="connsiteY0" fmla="*/ 574 h 10000"/>
              <a:gd name="connsiteX1" fmla="*/ 7092 w 8674"/>
              <a:gd name="connsiteY1" fmla="*/ 1915 h 10000"/>
              <a:gd name="connsiteX2" fmla="*/ 7418 w 8674"/>
              <a:gd name="connsiteY2" fmla="*/ 2413 h 10000"/>
              <a:gd name="connsiteX3" fmla="*/ 6587 w 8674"/>
              <a:gd name="connsiteY3" fmla="*/ 2413 h 10000"/>
              <a:gd name="connsiteX4" fmla="*/ 5924 w 8674"/>
              <a:gd name="connsiteY4" fmla="*/ 2337 h 10000"/>
              <a:gd name="connsiteX5" fmla="*/ 5757 w 8674"/>
              <a:gd name="connsiteY5" fmla="*/ 2413 h 10000"/>
              <a:gd name="connsiteX6" fmla="*/ 5669 w 8674"/>
              <a:gd name="connsiteY6" fmla="*/ 2528 h 10000"/>
              <a:gd name="connsiteX7" fmla="*/ 6005 w 8674"/>
              <a:gd name="connsiteY7" fmla="*/ 2681 h 10000"/>
              <a:gd name="connsiteX8" fmla="*/ 6509 w 8674"/>
              <a:gd name="connsiteY8" fmla="*/ 2720 h 10000"/>
              <a:gd name="connsiteX9" fmla="*/ 6757 w 8674"/>
              <a:gd name="connsiteY9" fmla="*/ 2720 h 10000"/>
              <a:gd name="connsiteX10" fmla="*/ 6924 w 8674"/>
              <a:gd name="connsiteY10" fmla="*/ 2796 h 10000"/>
              <a:gd name="connsiteX11" fmla="*/ 6924 w 8674"/>
              <a:gd name="connsiteY11" fmla="*/ 2873 h 10000"/>
              <a:gd name="connsiteX12" fmla="*/ 6757 w 8674"/>
              <a:gd name="connsiteY12" fmla="*/ 2989 h 10000"/>
              <a:gd name="connsiteX13" fmla="*/ 6666 w 8674"/>
              <a:gd name="connsiteY13" fmla="*/ 3025 h 10000"/>
              <a:gd name="connsiteX14" fmla="*/ 6419 w 8674"/>
              <a:gd name="connsiteY14" fmla="*/ 3025 h 10000"/>
              <a:gd name="connsiteX15" fmla="*/ 5924 w 8674"/>
              <a:gd name="connsiteY15" fmla="*/ 2948 h 10000"/>
              <a:gd name="connsiteX16" fmla="*/ 5420 w 8674"/>
              <a:gd name="connsiteY16" fmla="*/ 2911 h 10000"/>
              <a:gd name="connsiteX17" fmla="*/ 5172 w 8674"/>
              <a:gd name="connsiteY17" fmla="*/ 2873 h 10000"/>
              <a:gd name="connsiteX18" fmla="*/ 5005 w 8674"/>
              <a:gd name="connsiteY18" fmla="*/ 2796 h 10000"/>
              <a:gd name="connsiteX19" fmla="*/ 4423 w 8674"/>
              <a:gd name="connsiteY19" fmla="*/ 2451 h 10000"/>
              <a:gd name="connsiteX20" fmla="*/ 4332 w 8674"/>
              <a:gd name="connsiteY20" fmla="*/ 2260 h 10000"/>
              <a:gd name="connsiteX21" fmla="*/ 4332 w 8674"/>
              <a:gd name="connsiteY21" fmla="*/ 2183 h 10000"/>
              <a:gd name="connsiteX22" fmla="*/ 4253 w 8674"/>
              <a:gd name="connsiteY22" fmla="*/ 2067 h 10000"/>
              <a:gd name="connsiteX23" fmla="*/ 3759 w 8674"/>
              <a:gd name="connsiteY23" fmla="*/ 1992 h 10000"/>
              <a:gd name="connsiteX24" fmla="*/ 3333 w 8674"/>
              <a:gd name="connsiteY24" fmla="*/ 1915 h 10000"/>
              <a:gd name="connsiteX25" fmla="*/ 2502 w 8674"/>
              <a:gd name="connsiteY25" fmla="*/ 1646 h 10000"/>
              <a:gd name="connsiteX26" fmla="*/ 2838 w 8674"/>
              <a:gd name="connsiteY26" fmla="*/ 1646 h 10000"/>
              <a:gd name="connsiteX27" fmla="*/ 3175 w 8674"/>
              <a:gd name="connsiteY27" fmla="*/ 1723 h 10000"/>
              <a:gd name="connsiteX28" fmla="*/ 3917 w 8674"/>
              <a:gd name="connsiteY28" fmla="*/ 1723 h 10000"/>
              <a:gd name="connsiteX29" fmla="*/ 5588 w 8674"/>
              <a:gd name="connsiteY29" fmla="*/ 1761 h 10000"/>
              <a:gd name="connsiteX30" fmla="*/ 6172 w 8674"/>
              <a:gd name="connsiteY30" fmla="*/ 1685 h 10000"/>
              <a:gd name="connsiteX31" fmla="*/ 6509 w 8674"/>
              <a:gd name="connsiteY31" fmla="*/ 1609 h 10000"/>
              <a:gd name="connsiteX32" fmla="*/ 6757 w 8674"/>
              <a:gd name="connsiteY32" fmla="*/ 1455 h 10000"/>
              <a:gd name="connsiteX33" fmla="*/ 7003 w 8674"/>
              <a:gd name="connsiteY33" fmla="*/ 1149 h 10000"/>
              <a:gd name="connsiteX34" fmla="*/ 7092 w 8674"/>
              <a:gd name="connsiteY34" fmla="*/ 995 h 10000"/>
              <a:gd name="connsiteX35" fmla="*/ 7003 w 8674"/>
              <a:gd name="connsiteY35" fmla="*/ 843 h 10000"/>
              <a:gd name="connsiteX36" fmla="*/ 6587 w 8674"/>
              <a:gd name="connsiteY36" fmla="*/ 611 h 10000"/>
              <a:gd name="connsiteX37" fmla="*/ 5924 w 8674"/>
              <a:gd name="connsiteY37" fmla="*/ 535 h 10000"/>
              <a:gd name="connsiteX38" fmla="*/ 4423 w 8674"/>
              <a:gd name="connsiteY38" fmla="*/ 344 h 10000"/>
              <a:gd name="connsiteX39" fmla="*/ 3671 w 8674"/>
              <a:gd name="connsiteY39" fmla="*/ 229 h 10000"/>
              <a:gd name="connsiteX40" fmla="*/ 3007 w 8674"/>
              <a:gd name="connsiteY40" fmla="*/ 229 h 10000"/>
              <a:gd name="connsiteX41" fmla="*/ 1504 w 8674"/>
              <a:gd name="connsiteY41" fmla="*/ 229 h 10000"/>
              <a:gd name="connsiteX42" fmla="*/ 1751 w 8674"/>
              <a:gd name="connsiteY42" fmla="*/ 115 h 10000"/>
              <a:gd name="connsiteX43" fmla="*/ 1840 w 8674"/>
              <a:gd name="connsiteY43" fmla="*/ 75 h 10000"/>
              <a:gd name="connsiteX44" fmla="*/ 1672 w 8674"/>
              <a:gd name="connsiteY44" fmla="*/ 38 h 10000"/>
              <a:gd name="connsiteX45" fmla="*/ 1256 w 8674"/>
              <a:gd name="connsiteY45" fmla="*/ 0 h 10000"/>
              <a:gd name="connsiteX46" fmla="*/ 1088 w 8674"/>
              <a:gd name="connsiteY46" fmla="*/ 151 h 10000"/>
              <a:gd name="connsiteX47" fmla="*/ 752 w 8674"/>
              <a:gd name="connsiteY47" fmla="*/ 191 h 10000"/>
              <a:gd name="connsiteX48" fmla="*/ 752 w 8674"/>
              <a:gd name="connsiteY48" fmla="*/ 308 h 10000"/>
              <a:gd name="connsiteX49" fmla="*/ 416 w 8674"/>
              <a:gd name="connsiteY49" fmla="*/ 460 h 10000"/>
              <a:gd name="connsiteX50" fmla="*/ 89 w 8674"/>
              <a:gd name="connsiteY50" fmla="*/ 689 h 10000"/>
              <a:gd name="connsiteX51" fmla="*/ 0 w 8674"/>
              <a:gd name="connsiteY51" fmla="*/ 918 h 10000"/>
              <a:gd name="connsiteX52" fmla="*/ 258 w 8674"/>
              <a:gd name="connsiteY52" fmla="*/ 1225 h 10000"/>
              <a:gd name="connsiteX53" fmla="*/ 673 w 8674"/>
              <a:gd name="connsiteY53" fmla="*/ 1302 h 10000"/>
              <a:gd name="connsiteX54" fmla="*/ 1088 w 8674"/>
              <a:gd name="connsiteY54" fmla="*/ 1494 h 10000"/>
              <a:gd name="connsiteX55" fmla="*/ 920 w 8674"/>
              <a:gd name="connsiteY55" fmla="*/ 1761 h 10000"/>
              <a:gd name="connsiteX56" fmla="*/ 1425 w 8674"/>
              <a:gd name="connsiteY56" fmla="*/ 2223 h 10000"/>
              <a:gd name="connsiteX57" fmla="*/ 2086 w 8674"/>
              <a:gd name="connsiteY57" fmla="*/ 2528 h 10000"/>
              <a:gd name="connsiteX58" fmla="*/ 1672 w 8674"/>
              <a:gd name="connsiteY58" fmla="*/ 2757 h 10000"/>
              <a:gd name="connsiteX59" fmla="*/ 1751 w 8674"/>
              <a:gd name="connsiteY59" fmla="*/ 3025 h 10000"/>
              <a:gd name="connsiteX60" fmla="*/ 2424 w 8674"/>
              <a:gd name="connsiteY60" fmla="*/ 3216 h 10000"/>
              <a:gd name="connsiteX61" fmla="*/ 2838 w 8674"/>
              <a:gd name="connsiteY61" fmla="*/ 3486 h 10000"/>
              <a:gd name="connsiteX62" fmla="*/ 2671 w 8674"/>
              <a:gd name="connsiteY62" fmla="*/ 3716 h 10000"/>
              <a:gd name="connsiteX63" fmla="*/ 3333 w 8674"/>
              <a:gd name="connsiteY63" fmla="*/ 3908 h 10000"/>
              <a:gd name="connsiteX64" fmla="*/ 3838 w 8674"/>
              <a:gd name="connsiteY64" fmla="*/ 4138 h 10000"/>
              <a:gd name="connsiteX65" fmla="*/ 3759 w 8674"/>
              <a:gd name="connsiteY65" fmla="*/ 4444 h 10000"/>
              <a:gd name="connsiteX66" fmla="*/ 3333 w 8674"/>
              <a:gd name="connsiteY66" fmla="*/ 4788 h 10000"/>
              <a:gd name="connsiteX67" fmla="*/ 2838 w 8674"/>
              <a:gd name="connsiteY67" fmla="*/ 5133 h 10000"/>
              <a:gd name="connsiteX68" fmla="*/ 2592 w 8674"/>
              <a:gd name="connsiteY68" fmla="*/ 5593 h 10000"/>
              <a:gd name="connsiteX69" fmla="*/ 2750 w 8674"/>
              <a:gd name="connsiteY69" fmla="*/ 5517 h 10000"/>
              <a:gd name="connsiteX70" fmla="*/ 3007 w 8674"/>
              <a:gd name="connsiteY70" fmla="*/ 5669 h 10000"/>
              <a:gd name="connsiteX71" fmla="*/ 3423 w 8674"/>
              <a:gd name="connsiteY71" fmla="*/ 5746 h 10000"/>
              <a:gd name="connsiteX72" fmla="*/ 3917 w 8674"/>
              <a:gd name="connsiteY72" fmla="*/ 5786 h 10000"/>
              <a:gd name="connsiteX73" fmla="*/ 3917 w 8674"/>
              <a:gd name="connsiteY73" fmla="*/ 5822 h 10000"/>
              <a:gd name="connsiteX74" fmla="*/ 3838 w 8674"/>
              <a:gd name="connsiteY74" fmla="*/ 5861 h 10000"/>
              <a:gd name="connsiteX75" fmla="*/ 3590 w 8674"/>
              <a:gd name="connsiteY75" fmla="*/ 5901 h 10000"/>
              <a:gd name="connsiteX76" fmla="*/ 3423 w 8674"/>
              <a:gd name="connsiteY76" fmla="*/ 5901 h 10000"/>
              <a:gd name="connsiteX77" fmla="*/ 3333 w 8674"/>
              <a:gd name="connsiteY77" fmla="*/ 6013 h 10000"/>
              <a:gd name="connsiteX78" fmla="*/ 2838 w 8674"/>
              <a:gd name="connsiteY78" fmla="*/ 6053 h 10000"/>
              <a:gd name="connsiteX79" fmla="*/ 2838 w 8674"/>
              <a:gd name="connsiteY79" fmla="*/ 6169 h 10000"/>
              <a:gd name="connsiteX80" fmla="*/ 2838 w 8674"/>
              <a:gd name="connsiteY80" fmla="*/ 6282 h 10000"/>
              <a:gd name="connsiteX81" fmla="*/ 2750 w 8674"/>
              <a:gd name="connsiteY81" fmla="*/ 6282 h 10000"/>
              <a:gd name="connsiteX82" fmla="*/ 2838 w 8674"/>
              <a:gd name="connsiteY82" fmla="*/ 6358 h 10000"/>
              <a:gd name="connsiteX83" fmla="*/ 2838 w 8674"/>
              <a:gd name="connsiteY83" fmla="*/ 6590 h 10000"/>
              <a:gd name="connsiteX84" fmla="*/ 2838 w 8674"/>
              <a:gd name="connsiteY84" fmla="*/ 6895 h 10000"/>
              <a:gd name="connsiteX85" fmla="*/ 3254 w 8674"/>
              <a:gd name="connsiteY85" fmla="*/ 7125 h 10000"/>
              <a:gd name="connsiteX86" fmla="*/ 3086 w 8674"/>
              <a:gd name="connsiteY86" fmla="*/ 7432 h 10000"/>
              <a:gd name="connsiteX87" fmla="*/ 3423 w 8674"/>
              <a:gd name="connsiteY87" fmla="*/ 7471 h 10000"/>
              <a:gd name="connsiteX88" fmla="*/ 3502 w 8674"/>
              <a:gd name="connsiteY88" fmla="*/ 7661 h 10000"/>
              <a:gd name="connsiteX89" fmla="*/ 3838 w 8674"/>
              <a:gd name="connsiteY89" fmla="*/ 7816 h 10000"/>
              <a:gd name="connsiteX90" fmla="*/ 4085 w 8674"/>
              <a:gd name="connsiteY90" fmla="*/ 8122 h 10000"/>
              <a:gd name="connsiteX91" fmla="*/ 4085 w 8674"/>
              <a:gd name="connsiteY91" fmla="*/ 8084 h 10000"/>
              <a:gd name="connsiteX92" fmla="*/ 4332 w 8674"/>
              <a:gd name="connsiteY92" fmla="*/ 8084 h 10000"/>
              <a:gd name="connsiteX93" fmla="*/ 4590 w 8674"/>
              <a:gd name="connsiteY93" fmla="*/ 8160 h 10000"/>
              <a:gd name="connsiteX94" fmla="*/ 4758 w 8674"/>
              <a:gd name="connsiteY94" fmla="*/ 8122 h 10000"/>
              <a:gd name="connsiteX95" fmla="*/ 5084 w 8674"/>
              <a:gd name="connsiteY95" fmla="*/ 8160 h 10000"/>
              <a:gd name="connsiteX96" fmla="*/ 5253 w 8674"/>
              <a:gd name="connsiteY96" fmla="*/ 8237 h 10000"/>
              <a:gd name="connsiteX97" fmla="*/ 5669 w 8674"/>
              <a:gd name="connsiteY97" fmla="*/ 8122 h 10000"/>
              <a:gd name="connsiteX98" fmla="*/ 6005 w 8674"/>
              <a:gd name="connsiteY98" fmla="*/ 8160 h 10000"/>
              <a:gd name="connsiteX99" fmla="*/ 6340 w 8674"/>
              <a:gd name="connsiteY99" fmla="*/ 8274 h 10000"/>
              <a:gd name="connsiteX100" fmla="*/ 6419 w 8674"/>
              <a:gd name="connsiteY100" fmla="*/ 8428 h 10000"/>
              <a:gd name="connsiteX101" fmla="*/ 6419 w 8674"/>
              <a:gd name="connsiteY101" fmla="*/ 8582 h 10000"/>
              <a:gd name="connsiteX102" fmla="*/ 6757 w 8674"/>
              <a:gd name="connsiteY102" fmla="*/ 8658 h 10000"/>
              <a:gd name="connsiteX103" fmla="*/ 6757 w 8674"/>
              <a:gd name="connsiteY103" fmla="*/ 8735 h 10000"/>
              <a:gd name="connsiteX104" fmla="*/ 7092 w 8674"/>
              <a:gd name="connsiteY104" fmla="*/ 8851 h 10000"/>
              <a:gd name="connsiteX105" fmla="*/ 7507 w 8674"/>
              <a:gd name="connsiteY105" fmla="*/ 8887 h 10000"/>
              <a:gd name="connsiteX106" fmla="*/ 7587 w 8674"/>
              <a:gd name="connsiteY106" fmla="*/ 9003 h 10000"/>
              <a:gd name="connsiteX107" fmla="*/ 8259 w 8674"/>
              <a:gd name="connsiteY107" fmla="*/ 9079 h 10000"/>
              <a:gd name="connsiteX108" fmla="*/ 8507 w 8674"/>
              <a:gd name="connsiteY108" fmla="*/ 9195 h 10000"/>
              <a:gd name="connsiteX109" fmla="*/ 8339 w 8674"/>
              <a:gd name="connsiteY109" fmla="*/ 9310 h 10000"/>
              <a:gd name="connsiteX110" fmla="*/ 8170 w 8674"/>
              <a:gd name="connsiteY110" fmla="*/ 9387 h 10000"/>
              <a:gd name="connsiteX111" fmla="*/ 7834 w 8674"/>
              <a:gd name="connsiteY111" fmla="*/ 9616 h 10000"/>
              <a:gd name="connsiteX112" fmla="*/ 8003 w 8674"/>
              <a:gd name="connsiteY112" fmla="*/ 9847 h 10000"/>
              <a:gd name="connsiteX113" fmla="*/ 8259 w 8674"/>
              <a:gd name="connsiteY113" fmla="*/ 10000 h 10000"/>
              <a:gd name="connsiteX114" fmla="*/ 8585 w 8674"/>
              <a:gd name="connsiteY114" fmla="*/ 10000 h 10000"/>
              <a:gd name="connsiteX115" fmla="*/ 8674 w 8674"/>
              <a:gd name="connsiteY115" fmla="*/ 9807 h 10000"/>
              <a:gd name="connsiteX116" fmla="*/ 8567 w 8674"/>
              <a:gd name="connsiteY116" fmla="*/ 9874 h 10000"/>
              <a:gd name="connsiteX0" fmla="*/ 9328 w 10000"/>
              <a:gd name="connsiteY0" fmla="*/ 574 h 10000"/>
              <a:gd name="connsiteX1" fmla="*/ 8176 w 10000"/>
              <a:gd name="connsiteY1" fmla="*/ 1915 h 10000"/>
              <a:gd name="connsiteX2" fmla="*/ 8552 w 10000"/>
              <a:gd name="connsiteY2" fmla="*/ 2413 h 10000"/>
              <a:gd name="connsiteX3" fmla="*/ 7594 w 10000"/>
              <a:gd name="connsiteY3" fmla="*/ 2413 h 10000"/>
              <a:gd name="connsiteX4" fmla="*/ 6830 w 10000"/>
              <a:gd name="connsiteY4" fmla="*/ 2337 h 10000"/>
              <a:gd name="connsiteX5" fmla="*/ 6637 w 10000"/>
              <a:gd name="connsiteY5" fmla="*/ 2413 h 10000"/>
              <a:gd name="connsiteX6" fmla="*/ 6536 w 10000"/>
              <a:gd name="connsiteY6" fmla="*/ 2528 h 10000"/>
              <a:gd name="connsiteX7" fmla="*/ 6923 w 10000"/>
              <a:gd name="connsiteY7" fmla="*/ 2681 h 10000"/>
              <a:gd name="connsiteX8" fmla="*/ 7504 w 10000"/>
              <a:gd name="connsiteY8" fmla="*/ 2720 h 10000"/>
              <a:gd name="connsiteX9" fmla="*/ 7790 w 10000"/>
              <a:gd name="connsiteY9" fmla="*/ 2720 h 10000"/>
              <a:gd name="connsiteX10" fmla="*/ 7982 w 10000"/>
              <a:gd name="connsiteY10" fmla="*/ 2796 h 10000"/>
              <a:gd name="connsiteX11" fmla="*/ 7982 w 10000"/>
              <a:gd name="connsiteY11" fmla="*/ 2873 h 10000"/>
              <a:gd name="connsiteX12" fmla="*/ 7790 w 10000"/>
              <a:gd name="connsiteY12" fmla="*/ 2989 h 10000"/>
              <a:gd name="connsiteX13" fmla="*/ 7685 w 10000"/>
              <a:gd name="connsiteY13" fmla="*/ 3025 h 10000"/>
              <a:gd name="connsiteX14" fmla="*/ 7400 w 10000"/>
              <a:gd name="connsiteY14" fmla="*/ 3025 h 10000"/>
              <a:gd name="connsiteX15" fmla="*/ 6830 w 10000"/>
              <a:gd name="connsiteY15" fmla="*/ 2948 h 10000"/>
              <a:gd name="connsiteX16" fmla="*/ 6249 w 10000"/>
              <a:gd name="connsiteY16" fmla="*/ 2911 h 10000"/>
              <a:gd name="connsiteX17" fmla="*/ 5963 w 10000"/>
              <a:gd name="connsiteY17" fmla="*/ 2873 h 10000"/>
              <a:gd name="connsiteX18" fmla="*/ 5770 w 10000"/>
              <a:gd name="connsiteY18" fmla="*/ 2796 h 10000"/>
              <a:gd name="connsiteX19" fmla="*/ 5099 w 10000"/>
              <a:gd name="connsiteY19" fmla="*/ 2451 h 10000"/>
              <a:gd name="connsiteX20" fmla="*/ 4994 w 10000"/>
              <a:gd name="connsiteY20" fmla="*/ 2260 h 10000"/>
              <a:gd name="connsiteX21" fmla="*/ 4994 w 10000"/>
              <a:gd name="connsiteY21" fmla="*/ 2183 h 10000"/>
              <a:gd name="connsiteX22" fmla="*/ 4903 w 10000"/>
              <a:gd name="connsiteY22" fmla="*/ 2067 h 10000"/>
              <a:gd name="connsiteX23" fmla="*/ 4334 w 10000"/>
              <a:gd name="connsiteY23" fmla="*/ 1992 h 10000"/>
              <a:gd name="connsiteX24" fmla="*/ 3843 w 10000"/>
              <a:gd name="connsiteY24" fmla="*/ 1915 h 10000"/>
              <a:gd name="connsiteX25" fmla="*/ 2884 w 10000"/>
              <a:gd name="connsiteY25" fmla="*/ 1646 h 10000"/>
              <a:gd name="connsiteX26" fmla="*/ 3272 w 10000"/>
              <a:gd name="connsiteY26" fmla="*/ 1646 h 10000"/>
              <a:gd name="connsiteX27" fmla="*/ 3660 w 10000"/>
              <a:gd name="connsiteY27" fmla="*/ 1723 h 10000"/>
              <a:gd name="connsiteX28" fmla="*/ 4516 w 10000"/>
              <a:gd name="connsiteY28" fmla="*/ 1723 h 10000"/>
              <a:gd name="connsiteX29" fmla="*/ 6442 w 10000"/>
              <a:gd name="connsiteY29" fmla="*/ 1761 h 10000"/>
              <a:gd name="connsiteX30" fmla="*/ 7116 w 10000"/>
              <a:gd name="connsiteY30" fmla="*/ 1685 h 10000"/>
              <a:gd name="connsiteX31" fmla="*/ 7504 w 10000"/>
              <a:gd name="connsiteY31" fmla="*/ 1609 h 10000"/>
              <a:gd name="connsiteX32" fmla="*/ 7790 w 10000"/>
              <a:gd name="connsiteY32" fmla="*/ 1455 h 10000"/>
              <a:gd name="connsiteX33" fmla="*/ 8074 w 10000"/>
              <a:gd name="connsiteY33" fmla="*/ 1149 h 10000"/>
              <a:gd name="connsiteX34" fmla="*/ 8176 w 10000"/>
              <a:gd name="connsiteY34" fmla="*/ 995 h 10000"/>
              <a:gd name="connsiteX35" fmla="*/ 8074 w 10000"/>
              <a:gd name="connsiteY35" fmla="*/ 843 h 10000"/>
              <a:gd name="connsiteX36" fmla="*/ 7594 w 10000"/>
              <a:gd name="connsiteY36" fmla="*/ 611 h 10000"/>
              <a:gd name="connsiteX37" fmla="*/ 6830 w 10000"/>
              <a:gd name="connsiteY37" fmla="*/ 535 h 10000"/>
              <a:gd name="connsiteX38" fmla="*/ 5099 w 10000"/>
              <a:gd name="connsiteY38" fmla="*/ 344 h 10000"/>
              <a:gd name="connsiteX39" fmla="*/ 4232 w 10000"/>
              <a:gd name="connsiteY39" fmla="*/ 229 h 10000"/>
              <a:gd name="connsiteX40" fmla="*/ 3467 w 10000"/>
              <a:gd name="connsiteY40" fmla="*/ 229 h 10000"/>
              <a:gd name="connsiteX41" fmla="*/ 1734 w 10000"/>
              <a:gd name="connsiteY41" fmla="*/ 229 h 10000"/>
              <a:gd name="connsiteX42" fmla="*/ 2019 w 10000"/>
              <a:gd name="connsiteY42" fmla="*/ 115 h 10000"/>
              <a:gd name="connsiteX43" fmla="*/ 2121 w 10000"/>
              <a:gd name="connsiteY43" fmla="*/ 75 h 10000"/>
              <a:gd name="connsiteX44" fmla="*/ 1928 w 10000"/>
              <a:gd name="connsiteY44" fmla="*/ 38 h 10000"/>
              <a:gd name="connsiteX45" fmla="*/ 1448 w 10000"/>
              <a:gd name="connsiteY45" fmla="*/ 0 h 10000"/>
              <a:gd name="connsiteX46" fmla="*/ 1254 w 10000"/>
              <a:gd name="connsiteY46" fmla="*/ 151 h 10000"/>
              <a:gd name="connsiteX47" fmla="*/ 867 w 10000"/>
              <a:gd name="connsiteY47" fmla="*/ 191 h 10000"/>
              <a:gd name="connsiteX48" fmla="*/ 867 w 10000"/>
              <a:gd name="connsiteY48" fmla="*/ 308 h 10000"/>
              <a:gd name="connsiteX49" fmla="*/ 480 w 10000"/>
              <a:gd name="connsiteY49" fmla="*/ 460 h 10000"/>
              <a:gd name="connsiteX50" fmla="*/ 103 w 10000"/>
              <a:gd name="connsiteY50" fmla="*/ 689 h 10000"/>
              <a:gd name="connsiteX51" fmla="*/ 0 w 10000"/>
              <a:gd name="connsiteY51" fmla="*/ 918 h 10000"/>
              <a:gd name="connsiteX52" fmla="*/ 297 w 10000"/>
              <a:gd name="connsiteY52" fmla="*/ 1225 h 10000"/>
              <a:gd name="connsiteX53" fmla="*/ 776 w 10000"/>
              <a:gd name="connsiteY53" fmla="*/ 1302 h 10000"/>
              <a:gd name="connsiteX54" fmla="*/ 1254 w 10000"/>
              <a:gd name="connsiteY54" fmla="*/ 1494 h 10000"/>
              <a:gd name="connsiteX55" fmla="*/ 1061 w 10000"/>
              <a:gd name="connsiteY55" fmla="*/ 1761 h 10000"/>
              <a:gd name="connsiteX56" fmla="*/ 1643 w 10000"/>
              <a:gd name="connsiteY56" fmla="*/ 2223 h 10000"/>
              <a:gd name="connsiteX57" fmla="*/ 2405 w 10000"/>
              <a:gd name="connsiteY57" fmla="*/ 2528 h 10000"/>
              <a:gd name="connsiteX58" fmla="*/ 1928 w 10000"/>
              <a:gd name="connsiteY58" fmla="*/ 2757 h 10000"/>
              <a:gd name="connsiteX59" fmla="*/ 2019 w 10000"/>
              <a:gd name="connsiteY59" fmla="*/ 3025 h 10000"/>
              <a:gd name="connsiteX60" fmla="*/ 2795 w 10000"/>
              <a:gd name="connsiteY60" fmla="*/ 3216 h 10000"/>
              <a:gd name="connsiteX61" fmla="*/ 3272 w 10000"/>
              <a:gd name="connsiteY61" fmla="*/ 3486 h 10000"/>
              <a:gd name="connsiteX62" fmla="*/ 3079 w 10000"/>
              <a:gd name="connsiteY62" fmla="*/ 3716 h 10000"/>
              <a:gd name="connsiteX63" fmla="*/ 3843 w 10000"/>
              <a:gd name="connsiteY63" fmla="*/ 3908 h 10000"/>
              <a:gd name="connsiteX64" fmla="*/ 4425 w 10000"/>
              <a:gd name="connsiteY64" fmla="*/ 4138 h 10000"/>
              <a:gd name="connsiteX65" fmla="*/ 4334 w 10000"/>
              <a:gd name="connsiteY65" fmla="*/ 4444 h 10000"/>
              <a:gd name="connsiteX66" fmla="*/ 3843 w 10000"/>
              <a:gd name="connsiteY66" fmla="*/ 4788 h 10000"/>
              <a:gd name="connsiteX67" fmla="*/ 3272 w 10000"/>
              <a:gd name="connsiteY67" fmla="*/ 5133 h 10000"/>
              <a:gd name="connsiteX68" fmla="*/ 2988 w 10000"/>
              <a:gd name="connsiteY68" fmla="*/ 5593 h 10000"/>
              <a:gd name="connsiteX69" fmla="*/ 3170 w 10000"/>
              <a:gd name="connsiteY69" fmla="*/ 5517 h 10000"/>
              <a:gd name="connsiteX70" fmla="*/ 3467 w 10000"/>
              <a:gd name="connsiteY70" fmla="*/ 5669 h 10000"/>
              <a:gd name="connsiteX71" fmla="*/ 3946 w 10000"/>
              <a:gd name="connsiteY71" fmla="*/ 5746 h 10000"/>
              <a:gd name="connsiteX72" fmla="*/ 4516 w 10000"/>
              <a:gd name="connsiteY72" fmla="*/ 5786 h 10000"/>
              <a:gd name="connsiteX73" fmla="*/ 4516 w 10000"/>
              <a:gd name="connsiteY73" fmla="*/ 5822 h 10000"/>
              <a:gd name="connsiteX74" fmla="*/ 4425 w 10000"/>
              <a:gd name="connsiteY74" fmla="*/ 5861 h 10000"/>
              <a:gd name="connsiteX75" fmla="*/ 4139 w 10000"/>
              <a:gd name="connsiteY75" fmla="*/ 5901 h 10000"/>
              <a:gd name="connsiteX76" fmla="*/ 3946 w 10000"/>
              <a:gd name="connsiteY76" fmla="*/ 5901 h 10000"/>
              <a:gd name="connsiteX77" fmla="*/ 3843 w 10000"/>
              <a:gd name="connsiteY77" fmla="*/ 6013 h 10000"/>
              <a:gd name="connsiteX78" fmla="*/ 3272 w 10000"/>
              <a:gd name="connsiteY78" fmla="*/ 6053 h 10000"/>
              <a:gd name="connsiteX79" fmla="*/ 3272 w 10000"/>
              <a:gd name="connsiteY79" fmla="*/ 6169 h 10000"/>
              <a:gd name="connsiteX80" fmla="*/ 3272 w 10000"/>
              <a:gd name="connsiteY80" fmla="*/ 6282 h 10000"/>
              <a:gd name="connsiteX81" fmla="*/ 3170 w 10000"/>
              <a:gd name="connsiteY81" fmla="*/ 6282 h 10000"/>
              <a:gd name="connsiteX82" fmla="*/ 3272 w 10000"/>
              <a:gd name="connsiteY82" fmla="*/ 6358 h 10000"/>
              <a:gd name="connsiteX83" fmla="*/ 3272 w 10000"/>
              <a:gd name="connsiteY83" fmla="*/ 6590 h 10000"/>
              <a:gd name="connsiteX84" fmla="*/ 3272 w 10000"/>
              <a:gd name="connsiteY84" fmla="*/ 6895 h 10000"/>
              <a:gd name="connsiteX85" fmla="*/ 3751 w 10000"/>
              <a:gd name="connsiteY85" fmla="*/ 7125 h 10000"/>
              <a:gd name="connsiteX86" fmla="*/ 3558 w 10000"/>
              <a:gd name="connsiteY86" fmla="*/ 7432 h 10000"/>
              <a:gd name="connsiteX87" fmla="*/ 3946 w 10000"/>
              <a:gd name="connsiteY87" fmla="*/ 7471 h 10000"/>
              <a:gd name="connsiteX88" fmla="*/ 4037 w 10000"/>
              <a:gd name="connsiteY88" fmla="*/ 7661 h 10000"/>
              <a:gd name="connsiteX89" fmla="*/ 4425 w 10000"/>
              <a:gd name="connsiteY89" fmla="*/ 7816 h 10000"/>
              <a:gd name="connsiteX90" fmla="*/ 4709 w 10000"/>
              <a:gd name="connsiteY90" fmla="*/ 8122 h 10000"/>
              <a:gd name="connsiteX91" fmla="*/ 4709 w 10000"/>
              <a:gd name="connsiteY91" fmla="*/ 8084 h 10000"/>
              <a:gd name="connsiteX92" fmla="*/ 4994 w 10000"/>
              <a:gd name="connsiteY92" fmla="*/ 8084 h 10000"/>
              <a:gd name="connsiteX93" fmla="*/ 5292 w 10000"/>
              <a:gd name="connsiteY93" fmla="*/ 8160 h 10000"/>
              <a:gd name="connsiteX94" fmla="*/ 5485 w 10000"/>
              <a:gd name="connsiteY94" fmla="*/ 8122 h 10000"/>
              <a:gd name="connsiteX95" fmla="*/ 5861 w 10000"/>
              <a:gd name="connsiteY95" fmla="*/ 8160 h 10000"/>
              <a:gd name="connsiteX96" fmla="*/ 6056 w 10000"/>
              <a:gd name="connsiteY96" fmla="*/ 8237 h 10000"/>
              <a:gd name="connsiteX97" fmla="*/ 6536 w 10000"/>
              <a:gd name="connsiteY97" fmla="*/ 8122 h 10000"/>
              <a:gd name="connsiteX98" fmla="*/ 6923 w 10000"/>
              <a:gd name="connsiteY98" fmla="*/ 8160 h 10000"/>
              <a:gd name="connsiteX99" fmla="*/ 7309 w 10000"/>
              <a:gd name="connsiteY99" fmla="*/ 8274 h 10000"/>
              <a:gd name="connsiteX100" fmla="*/ 7400 w 10000"/>
              <a:gd name="connsiteY100" fmla="*/ 8428 h 10000"/>
              <a:gd name="connsiteX101" fmla="*/ 7400 w 10000"/>
              <a:gd name="connsiteY101" fmla="*/ 8582 h 10000"/>
              <a:gd name="connsiteX102" fmla="*/ 7790 w 10000"/>
              <a:gd name="connsiteY102" fmla="*/ 8658 h 10000"/>
              <a:gd name="connsiteX103" fmla="*/ 7790 w 10000"/>
              <a:gd name="connsiteY103" fmla="*/ 8735 h 10000"/>
              <a:gd name="connsiteX104" fmla="*/ 8176 w 10000"/>
              <a:gd name="connsiteY104" fmla="*/ 8851 h 10000"/>
              <a:gd name="connsiteX105" fmla="*/ 8655 w 10000"/>
              <a:gd name="connsiteY105" fmla="*/ 8887 h 10000"/>
              <a:gd name="connsiteX106" fmla="*/ 8747 w 10000"/>
              <a:gd name="connsiteY106" fmla="*/ 9003 h 10000"/>
              <a:gd name="connsiteX107" fmla="*/ 9522 w 10000"/>
              <a:gd name="connsiteY107" fmla="*/ 9079 h 10000"/>
              <a:gd name="connsiteX108" fmla="*/ 9807 w 10000"/>
              <a:gd name="connsiteY108" fmla="*/ 9195 h 10000"/>
              <a:gd name="connsiteX109" fmla="*/ 9614 w 10000"/>
              <a:gd name="connsiteY109" fmla="*/ 9310 h 10000"/>
              <a:gd name="connsiteX110" fmla="*/ 9419 w 10000"/>
              <a:gd name="connsiteY110" fmla="*/ 9387 h 10000"/>
              <a:gd name="connsiteX111" fmla="*/ 9032 w 10000"/>
              <a:gd name="connsiteY111" fmla="*/ 9616 h 10000"/>
              <a:gd name="connsiteX112" fmla="*/ 9226 w 10000"/>
              <a:gd name="connsiteY112" fmla="*/ 9847 h 10000"/>
              <a:gd name="connsiteX113" fmla="*/ 9522 w 10000"/>
              <a:gd name="connsiteY113" fmla="*/ 10000 h 10000"/>
              <a:gd name="connsiteX114" fmla="*/ 9897 w 10000"/>
              <a:gd name="connsiteY114" fmla="*/ 10000 h 10000"/>
              <a:gd name="connsiteX115" fmla="*/ 10000 w 10000"/>
              <a:gd name="connsiteY115" fmla="*/ 9807 h 10000"/>
              <a:gd name="connsiteX0" fmla="*/ 9328 w 9897"/>
              <a:gd name="connsiteY0" fmla="*/ 574 h 10000"/>
              <a:gd name="connsiteX1" fmla="*/ 8176 w 9897"/>
              <a:gd name="connsiteY1" fmla="*/ 1915 h 10000"/>
              <a:gd name="connsiteX2" fmla="*/ 8552 w 9897"/>
              <a:gd name="connsiteY2" fmla="*/ 2413 h 10000"/>
              <a:gd name="connsiteX3" fmla="*/ 7594 w 9897"/>
              <a:gd name="connsiteY3" fmla="*/ 2413 h 10000"/>
              <a:gd name="connsiteX4" fmla="*/ 6830 w 9897"/>
              <a:gd name="connsiteY4" fmla="*/ 2337 h 10000"/>
              <a:gd name="connsiteX5" fmla="*/ 6637 w 9897"/>
              <a:gd name="connsiteY5" fmla="*/ 2413 h 10000"/>
              <a:gd name="connsiteX6" fmla="*/ 6536 w 9897"/>
              <a:gd name="connsiteY6" fmla="*/ 2528 h 10000"/>
              <a:gd name="connsiteX7" fmla="*/ 6923 w 9897"/>
              <a:gd name="connsiteY7" fmla="*/ 2681 h 10000"/>
              <a:gd name="connsiteX8" fmla="*/ 7504 w 9897"/>
              <a:gd name="connsiteY8" fmla="*/ 2720 h 10000"/>
              <a:gd name="connsiteX9" fmla="*/ 7790 w 9897"/>
              <a:gd name="connsiteY9" fmla="*/ 2720 h 10000"/>
              <a:gd name="connsiteX10" fmla="*/ 7982 w 9897"/>
              <a:gd name="connsiteY10" fmla="*/ 2796 h 10000"/>
              <a:gd name="connsiteX11" fmla="*/ 7982 w 9897"/>
              <a:gd name="connsiteY11" fmla="*/ 2873 h 10000"/>
              <a:gd name="connsiteX12" fmla="*/ 7790 w 9897"/>
              <a:gd name="connsiteY12" fmla="*/ 2989 h 10000"/>
              <a:gd name="connsiteX13" fmla="*/ 7685 w 9897"/>
              <a:gd name="connsiteY13" fmla="*/ 3025 h 10000"/>
              <a:gd name="connsiteX14" fmla="*/ 7400 w 9897"/>
              <a:gd name="connsiteY14" fmla="*/ 3025 h 10000"/>
              <a:gd name="connsiteX15" fmla="*/ 6830 w 9897"/>
              <a:gd name="connsiteY15" fmla="*/ 2948 h 10000"/>
              <a:gd name="connsiteX16" fmla="*/ 6249 w 9897"/>
              <a:gd name="connsiteY16" fmla="*/ 2911 h 10000"/>
              <a:gd name="connsiteX17" fmla="*/ 5963 w 9897"/>
              <a:gd name="connsiteY17" fmla="*/ 2873 h 10000"/>
              <a:gd name="connsiteX18" fmla="*/ 5770 w 9897"/>
              <a:gd name="connsiteY18" fmla="*/ 2796 h 10000"/>
              <a:gd name="connsiteX19" fmla="*/ 5099 w 9897"/>
              <a:gd name="connsiteY19" fmla="*/ 2451 h 10000"/>
              <a:gd name="connsiteX20" fmla="*/ 4994 w 9897"/>
              <a:gd name="connsiteY20" fmla="*/ 2260 h 10000"/>
              <a:gd name="connsiteX21" fmla="*/ 4994 w 9897"/>
              <a:gd name="connsiteY21" fmla="*/ 2183 h 10000"/>
              <a:gd name="connsiteX22" fmla="*/ 4903 w 9897"/>
              <a:gd name="connsiteY22" fmla="*/ 2067 h 10000"/>
              <a:gd name="connsiteX23" fmla="*/ 4334 w 9897"/>
              <a:gd name="connsiteY23" fmla="*/ 1992 h 10000"/>
              <a:gd name="connsiteX24" fmla="*/ 3843 w 9897"/>
              <a:gd name="connsiteY24" fmla="*/ 1915 h 10000"/>
              <a:gd name="connsiteX25" fmla="*/ 2884 w 9897"/>
              <a:gd name="connsiteY25" fmla="*/ 1646 h 10000"/>
              <a:gd name="connsiteX26" fmla="*/ 3272 w 9897"/>
              <a:gd name="connsiteY26" fmla="*/ 1646 h 10000"/>
              <a:gd name="connsiteX27" fmla="*/ 3660 w 9897"/>
              <a:gd name="connsiteY27" fmla="*/ 1723 h 10000"/>
              <a:gd name="connsiteX28" fmla="*/ 4516 w 9897"/>
              <a:gd name="connsiteY28" fmla="*/ 1723 h 10000"/>
              <a:gd name="connsiteX29" fmla="*/ 6442 w 9897"/>
              <a:gd name="connsiteY29" fmla="*/ 1761 h 10000"/>
              <a:gd name="connsiteX30" fmla="*/ 7116 w 9897"/>
              <a:gd name="connsiteY30" fmla="*/ 1685 h 10000"/>
              <a:gd name="connsiteX31" fmla="*/ 7504 w 9897"/>
              <a:gd name="connsiteY31" fmla="*/ 1609 h 10000"/>
              <a:gd name="connsiteX32" fmla="*/ 7790 w 9897"/>
              <a:gd name="connsiteY32" fmla="*/ 1455 h 10000"/>
              <a:gd name="connsiteX33" fmla="*/ 8074 w 9897"/>
              <a:gd name="connsiteY33" fmla="*/ 1149 h 10000"/>
              <a:gd name="connsiteX34" fmla="*/ 8176 w 9897"/>
              <a:gd name="connsiteY34" fmla="*/ 995 h 10000"/>
              <a:gd name="connsiteX35" fmla="*/ 8074 w 9897"/>
              <a:gd name="connsiteY35" fmla="*/ 843 h 10000"/>
              <a:gd name="connsiteX36" fmla="*/ 7594 w 9897"/>
              <a:gd name="connsiteY36" fmla="*/ 611 h 10000"/>
              <a:gd name="connsiteX37" fmla="*/ 6830 w 9897"/>
              <a:gd name="connsiteY37" fmla="*/ 535 h 10000"/>
              <a:gd name="connsiteX38" fmla="*/ 5099 w 9897"/>
              <a:gd name="connsiteY38" fmla="*/ 344 h 10000"/>
              <a:gd name="connsiteX39" fmla="*/ 4232 w 9897"/>
              <a:gd name="connsiteY39" fmla="*/ 229 h 10000"/>
              <a:gd name="connsiteX40" fmla="*/ 3467 w 9897"/>
              <a:gd name="connsiteY40" fmla="*/ 229 h 10000"/>
              <a:gd name="connsiteX41" fmla="*/ 1734 w 9897"/>
              <a:gd name="connsiteY41" fmla="*/ 229 h 10000"/>
              <a:gd name="connsiteX42" fmla="*/ 2019 w 9897"/>
              <a:gd name="connsiteY42" fmla="*/ 115 h 10000"/>
              <a:gd name="connsiteX43" fmla="*/ 2121 w 9897"/>
              <a:gd name="connsiteY43" fmla="*/ 75 h 10000"/>
              <a:gd name="connsiteX44" fmla="*/ 1928 w 9897"/>
              <a:gd name="connsiteY44" fmla="*/ 38 h 10000"/>
              <a:gd name="connsiteX45" fmla="*/ 1448 w 9897"/>
              <a:gd name="connsiteY45" fmla="*/ 0 h 10000"/>
              <a:gd name="connsiteX46" fmla="*/ 1254 w 9897"/>
              <a:gd name="connsiteY46" fmla="*/ 151 h 10000"/>
              <a:gd name="connsiteX47" fmla="*/ 867 w 9897"/>
              <a:gd name="connsiteY47" fmla="*/ 191 h 10000"/>
              <a:gd name="connsiteX48" fmla="*/ 867 w 9897"/>
              <a:gd name="connsiteY48" fmla="*/ 308 h 10000"/>
              <a:gd name="connsiteX49" fmla="*/ 480 w 9897"/>
              <a:gd name="connsiteY49" fmla="*/ 460 h 10000"/>
              <a:gd name="connsiteX50" fmla="*/ 103 w 9897"/>
              <a:gd name="connsiteY50" fmla="*/ 689 h 10000"/>
              <a:gd name="connsiteX51" fmla="*/ 0 w 9897"/>
              <a:gd name="connsiteY51" fmla="*/ 918 h 10000"/>
              <a:gd name="connsiteX52" fmla="*/ 297 w 9897"/>
              <a:gd name="connsiteY52" fmla="*/ 1225 h 10000"/>
              <a:gd name="connsiteX53" fmla="*/ 776 w 9897"/>
              <a:gd name="connsiteY53" fmla="*/ 1302 h 10000"/>
              <a:gd name="connsiteX54" fmla="*/ 1254 w 9897"/>
              <a:gd name="connsiteY54" fmla="*/ 1494 h 10000"/>
              <a:gd name="connsiteX55" fmla="*/ 1061 w 9897"/>
              <a:gd name="connsiteY55" fmla="*/ 1761 h 10000"/>
              <a:gd name="connsiteX56" fmla="*/ 1643 w 9897"/>
              <a:gd name="connsiteY56" fmla="*/ 2223 h 10000"/>
              <a:gd name="connsiteX57" fmla="*/ 2405 w 9897"/>
              <a:gd name="connsiteY57" fmla="*/ 2528 h 10000"/>
              <a:gd name="connsiteX58" fmla="*/ 1928 w 9897"/>
              <a:gd name="connsiteY58" fmla="*/ 2757 h 10000"/>
              <a:gd name="connsiteX59" fmla="*/ 2019 w 9897"/>
              <a:gd name="connsiteY59" fmla="*/ 3025 h 10000"/>
              <a:gd name="connsiteX60" fmla="*/ 2795 w 9897"/>
              <a:gd name="connsiteY60" fmla="*/ 3216 h 10000"/>
              <a:gd name="connsiteX61" fmla="*/ 3272 w 9897"/>
              <a:gd name="connsiteY61" fmla="*/ 3486 h 10000"/>
              <a:gd name="connsiteX62" fmla="*/ 3079 w 9897"/>
              <a:gd name="connsiteY62" fmla="*/ 3716 h 10000"/>
              <a:gd name="connsiteX63" fmla="*/ 3843 w 9897"/>
              <a:gd name="connsiteY63" fmla="*/ 3908 h 10000"/>
              <a:gd name="connsiteX64" fmla="*/ 4425 w 9897"/>
              <a:gd name="connsiteY64" fmla="*/ 4138 h 10000"/>
              <a:gd name="connsiteX65" fmla="*/ 4334 w 9897"/>
              <a:gd name="connsiteY65" fmla="*/ 4444 h 10000"/>
              <a:gd name="connsiteX66" fmla="*/ 3843 w 9897"/>
              <a:gd name="connsiteY66" fmla="*/ 4788 h 10000"/>
              <a:gd name="connsiteX67" fmla="*/ 3272 w 9897"/>
              <a:gd name="connsiteY67" fmla="*/ 5133 h 10000"/>
              <a:gd name="connsiteX68" fmla="*/ 2988 w 9897"/>
              <a:gd name="connsiteY68" fmla="*/ 5593 h 10000"/>
              <a:gd name="connsiteX69" fmla="*/ 3170 w 9897"/>
              <a:gd name="connsiteY69" fmla="*/ 5517 h 10000"/>
              <a:gd name="connsiteX70" fmla="*/ 3467 w 9897"/>
              <a:gd name="connsiteY70" fmla="*/ 5669 h 10000"/>
              <a:gd name="connsiteX71" fmla="*/ 3946 w 9897"/>
              <a:gd name="connsiteY71" fmla="*/ 5746 h 10000"/>
              <a:gd name="connsiteX72" fmla="*/ 4516 w 9897"/>
              <a:gd name="connsiteY72" fmla="*/ 5786 h 10000"/>
              <a:gd name="connsiteX73" fmla="*/ 4516 w 9897"/>
              <a:gd name="connsiteY73" fmla="*/ 5822 h 10000"/>
              <a:gd name="connsiteX74" fmla="*/ 4425 w 9897"/>
              <a:gd name="connsiteY74" fmla="*/ 5861 h 10000"/>
              <a:gd name="connsiteX75" fmla="*/ 4139 w 9897"/>
              <a:gd name="connsiteY75" fmla="*/ 5901 h 10000"/>
              <a:gd name="connsiteX76" fmla="*/ 3946 w 9897"/>
              <a:gd name="connsiteY76" fmla="*/ 5901 h 10000"/>
              <a:gd name="connsiteX77" fmla="*/ 3843 w 9897"/>
              <a:gd name="connsiteY77" fmla="*/ 6013 h 10000"/>
              <a:gd name="connsiteX78" fmla="*/ 3272 w 9897"/>
              <a:gd name="connsiteY78" fmla="*/ 6053 h 10000"/>
              <a:gd name="connsiteX79" fmla="*/ 3272 w 9897"/>
              <a:gd name="connsiteY79" fmla="*/ 6169 h 10000"/>
              <a:gd name="connsiteX80" fmla="*/ 3272 w 9897"/>
              <a:gd name="connsiteY80" fmla="*/ 6282 h 10000"/>
              <a:gd name="connsiteX81" fmla="*/ 3170 w 9897"/>
              <a:gd name="connsiteY81" fmla="*/ 6282 h 10000"/>
              <a:gd name="connsiteX82" fmla="*/ 3272 w 9897"/>
              <a:gd name="connsiteY82" fmla="*/ 6358 h 10000"/>
              <a:gd name="connsiteX83" fmla="*/ 3272 w 9897"/>
              <a:gd name="connsiteY83" fmla="*/ 6590 h 10000"/>
              <a:gd name="connsiteX84" fmla="*/ 3272 w 9897"/>
              <a:gd name="connsiteY84" fmla="*/ 6895 h 10000"/>
              <a:gd name="connsiteX85" fmla="*/ 3751 w 9897"/>
              <a:gd name="connsiteY85" fmla="*/ 7125 h 10000"/>
              <a:gd name="connsiteX86" fmla="*/ 3558 w 9897"/>
              <a:gd name="connsiteY86" fmla="*/ 7432 h 10000"/>
              <a:gd name="connsiteX87" fmla="*/ 3946 w 9897"/>
              <a:gd name="connsiteY87" fmla="*/ 7471 h 10000"/>
              <a:gd name="connsiteX88" fmla="*/ 4037 w 9897"/>
              <a:gd name="connsiteY88" fmla="*/ 7661 h 10000"/>
              <a:gd name="connsiteX89" fmla="*/ 4425 w 9897"/>
              <a:gd name="connsiteY89" fmla="*/ 7816 h 10000"/>
              <a:gd name="connsiteX90" fmla="*/ 4709 w 9897"/>
              <a:gd name="connsiteY90" fmla="*/ 8122 h 10000"/>
              <a:gd name="connsiteX91" fmla="*/ 4709 w 9897"/>
              <a:gd name="connsiteY91" fmla="*/ 8084 h 10000"/>
              <a:gd name="connsiteX92" fmla="*/ 4994 w 9897"/>
              <a:gd name="connsiteY92" fmla="*/ 8084 h 10000"/>
              <a:gd name="connsiteX93" fmla="*/ 5292 w 9897"/>
              <a:gd name="connsiteY93" fmla="*/ 8160 h 10000"/>
              <a:gd name="connsiteX94" fmla="*/ 5485 w 9897"/>
              <a:gd name="connsiteY94" fmla="*/ 8122 h 10000"/>
              <a:gd name="connsiteX95" fmla="*/ 5861 w 9897"/>
              <a:gd name="connsiteY95" fmla="*/ 8160 h 10000"/>
              <a:gd name="connsiteX96" fmla="*/ 6056 w 9897"/>
              <a:gd name="connsiteY96" fmla="*/ 8237 h 10000"/>
              <a:gd name="connsiteX97" fmla="*/ 6536 w 9897"/>
              <a:gd name="connsiteY97" fmla="*/ 8122 h 10000"/>
              <a:gd name="connsiteX98" fmla="*/ 6923 w 9897"/>
              <a:gd name="connsiteY98" fmla="*/ 8160 h 10000"/>
              <a:gd name="connsiteX99" fmla="*/ 7309 w 9897"/>
              <a:gd name="connsiteY99" fmla="*/ 8274 h 10000"/>
              <a:gd name="connsiteX100" fmla="*/ 7400 w 9897"/>
              <a:gd name="connsiteY100" fmla="*/ 8428 h 10000"/>
              <a:gd name="connsiteX101" fmla="*/ 7400 w 9897"/>
              <a:gd name="connsiteY101" fmla="*/ 8582 h 10000"/>
              <a:gd name="connsiteX102" fmla="*/ 7790 w 9897"/>
              <a:gd name="connsiteY102" fmla="*/ 8658 h 10000"/>
              <a:gd name="connsiteX103" fmla="*/ 7790 w 9897"/>
              <a:gd name="connsiteY103" fmla="*/ 8735 h 10000"/>
              <a:gd name="connsiteX104" fmla="*/ 8176 w 9897"/>
              <a:gd name="connsiteY104" fmla="*/ 8851 h 10000"/>
              <a:gd name="connsiteX105" fmla="*/ 8655 w 9897"/>
              <a:gd name="connsiteY105" fmla="*/ 8887 h 10000"/>
              <a:gd name="connsiteX106" fmla="*/ 8747 w 9897"/>
              <a:gd name="connsiteY106" fmla="*/ 9003 h 10000"/>
              <a:gd name="connsiteX107" fmla="*/ 9522 w 9897"/>
              <a:gd name="connsiteY107" fmla="*/ 9079 h 10000"/>
              <a:gd name="connsiteX108" fmla="*/ 9807 w 9897"/>
              <a:gd name="connsiteY108" fmla="*/ 9195 h 10000"/>
              <a:gd name="connsiteX109" fmla="*/ 9614 w 9897"/>
              <a:gd name="connsiteY109" fmla="*/ 9310 h 10000"/>
              <a:gd name="connsiteX110" fmla="*/ 9419 w 9897"/>
              <a:gd name="connsiteY110" fmla="*/ 9387 h 10000"/>
              <a:gd name="connsiteX111" fmla="*/ 9032 w 9897"/>
              <a:gd name="connsiteY111" fmla="*/ 9616 h 10000"/>
              <a:gd name="connsiteX112" fmla="*/ 9226 w 9897"/>
              <a:gd name="connsiteY112" fmla="*/ 9847 h 10000"/>
              <a:gd name="connsiteX113" fmla="*/ 9522 w 9897"/>
              <a:gd name="connsiteY113" fmla="*/ 10000 h 10000"/>
              <a:gd name="connsiteX114" fmla="*/ 9897 w 9897"/>
              <a:gd name="connsiteY114" fmla="*/ 10000 h 10000"/>
              <a:gd name="connsiteX0" fmla="*/ 9425 w 9909"/>
              <a:gd name="connsiteY0" fmla="*/ 574 h 10000"/>
              <a:gd name="connsiteX1" fmla="*/ 8261 w 9909"/>
              <a:gd name="connsiteY1" fmla="*/ 1915 h 10000"/>
              <a:gd name="connsiteX2" fmla="*/ 8641 w 9909"/>
              <a:gd name="connsiteY2" fmla="*/ 2413 h 10000"/>
              <a:gd name="connsiteX3" fmla="*/ 7673 w 9909"/>
              <a:gd name="connsiteY3" fmla="*/ 2413 h 10000"/>
              <a:gd name="connsiteX4" fmla="*/ 6901 w 9909"/>
              <a:gd name="connsiteY4" fmla="*/ 2337 h 10000"/>
              <a:gd name="connsiteX5" fmla="*/ 6706 w 9909"/>
              <a:gd name="connsiteY5" fmla="*/ 2413 h 10000"/>
              <a:gd name="connsiteX6" fmla="*/ 6604 w 9909"/>
              <a:gd name="connsiteY6" fmla="*/ 2528 h 10000"/>
              <a:gd name="connsiteX7" fmla="*/ 6995 w 9909"/>
              <a:gd name="connsiteY7" fmla="*/ 2681 h 10000"/>
              <a:gd name="connsiteX8" fmla="*/ 7582 w 9909"/>
              <a:gd name="connsiteY8" fmla="*/ 2720 h 10000"/>
              <a:gd name="connsiteX9" fmla="*/ 7871 w 9909"/>
              <a:gd name="connsiteY9" fmla="*/ 2720 h 10000"/>
              <a:gd name="connsiteX10" fmla="*/ 8065 w 9909"/>
              <a:gd name="connsiteY10" fmla="*/ 2796 h 10000"/>
              <a:gd name="connsiteX11" fmla="*/ 8065 w 9909"/>
              <a:gd name="connsiteY11" fmla="*/ 2873 h 10000"/>
              <a:gd name="connsiteX12" fmla="*/ 7871 w 9909"/>
              <a:gd name="connsiteY12" fmla="*/ 2989 h 10000"/>
              <a:gd name="connsiteX13" fmla="*/ 7765 w 9909"/>
              <a:gd name="connsiteY13" fmla="*/ 3025 h 10000"/>
              <a:gd name="connsiteX14" fmla="*/ 7477 w 9909"/>
              <a:gd name="connsiteY14" fmla="*/ 3025 h 10000"/>
              <a:gd name="connsiteX15" fmla="*/ 6901 w 9909"/>
              <a:gd name="connsiteY15" fmla="*/ 2948 h 10000"/>
              <a:gd name="connsiteX16" fmla="*/ 6314 w 9909"/>
              <a:gd name="connsiteY16" fmla="*/ 2911 h 10000"/>
              <a:gd name="connsiteX17" fmla="*/ 6025 w 9909"/>
              <a:gd name="connsiteY17" fmla="*/ 2873 h 10000"/>
              <a:gd name="connsiteX18" fmla="*/ 5830 w 9909"/>
              <a:gd name="connsiteY18" fmla="*/ 2796 h 10000"/>
              <a:gd name="connsiteX19" fmla="*/ 5152 w 9909"/>
              <a:gd name="connsiteY19" fmla="*/ 2451 h 10000"/>
              <a:gd name="connsiteX20" fmla="*/ 5046 w 9909"/>
              <a:gd name="connsiteY20" fmla="*/ 2260 h 10000"/>
              <a:gd name="connsiteX21" fmla="*/ 5046 w 9909"/>
              <a:gd name="connsiteY21" fmla="*/ 2183 h 10000"/>
              <a:gd name="connsiteX22" fmla="*/ 4954 w 9909"/>
              <a:gd name="connsiteY22" fmla="*/ 2067 h 10000"/>
              <a:gd name="connsiteX23" fmla="*/ 4379 w 9909"/>
              <a:gd name="connsiteY23" fmla="*/ 1992 h 10000"/>
              <a:gd name="connsiteX24" fmla="*/ 3883 w 9909"/>
              <a:gd name="connsiteY24" fmla="*/ 1915 h 10000"/>
              <a:gd name="connsiteX25" fmla="*/ 2914 w 9909"/>
              <a:gd name="connsiteY25" fmla="*/ 1646 h 10000"/>
              <a:gd name="connsiteX26" fmla="*/ 3306 w 9909"/>
              <a:gd name="connsiteY26" fmla="*/ 1646 h 10000"/>
              <a:gd name="connsiteX27" fmla="*/ 3698 w 9909"/>
              <a:gd name="connsiteY27" fmla="*/ 1723 h 10000"/>
              <a:gd name="connsiteX28" fmla="*/ 4563 w 9909"/>
              <a:gd name="connsiteY28" fmla="*/ 1723 h 10000"/>
              <a:gd name="connsiteX29" fmla="*/ 6509 w 9909"/>
              <a:gd name="connsiteY29" fmla="*/ 1761 h 10000"/>
              <a:gd name="connsiteX30" fmla="*/ 7190 w 9909"/>
              <a:gd name="connsiteY30" fmla="*/ 1685 h 10000"/>
              <a:gd name="connsiteX31" fmla="*/ 7582 w 9909"/>
              <a:gd name="connsiteY31" fmla="*/ 1609 h 10000"/>
              <a:gd name="connsiteX32" fmla="*/ 7871 w 9909"/>
              <a:gd name="connsiteY32" fmla="*/ 1455 h 10000"/>
              <a:gd name="connsiteX33" fmla="*/ 8158 w 9909"/>
              <a:gd name="connsiteY33" fmla="*/ 1149 h 10000"/>
              <a:gd name="connsiteX34" fmla="*/ 8261 w 9909"/>
              <a:gd name="connsiteY34" fmla="*/ 995 h 10000"/>
              <a:gd name="connsiteX35" fmla="*/ 8158 w 9909"/>
              <a:gd name="connsiteY35" fmla="*/ 843 h 10000"/>
              <a:gd name="connsiteX36" fmla="*/ 7673 w 9909"/>
              <a:gd name="connsiteY36" fmla="*/ 611 h 10000"/>
              <a:gd name="connsiteX37" fmla="*/ 6901 w 9909"/>
              <a:gd name="connsiteY37" fmla="*/ 535 h 10000"/>
              <a:gd name="connsiteX38" fmla="*/ 5152 w 9909"/>
              <a:gd name="connsiteY38" fmla="*/ 344 h 10000"/>
              <a:gd name="connsiteX39" fmla="*/ 4276 w 9909"/>
              <a:gd name="connsiteY39" fmla="*/ 229 h 10000"/>
              <a:gd name="connsiteX40" fmla="*/ 3503 w 9909"/>
              <a:gd name="connsiteY40" fmla="*/ 229 h 10000"/>
              <a:gd name="connsiteX41" fmla="*/ 1752 w 9909"/>
              <a:gd name="connsiteY41" fmla="*/ 229 h 10000"/>
              <a:gd name="connsiteX42" fmla="*/ 2040 w 9909"/>
              <a:gd name="connsiteY42" fmla="*/ 115 h 10000"/>
              <a:gd name="connsiteX43" fmla="*/ 2143 w 9909"/>
              <a:gd name="connsiteY43" fmla="*/ 75 h 10000"/>
              <a:gd name="connsiteX44" fmla="*/ 1948 w 9909"/>
              <a:gd name="connsiteY44" fmla="*/ 38 h 10000"/>
              <a:gd name="connsiteX45" fmla="*/ 1463 w 9909"/>
              <a:gd name="connsiteY45" fmla="*/ 0 h 10000"/>
              <a:gd name="connsiteX46" fmla="*/ 1267 w 9909"/>
              <a:gd name="connsiteY46" fmla="*/ 151 h 10000"/>
              <a:gd name="connsiteX47" fmla="*/ 876 w 9909"/>
              <a:gd name="connsiteY47" fmla="*/ 191 h 10000"/>
              <a:gd name="connsiteX48" fmla="*/ 876 w 9909"/>
              <a:gd name="connsiteY48" fmla="*/ 308 h 10000"/>
              <a:gd name="connsiteX49" fmla="*/ 485 w 9909"/>
              <a:gd name="connsiteY49" fmla="*/ 460 h 10000"/>
              <a:gd name="connsiteX50" fmla="*/ 104 w 9909"/>
              <a:gd name="connsiteY50" fmla="*/ 689 h 10000"/>
              <a:gd name="connsiteX51" fmla="*/ 0 w 9909"/>
              <a:gd name="connsiteY51" fmla="*/ 918 h 10000"/>
              <a:gd name="connsiteX52" fmla="*/ 300 w 9909"/>
              <a:gd name="connsiteY52" fmla="*/ 1225 h 10000"/>
              <a:gd name="connsiteX53" fmla="*/ 784 w 9909"/>
              <a:gd name="connsiteY53" fmla="*/ 1302 h 10000"/>
              <a:gd name="connsiteX54" fmla="*/ 1267 w 9909"/>
              <a:gd name="connsiteY54" fmla="*/ 1494 h 10000"/>
              <a:gd name="connsiteX55" fmla="*/ 1072 w 9909"/>
              <a:gd name="connsiteY55" fmla="*/ 1761 h 10000"/>
              <a:gd name="connsiteX56" fmla="*/ 1660 w 9909"/>
              <a:gd name="connsiteY56" fmla="*/ 2223 h 10000"/>
              <a:gd name="connsiteX57" fmla="*/ 2430 w 9909"/>
              <a:gd name="connsiteY57" fmla="*/ 2528 h 10000"/>
              <a:gd name="connsiteX58" fmla="*/ 1948 w 9909"/>
              <a:gd name="connsiteY58" fmla="*/ 2757 h 10000"/>
              <a:gd name="connsiteX59" fmla="*/ 2040 w 9909"/>
              <a:gd name="connsiteY59" fmla="*/ 3025 h 10000"/>
              <a:gd name="connsiteX60" fmla="*/ 2824 w 9909"/>
              <a:gd name="connsiteY60" fmla="*/ 3216 h 10000"/>
              <a:gd name="connsiteX61" fmla="*/ 3306 w 9909"/>
              <a:gd name="connsiteY61" fmla="*/ 3486 h 10000"/>
              <a:gd name="connsiteX62" fmla="*/ 3111 w 9909"/>
              <a:gd name="connsiteY62" fmla="*/ 3716 h 10000"/>
              <a:gd name="connsiteX63" fmla="*/ 3883 w 9909"/>
              <a:gd name="connsiteY63" fmla="*/ 3908 h 10000"/>
              <a:gd name="connsiteX64" fmla="*/ 4471 w 9909"/>
              <a:gd name="connsiteY64" fmla="*/ 4138 h 10000"/>
              <a:gd name="connsiteX65" fmla="*/ 4379 w 9909"/>
              <a:gd name="connsiteY65" fmla="*/ 4444 h 10000"/>
              <a:gd name="connsiteX66" fmla="*/ 3883 w 9909"/>
              <a:gd name="connsiteY66" fmla="*/ 4788 h 10000"/>
              <a:gd name="connsiteX67" fmla="*/ 3306 w 9909"/>
              <a:gd name="connsiteY67" fmla="*/ 5133 h 10000"/>
              <a:gd name="connsiteX68" fmla="*/ 3019 w 9909"/>
              <a:gd name="connsiteY68" fmla="*/ 5593 h 10000"/>
              <a:gd name="connsiteX69" fmla="*/ 3203 w 9909"/>
              <a:gd name="connsiteY69" fmla="*/ 5517 h 10000"/>
              <a:gd name="connsiteX70" fmla="*/ 3503 w 9909"/>
              <a:gd name="connsiteY70" fmla="*/ 5669 h 10000"/>
              <a:gd name="connsiteX71" fmla="*/ 3987 w 9909"/>
              <a:gd name="connsiteY71" fmla="*/ 5746 h 10000"/>
              <a:gd name="connsiteX72" fmla="*/ 4563 w 9909"/>
              <a:gd name="connsiteY72" fmla="*/ 5786 h 10000"/>
              <a:gd name="connsiteX73" fmla="*/ 4563 w 9909"/>
              <a:gd name="connsiteY73" fmla="*/ 5822 h 10000"/>
              <a:gd name="connsiteX74" fmla="*/ 4471 w 9909"/>
              <a:gd name="connsiteY74" fmla="*/ 5861 h 10000"/>
              <a:gd name="connsiteX75" fmla="*/ 4182 w 9909"/>
              <a:gd name="connsiteY75" fmla="*/ 5901 h 10000"/>
              <a:gd name="connsiteX76" fmla="*/ 3987 w 9909"/>
              <a:gd name="connsiteY76" fmla="*/ 5901 h 10000"/>
              <a:gd name="connsiteX77" fmla="*/ 3883 w 9909"/>
              <a:gd name="connsiteY77" fmla="*/ 6013 h 10000"/>
              <a:gd name="connsiteX78" fmla="*/ 3306 w 9909"/>
              <a:gd name="connsiteY78" fmla="*/ 6053 h 10000"/>
              <a:gd name="connsiteX79" fmla="*/ 3306 w 9909"/>
              <a:gd name="connsiteY79" fmla="*/ 6169 h 10000"/>
              <a:gd name="connsiteX80" fmla="*/ 3306 w 9909"/>
              <a:gd name="connsiteY80" fmla="*/ 6282 h 10000"/>
              <a:gd name="connsiteX81" fmla="*/ 3203 w 9909"/>
              <a:gd name="connsiteY81" fmla="*/ 6282 h 10000"/>
              <a:gd name="connsiteX82" fmla="*/ 3306 w 9909"/>
              <a:gd name="connsiteY82" fmla="*/ 6358 h 10000"/>
              <a:gd name="connsiteX83" fmla="*/ 3306 w 9909"/>
              <a:gd name="connsiteY83" fmla="*/ 6590 h 10000"/>
              <a:gd name="connsiteX84" fmla="*/ 3306 w 9909"/>
              <a:gd name="connsiteY84" fmla="*/ 6895 h 10000"/>
              <a:gd name="connsiteX85" fmla="*/ 3790 w 9909"/>
              <a:gd name="connsiteY85" fmla="*/ 7125 h 10000"/>
              <a:gd name="connsiteX86" fmla="*/ 3595 w 9909"/>
              <a:gd name="connsiteY86" fmla="*/ 7432 h 10000"/>
              <a:gd name="connsiteX87" fmla="*/ 3987 w 9909"/>
              <a:gd name="connsiteY87" fmla="*/ 7471 h 10000"/>
              <a:gd name="connsiteX88" fmla="*/ 4079 w 9909"/>
              <a:gd name="connsiteY88" fmla="*/ 7661 h 10000"/>
              <a:gd name="connsiteX89" fmla="*/ 4471 w 9909"/>
              <a:gd name="connsiteY89" fmla="*/ 7816 h 10000"/>
              <a:gd name="connsiteX90" fmla="*/ 4758 w 9909"/>
              <a:gd name="connsiteY90" fmla="*/ 8122 h 10000"/>
              <a:gd name="connsiteX91" fmla="*/ 4758 w 9909"/>
              <a:gd name="connsiteY91" fmla="*/ 8084 h 10000"/>
              <a:gd name="connsiteX92" fmla="*/ 5046 w 9909"/>
              <a:gd name="connsiteY92" fmla="*/ 8084 h 10000"/>
              <a:gd name="connsiteX93" fmla="*/ 5347 w 9909"/>
              <a:gd name="connsiteY93" fmla="*/ 8160 h 10000"/>
              <a:gd name="connsiteX94" fmla="*/ 5542 w 9909"/>
              <a:gd name="connsiteY94" fmla="*/ 8122 h 10000"/>
              <a:gd name="connsiteX95" fmla="*/ 5922 w 9909"/>
              <a:gd name="connsiteY95" fmla="*/ 8160 h 10000"/>
              <a:gd name="connsiteX96" fmla="*/ 6119 w 9909"/>
              <a:gd name="connsiteY96" fmla="*/ 8237 h 10000"/>
              <a:gd name="connsiteX97" fmla="*/ 6604 w 9909"/>
              <a:gd name="connsiteY97" fmla="*/ 8122 h 10000"/>
              <a:gd name="connsiteX98" fmla="*/ 6995 w 9909"/>
              <a:gd name="connsiteY98" fmla="*/ 8160 h 10000"/>
              <a:gd name="connsiteX99" fmla="*/ 7385 w 9909"/>
              <a:gd name="connsiteY99" fmla="*/ 8274 h 10000"/>
              <a:gd name="connsiteX100" fmla="*/ 7477 w 9909"/>
              <a:gd name="connsiteY100" fmla="*/ 8428 h 10000"/>
              <a:gd name="connsiteX101" fmla="*/ 7477 w 9909"/>
              <a:gd name="connsiteY101" fmla="*/ 8582 h 10000"/>
              <a:gd name="connsiteX102" fmla="*/ 7871 w 9909"/>
              <a:gd name="connsiteY102" fmla="*/ 8658 h 10000"/>
              <a:gd name="connsiteX103" fmla="*/ 7871 w 9909"/>
              <a:gd name="connsiteY103" fmla="*/ 8735 h 10000"/>
              <a:gd name="connsiteX104" fmla="*/ 8261 w 9909"/>
              <a:gd name="connsiteY104" fmla="*/ 8851 h 10000"/>
              <a:gd name="connsiteX105" fmla="*/ 8745 w 9909"/>
              <a:gd name="connsiteY105" fmla="*/ 8887 h 10000"/>
              <a:gd name="connsiteX106" fmla="*/ 8838 w 9909"/>
              <a:gd name="connsiteY106" fmla="*/ 9003 h 10000"/>
              <a:gd name="connsiteX107" fmla="*/ 9621 w 9909"/>
              <a:gd name="connsiteY107" fmla="*/ 9079 h 10000"/>
              <a:gd name="connsiteX108" fmla="*/ 9909 w 9909"/>
              <a:gd name="connsiteY108" fmla="*/ 9195 h 10000"/>
              <a:gd name="connsiteX109" fmla="*/ 9714 w 9909"/>
              <a:gd name="connsiteY109" fmla="*/ 9310 h 10000"/>
              <a:gd name="connsiteX110" fmla="*/ 9517 w 9909"/>
              <a:gd name="connsiteY110" fmla="*/ 9387 h 10000"/>
              <a:gd name="connsiteX111" fmla="*/ 9126 w 9909"/>
              <a:gd name="connsiteY111" fmla="*/ 9616 h 10000"/>
              <a:gd name="connsiteX112" fmla="*/ 9322 w 9909"/>
              <a:gd name="connsiteY112" fmla="*/ 9847 h 10000"/>
              <a:gd name="connsiteX113" fmla="*/ 9621 w 9909"/>
              <a:gd name="connsiteY113" fmla="*/ 10000 h 10000"/>
              <a:gd name="connsiteX0" fmla="*/ 9512 w 10000"/>
              <a:gd name="connsiteY0" fmla="*/ 574 h 9847"/>
              <a:gd name="connsiteX1" fmla="*/ 8337 w 10000"/>
              <a:gd name="connsiteY1" fmla="*/ 1915 h 9847"/>
              <a:gd name="connsiteX2" fmla="*/ 8720 w 10000"/>
              <a:gd name="connsiteY2" fmla="*/ 2413 h 9847"/>
              <a:gd name="connsiteX3" fmla="*/ 7743 w 10000"/>
              <a:gd name="connsiteY3" fmla="*/ 2413 h 9847"/>
              <a:gd name="connsiteX4" fmla="*/ 6964 w 10000"/>
              <a:gd name="connsiteY4" fmla="*/ 2337 h 9847"/>
              <a:gd name="connsiteX5" fmla="*/ 6768 w 10000"/>
              <a:gd name="connsiteY5" fmla="*/ 2413 h 9847"/>
              <a:gd name="connsiteX6" fmla="*/ 6665 w 10000"/>
              <a:gd name="connsiteY6" fmla="*/ 2528 h 9847"/>
              <a:gd name="connsiteX7" fmla="*/ 7059 w 10000"/>
              <a:gd name="connsiteY7" fmla="*/ 2681 h 9847"/>
              <a:gd name="connsiteX8" fmla="*/ 7652 w 10000"/>
              <a:gd name="connsiteY8" fmla="*/ 2720 h 9847"/>
              <a:gd name="connsiteX9" fmla="*/ 7943 w 10000"/>
              <a:gd name="connsiteY9" fmla="*/ 2720 h 9847"/>
              <a:gd name="connsiteX10" fmla="*/ 8139 w 10000"/>
              <a:gd name="connsiteY10" fmla="*/ 2796 h 9847"/>
              <a:gd name="connsiteX11" fmla="*/ 8139 w 10000"/>
              <a:gd name="connsiteY11" fmla="*/ 2873 h 9847"/>
              <a:gd name="connsiteX12" fmla="*/ 7943 w 10000"/>
              <a:gd name="connsiteY12" fmla="*/ 2989 h 9847"/>
              <a:gd name="connsiteX13" fmla="*/ 7836 w 10000"/>
              <a:gd name="connsiteY13" fmla="*/ 3025 h 9847"/>
              <a:gd name="connsiteX14" fmla="*/ 7546 w 10000"/>
              <a:gd name="connsiteY14" fmla="*/ 3025 h 9847"/>
              <a:gd name="connsiteX15" fmla="*/ 6964 w 10000"/>
              <a:gd name="connsiteY15" fmla="*/ 2948 h 9847"/>
              <a:gd name="connsiteX16" fmla="*/ 6372 w 10000"/>
              <a:gd name="connsiteY16" fmla="*/ 2911 h 9847"/>
              <a:gd name="connsiteX17" fmla="*/ 6080 w 10000"/>
              <a:gd name="connsiteY17" fmla="*/ 2873 h 9847"/>
              <a:gd name="connsiteX18" fmla="*/ 5884 w 10000"/>
              <a:gd name="connsiteY18" fmla="*/ 2796 h 9847"/>
              <a:gd name="connsiteX19" fmla="*/ 5199 w 10000"/>
              <a:gd name="connsiteY19" fmla="*/ 2451 h 9847"/>
              <a:gd name="connsiteX20" fmla="*/ 5092 w 10000"/>
              <a:gd name="connsiteY20" fmla="*/ 2260 h 9847"/>
              <a:gd name="connsiteX21" fmla="*/ 5092 w 10000"/>
              <a:gd name="connsiteY21" fmla="*/ 2183 h 9847"/>
              <a:gd name="connsiteX22" fmla="*/ 4999 w 10000"/>
              <a:gd name="connsiteY22" fmla="*/ 2067 h 9847"/>
              <a:gd name="connsiteX23" fmla="*/ 4419 w 10000"/>
              <a:gd name="connsiteY23" fmla="*/ 1992 h 9847"/>
              <a:gd name="connsiteX24" fmla="*/ 3919 w 10000"/>
              <a:gd name="connsiteY24" fmla="*/ 1915 h 9847"/>
              <a:gd name="connsiteX25" fmla="*/ 2941 w 10000"/>
              <a:gd name="connsiteY25" fmla="*/ 1646 h 9847"/>
              <a:gd name="connsiteX26" fmla="*/ 3336 w 10000"/>
              <a:gd name="connsiteY26" fmla="*/ 1646 h 9847"/>
              <a:gd name="connsiteX27" fmla="*/ 3732 w 10000"/>
              <a:gd name="connsiteY27" fmla="*/ 1723 h 9847"/>
              <a:gd name="connsiteX28" fmla="*/ 4605 w 10000"/>
              <a:gd name="connsiteY28" fmla="*/ 1723 h 9847"/>
              <a:gd name="connsiteX29" fmla="*/ 6569 w 10000"/>
              <a:gd name="connsiteY29" fmla="*/ 1761 h 9847"/>
              <a:gd name="connsiteX30" fmla="*/ 7256 w 10000"/>
              <a:gd name="connsiteY30" fmla="*/ 1685 h 9847"/>
              <a:gd name="connsiteX31" fmla="*/ 7652 w 10000"/>
              <a:gd name="connsiteY31" fmla="*/ 1609 h 9847"/>
              <a:gd name="connsiteX32" fmla="*/ 7943 w 10000"/>
              <a:gd name="connsiteY32" fmla="*/ 1455 h 9847"/>
              <a:gd name="connsiteX33" fmla="*/ 8233 w 10000"/>
              <a:gd name="connsiteY33" fmla="*/ 1149 h 9847"/>
              <a:gd name="connsiteX34" fmla="*/ 8337 w 10000"/>
              <a:gd name="connsiteY34" fmla="*/ 995 h 9847"/>
              <a:gd name="connsiteX35" fmla="*/ 8233 w 10000"/>
              <a:gd name="connsiteY35" fmla="*/ 843 h 9847"/>
              <a:gd name="connsiteX36" fmla="*/ 7743 w 10000"/>
              <a:gd name="connsiteY36" fmla="*/ 611 h 9847"/>
              <a:gd name="connsiteX37" fmla="*/ 6964 w 10000"/>
              <a:gd name="connsiteY37" fmla="*/ 535 h 9847"/>
              <a:gd name="connsiteX38" fmla="*/ 5199 w 10000"/>
              <a:gd name="connsiteY38" fmla="*/ 344 h 9847"/>
              <a:gd name="connsiteX39" fmla="*/ 4315 w 10000"/>
              <a:gd name="connsiteY39" fmla="*/ 229 h 9847"/>
              <a:gd name="connsiteX40" fmla="*/ 3535 w 10000"/>
              <a:gd name="connsiteY40" fmla="*/ 229 h 9847"/>
              <a:gd name="connsiteX41" fmla="*/ 1768 w 10000"/>
              <a:gd name="connsiteY41" fmla="*/ 229 h 9847"/>
              <a:gd name="connsiteX42" fmla="*/ 2059 w 10000"/>
              <a:gd name="connsiteY42" fmla="*/ 115 h 9847"/>
              <a:gd name="connsiteX43" fmla="*/ 2163 w 10000"/>
              <a:gd name="connsiteY43" fmla="*/ 75 h 9847"/>
              <a:gd name="connsiteX44" fmla="*/ 1966 w 10000"/>
              <a:gd name="connsiteY44" fmla="*/ 38 h 9847"/>
              <a:gd name="connsiteX45" fmla="*/ 1476 w 10000"/>
              <a:gd name="connsiteY45" fmla="*/ 0 h 9847"/>
              <a:gd name="connsiteX46" fmla="*/ 1279 w 10000"/>
              <a:gd name="connsiteY46" fmla="*/ 151 h 9847"/>
              <a:gd name="connsiteX47" fmla="*/ 884 w 10000"/>
              <a:gd name="connsiteY47" fmla="*/ 191 h 9847"/>
              <a:gd name="connsiteX48" fmla="*/ 884 w 10000"/>
              <a:gd name="connsiteY48" fmla="*/ 308 h 9847"/>
              <a:gd name="connsiteX49" fmla="*/ 489 w 10000"/>
              <a:gd name="connsiteY49" fmla="*/ 460 h 9847"/>
              <a:gd name="connsiteX50" fmla="*/ 105 w 10000"/>
              <a:gd name="connsiteY50" fmla="*/ 689 h 9847"/>
              <a:gd name="connsiteX51" fmla="*/ 0 w 10000"/>
              <a:gd name="connsiteY51" fmla="*/ 918 h 9847"/>
              <a:gd name="connsiteX52" fmla="*/ 303 w 10000"/>
              <a:gd name="connsiteY52" fmla="*/ 1225 h 9847"/>
              <a:gd name="connsiteX53" fmla="*/ 791 w 10000"/>
              <a:gd name="connsiteY53" fmla="*/ 1302 h 9847"/>
              <a:gd name="connsiteX54" fmla="*/ 1279 w 10000"/>
              <a:gd name="connsiteY54" fmla="*/ 1494 h 9847"/>
              <a:gd name="connsiteX55" fmla="*/ 1082 w 10000"/>
              <a:gd name="connsiteY55" fmla="*/ 1761 h 9847"/>
              <a:gd name="connsiteX56" fmla="*/ 1675 w 10000"/>
              <a:gd name="connsiteY56" fmla="*/ 2223 h 9847"/>
              <a:gd name="connsiteX57" fmla="*/ 2452 w 10000"/>
              <a:gd name="connsiteY57" fmla="*/ 2528 h 9847"/>
              <a:gd name="connsiteX58" fmla="*/ 1966 w 10000"/>
              <a:gd name="connsiteY58" fmla="*/ 2757 h 9847"/>
              <a:gd name="connsiteX59" fmla="*/ 2059 w 10000"/>
              <a:gd name="connsiteY59" fmla="*/ 3025 h 9847"/>
              <a:gd name="connsiteX60" fmla="*/ 2850 w 10000"/>
              <a:gd name="connsiteY60" fmla="*/ 3216 h 9847"/>
              <a:gd name="connsiteX61" fmla="*/ 3336 w 10000"/>
              <a:gd name="connsiteY61" fmla="*/ 3486 h 9847"/>
              <a:gd name="connsiteX62" fmla="*/ 3140 w 10000"/>
              <a:gd name="connsiteY62" fmla="*/ 3716 h 9847"/>
              <a:gd name="connsiteX63" fmla="*/ 3919 w 10000"/>
              <a:gd name="connsiteY63" fmla="*/ 3908 h 9847"/>
              <a:gd name="connsiteX64" fmla="*/ 4512 w 10000"/>
              <a:gd name="connsiteY64" fmla="*/ 4138 h 9847"/>
              <a:gd name="connsiteX65" fmla="*/ 4419 w 10000"/>
              <a:gd name="connsiteY65" fmla="*/ 4444 h 9847"/>
              <a:gd name="connsiteX66" fmla="*/ 3919 w 10000"/>
              <a:gd name="connsiteY66" fmla="*/ 4788 h 9847"/>
              <a:gd name="connsiteX67" fmla="*/ 3336 w 10000"/>
              <a:gd name="connsiteY67" fmla="*/ 5133 h 9847"/>
              <a:gd name="connsiteX68" fmla="*/ 3047 w 10000"/>
              <a:gd name="connsiteY68" fmla="*/ 5593 h 9847"/>
              <a:gd name="connsiteX69" fmla="*/ 3232 w 10000"/>
              <a:gd name="connsiteY69" fmla="*/ 5517 h 9847"/>
              <a:gd name="connsiteX70" fmla="*/ 3535 w 10000"/>
              <a:gd name="connsiteY70" fmla="*/ 5669 h 9847"/>
              <a:gd name="connsiteX71" fmla="*/ 4024 w 10000"/>
              <a:gd name="connsiteY71" fmla="*/ 5746 h 9847"/>
              <a:gd name="connsiteX72" fmla="*/ 4605 w 10000"/>
              <a:gd name="connsiteY72" fmla="*/ 5786 h 9847"/>
              <a:gd name="connsiteX73" fmla="*/ 4605 w 10000"/>
              <a:gd name="connsiteY73" fmla="*/ 5822 h 9847"/>
              <a:gd name="connsiteX74" fmla="*/ 4512 w 10000"/>
              <a:gd name="connsiteY74" fmla="*/ 5861 h 9847"/>
              <a:gd name="connsiteX75" fmla="*/ 4220 w 10000"/>
              <a:gd name="connsiteY75" fmla="*/ 5901 h 9847"/>
              <a:gd name="connsiteX76" fmla="*/ 4024 w 10000"/>
              <a:gd name="connsiteY76" fmla="*/ 5901 h 9847"/>
              <a:gd name="connsiteX77" fmla="*/ 3919 w 10000"/>
              <a:gd name="connsiteY77" fmla="*/ 6013 h 9847"/>
              <a:gd name="connsiteX78" fmla="*/ 3336 w 10000"/>
              <a:gd name="connsiteY78" fmla="*/ 6053 h 9847"/>
              <a:gd name="connsiteX79" fmla="*/ 3336 w 10000"/>
              <a:gd name="connsiteY79" fmla="*/ 6169 h 9847"/>
              <a:gd name="connsiteX80" fmla="*/ 3336 w 10000"/>
              <a:gd name="connsiteY80" fmla="*/ 6282 h 9847"/>
              <a:gd name="connsiteX81" fmla="*/ 3232 w 10000"/>
              <a:gd name="connsiteY81" fmla="*/ 6282 h 9847"/>
              <a:gd name="connsiteX82" fmla="*/ 3336 w 10000"/>
              <a:gd name="connsiteY82" fmla="*/ 6358 h 9847"/>
              <a:gd name="connsiteX83" fmla="*/ 3336 w 10000"/>
              <a:gd name="connsiteY83" fmla="*/ 6590 h 9847"/>
              <a:gd name="connsiteX84" fmla="*/ 3336 w 10000"/>
              <a:gd name="connsiteY84" fmla="*/ 6895 h 9847"/>
              <a:gd name="connsiteX85" fmla="*/ 3825 w 10000"/>
              <a:gd name="connsiteY85" fmla="*/ 7125 h 9847"/>
              <a:gd name="connsiteX86" fmla="*/ 3628 w 10000"/>
              <a:gd name="connsiteY86" fmla="*/ 7432 h 9847"/>
              <a:gd name="connsiteX87" fmla="*/ 4024 w 10000"/>
              <a:gd name="connsiteY87" fmla="*/ 7471 h 9847"/>
              <a:gd name="connsiteX88" fmla="*/ 4116 w 10000"/>
              <a:gd name="connsiteY88" fmla="*/ 7661 h 9847"/>
              <a:gd name="connsiteX89" fmla="*/ 4512 w 10000"/>
              <a:gd name="connsiteY89" fmla="*/ 7816 h 9847"/>
              <a:gd name="connsiteX90" fmla="*/ 4802 w 10000"/>
              <a:gd name="connsiteY90" fmla="*/ 8122 h 9847"/>
              <a:gd name="connsiteX91" fmla="*/ 4802 w 10000"/>
              <a:gd name="connsiteY91" fmla="*/ 8084 h 9847"/>
              <a:gd name="connsiteX92" fmla="*/ 5092 w 10000"/>
              <a:gd name="connsiteY92" fmla="*/ 8084 h 9847"/>
              <a:gd name="connsiteX93" fmla="*/ 5396 w 10000"/>
              <a:gd name="connsiteY93" fmla="*/ 8160 h 9847"/>
              <a:gd name="connsiteX94" fmla="*/ 5593 w 10000"/>
              <a:gd name="connsiteY94" fmla="*/ 8122 h 9847"/>
              <a:gd name="connsiteX95" fmla="*/ 5976 w 10000"/>
              <a:gd name="connsiteY95" fmla="*/ 8160 h 9847"/>
              <a:gd name="connsiteX96" fmla="*/ 6175 w 10000"/>
              <a:gd name="connsiteY96" fmla="*/ 8237 h 9847"/>
              <a:gd name="connsiteX97" fmla="*/ 6665 w 10000"/>
              <a:gd name="connsiteY97" fmla="*/ 8122 h 9847"/>
              <a:gd name="connsiteX98" fmla="*/ 7059 w 10000"/>
              <a:gd name="connsiteY98" fmla="*/ 8160 h 9847"/>
              <a:gd name="connsiteX99" fmla="*/ 7453 w 10000"/>
              <a:gd name="connsiteY99" fmla="*/ 8274 h 9847"/>
              <a:gd name="connsiteX100" fmla="*/ 7546 w 10000"/>
              <a:gd name="connsiteY100" fmla="*/ 8428 h 9847"/>
              <a:gd name="connsiteX101" fmla="*/ 7546 w 10000"/>
              <a:gd name="connsiteY101" fmla="*/ 8582 h 9847"/>
              <a:gd name="connsiteX102" fmla="*/ 7943 w 10000"/>
              <a:gd name="connsiteY102" fmla="*/ 8658 h 9847"/>
              <a:gd name="connsiteX103" fmla="*/ 7943 w 10000"/>
              <a:gd name="connsiteY103" fmla="*/ 8735 h 9847"/>
              <a:gd name="connsiteX104" fmla="*/ 8337 w 10000"/>
              <a:gd name="connsiteY104" fmla="*/ 8851 h 9847"/>
              <a:gd name="connsiteX105" fmla="*/ 8825 w 10000"/>
              <a:gd name="connsiteY105" fmla="*/ 8887 h 9847"/>
              <a:gd name="connsiteX106" fmla="*/ 8919 w 10000"/>
              <a:gd name="connsiteY106" fmla="*/ 9003 h 9847"/>
              <a:gd name="connsiteX107" fmla="*/ 9709 w 10000"/>
              <a:gd name="connsiteY107" fmla="*/ 9079 h 9847"/>
              <a:gd name="connsiteX108" fmla="*/ 10000 w 10000"/>
              <a:gd name="connsiteY108" fmla="*/ 9195 h 9847"/>
              <a:gd name="connsiteX109" fmla="*/ 9803 w 10000"/>
              <a:gd name="connsiteY109" fmla="*/ 9310 h 9847"/>
              <a:gd name="connsiteX110" fmla="*/ 9604 w 10000"/>
              <a:gd name="connsiteY110" fmla="*/ 9387 h 9847"/>
              <a:gd name="connsiteX111" fmla="*/ 9210 w 10000"/>
              <a:gd name="connsiteY111" fmla="*/ 9616 h 9847"/>
              <a:gd name="connsiteX112" fmla="*/ 9408 w 10000"/>
              <a:gd name="connsiteY112" fmla="*/ 9847 h 9847"/>
              <a:gd name="connsiteX0" fmla="*/ 9512 w 10000"/>
              <a:gd name="connsiteY0" fmla="*/ 583 h 10000"/>
              <a:gd name="connsiteX1" fmla="*/ 8337 w 10000"/>
              <a:gd name="connsiteY1" fmla="*/ 1945 h 10000"/>
              <a:gd name="connsiteX2" fmla="*/ 8720 w 10000"/>
              <a:gd name="connsiteY2" fmla="*/ 2450 h 10000"/>
              <a:gd name="connsiteX3" fmla="*/ 7743 w 10000"/>
              <a:gd name="connsiteY3" fmla="*/ 2450 h 10000"/>
              <a:gd name="connsiteX4" fmla="*/ 6964 w 10000"/>
              <a:gd name="connsiteY4" fmla="*/ 2373 h 10000"/>
              <a:gd name="connsiteX5" fmla="*/ 6768 w 10000"/>
              <a:gd name="connsiteY5" fmla="*/ 2450 h 10000"/>
              <a:gd name="connsiteX6" fmla="*/ 6665 w 10000"/>
              <a:gd name="connsiteY6" fmla="*/ 2567 h 10000"/>
              <a:gd name="connsiteX7" fmla="*/ 7059 w 10000"/>
              <a:gd name="connsiteY7" fmla="*/ 2723 h 10000"/>
              <a:gd name="connsiteX8" fmla="*/ 7652 w 10000"/>
              <a:gd name="connsiteY8" fmla="*/ 2762 h 10000"/>
              <a:gd name="connsiteX9" fmla="*/ 7943 w 10000"/>
              <a:gd name="connsiteY9" fmla="*/ 2762 h 10000"/>
              <a:gd name="connsiteX10" fmla="*/ 8139 w 10000"/>
              <a:gd name="connsiteY10" fmla="*/ 2839 h 10000"/>
              <a:gd name="connsiteX11" fmla="*/ 8139 w 10000"/>
              <a:gd name="connsiteY11" fmla="*/ 2918 h 10000"/>
              <a:gd name="connsiteX12" fmla="*/ 7943 w 10000"/>
              <a:gd name="connsiteY12" fmla="*/ 3035 h 10000"/>
              <a:gd name="connsiteX13" fmla="*/ 7836 w 10000"/>
              <a:gd name="connsiteY13" fmla="*/ 3072 h 10000"/>
              <a:gd name="connsiteX14" fmla="*/ 7546 w 10000"/>
              <a:gd name="connsiteY14" fmla="*/ 3072 h 10000"/>
              <a:gd name="connsiteX15" fmla="*/ 6964 w 10000"/>
              <a:gd name="connsiteY15" fmla="*/ 2994 h 10000"/>
              <a:gd name="connsiteX16" fmla="*/ 6372 w 10000"/>
              <a:gd name="connsiteY16" fmla="*/ 2956 h 10000"/>
              <a:gd name="connsiteX17" fmla="*/ 6080 w 10000"/>
              <a:gd name="connsiteY17" fmla="*/ 2918 h 10000"/>
              <a:gd name="connsiteX18" fmla="*/ 5884 w 10000"/>
              <a:gd name="connsiteY18" fmla="*/ 2839 h 10000"/>
              <a:gd name="connsiteX19" fmla="*/ 5199 w 10000"/>
              <a:gd name="connsiteY19" fmla="*/ 2489 h 10000"/>
              <a:gd name="connsiteX20" fmla="*/ 5092 w 10000"/>
              <a:gd name="connsiteY20" fmla="*/ 2295 h 10000"/>
              <a:gd name="connsiteX21" fmla="*/ 5092 w 10000"/>
              <a:gd name="connsiteY21" fmla="*/ 2217 h 10000"/>
              <a:gd name="connsiteX22" fmla="*/ 4999 w 10000"/>
              <a:gd name="connsiteY22" fmla="*/ 2099 h 10000"/>
              <a:gd name="connsiteX23" fmla="*/ 4419 w 10000"/>
              <a:gd name="connsiteY23" fmla="*/ 2023 h 10000"/>
              <a:gd name="connsiteX24" fmla="*/ 3919 w 10000"/>
              <a:gd name="connsiteY24" fmla="*/ 1945 h 10000"/>
              <a:gd name="connsiteX25" fmla="*/ 2941 w 10000"/>
              <a:gd name="connsiteY25" fmla="*/ 1672 h 10000"/>
              <a:gd name="connsiteX26" fmla="*/ 3336 w 10000"/>
              <a:gd name="connsiteY26" fmla="*/ 1672 h 10000"/>
              <a:gd name="connsiteX27" fmla="*/ 3732 w 10000"/>
              <a:gd name="connsiteY27" fmla="*/ 1750 h 10000"/>
              <a:gd name="connsiteX28" fmla="*/ 4605 w 10000"/>
              <a:gd name="connsiteY28" fmla="*/ 1750 h 10000"/>
              <a:gd name="connsiteX29" fmla="*/ 6569 w 10000"/>
              <a:gd name="connsiteY29" fmla="*/ 1788 h 10000"/>
              <a:gd name="connsiteX30" fmla="*/ 7256 w 10000"/>
              <a:gd name="connsiteY30" fmla="*/ 1711 h 10000"/>
              <a:gd name="connsiteX31" fmla="*/ 7652 w 10000"/>
              <a:gd name="connsiteY31" fmla="*/ 1634 h 10000"/>
              <a:gd name="connsiteX32" fmla="*/ 7943 w 10000"/>
              <a:gd name="connsiteY32" fmla="*/ 1478 h 10000"/>
              <a:gd name="connsiteX33" fmla="*/ 8233 w 10000"/>
              <a:gd name="connsiteY33" fmla="*/ 1167 h 10000"/>
              <a:gd name="connsiteX34" fmla="*/ 8337 w 10000"/>
              <a:gd name="connsiteY34" fmla="*/ 1010 h 10000"/>
              <a:gd name="connsiteX35" fmla="*/ 8233 w 10000"/>
              <a:gd name="connsiteY35" fmla="*/ 856 h 10000"/>
              <a:gd name="connsiteX36" fmla="*/ 7743 w 10000"/>
              <a:gd name="connsiteY36" fmla="*/ 620 h 10000"/>
              <a:gd name="connsiteX37" fmla="*/ 6964 w 10000"/>
              <a:gd name="connsiteY37" fmla="*/ 543 h 10000"/>
              <a:gd name="connsiteX38" fmla="*/ 5199 w 10000"/>
              <a:gd name="connsiteY38" fmla="*/ 349 h 10000"/>
              <a:gd name="connsiteX39" fmla="*/ 4315 w 10000"/>
              <a:gd name="connsiteY39" fmla="*/ 233 h 10000"/>
              <a:gd name="connsiteX40" fmla="*/ 3535 w 10000"/>
              <a:gd name="connsiteY40" fmla="*/ 233 h 10000"/>
              <a:gd name="connsiteX41" fmla="*/ 1768 w 10000"/>
              <a:gd name="connsiteY41" fmla="*/ 233 h 10000"/>
              <a:gd name="connsiteX42" fmla="*/ 2059 w 10000"/>
              <a:gd name="connsiteY42" fmla="*/ 117 h 10000"/>
              <a:gd name="connsiteX43" fmla="*/ 2163 w 10000"/>
              <a:gd name="connsiteY43" fmla="*/ 76 h 10000"/>
              <a:gd name="connsiteX44" fmla="*/ 1966 w 10000"/>
              <a:gd name="connsiteY44" fmla="*/ 39 h 10000"/>
              <a:gd name="connsiteX45" fmla="*/ 1476 w 10000"/>
              <a:gd name="connsiteY45" fmla="*/ 0 h 10000"/>
              <a:gd name="connsiteX46" fmla="*/ 1279 w 10000"/>
              <a:gd name="connsiteY46" fmla="*/ 153 h 10000"/>
              <a:gd name="connsiteX47" fmla="*/ 884 w 10000"/>
              <a:gd name="connsiteY47" fmla="*/ 194 h 10000"/>
              <a:gd name="connsiteX48" fmla="*/ 884 w 10000"/>
              <a:gd name="connsiteY48" fmla="*/ 313 h 10000"/>
              <a:gd name="connsiteX49" fmla="*/ 489 w 10000"/>
              <a:gd name="connsiteY49" fmla="*/ 467 h 10000"/>
              <a:gd name="connsiteX50" fmla="*/ 105 w 10000"/>
              <a:gd name="connsiteY50" fmla="*/ 700 h 10000"/>
              <a:gd name="connsiteX51" fmla="*/ 0 w 10000"/>
              <a:gd name="connsiteY51" fmla="*/ 932 h 10000"/>
              <a:gd name="connsiteX52" fmla="*/ 303 w 10000"/>
              <a:gd name="connsiteY52" fmla="*/ 1244 h 10000"/>
              <a:gd name="connsiteX53" fmla="*/ 791 w 10000"/>
              <a:gd name="connsiteY53" fmla="*/ 1322 h 10000"/>
              <a:gd name="connsiteX54" fmla="*/ 1279 w 10000"/>
              <a:gd name="connsiteY54" fmla="*/ 1517 h 10000"/>
              <a:gd name="connsiteX55" fmla="*/ 1082 w 10000"/>
              <a:gd name="connsiteY55" fmla="*/ 1788 h 10000"/>
              <a:gd name="connsiteX56" fmla="*/ 1675 w 10000"/>
              <a:gd name="connsiteY56" fmla="*/ 2258 h 10000"/>
              <a:gd name="connsiteX57" fmla="*/ 2452 w 10000"/>
              <a:gd name="connsiteY57" fmla="*/ 2567 h 10000"/>
              <a:gd name="connsiteX58" fmla="*/ 1966 w 10000"/>
              <a:gd name="connsiteY58" fmla="*/ 2800 h 10000"/>
              <a:gd name="connsiteX59" fmla="*/ 2059 w 10000"/>
              <a:gd name="connsiteY59" fmla="*/ 3072 h 10000"/>
              <a:gd name="connsiteX60" fmla="*/ 2850 w 10000"/>
              <a:gd name="connsiteY60" fmla="*/ 3266 h 10000"/>
              <a:gd name="connsiteX61" fmla="*/ 3336 w 10000"/>
              <a:gd name="connsiteY61" fmla="*/ 3540 h 10000"/>
              <a:gd name="connsiteX62" fmla="*/ 3140 w 10000"/>
              <a:gd name="connsiteY62" fmla="*/ 3774 h 10000"/>
              <a:gd name="connsiteX63" fmla="*/ 3919 w 10000"/>
              <a:gd name="connsiteY63" fmla="*/ 3969 h 10000"/>
              <a:gd name="connsiteX64" fmla="*/ 4512 w 10000"/>
              <a:gd name="connsiteY64" fmla="*/ 4202 h 10000"/>
              <a:gd name="connsiteX65" fmla="*/ 4419 w 10000"/>
              <a:gd name="connsiteY65" fmla="*/ 4513 h 10000"/>
              <a:gd name="connsiteX66" fmla="*/ 3919 w 10000"/>
              <a:gd name="connsiteY66" fmla="*/ 4862 h 10000"/>
              <a:gd name="connsiteX67" fmla="*/ 3336 w 10000"/>
              <a:gd name="connsiteY67" fmla="*/ 5213 h 10000"/>
              <a:gd name="connsiteX68" fmla="*/ 3047 w 10000"/>
              <a:gd name="connsiteY68" fmla="*/ 5680 h 10000"/>
              <a:gd name="connsiteX69" fmla="*/ 3232 w 10000"/>
              <a:gd name="connsiteY69" fmla="*/ 5603 h 10000"/>
              <a:gd name="connsiteX70" fmla="*/ 3535 w 10000"/>
              <a:gd name="connsiteY70" fmla="*/ 5757 h 10000"/>
              <a:gd name="connsiteX71" fmla="*/ 4024 w 10000"/>
              <a:gd name="connsiteY71" fmla="*/ 5835 h 10000"/>
              <a:gd name="connsiteX72" fmla="*/ 4605 w 10000"/>
              <a:gd name="connsiteY72" fmla="*/ 5876 h 10000"/>
              <a:gd name="connsiteX73" fmla="*/ 4605 w 10000"/>
              <a:gd name="connsiteY73" fmla="*/ 5912 h 10000"/>
              <a:gd name="connsiteX74" fmla="*/ 4512 w 10000"/>
              <a:gd name="connsiteY74" fmla="*/ 5952 h 10000"/>
              <a:gd name="connsiteX75" fmla="*/ 4220 w 10000"/>
              <a:gd name="connsiteY75" fmla="*/ 5993 h 10000"/>
              <a:gd name="connsiteX76" fmla="*/ 4024 w 10000"/>
              <a:gd name="connsiteY76" fmla="*/ 5993 h 10000"/>
              <a:gd name="connsiteX77" fmla="*/ 3919 w 10000"/>
              <a:gd name="connsiteY77" fmla="*/ 6106 h 10000"/>
              <a:gd name="connsiteX78" fmla="*/ 3336 w 10000"/>
              <a:gd name="connsiteY78" fmla="*/ 6147 h 10000"/>
              <a:gd name="connsiteX79" fmla="*/ 3336 w 10000"/>
              <a:gd name="connsiteY79" fmla="*/ 6265 h 10000"/>
              <a:gd name="connsiteX80" fmla="*/ 3336 w 10000"/>
              <a:gd name="connsiteY80" fmla="*/ 6380 h 10000"/>
              <a:gd name="connsiteX81" fmla="*/ 3232 w 10000"/>
              <a:gd name="connsiteY81" fmla="*/ 6380 h 10000"/>
              <a:gd name="connsiteX82" fmla="*/ 3336 w 10000"/>
              <a:gd name="connsiteY82" fmla="*/ 6457 h 10000"/>
              <a:gd name="connsiteX83" fmla="*/ 3336 w 10000"/>
              <a:gd name="connsiteY83" fmla="*/ 6692 h 10000"/>
              <a:gd name="connsiteX84" fmla="*/ 3336 w 10000"/>
              <a:gd name="connsiteY84" fmla="*/ 7002 h 10000"/>
              <a:gd name="connsiteX85" fmla="*/ 3825 w 10000"/>
              <a:gd name="connsiteY85" fmla="*/ 7236 h 10000"/>
              <a:gd name="connsiteX86" fmla="*/ 3628 w 10000"/>
              <a:gd name="connsiteY86" fmla="*/ 7547 h 10000"/>
              <a:gd name="connsiteX87" fmla="*/ 4024 w 10000"/>
              <a:gd name="connsiteY87" fmla="*/ 7587 h 10000"/>
              <a:gd name="connsiteX88" fmla="*/ 4116 w 10000"/>
              <a:gd name="connsiteY88" fmla="*/ 7780 h 10000"/>
              <a:gd name="connsiteX89" fmla="*/ 4512 w 10000"/>
              <a:gd name="connsiteY89" fmla="*/ 7937 h 10000"/>
              <a:gd name="connsiteX90" fmla="*/ 4802 w 10000"/>
              <a:gd name="connsiteY90" fmla="*/ 8248 h 10000"/>
              <a:gd name="connsiteX91" fmla="*/ 4802 w 10000"/>
              <a:gd name="connsiteY91" fmla="*/ 8210 h 10000"/>
              <a:gd name="connsiteX92" fmla="*/ 5092 w 10000"/>
              <a:gd name="connsiteY92" fmla="*/ 8210 h 10000"/>
              <a:gd name="connsiteX93" fmla="*/ 5396 w 10000"/>
              <a:gd name="connsiteY93" fmla="*/ 8287 h 10000"/>
              <a:gd name="connsiteX94" fmla="*/ 5593 w 10000"/>
              <a:gd name="connsiteY94" fmla="*/ 8248 h 10000"/>
              <a:gd name="connsiteX95" fmla="*/ 5976 w 10000"/>
              <a:gd name="connsiteY95" fmla="*/ 8287 h 10000"/>
              <a:gd name="connsiteX96" fmla="*/ 6175 w 10000"/>
              <a:gd name="connsiteY96" fmla="*/ 8365 h 10000"/>
              <a:gd name="connsiteX97" fmla="*/ 6665 w 10000"/>
              <a:gd name="connsiteY97" fmla="*/ 8248 h 10000"/>
              <a:gd name="connsiteX98" fmla="*/ 7059 w 10000"/>
              <a:gd name="connsiteY98" fmla="*/ 8287 h 10000"/>
              <a:gd name="connsiteX99" fmla="*/ 7453 w 10000"/>
              <a:gd name="connsiteY99" fmla="*/ 8403 h 10000"/>
              <a:gd name="connsiteX100" fmla="*/ 7546 w 10000"/>
              <a:gd name="connsiteY100" fmla="*/ 8559 h 10000"/>
              <a:gd name="connsiteX101" fmla="*/ 7546 w 10000"/>
              <a:gd name="connsiteY101" fmla="*/ 8715 h 10000"/>
              <a:gd name="connsiteX102" fmla="*/ 7943 w 10000"/>
              <a:gd name="connsiteY102" fmla="*/ 8793 h 10000"/>
              <a:gd name="connsiteX103" fmla="*/ 7943 w 10000"/>
              <a:gd name="connsiteY103" fmla="*/ 8871 h 10000"/>
              <a:gd name="connsiteX104" fmla="*/ 8337 w 10000"/>
              <a:gd name="connsiteY104" fmla="*/ 8989 h 10000"/>
              <a:gd name="connsiteX105" fmla="*/ 8825 w 10000"/>
              <a:gd name="connsiteY105" fmla="*/ 9025 h 10000"/>
              <a:gd name="connsiteX106" fmla="*/ 8919 w 10000"/>
              <a:gd name="connsiteY106" fmla="*/ 9143 h 10000"/>
              <a:gd name="connsiteX107" fmla="*/ 9709 w 10000"/>
              <a:gd name="connsiteY107" fmla="*/ 9220 h 10000"/>
              <a:gd name="connsiteX108" fmla="*/ 10000 w 10000"/>
              <a:gd name="connsiteY108" fmla="*/ 9338 h 10000"/>
              <a:gd name="connsiteX109" fmla="*/ 9803 w 10000"/>
              <a:gd name="connsiteY109" fmla="*/ 9455 h 10000"/>
              <a:gd name="connsiteX110" fmla="*/ 9604 w 10000"/>
              <a:gd name="connsiteY110" fmla="*/ 9533 h 10000"/>
              <a:gd name="connsiteX111" fmla="*/ 9210 w 10000"/>
              <a:gd name="connsiteY111" fmla="*/ 9765 h 10000"/>
              <a:gd name="connsiteX112" fmla="*/ 9408 w 10000"/>
              <a:gd name="connsiteY112" fmla="*/ 10000 h 10000"/>
              <a:gd name="connsiteX113" fmla="*/ 9512 w 10000"/>
              <a:gd name="connsiteY113" fmla="*/ 583 h 10000"/>
              <a:gd name="connsiteX0" fmla="*/ 9512 w 12954"/>
              <a:gd name="connsiteY0" fmla="*/ 583 h 10000"/>
              <a:gd name="connsiteX1" fmla="*/ 8337 w 12954"/>
              <a:gd name="connsiteY1" fmla="*/ 1945 h 10000"/>
              <a:gd name="connsiteX2" fmla="*/ 8720 w 12954"/>
              <a:gd name="connsiteY2" fmla="*/ 2450 h 10000"/>
              <a:gd name="connsiteX3" fmla="*/ 7743 w 12954"/>
              <a:gd name="connsiteY3" fmla="*/ 2450 h 10000"/>
              <a:gd name="connsiteX4" fmla="*/ 6964 w 12954"/>
              <a:gd name="connsiteY4" fmla="*/ 2373 h 10000"/>
              <a:gd name="connsiteX5" fmla="*/ 6768 w 12954"/>
              <a:gd name="connsiteY5" fmla="*/ 2450 h 10000"/>
              <a:gd name="connsiteX6" fmla="*/ 6665 w 12954"/>
              <a:gd name="connsiteY6" fmla="*/ 2567 h 10000"/>
              <a:gd name="connsiteX7" fmla="*/ 7059 w 12954"/>
              <a:gd name="connsiteY7" fmla="*/ 2723 h 10000"/>
              <a:gd name="connsiteX8" fmla="*/ 7652 w 12954"/>
              <a:gd name="connsiteY8" fmla="*/ 2762 h 10000"/>
              <a:gd name="connsiteX9" fmla="*/ 7943 w 12954"/>
              <a:gd name="connsiteY9" fmla="*/ 2762 h 10000"/>
              <a:gd name="connsiteX10" fmla="*/ 8139 w 12954"/>
              <a:gd name="connsiteY10" fmla="*/ 2839 h 10000"/>
              <a:gd name="connsiteX11" fmla="*/ 8139 w 12954"/>
              <a:gd name="connsiteY11" fmla="*/ 2918 h 10000"/>
              <a:gd name="connsiteX12" fmla="*/ 7943 w 12954"/>
              <a:gd name="connsiteY12" fmla="*/ 3035 h 10000"/>
              <a:gd name="connsiteX13" fmla="*/ 7836 w 12954"/>
              <a:gd name="connsiteY13" fmla="*/ 3072 h 10000"/>
              <a:gd name="connsiteX14" fmla="*/ 7546 w 12954"/>
              <a:gd name="connsiteY14" fmla="*/ 3072 h 10000"/>
              <a:gd name="connsiteX15" fmla="*/ 6964 w 12954"/>
              <a:gd name="connsiteY15" fmla="*/ 2994 h 10000"/>
              <a:gd name="connsiteX16" fmla="*/ 6372 w 12954"/>
              <a:gd name="connsiteY16" fmla="*/ 2956 h 10000"/>
              <a:gd name="connsiteX17" fmla="*/ 6080 w 12954"/>
              <a:gd name="connsiteY17" fmla="*/ 2918 h 10000"/>
              <a:gd name="connsiteX18" fmla="*/ 5884 w 12954"/>
              <a:gd name="connsiteY18" fmla="*/ 2839 h 10000"/>
              <a:gd name="connsiteX19" fmla="*/ 5199 w 12954"/>
              <a:gd name="connsiteY19" fmla="*/ 2489 h 10000"/>
              <a:gd name="connsiteX20" fmla="*/ 5092 w 12954"/>
              <a:gd name="connsiteY20" fmla="*/ 2295 h 10000"/>
              <a:gd name="connsiteX21" fmla="*/ 5092 w 12954"/>
              <a:gd name="connsiteY21" fmla="*/ 2217 h 10000"/>
              <a:gd name="connsiteX22" fmla="*/ 4999 w 12954"/>
              <a:gd name="connsiteY22" fmla="*/ 2099 h 10000"/>
              <a:gd name="connsiteX23" fmla="*/ 4419 w 12954"/>
              <a:gd name="connsiteY23" fmla="*/ 2023 h 10000"/>
              <a:gd name="connsiteX24" fmla="*/ 3919 w 12954"/>
              <a:gd name="connsiteY24" fmla="*/ 1945 h 10000"/>
              <a:gd name="connsiteX25" fmla="*/ 2941 w 12954"/>
              <a:gd name="connsiteY25" fmla="*/ 1672 h 10000"/>
              <a:gd name="connsiteX26" fmla="*/ 3336 w 12954"/>
              <a:gd name="connsiteY26" fmla="*/ 1672 h 10000"/>
              <a:gd name="connsiteX27" fmla="*/ 3732 w 12954"/>
              <a:gd name="connsiteY27" fmla="*/ 1750 h 10000"/>
              <a:gd name="connsiteX28" fmla="*/ 4605 w 12954"/>
              <a:gd name="connsiteY28" fmla="*/ 1750 h 10000"/>
              <a:gd name="connsiteX29" fmla="*/ 6569 w 12954"/>
              <a:gd name="connsiteY29" fmla="*/ 1788 h 10000"/>
              <a:gd name="connsiteX30" fmla="*/ 7256 w 12954"/>
              <a:gd name="connsiteY30" fmla="*/ 1711 h 10000"/>
              <a:gd name="connsiteX31" fmla="*/ 7652 w 12954"/>
              <a:gd name="connsiteY31" fmla="*/ 1634 h 10000"/>
              <a:gd name="connsiteX32" fmla="*/ 7943 w 12954"/>
              <a:gd name="connsiteY32" fmla="*/ 1478 h 10000"/>
              <a:gd name="connsiteX33" fmla="*/ 8233 w 12954"/>
              <a:gd name="connsiteY33" fmla="*/ 1167 h 10000"/>
              <a:gd name="connsiteX34" fmla="*/ 8337 w 12954"/>
              <a:gd name="connsiteY34" fmla="*/ 1010 h 10000"/>
              <a:gd name="connsiteX35" fmla="*/ 8233 w 12954"/>
              <a:gd name="connsiteY35" fmla="*/ 856 h 10000"/>
              <a:gd name="connsiteX36" fmla="*/ 7743 w 12954"/>
              <a:gd name="connsiteY36" fmla="*/ 620 h 10000"/>
              <a:gd name="connsiteX37" fmla="*/ 6964 w 12954"/>
              <a:gd name="connsiteY37" fmla="*/ 543 h 10000"/>
              <a:gd name="connsiteX38" fmla="*/ 5199 w 12954"/>
              <a:gd name="connsiteY38" fmla="*/ 349 h 10000"/>
              <a:gd name="connsiteX39" fmla="*/ 4315 w 12954"/>
              <a:gd name="connsiteY39" fmla="*/ 233 h 10000"/>
              <a:gd name="connsiteX40" fmla="*/ 3535 w 12954"/>
              <a:gd name="connsiteY40" fmla="*/ 233 h 10000"/>
              <a:gd name="connsiteX41" fmla="*/ 1768 w 12954"/>
              <a:gd name="connsiteY41" fmla="*/ 233 h 10000"/>
              <a:gd name="connsiteX42" fmla="*/ 2059 w 12954"/>
              <a:gd name="connsiteY42" fmla="*/ 117 h 10000"/>
              <a:gd name="connsiteX43" fmla="*/ 2163 w 12954"/>
              <a:gd name="connsiteY43" fmla="*/ 76 h 10000"/>
              <a:gd name="connsiteX44" fmla="*/ 1966 w 12954"/>
              <a:gd name="connsiteY44" fmla="*/ 39 h 10000"/>
              <a:gd name="connsiteX45" fmla="*/ 1476 w 12954"/>
              <a:gd name="connsiteY45" fmla="*/ 0 h 10000"/>
              <a:gd name="connsiteX46" fmla="*/ 1279 w 12954"/>
              <a:gd name="connsiteY46" fmla="*/ 153 h 10000"/>
              <a:gd name="connsiteX47" fmla="*/ 884 w 12954"/>
              <a:gd name="connsiteY47" fmla="*/ 194 h 10000"/>
              <a:gd name="connsiteX48" fmla="*/ 884 w 12954"/>
              <a:gd name="connsiteY48" fmla="*/ 313 h 10000"/>
              <a:gd name="connsiteX49" fmla="*/ 489 w 12954"/>
              <a:gd name="connsiteY49" fmla="*/ 467 h 10000"/>
              <a:gd name="connsiteX50" fmla="*/ 105 w 12954"/>
              <a:gd name="connsiteY50" fmla="*/ 700 h 10000"/>
              <a:gd name="connsiteX51" fmla="*/ 0 w 12954"/>
              <a:gd name="connsiteY51" fmla="*/ 932 h 10000"/>
              <a:gd name="connsiteX52" fmla="*/ 303 w 12954"/>
              <a:gd name="connsiteY52" fmla="*/ 1244 h 10000"/>
              <a:gd name="connsiteX53" fmla="*/ 791 w 12954"/>
              <a:gd name="connsiteY53" fmla="*/ 1322 h 10000"/>
              <a:gd name="connsiteX54" fmla="*/ 1279 w 12954"/>
              <a:gd name="connsiteY54" fmla="*/ 1517 h 10000"/>
              <a:gd name="connsiteX55" fmla="*/ 1082 w 12954"/>
              <a:gd name="connsiteY55" fmla="*/ 1788 h 10000"/>
              <a:gd name="connsiteX56" fmla="*/ 1675 w 12954"/>
              <a:gd name="connsiteY56" fmla="*/ 2258 h 10000"/>
              <a:gd name="connsiteX57" fmla="*/ 2452 w 12954"/>
              <a:gd name="connsiteY57" fmla="*/ 2567 h 10000"/>
              <a:gd name="connsiteX58" fmla="*/ 1966 w 12954"/>
              <a:gd name="connsiteY58" fmla="*/ 2800 h 10000"/>
              <a:gd name="connsiteX59" fmla="*/ 2059 w 12954"/>
              <a:gd name="connsiteY59" fmla="*/ 3072 h 10000"/>
              <a:gd name="connsiteX60" fmla="*/ 2850 w 12954"/>
              <a:gd name="connsiteY60" fmla="*/ 3266 h 10000"/>
              <a:gd name="connsiteX61" fmla="*/ 3336 w 12954"/>
              <a:gd name="connsiteY61" fmla="*/ 3540 h 10000"/>
              <a:gd name="connsiteX62" fmla="*/ 3140 w 12954"/>
              <a:gd name="connsiteY62" fmla="*/ 3774 h 10000"/>
              <a:gd name="connsiteX63" fmla="*/ 3919 w 12954"/>
              <a:gd name="connsiteY63" fmla="*/ 3969 h 10000"/>
              <a:gd name="connsiteX64" fmla="*/ 4512 w 12954"/>
              <a:gd name="connsiteY64" fmla="*/ 4202 h 10000"/>
              <a:gd name="connsiteX65" fmla="*/ 4419 w 12954"/>
              <a:gd name="connsiteY65" fmla="*/ 4513 h 10000"/>
              <a:gd name="connsiteX66" fmla="*/ 3919 w 12954"/>
              <a:gd name="connsiteY66" fmla="*/ 4862 h 10000"/>
              <a:gd name="connsiteX67" fmla="*/ 3336 w 12954"/>
              <a:gd name="connsiteY67" fmla="*/ 5213 h 10000"/>
              <a:gd name="connsiteX68" fmla="*/ 3047 w 12954"/>
              <a:gd name="connsiteY68" fmla="*/ 5680 h 10000"/>
              <a:gd name="connsiteX69" fmla="*/ 3232 w 12954"/>
              <a:gd name="connsiteY69" fmla="*/ 5603 h 10000"/>
              <a:gd name="connsiteX70" fmla="*/ 3535 w 12954"/>
              <a:gd name="connsiteY70" fmla="*/ 5757 h 10000"/>
              <a:gd name="connsiteX71" fmla="*/ 4024 w 12954"/>
              <a:gd name="connsiteY71" fmla="*/ 5835 h 10000"/>
              <a:gd name="connsiteX72" fmla="*/ 4605 w 12954"/>
              <a:gd name="connsiteY72" fmla="*/ 5876 h 10000"/>
              <a:gd name="connsiteX73" fmla="*/ 4605 w 12954"/>
              <a:gd name="connsiteY73" fmla="*/ 5912 h 10000"/>
              <a:gd name="connsiteX74" fmla="*/ 4512 w 12954"/>
              <a:gd name="connsiteY74" fmla="*/ 5952 h 10000"/>
              <a:gd name="connsiteX75" fmla="*/ 4220 w 12954"/>
              <a:gd name="connsiteY75" fmla="*/ 5993 h 10000"/>
              <a:gd name="connsiteX76" fmla="*/ 4024 w 12954"/>
              <a:gd name="connsiteY76" fmla="*/ 5993 h 10000"/>
              <a:gd name="connsiteX77" fmla="*/ 3919 w 12954"/>
              <a:gd name="connsiteY77" fmla="*/ 6106 h 10000"/>
              <a:gd name="connsiteX78" fmla="*/ 3336 w 12954"/>
              <a:gd name="connsiteY78" fmla="*/ 6147 h 10000"/>
              <a:gd name="connsiteX79" fmla="*/ 3336 w 12954"/>
              <a:gd name="connsiteY79" fmla="*/ 6265 h 10000"/>
              <a:gd name="connsiteX80" fmla="*/ 3336 w 12954"/>
              <a:gd name="connsiteY80" fmla="*/ 6380 h 10000"/>
              <a:gd name="connsiteX81" fmla="*/ 3232 w 12954"/>
              <a:gd name="connsiteY81" fmla="*/ 6380 h 10000"/>
              <a:gd name="connsiteX82" fmla="*/ 3336 w 12954"/>
              <a:gd name="connsiteY82" fmla="*/ 6457 h 10000"/>
              <a:gd name="connsiteX83" fmla="*/ 3336 w 12954"/>
              <a:gd name="connsiteY83" fmla="*/ 6692 h 10000"/>
              <a:gd name="connsiteX84" fmla="*/ 3336 w 12954"/>
              <a:gd name="connsiteY84" fmla="*/ 7002 h 10000"/>
              <a:gd name="connsiteX85" fmla="*/ 3825 w 12954"/>
              <a:gd name="connsiteY85" fmla="*/ 7236 h 10000"/>
              <a:gd name="connsiteX86" fmla="*/ 3628 w 12954"/>
              <a:gd name="connsiteY86" fmla="*/ 7547 h 10000"/>
              <a:gd name="connsiteX87" fmla="*/ 4024 w 12954"/>
              <a:gd name="connsiteY87" fmla="*/ 7587 h 10000"/>
              <a:gd name="connsiteX88" fmla="*/ 4116 w 12954"/>
              <a:gd name="connsiteY88" fmla="*/ 7780 h 10000"/>
              <a:gd name="connsiteX89" fmla="*/ 4512 w 12954"/>
              <a:gd name="connsiteY89" fmla="*/ 7937 h 10000"/>
              <a:gd name="connsiteX90" fmla="*/ 4802 w 12954"/>
              <a:gd name="connsiteY90" fmla="*/ 8248 h 10000"/>
              <a:gd name="connsiteX91" fmla="*/ 4802 w 12954"/>
              <a:gd name="connsiteY91" fmla="*/ 8210 h 10000"/>
              <a:gd name="connsiteX92" fmla="*/ 5092 w 12954"/>
              <a:gd name="connsiteY92" fmla="*/ 8210 h 10000"/>
              <a:gd name="connsiteX93" fmla="*/ 5396 w 12954"/>
              <a:gd name="connsiteY93" fmla="*/ 8287 h 10000"/>
              <a:gd name="connsiteX94" fmla="*/ 5593 w 12954"/>
              <a:gd name="connsiteY94" fmla="*/ 8248 h 10000"/>
              <a:gd name="connsiteX95" fmla="*/ 5976 w 12954"/>
              <a:gd name="connsiteY95" fmla="*/ 8287 h 10000"/>
              <a:gd name="connsiteX96" fmla="*/ 6175 w 12954"/>
              <a:gd name="connsiteY96" fmla="*/ 8365 h 10000"/>
              <a:gd name="connsiteX97" fmla="*/ 6665 w 12954"/>
              <a:gd name="connsiteY97" fmla="*/ 8248 h 10000"/>
              <a:gd name="connsiteX98" fmla="*/ 7059 w 12954"/>
              <a:gd name="connsiteY98" fmla="*/ 8287 h 10000"/>
              <a:gd name="connsiteX99" fmla="*/ 7453 w 12954"/>
              <a:gd name="connsiteY99" fmla="*/ 8403 h 10000"/>
              <a:gd name="connsiteX100" fmla="*/ 7546 w 12954"/>
              <a:gd name="connsiteY100" fmla="*/ 8559 h 10000"/>
              <a:gd name="connsiteX101" fmla="*/ 7546 w 12954"/>
              <a:gd name="connsiteY101" fmla="*/ 8715 h 10000"/>
              <a:gd name="connsiteX102" fmla="*/ 7943 w 12954"/>
              <a:gd name="connsiteY102" fmla="*/ 8793 h 10000"/>
              <a:gd name="connsiteX103" fmla="*/ 7943 w 12954"/>
              <a:gd name="connsiteY103" fmla="*/ 8871 h 10000"/>
              <a:gd name="connsiteX104" fmla="*/ 8337 w 12954"/>
              <a:gd name="connsiteY104" fmla="*/ 8989 h 10000"/>
              <a:gd name="connsiteX105" fmla="*/ 8825 w 12954"/>
              <a:gd name="connsiteY105" fmla="*/ 9025 h 10000"/>
              <a:gd name="connsiteX106" fmla="*/ 8919 w 12954"/>
              <a:gd name="connsiteY106" fmla="*/ 9143 h 10000"/>
              <a:gd name="connsiteX107" fmla="*/ 9709 w 12954"/>
              <a:gd name="connsiteY107" fmla="*/ 9220 h 10000"/>
              <a:gd name="connsiteX108" fmla="*/ 10000 w 12954"/>
              <a:gd name="connsiteY108" fmla="*/ 9338 h 10000"/>
              <a:gd name="connsiteX109" fmla="*/ 9803 w 12954"/>
              <a:gd name="connsiteY109" fmla="*/ 9455 h 10000"/>
              <a:gd name="connsiteX110" fmla="*/ 9604 w 12954"/>
              <a:gd name="connsiteY110" fmla="*/ 9533 h 10000"/>
              <a:gd name="connsiteX111" fmla="*/ 9210 w 12954"/>
              <a:gd name="connsiteY111" fmla="*/ 9765 h 10000"/>
              <a:gd name="connsiteX112" fmla="*/ 9408 w 12954"/>
              <a:gd name="connsiteY112" fmla="*/ 10000 h 10000"/>
              <a:gd name="connsiteX113" fmla="*/ 9512 w 12954"/>
              <a:gd name="connsiteY113" fmla="*/ 583 h 10000"/>
              <a:gd name="connsiteX0" fmla="*/ 9512 w 12954"/>
              <a:gd name="connsiteY0" fmla="*/ 583 h 10000"/>
              <a:gd name="connsiteX1" fmla="*/ 8337 w 12954"/>
              <a:gd name="connsiteY1" fmla="*/ 1945 h 10000"/>
              <a:gd name="connsiteX2" fmla="*/ 8720 w 12954"/>
              <a:gd name="connsiteY2" fmla="*/ 2450 h 10000"/>
              <a:gd name="connsiteX3" fmla="*/ 7743 w 12954"/>
              <a:gd name="connsiteY3" fmla="*/ 2450 h 10000"/>
              <a:gd name="connsiteX4" fmla="*/ 6964 w 12954"/>
              <a:gd name="connsiteY4" fmla="*/ 2373 h 10000"/>
              <a:gd name="connsiteX5" fmla="*/ 6768 w 12954"/>
              <a:gd name="connsiteY5" fmla="*/ 2450 h 10000"/>
              <a:gd name="connsiteX6" fmla="*/ 6665 w 12954"/>
              <a:gd name="connsiteY6" fmla="*/ 2567 h 10000"/>
              <a:gd name="connsiteX7" fmla="*/ 7059 w 12954"/>
              <a:gd name="connsiteY7" fmla="*/ 2723 h 10000"/>
              <a:gd name="connsiteX8" fmla="*/ 7652 w 12954"/>
              <a:gd name="connsiteY8" fmla="*/ 2762 h 10000"/>
              <a:gd name="connsiteX9" fmla="*/ 7943 w 12954"/>
              <a:gd name="connsiteY9" fmla="*/ 2762 h 10000"/>
              <a:gd name="connsiteX10" fmla="*/ 8139 w 12954"/>
              <a:gd name="connsiteY10" fmla="*/ 2839 h 10000"/>
              <a:gd name="connsiteX11" fmla="*/ 8139 w 12954"/>
              <a:gd name="connsiteY11" fmla="*/ 2918 h 10000"/>
              <a:gd name="connsiteX12" fmla="*/ 7943 w 12954"/>
              <a:gd name="connsiteY12" fmla="*/ 3035 h 10000"/>
              <a:gd name="connsiteX13" fmla="*/ 7836 w 12954"/>
              <a:gd name="connsiteY13" fmla="*/ 3072 h 10000"/>
              <a:gd name="connsiteX14" fmla="*/ 7546 w 12954"/>
              <a:gd name="connsiteY14" fmla="*/ 3072 h 10000"/>
              <a:gd name="connsiteX15" fmla="*/ 6964 w 12954"/>
              <a:gd name="connsiteY15" fmla="*/ 2994 h 10000"/>
              <a:gd name="connsiteX16" fmla="*/ 6372 w 12954"/>
              <a:gd name="connsiteY16" fmla="*/ 2956 h 10000"/>
              <a:gd name="connsiteX17" fmla="*/ 6080 w 12954"/>
              <a:gd name="connsiteY17" fmla="*/ 2918 h 10000"/>
              <a:gd name="connsiteX18" fmla="*/ 5884 w 12954"/>
              <a:gd name="connsiteY18" fmla="*/ 2839 h 10000"/>
              <a:gd name="connsiteX19" fmla="*/ 5199 w 12954"/>
              <a:gd name="connsiteY19" fmla="*/ 2489 h 10000"/>
              <a:gd name="connsiteX20" fmla="*/ 5092 w 12954"/>
              <a:gd name="connsiteY20" fmla="*/ 2295 h 10000"/>
              <a:gd name="connsiteX21" fmla="*/ 5092 w 12954"/>
              <a:gd name="connsiteY21" fmla="*/ 2217 h 10000"/>
              <a:gd name="connsiteX22" fmla="*/ 4999 w 12954"/>
              <a:gd name="connsiteY22" fmla="*/ 2099 h 10000"/>
              <a:gd name="connsiteX23" fmla="*/ 4419 w 12954"/>
              <a:gd name="connsiteY23" fmla="*/ 2023 h 10000"/>
              <a:gd name="connsiteX24" fmla="*/ 3919 w 12954"/>
              <a:gd name="connsiteY24" fmla="*/ 1945 h 10000"/>
              <a:gd name="connsiteX25" fmla="*/ 2941 w 12954"/>
              <a:gd name="connsiteY25" fmla="*/ 1672 h 10000"/>
              <a:gd name="connsiteX26" fmla="*/ 3336 w 12954"/>
              <a:gd name="connsiteY26" fmla="*/ 1672 h 10000"/>
              <a:gd name="connsiteX27" fmla="*/ 3732 w 12954"/>
              <a:gd name="connsiteY27" fmla="*/ 1750 h 10000"/>
              <a:gd name="connsiteX28" fmla="*/ 4605 w 12954"/>
              <a:gd name="connsiteY28" fmla="*/ 1750 h 10000"/>
              <a:gd name="connsiteX29" fmla="*/ 6569 w 12954"/>
              <a:gd name="connsiteY29" fmla="*/ 1788 h 10000"/>
              <a:gd name="connsiteX30" fmla="*/ 7256 w 12954"/>
              <a:gd name="connsiteY30" fmla="*/ 1711 h 10000"/>
              <a:gd name="connsiteX31" fmla="*/ 7652 w 12954"/>
              <a:gd name="connsiteY31" fmla="*/ 1634 h 10000"/>
              <a:gd name="connsiteX32" fmla="*/ 7943 w 12954"/>
              <a:gd name="connsiteY32" fmla="*/ 1478 h 10000"/>
              <a:gd name="connsiteX33" fmla="*/ 8233 w 12954"/>
              <a:gd name="connsiteY33" fmla="*/ 1167 h 10000"/>
              <a:gd name="connsiteX34" fmla="*/ 8337 w 12954"/>
              <a:gd name="connsiteY34" fmla="*/ 1010 h 10000"/>
              <a:gd name="connsiteX35" fmla="*/ 8233 w 12954"/>
              <a:gd name="connsiteY35" fmla="*/ 856 h 10000"/>
              <a:gd name="connsiteX36" fmla="*/ 7743 w 12954"/>
              <a:gd name="connsiteY36" fmla="*/ 620 h 10000"/>
              <a:gd name="connsiteX37" fmla="*/ 6964 w 12954"/>
              <a:gd name="connsiteY37" fmla="*/ 543 h 10000"/>
              <a:gd name="connsiteX38" fmla="*/ 5199 w 12954"/>
              <a:gd name="connsiteY38" fmla="*/ 349 h 10000"/>
              <a:gd name="connsiteX39" fmla="*/ 4315 w 12954"/>
              <a:gd name="connsiteY39" fmla="*/ 233 h 10000"/>
              <a:gd name="connsiteX40" fmla="*/ 3535 w 12954"/>
              <a:gd name="connsiteY40" fmla="*/ 233 h 10000"/>
              <a:gd name="connsiteX41" fmla="*/ 1768 w 12954"/>
              <a:gd name="connsiteY41" fmla="*/ 233 h 10000"/>
              <a:gd name="connsiteX42" fmla="*/ 2059 w 12954"/>
              <a:gd name="connsiteY42" fmla="*/ 117 h 10000"/>
              <a:gd name="connsiteX43" fmla="*/ 2163 w 12954"/>
              <a:gd name="connsiteY43" fmla="*/ 76 h 10000"/>
              <a:gd name="connsiteX44" fmla="*/ 1966 w 12954"/>
              <a:gd name="connsiteY44" fmla="*/ 39 h 10000"/>
              <a:gd name="connsiteX45" fmla="*/ 1476 w 12954"/>
              <a:gd name="connsiteY45" fmla="*/ 0 h 10000"/>
              <a:gd name="connsiteX46" fmla="*/ 1279 w 12954"/>
              <a:gd name="connsiteY46" fmla="*/ 153 h 10000"/>
              <a:gd name="connsiteX47" fmla="*/ 884 w 12954"/>
              <a:gd name="connsiteY47" fmla="*/ 194 h 10000"/>
              <a:gd name="connsiteX48" fmla="*/ 884 w 12954"/>
              <a:gd name="connsiteY48" fmla="*/ 313 h 10000"/>
              <a:gd name="connsiteX49" fmla="*/ 489 w 12954"/>
              <a:gd name="connsiteY49" fmla="*/ 467 h 10000"/>
              <a:gd name="connsiteX50" fmla="*/ 105 w 12954"/>
              <a:gd name="connsiteY50" fmla="*/ 700 h 10000"/>
              <a:gd name="connsiteX51" fmla="*/ 0 w 12954"/>
              <a:gd name="connsiteY51" fmla="*/ 932 h 10000"/>
              <a:gd name="connsiteX52" fmla="*/ 303 w 12954"/>
              <a:gd name="connsiteY52" fmla="*/ 1244 h 10000"/>
              <a:gd name="connsiteX53" fmla="*/ 791 w 12954"/>
              <a:gd name="connsiteY53" fmla="*/ 1322 h 10000"/>
              <a:gd name="connsiteX54" fmla="*/ 1279 w 12954"/>
              <a:gd name="connsiteY54" fmla="*/ 1517 h 10000"/>
              <a:gd name="connsiteX55" fmla="*/ 1082 w 12954"/>
              <a:gd name="connsiteY55" fmla="*/ 1788 h 10000"/>
              <a:gd name="connsiteX56" fmla="*/ 1675 w 12954"/>
              <a:gd name="connsiteY56" fmla="*/ 2258 h 10000"/>
              <a:gd name="connsiteX57" fmla="*/ 2452 w 12954"/>
              <a:gd name="connsiteY57" fmla="*/ 2567 h 10000"/>
              <a:gd name="connsiteX58" fmla="*/ 1966 w 12954"/>
              <a:gd name="connsiteY58" fmla="*/ 2800 h 10000"/>
              <a:gd name="connsiteX59" fmla="*/ 2059 w 12954"/>
              <a:gd name="connsiteY59" fmla="*/ 3072 h 10000"/>
              <a:gd name="connsiteX60" fmla="*/ 2850 w 12954"/>
              <a:gd name="connsiteY60" fmla="*/ 3266 h 10000"/>
              <a:gd name="connsiteX61" fmla="*/ 3336 w 12954"/>
              <a:gd name="connsiteY61" fmla="*/ 3540 h 10000"/>
              <a:gd name="connsiteX62" fmla="*/ 3140 w 12954"/>
              <a:gd name="connsiteY62" fmla="*/ 3774 h 10000"/>
              <a:gd name="connsiteX63" fmla="*/ 3919 w 12954"/>
              <a:gd name="connsiteY63" fmla="*/ 3969 h 10000"/>
              <a:gd name="connsiteX64" fmla="*/ 4512 w 12954"/>
              <a:gd name="connsiteY64" fmla="*/ 4202 h 10000"/>
              <a:gd name="connsiteX65" fmla="*/ 4419 w 12954"/>
              <a:gd name="connsiteY65" fmla="*/ 4513 h 10000"/>
              <a:gd name="connsiteX66" fmla="*/ 3919 w 12954"/>
              <a:gd name="connsiteY66" fmla="*/ 4862 h 10000"/>
              <a:gd name="connsiteX67" fmla="*/ 3336 w 12954"/>
              <a:gd name="connsiteY67" fmla="*/ 5213 h 10000"/>
              <a:gd name="connsiteX68" fmla="*/ 3047 w 12954"/>
              <a:gd name="connsiteY68" fmla="*/ 5680 h 10000"/>
              <a:gd name="connsiteX69" fmla="*/ 3232 w 12954"/>
              <a:gd name="connsiteY69" fmla="*/ 5603 h 10000"/>
              <a:gd name="connsiteX70" fmla="*/ 3535 w 12954"/>
              <a:gd name="connsiteY70" fmla="*/ 5757 h 10000"/>
              <a:gd name="connsiteX71" fmla="*/ 4024 w 12954"/>
              <a:gd name="connsiteY71" fmla="*/ 5835 h 10000"/>
              <a:gd name="connsiteX72" fmla="*/ 4605 w 12954"/>
              <a:gd name="connsiteY72" fmla="*/ 5876 h 10000"/>
              <a:gd name="connsiteX73" fmla="*/ 4605 w 12954"/>
              <a:gd name="connsiteY73" fmla="*/ 5912 h 10000"/>
              <a:gd name="connsiteX74" fmla="*/ 4512 w 12954"/>
              <a:gd name="connsiteY74" fmla="*/ 5952 h 10000"/>
              <a:gd name="connsiteX75" fmla="*/ 4220 w 12954"/>
              <a:gd name="connsiteY75" fmla="*/ 5993 h 10000"/>
              <a:gd name="connsiteX76" fmla="*/ 4024 w 12954"/>
              <a:gd name="connsiteY76" fmla="*/ 5993 h 10000"/>
              <a:gd name="connsiteX77" fmla="*/ 3919 w 12954"/>
              <a:gd name="connsiteY77" fmla="*/ 6106 h 10000"/>
              <a:gd name="connsiteX78" fmla="*/ 3336 w 12954"/>
              <a:gd name="connsiteY78" fmla="*/ 6147 h 10000"/>
              <a:gd name="connsiteX79" fmla="*/ 3336 w 12954"/>
              <a:gd name="connsiteY79" fmla="*/ 6265 h 10000"/>
              <a:gd name="connsiteX80" fmla="*/ 3336 w 12954"/>
              <a:gd name="connsiteY80" fmla="*/ 6380 h 10000"/>
              <a:gd name="connsiteX81" fmla="*/ 3232 w 12954"/>
              <a:gd name="connsiteY81" fmla="*/ 6380 h 10000"/>
              <a:gd name="connsiteX82" fmla="*/ 3336 w 12954"/>
              <a:gd name="connsiteY82" fmla="*/ 6457 h 10000"/>
              <a:gd name="connsiteX83" fmla="*/ 3336 w 12954"/>
              <a:gd name="connsiteY83" fmla="*/ 6692 h 10000"/>
              <a:gd name="connsiteX84" fmla="*/ 3336 w 12954"/>
              <a:gd name="connsiteY84" fmla="*/ 7002 h 10000"/>
              <a:gd name="connsiteX85" fmla="*/ 3825 w 12954"/>
              <a:gd name="connsiteY85" fmla="*/ 7236 h 10000"/>
              <a:gd name="connsiteX86" fmla="*/ 3628 w 12954"/>
              <a:gd name="connsiteY86" fmla="*/ 7547 h 10000"/>
              <a:gd name="connsiteX87" fmla="*/ 4024 w 12954"/>
              <a:gd name="connsiteY87" fmla="*/ 7587 h 10000"/>
              <a:gd name="connsiteX88" fmla="*/ 4116 w 12954"/>
              <a:gd name="connsiteY88" fmla="*/ 7780 h 10000"/>
              <a:gd name="connsiteX89" fmla="*/ 4512 w 12954"/>
              <a:gd name="connsiteY89" fmla="*/ 7937 h 10000"/>
              <a:gd name="connsiteX90" fmla="*/ 4802 w 12954"/>
              <a:gd name="connsiteY90" fmla="*/ 8248 h 10000"/>
              <a:gd name="connsiteX91" fmla="*/ 4802 w 12954"/>
              <a:gd name="connsiteY91" fmla="*/ 8210 h 10000"/>
              <a:gd name="connsiteX92" fmla="*/ 5092 w 12954"/>
              <a:gd name="connsiteY92" fmla="*/ 8210 h 10000"/>
              <a:gd name="connsiteX93" fmla="*/ 5396 w 12954"/>
              <a:gd name="connsiteY93" fmla="*/ 8287 h 10000"/>
              <a:gd name="connsiteX94" fmla="*/ 5593 w 12954"/>
              <a:gd name="connsiteY94" fmla="*/ 8248 h 10000"/>
              <a:gd name="connsiteX95" fmla="*/ 5976 w 12954"/>
              <a:gd name="connsiteY95" fmla="*/ 8287 h 10000"/>
              <a:gd name="connsiteX96" fmla="*/ 6175 w 12954"/>
              <a:gd name="connsiteY96" fmla="*/ 8365 h 10000"/>
              <a:gd name="connsiteX97" fmla="*/ 6665 w 12954"/>
              <a:gd name="connsiteY97" fmla="*/ 8248 h 10000"/>
              <a:gd name="connsiteX98" fmla="*/ 7059 w 12954"/>
              <a:gd name="connsiteY98" fmla="*/ 8287 h 10000"/>
              <a:gd name="connsiteX99" fmla="*/ 7453 w 12954"/>
              <a:gd name="connsiteY99" fmla="*/ 8403 h 10000"/>
              <a:gd name="connsiteX100" fmla="*/ 7546 w 12954"/>
              <a:gd name="connsiteY100" fmla="*/ 8559 h 10000"/>
              <a:gd name="connsiteX101" fmla="*/ 7546 w 12954"/>
              <a:gd name="connsiteY101" fmla="*/ 8715 h 10000"/>
              <a:gd name="connsiteX102" fmla="*/ 7943 w 12954"/>
              <a:gd name="connsiteY102" fmla="*/ 8793 h 10000"/>
              <a:gd name="connsiteX103" fmla="*/ 7943 w 12954"/>
              <a:gd name="connsiteY103" fmla="*/ 8871 h 10000"/>
              <a:gd name="connsiteX104" fmla="*/ 8337 w 12954"/>
              <a:gd name="connsiteY104" fmla="*/ 8989 h 10000"/>
              <a:gd name="connsiteX105" fmla="*/ 8825 w 12954"/>
              <a:gd name="connsiteY105" fmla="*/ 9025 h 10000"/>
              <a:gd name="connsiteX106" fmla="*/ 8919 w 12954"/>
              <a:gd name="connsiteY106" fmla="*/ 9143 h 10000"/>
              <a:gd name="connsiteX107" fmla="*/ 9709 w 12954"/>
              <a:gd name="connsiteY107" fmla="*/ 9220 h 10000"/>
              <a:gd name="connsiteX108" fmla="*/ 10000 w 12954"/>
              <a:gd name="connsiteY108" fmla="*/ 9338 h 10000"/>
              <a:gd name="connsiteX109" fmla="*/ 9803 w 12954"/>
              <a:gd name="connsiteY109" fmla="*/ 9455 h 10000"/>
              <a:gd name="connsiteX110" fmla="*/ 9604 w 12954"/>
              <a:gd name="connsiteY110" fmla="*/ 9533 h 10000"/>
              <a:gd name="connsiteX111" fmla="*/ 9408 w 12954"/>
              <a:gd name="connsiteY111" fmla="*/ 10000 h 10000"/>
              <a:gd name="connsiteX112" fmla="*/ 9512 w 12954"/>
              <a:gd name="connsiteY112" fmla="*/ 583 h 10000"/>
              <a:gd name="connsiteX0" fmla="*/ 9512 w 10000"/>
              <a:gd name="connsiteY0" fmla="*/ 583 h 9533"/>
              <a:gd name="connsiteX1" fmla="*/ 8337 w 10000"/>
              <a:gd name="connsiteY1" fmla="*/ 1945 h 9533"/>
              <a:gd name="connsiteX2" fmla="*/ 8720 w 10000"/>
              <a:gd name="connsiteY2" fmla="*/ 2450 h 9533"/>
              <a:gd name="connsiteX3" fmla="*/ 7743 w 10000"/>
              <a:gd name="connsiteY3" fmla="*/ 2450 h 9533"/>
              <a:gd name="connsiteX4" fmla="*/ 6964 w 10000"/>
              <a:gd name="connsiteY4" fmla="*/ 2373 h 9533"/>
              <a:gd name="connsiteX5" fmla="*/ 6768 w 10000"/>
              <a:gd name="connsiteY5" fmla="*/ 2450 h 9533"/>
              <a:gd name="connsiteX6" fmla="*/ 6665 w 10000"/>
              <a:gd name="connsiteY6" fmla="*/ 2567 h 9533"/>
              <a:gd name="connsiteX7" fmla="*/ 7059 w 10000"/>
              <a:gd name="connsiteY7" fmla="*/ 2723 h 9533"/>
              <a:gd name="connsiteX8" fmla="*/ 7652 w 10000"/>
              <a:gd name="connsiteY8" fmla="*/ 2762 h 9533"/>
              <a:gd name="connsiteX9" fmla="*/ 7943 w 10000"/>
              <a:gd name="connsiteY9" fmla="*/ 2762 h 9533"/>
              <a:gd name="connsiteX10" fmla="*/ 8139 w 10000"/>
              <a:gd name="connsiteY10" fmla="*/ 2839 h 9533"/>
              <a:gd name="connsiteX11" fmla="*/ 8139 w 10000"/>
              <a:gd name="connsiteY11" fmla="*/ 2918 h 9533"/>
              <a:gd name="connsiteX12" fmla="*/ 7943 w 10000"/>
              <a:gd name="connsiteY12" fmla="*/ 3035 h 9533"/>
              <a:gd name="connsiteX13" fmla="*/ 7836 w 10000"/>
              <a:gd name="connsiteY13" fmla="*/ 3072 h 9533"/>
              <a:gd name="connsiteX14" fmla="*/ 7546 w 10000"/>
              <a:gd name="connsiteY14" fmla="*/ 3072 h 9533"/>
              <a:gd name="connsiteX15" fmla="*/ 6964 w 10000"/>
              <a:gd name="connsiteY15" fmla="*/ 2994 h 9533"/>
              <a:gd name="connsiteX16" fmla="*/ 6372 w 10000"/>
              <a:gd name="connsiteY16" fmla="*/ 2956 h 9533"/>
              <a:gd name="connsiteX17" fmla="*/ 6080 w 10000"/>
              <a:gd name="connsiteY17" fmla="*/ 2918 h 9533"/>
              <a:gd name="connsiteX18" fmla="*/ 5884 w 10000"/>
              <a:gd name="connsiteY18" fmla="*/ 2839 h 9533"/>
              <a:gd name="connsiteX19" fmla="*/ 5199 w 10000"/>
              <a:gd name="connsiteY19" fmla="*/ 2489 h 9533"/>
              <a:gd name="connsiteX20" fmla="*/ 5092 w 10000"/>
              <a:gd name="connsiteY20" fmla="*/ 2295 h 9533"/>
              <a:gd name="connsiteX21" fmla="*/ 5092 w 10000"/>
              <a:gd name="connsiteY21" fmla="*/ 2217 h 9533"/>
              <a:gd name="connsiteX22" fmla="*/ 4999 w 10000"/>
              <a:gd name="connsiteY22" fmla="*/ 2099 h 9533"/>
              <a:gd name="connsiteX23" fmla="*/ 4419 w 10000"/>
              <a:gd name="connsiteY23" fmla="*/ 2023 h 9533"/>
              <a:gd name="connsiteX24" fmla="*/ 3919 w 10000"/>
              <a:gd name="connsiteY24" fmla="*/ 1945 h 9533"/>
              <a:gd name="connsiteX25" fmla="*/ 2941 w 10000"/>
              <a:gd name="connsiteY25" fmla="*/ 1672 h 9533"/>
              <a:gd name="connsiteX26" fmla="*/ 3336 w 10000"/>
              <a:gd name="connsiteY26" fmla="*/ 1672 h 9533"/>
              <a:gd name="connsiteX27" fmla="*/ 3732 w 10000"/>
              <a:gd name="connsiteY27" fmla="*/ 1750 h 9533"/>
              <a:gd name="connsiteX28" fmla="*/ 4605 w 10000"/>
              <a:gd name="connsiteY28" fmla="*/ 1750 h 9533"/>
              <a:gd name="connsiteX29" fmla="*/ 6569 w 10000"/>
              <a:gd name="connsiteY29" fmla="*/ 1788 h 9533"/>
              <a:gd name="connsiteX30" fmla="*/ 7256 w 10000"/>
              <a:gd name="connsiteY30" fmla="*/ 1711 h 9533"/>
              <a:gd name="connsiteX31" fmla="*/ 7652 w 10000"/>
              <a:gd name="connsiteY31" fmla="*/ 1634 h 9533"/>
              <a:gd name="connsiteX32" fmla="*/ 7943 w 10000"/>
              <a:gd name="connsiteY32" fmla="*/ 1478 h 9533"/>
              <a:gd name="connsiteX33" fmla="*/ 8233 w 10000"/>
              <a:gd name="connsiteY33" fmla="*/ 1167 h 9533"/>
              <a:gd name="connsiteX34" fmla="*/ 8337 w 10000"/>
              <a:gd name="connsiteY34" fmla="*/ 1010 h 9533"/>
              <a:gd name="connsiteX35" fmla="*/ 8233 w 10000"/>
              <a:gd name="connsiteY35" fmla="*/ 856 h 9533"/>
              <a:gd name="connsiteX36" fmla="*/ 7743 w 10000"/>
              <a:gd name="connsiteY36" fmla="*/ 620 h 9533"/>
              <a:gd name="connsiteX37" fmla="*/ 6964 w 10000"/>
              <a:gd name="connsiteY37" fmla="*/ 543 h 9533"/>
              <a:gd name="connsiteX38" fmla="*/ 5199 w 10000"/>
              <a:gd name="connsiteY38" fmla="*/ 349 h 9533"/>
              <a:gd name="connsiteX39" fmla="*/ 4315 w 10000"/>
              <a:gd name="connsiteY39" fmla="*/ 233 h 9533"/>
              <a:gd name="connsiteX40" fmla="*/ 3535 w 10000"/>
              <a:gd name="connsiteY40" fmla="*/ 233 h 9533"/>
              <a:gd name="connsiteX41" fmla="*/ 1768 w 10000"/>
              <a:gd name="connsiteY41" fmla="*/ 233 h 9533"/>
              <a:gd name="connsiteX42" fmla="*/ 2059 w 10000"/>
              <a:gd name="connsiteY42" fmla="*/ 117 h 9533"/>
              <a:gd name="connsiteX43" fmla="*/ 2163 w 10000"/>
              <a:gd name="connsiteY43" fmla="*/ 76 h 9533"/>
              <a:gd name="connsiteX44" fmla="*/ 1966 w 10000"/>
              <a:gd name="connsiteY44" fmla="*/ 39 h 9533"/>
              <a:gd name="connsiteX45" fmla="*/ 1476 w 10000"/>
              <a:gd name="connsiteY45" fmla="*/ 0 h 9533"/>
              <a:gd name="connsiteX46" fmla="*/ 1279 w 10000"/>
              <a:gd name="connsiteY46" fmla="*/ 153 h 9533"/>
              <a:gd name="connsiteX47" fmla="*/ 884 w 10000"/>
              <a:gd name="connsiteY47" fmla="*/ 194 h 9533"/>
              <a:gd name="connsiteX48" fmla="*/ 884 w 10000"/>
              <a:gd name="connsiteY48" fmla="*/ 313 h 9533"/>
              <a:gd name="connsiteX49" fmla="*/ 489 w 10000"/>
              <a:gd name="connsiteY49" fmla="*/ 467 h 9533"/>
              <a:gd name="connsiteX50" fmla="*/ 105 w 10000"/>
              <a:gd name="connsiteY50" fmla="*/ 700 h 9533"/>
              <a:gd name="connsiteX51" fmla="*/ 0 w 10000"/>
              <a:gd name="connsiteY51" fmla="*/ 932 h 9533"/>
              <a:gd name="connsiteX52" fmla="*/ 303 w 10000"/>
              <a:gd name="connsiteY52" fmla="*/ 1244 h 9533"/>
              <a:gd name="connsiteX53" fmla="*/ 791 w 10000"/>
              <a:gd name="connsiteY53" fmla="*/ 1322 h 9533"/>
              <a:gd name="connsiteX54" fmla="*/ 1279 w 10000"/>
              <a:gd name="connsiteY54" fmla="*/ 1517 h 9533"/>
              <a:gd name="connsiteX55" fmla="*/ 1082 w 10000"/>
              <a:gd name="connsiteY55" fmla="*/ 1788 h 9533"/>
              <a:gd name="connsiteX56" fmla="*/ 1675 w 10000"/>
              <a:gd name="connsiteY56" fmla="*/ 2258 h 9533"/>
              <a:gd name="connsiteX57" fmla="*/ 2452 w 10000"/>
              <a:gd name="connsiteY57" fmla="*/ 2567 h 9533"/>
              <a:gd name="connsiteX58" fmla="*/ 1966 w 10000"/>
              <a:gd name="connsiteY58" fmla="*/ 2800 h 9533"/>
              <a:gd name="connsiteX59" fmla="*/ 2059 w 10000"/>
              <a:gd name="connsiteY59" fmla="*/ 3072 h 9533"/>
              <a:gd name="connsiteX60" fmla="*/ 2850 w 10000"/>
              <a:gd name="connsiteY60" fmla="*/ 3266 h 9533"/>
              <a:gd name="connsiteX61" fmla="*/ 3336 w 10000"/>
              <a:gd name="connsiteY61" fmla="*/ 3540 h 9533"/>
              <a:gd name="connsiteX62" fmla="*/ 3140 w 10000"/>
              <a:gd name="connsiteY62" fmla="*/ 3774 h 9533"/>
              <a:gd name="connsiteX63" fmla="*/ 3919 w 10000"/>
              <a:gd name="connsiteY63" fmla="*/ 3969 h 9533"/>
              <a:gd name="connsiteX64" fmla="*/ 4512 w 10000"/>
              <a:gd name="connsiteY64" fmla="*/ 4202 h 9533"/>
              <a:gd name="connsiteX65" fmla="*/ 4419 w 10000"/>
              <a:gd name="connsiteY65" fmla="*/ 4513 h 9533"/>
              <a:gd name="connsiteX66" fmla="*/ 3919 w 10000"/>
              <a:gd name="connsiteY66" fmla="*/ 4862 h 9533"/>
              <a:gd name="connsiteX67" fmla="*/ 3336 w 10000"/>
              <a:gd name="connsiteY67" fmla="*/ 5213 h 9533"/>
              <a:gd name="connsiteX68" fmla="*/ 3047 w 10000"/>
              <a:gd name="connsiteY68" fmla="*/ 5680 h 9533"/>
              <a:gd name="connsiteX69" fmla="*/ 3232 w 10000"/>
              <a:gd name="connsiteY69" fmla="*/ 5603 h 9533"/>
              <a:gd name="connsiteX70" fmla="*/ 3535 w 10000"/>
              <a:gd name="connsiteY70" fmla="*/ 5757 h 9533"/>
              <a:gd name="connsiteX71" fmla="*/ 4024 w 10000"/>
              <a:gd name="connsiteY71" fmla="*/ 5835 h 9533"/>
              <a:gd name="connsiteX72" fmla="*/ 4605 w 10000"/>
              <a:gd name="connsiteY72" fmla="*/ 5876 h 9533"/>
              <a:gd name="connsiteX73" fmla="*/ 4605 w 10000"/>
              <a:gd name="connsiteY73" fmla="*/ 5912 h 9533"/>
              <a:gd name="connsiteX74" fmla="*/ 4512 w 10000"/>
              <a:gd name="connsiteY74" fmla="*/ 5952 h 9533"/>
              <a:gd name="connsiteX75" fmla="*/ 4220 w 10000"/>
              <a:gd name="connsiteY75" fmla="*/ 5993 h 9533"/>
              <a:gd name="connsiteX76" fmla="*/ 4024 w 10000"/>
              <a:gd name="connsiteY76" fmla="*/ 5993 h 9533"/>
              <a:gd name="connsiteX77" fmla="*/ 3919 w 10000"/>
              <a:gd name="connsiteY77" fmla="*/ 6106 h 9533"/>
              <a:gd name="connsiteX78" fmla="*/ 3336 w 10000"/>
              <a:gd name="connsiteY78" fmla="*/ 6147 h 9533"/>
              <a:gd name="connsiteX79" fmla="*/ 3336 w 10000"/>
              <a:gd name="connsiteY79" fmla="*/ 6265 h 9533"/>
              <a:gd name="connsiteX80" fmla="*/ 3336 w 10000"/>
              <a:gd name="connsiteY80" fmla="*/ 6380 h 9533"/>
              <a:gd name="connsiteX81" fmla="*/ 3232 w 10000"/>
              <a:gd name="connsiteY81" fmla="*/ 6380 h 9533"/>
              <a:gd name="connsiteX82" fmla="*/ 3336 w 10000"/>
              <a:gd name="connsiteY82" fmla="*/ 6457 h 9533"/>
              <a:gd name="connsiteX83" fmla="*/ 3336 w 10000"/>
              <a:gd name="connsiteY83" fmla="*/ 6692 h 9533"/>
              <a:gd name="connsiteX84" fmla="*/ 3336 w 10000"/>
              <a:gd name="connsiteY84" fmla="*/ 7002 h 9533"/>
              <a:gd name="connsiteX85" fmla="*/ 3825 w 10000"/>
              <a:gd name="connsiteY85" fmla="*/ 7236 h 9533"/>
              <a:gd name="connsiteX86" fmla="*/ 3628 w 10000"/>
              <a:gd name="connsiteY86" fmla="*/ 7547 h 9533"/>
              <a:gd name="connsiteX87" fmla="*/ 4024 w 10000"/>
              <a:gd name="connsiteY87" fmla="*/ 7587 h 9533"/>
              <a:gd name="connsiteX88" fmla="*/ 4116 w 10000"/>
              <a:gd name="connsiteY88" fmla="*/ 7780 h 9533"/>
              <a:gd name="connsiteX89" fmla="*/ 4512 w 10000"/>
              <a:gd name="connsiteY89" fmla="*/ 7937 h 9533"/>
              <a:gd name="connsiteX90" fmla="*/ 4802 w 10000"/>
              <a:gd name="connsiteY90" fmla="*/ 8248 h 9533"/>
              <a:gd name="connsiteX91" fmla="*/ 4802 w 10000"/>
              <a:gd name="connsiteY91" fmla="*/ 8210 h 9533"/>
              <a:gd name="connsiteX92" fmla="*/ 5092 w 10000"/>
              <a:gd name="connsiteY92" fmla="*/ 8210 h 9533"/>
              <a:gd name="connsiteX93" fmla="*/ 5396 w 10000"/>
              <a:gd name="connsiteY93" fmla="*/ 8287 h 9533"/>
              <a:gd name="connsiteX94" fmla="*/ 5593 w 10000"/>
              <a:gd name="connsiteY94" fmla="*/ 8248 h 9533"/>
              <a:gd name="connsiteX95" fmla="*/ 5976 w 10000"/>
              <a:gd name="connsiteY95" fmla="*/ 8287 h 9533"/>
              <a:gd name="connsiteX96" fmla="*/ 6175 w 10000"/>
              <a:gd name="connsiteY96" fmla="*/ 8365 h 9533"/>
              <a:gd name="connsiteX97" fmla="*/ 6665 w 10000"/>
              <a:gd name="connsiteY97" fmla="*/ 8248 h 9533"/>
              <a:gd name="connsiteX98" fmla="*/ 7059 w 10000"/>
              <a:gd name="connsiteY98" fmla="*/ 8287 h 9533"/>
              <a:gd name="connsiteX99" fmla="*/ 7453 w 10000"/>
              <a:gd name="connsiteY99" fmla="*/ 8403 h 9533"/>
              <a:gd name="connsiteX100" fmla="*/ 7546 w 10000"/>
              <a:gd name="connsiteY100" fmla="*/ 8559 h 9533"/>
              <a:gd name="connsiteX101" fmla="*/ 7546 w 10000"/>
              <a:gd name="connsiteY101" fmla="*/ 8715 h 9533"/>
              <a:gd name="connsiteX102" fmla="*/ 7943 w 10000"/>
              <a:gd name="connsiteY102" fmla="*/ 8793 h 9533"/>
              <a:gd name="connsiteX103" fmla="*/ 7943 w 10000"/>
              <a:gd name="connsiteY103" fmla="*/ 8871 h 9533"/>
              <a:gd name="connsiteX104" fmla="*/ 8337 w 10000"/>
              <a:gd name="connsiteY104" fmla="*/ 8989 h 9533"/>
              <a:gd name="connsiteX105" fmla="*/ 8825 w 10000"/>
              <a:gd name="connsiteY105" fmla="*/ 9025 h 9533"/>
              <a:gd name="connsiteX106" fmla="*/ 8919 w 10000"/>
              <a:gd name="connsiteY106" fmla="*/ 9143 h 9533"/>
              <a:gd name="connsiteX107" fmla="*/ 9709 w 10000"/>
              <a:gd name="connsiteY107" fmla="*/ 9220 h 9533"/>
              <a:gd name="connsiteX108" fmla="*/ 10000 w 10000"/>
              <a:gd name="connsiteY108" fmla="*/ 9338 h 9533"/>
              <a:gd name="connsiteX109" fmla="*/ 9803 w 10000"/>
              <a:gd name="connsiteY109" fmla="*/ 9455 h 9533"/>
              <a:gd name="connsiteX110" fmla="*/ 9604 w 10000"/>
              <a:gd name="connsiteY110" fmla="*/ 9533 h 9533"/>
              <a:gd name="connsiteX111" fmla="*/ 9512 w 10000"/>
              <a:gd name="connsiteY111" fmla="*/ 583 h 9533"/>
              <a:gd name="connsiteX0" fmla="*/ 9512 w 10000"/>
              <a:gd name="connsiteY0" fmla="*/ 612 h 9918"/>
              <a:gd name="connsiteX1" fmla="*/ 8337 w 10000"/>
              <a:gd name="connsiteY1" fmla="*/ 2040 h 9918"/>
              <a:gd name="connsiteX2" fmla="*/ 8720 w 10000"/>
              <a:gd name="connsiteY2" fmla="*/ 2570 h 9918"/>
              <a:gd name="connsiteX3" fmla="*/ 7743 w 10000"/>
              <a:gd name="connsiteY3" fmla="*/ 2570 h 9918"/>
              <a:gd name="connsiteX4" fmla="*/ 6964 w 10000"/>
              <a:gd name="connsiteY4" fmla="*/ 2489 h 9918"/>
              <a:gd name="connsiteX5" fmla="*/ 6768 w 10000"/>
              <a:gd name="connsiteY5" fmla="*/ 2570 h 9918"/>
              <a:gd name="connsiteX6" fmla="*/ 6665 w 10000"/>
              <a:gd name="connsiteY6" fmla="*/ 2693 h 9918"/>
              <a:gd name="connsiteX7" fmla="*/ 7059 w 10000"/>
              <a:gd name="connsiteY7" fmla="*/ 2856 h 9918"/>
              <a:gd name="connsiteX8" fmla="*/ 7652 w 10000"/>
              <a:gd name="connsiteY8" fmla="*/ 2897 h 9918"/>
              <a:gd name="connsiteX9" fmla="*/ 7943 w 10000"/>
              <a:gd name="connsiteY9" fmla="*/ 2897 h 9918"/>
              <a:gd name="connsiteX10" fmla="*/ 8139 w 10000"/>
              <a:gd name="connsiteY10" fmla="*/ 2978 h 9918"/>
              <a:gd name="connsiteX11" fmla="*/ 8139 w 10000"/>
              <a:gd name="connsiteY11" fmla="*/ 3061 h 9918"/>
              <a:gd name="connsiteX12" fmla="*/ 7943 w 10000"/>
              <a:gd name="connsiteY12" fmla="*/ 3184 h 9918"/>
              <a:gd name="connsiteX13" fmla="*/ 7836 w 10000"/>
              <a:gd name="connsiteY13" fmla="*/ 3222 h 9918"/>
              <a:gd name="connsiteX14" fmla="*/ 7546 w 10000"/>
              <a:gd name="connsiteY14" fmla="*/ 3222 h 9918"/>
              <a:gd name="connsiteX15" fmla="*/ 6964 w 10000"/>
              <a:gd name="connsiteY15" fmla="*/ 3141 h 9918"/>
              <a:gd name="connsiteX16" fmla="*/ 6372 w 10000"/>
              <a:gd name="connsiteY16" fmla="*/ 3101 h 9918"/>
              <a:gd name="connsiteX17" fmla="*/ 6080 w 10000"/>
              <a:gd name="connsiteY17" fmla="*/ 3061 h 9918"/>
              <a:gd name="connsiteX18" fmla="*/ 5884 w 10000"/>
              <a:gd name="connsiteY18" fmla="*/ 2978 h 9918"/>
              <a:gd name="connsiteX19" fmla="*/ 5199 w 10000"/>
              <a:gd name="connsiteY19" fmla="*/ 2611 h 9918"/>
              <a:gd name="connsiteX20" fmla="*/ 5092 w 10000"/>
              <a:gd name="connsiteY20" fmla="*/ 2407 h 9918"/>
              <a:gd name="connsiteX21" fmla="*/ 5092 w 10000"/>
              <a:gd name="connsiteY21" fmla="*/ 2326 h 9918"/>
              <a:gd name="connsiteX22" fmla="*/ 4999 w 10000"/>
              <a:gd name="connsiteY22" fmla="*/ 2202 h 9918"/>
              <a:gd name="connsiteX23" fmla="*/ 4419 w 10000"/>
              <a:gd name="connsiteY23" fmla="*/ 2122 h 9918"/>
              <a:gd name="connsiteX24" fmla="*/ 3919 w 10000"/>
              <a:gd name="connsiteY24" fmla="*/ 2040 h 9918"/>
              <a:gd name="connsiteX25" fmla="*/ 2941 w 10000"/>
              <a:gd name="connsiteY25" fmla="*/ 1754 h 9918"/>
              <a:gd name="connsiteX26" fmla="*/ 3336 w 10000"/>
              <a:gd name="connsiteY26" fmla="*/ 1754 h 9918"/>
              <a:gd name="connsiteX27" fmla="*/ 3732 w 10000"/>
              <a:gd name="connsiteY27" fmla="*/ 1836 h 9918"/>
              <a:gd name="connsiteX28" fmla="*/ 4605 w 10000"/>
              <a:gd name="connsiteY28" fmla="*/ 1836 h 9918"/>
              <a:gd name="connsiteX29" fmla="*/ 6569 w 10000"/>
              <a:gd name="connsiteY29" fmla="*/ 1876 h 9918"/>
              <a:gd name="connsiteX30" fmla="*/ 7256 w 10000"/>
              <a:gd name="connsiteY30" fmla="*/ 1795 h 9918"/>
              <a:gd name="connsiteX31" fmla="*/ 7652 w 10000"/>
              <a:gd name="connsiteY31" fmla="*/ 1714 h 9918"/>
              <a:gd name="connsiteX32" fmla="*/ 7943 w 10000"/>
              <a:gd name="connsiteY32" fmla="*/ 1550 h 9918"/>
              <a:gd name="connsiteX33" fmla="*/ 8233 w 10000"/>
              <a:gd name="connsiteY33" fmla="*/ 1224 h 9918"/>
              <a:gd name="connsiteX34" fmla="*/ 8337 w 10000"/>
              <a:gd name="connsiteY34" fmla="*/ 1059 h 9918"/>
              <a:gd name="connsiteX35" fmla="*/ 8233 w 10000"/>
              <a:gd name="connsiteY35" fmla="*/ 898 h 9918"/>
              <a:gd name="connsiteX36" fmla="*/ 7743 w 10000"/>
              <a:gd name="connsiteY36" fmla="*/ 650 h 9918"/>
              <a:gd name="connsiteX37" fmla="*/ 6964 w 10000"/>
              <a:gd name="connsiteY37" fmla="*/ 570 h 9918"/>
              <a:gd name="connsiteX38" fmla="*/ 5199 w 10000"/>
              <a:gd name="connsiteY38" fmla="*/ 366 h 9918"/>
              <a:gd name="connsiteX39" fmla="*/ 4315 w 10000"/>
              <a:gd name="connsiteY39" fmla="*/ 244 h 9918"/>
              <a:gd name="connsiteX40" fmla="*/ 3535 w 10000"/>
              <a:gd name="connsiteY40" fmla="*/ 244 h 9918"/>
              <a:gd name="connsiteX41" fmla="*/ 1768 w 10000"/>
              <a:gd name="connsiteY41" fmla="*/ 244 h 9918"/>
              <a:gd name="connsiteX42" fmla="*/ 2059 w 10000"/>
              <a:gd name="connsiteY42" fmla="*/ 123 h 9918"/>
              <a:gd name="connsiteX43" fmla="*/ 2163 w 10000"/>
              <a:gd name="connsiteY43" fmla="*/ 80 h 9918"/>
              <a:gd name="connsiteX44" fmla="*/ 1966 w 10000"/>
              <a:gd name="connsiteY44" fmla="*/ 41 h 9918"/>
              <a:gd name="connsiteX45" fmla="*/ 1476 w 10000"/>
              <a:gd name="connsiteY45" fmla="*/ 0 h 9918"/>
              <a:gd name="connsiteX46" fmla="*/ 1279 w 10000"/>
              <a:gd name="connsiteY46" fmla="*/ 160 h 9918"/>
              <a:gd name="connsiteX47" fmla="*/ 884 w 10000"/>
              <a:gd name="connsiteY47" fmla="*/ 204 h 9918"/>
              <a:gd name="connsiteX48" fmla="*/ 884 w 10000"/>
              <a:gd name="connsiteY48" fmla="*/ 328 h 9918"/>
              <a:gd name="connsiteX49" fmla="*/ 489 w 10000"/>
              <a:gd name="connsiteY49" fmla="*/ 490 h 9918"/>
              <a:gd name="connsiteX50" fmla="*/ 105 w 10000"/>
              <a:gd name="connsiteY50" fmla="*/ 734 h 9918"/>
              <a:gd name="connsiteX51" fmla="*/ 0 w 10000"/>
              <a:gd name="connsiteY51" fmla="*/ 978 h 9918"/>
              <a:gd name="connsiteX52" fmla="*/ 303 w 10000"/>
              <a:gd name="connsiteY52" fmla="*/ 1305 h 9918"/>
              <a:gd name="connsiteX53" fmla="*/ 791 w 10000"/>
              <a:gd name="connsiteY53" fmla="*/ 1387 h 9918"/>
              <a:gd name="connsiteX54" fmla="*/ 1279 w 10000"/>
              <a:gd name="connsiteY54" fmla="*/ 1591 h 9918"/>
              <a:gd name="connsiteX55" fmla="*/ 1082 w 10000"/>
              <a:gd name="connsiteY55" fmla="*/ 1876 h 9918"/>
              <a:gd name="connsiteX56" fmla="*/ 1675 w 10000"/>
              <a:gd name="connsiteY56" fmla="*/ 2369 h 9918"/>
              <a:gd name="connsiteX57" fmla="*/ 2452 w 10000"/>
              <a:gd name="connsiteY57" fmla="*/ 2693 h 9918"/>
              <a:gd name="connsiteX58" fmla="*/ 1966 w 10000"/>
              <a:gd name="connsiteY58" fmla="*/ 2937 h 9918"/>
              <a:gd name="connsiteX59" fmla="*/ 2059 w 10000"/>
              <a:gd name="connsiteY59" fmla="*/ 3222 h 9918"/>
              <a:gd name="connsiteX60" fmla="*/ 2850 w 10000"/>
              <a:gd name="connsiteY60" fmla="*/ 3426 h 9918"/>
              <a:gd name="connsiteX61" fmla="*/ 3336 w 10000"/>
              <a:gd name="connsiteY61" fmla="*/ 3713 h 9918"/>
              <a:gd name="connsiteX62" fmla="*/ 3140 w 10000"/>
              <a:gd name="connsiteY62" fmla="*/ 3959 h 9918"/>
              <a:gd name="connsiteX63" fmla="*/ 3919 w 10000"/>
              <a:gd name="connsiteY63" fmla="*/ 4163 h 9918"/>
              <a:gd name="connsiteX64" fmla="*/ 4512 w 10000"/>
              <a:gd name="connsiteY64" fmla="*/ 4408 h 9918"/>
              <a:gd name="connsiteX65" fmla="*/ 4419 w 10000"/>
              <a:gd name="connsiteY65" fmla="*/ 4734 h 9918"/>
              <a:gd name="connsiteX66" fmla="*/ 3919 w 10000"/>
              <a:gd name="connsiteY66" fmla="*/ 5100 h 9918"/>
              <a:gd name="connsiteX67" fmla="*/ 3336 w 10000"/>
              <a:gd name="connsiteY67" fmla="*/ 5468 h 9918"/>
              <a:gd name="connsiteX68" fmla="*/ 3047 w 10000"/>
              <a:gd name="connsiteY68" fmla="*/ 5958 h 9918"/>
              <a:gd name="connsiteX69" fmla="*/ 3232 w 10000"/>
              <a:gd name="connsiteY69" fmla="*/ 5877 h 9918"/>
              <a:gd name="connsiteX70" fmla="*/ 3535 w 10000"/>
              <a:gd name="connsiteY70" fmla="*/ 6039 h 9918"/>
              <a:gd name="connsiteX71" fmla="*/ 4024 w 10000"/>
              <a:gd name="connsiteY71" fmla="*/ 6121 h 9918"/>
              <a:gd name="connsiteX72" fmla="*/ 4605 w 10000"/>
              <a:gd name="connsiteY72" fmla="*/ 6164 h 9918"/>
              <a:gd name="connsiteX73" fmla="*/ 4605 w 10000"/>
              <a:gd name="connsiteY73" fmla="*/ 6202 h 9918"/>
              <a:gd name="connsiteX74" fmla="*/ 4512 w 10000"/>
              <a:gd name="connsiteY74" fmla="*/ 6244 h 9918"/>
              <a:gd name="connsiteX75" fmla="*/ 4220 w 10000"/>
              <a:gd name="connsiteY75" fmla="*/ 6287 h 9918"/>
              <a:gd name="connsiteX76" fmla="*/ 4024 w 10000"/>
              <a:gd name="connsiteY76" fmla="*/ 6287 h 9918"/>
              <a:gd name="connsiteX77" fmla="*/ 3919 w 10000"/>
              <a:gd name="connsiteY77" fmla="*/ 6405 h 9918"/>
              <a:gd name="connsiteX78" fmla="*/ 3336 w 10000"/>
              <a:gd name="connsiteY78" fmla="*/ 6448 h 9918"/>
              <a:gd name="connsiteX79" fmla="*/ 3336 w 10000"/>
              <a:gd name="connsiteY79" fmla="*/ 6572 h 9918"/>
              <a:gd name="connsiteX80" fmla="*/ 3336 w 10000"/>
              <a:gd name="connsiteY80" fmla="*/ 6693 h 9918"/>
              <a:gd name="connsiteX81" fmla="*/ 3232 w 10000"/>
              <a:gd name="connsiteY81" fmla="*/ 6693 h 9918"/>
              <a:gd name="connsiteX82" fmla="*/ 3336 w 10000"/>
              <a:gd name="connsiteY82" fmla="*/ 6773 h 9918"/>
              <a:gd name="connsiteX83" fmla="*/ 3336 w 10000"/>
              <a:gd name="connsiteY83" fmla="*/ 7020 h 9918"/>
              <a:gd name="connsiteX84" fmla="*/ 3336 w 10000"/>
              <a:gd name="connsiteY84" fmla="*/ 7345 h 9918"/>
              <a:gd name="connsiteX85" fmla="*/ 3825 w 10000"/>
              <a:gd name="connsiteY85" fmla="*/ 7590 h 9918"/>
              <a:gd name="connsiteX86" fmla="*/ 3628 w 10000"/>
              <a:gd name="connsiteY86" fmla="*/ 7917 h 9918"/>
              <a:gd name="connsiteX87" fmla="*/ 4024 w 10000"/>
              <a:gd name="connsiteY87" fmla="*/ 7959 h 9918"/>
              <a:gd name="connsiteX88" fmla="*/ 4116 w 10000"/>
              <a:gd name="connsiteY88" fmla="*/ 8161 h 9918"/>
              <a:gd name="connsiteX89" fmla="*/ 4512 w 10000"/>
              <a:gd name="connsiteY89" fmla="*/ 8326 h 9918"/>
              <a:gd name="connsiteX90" fmla="*/ 4802 w 10000"/>
              <a:gd name="connsiteY90" fmla="*/ 8652 h 9918"/>
              <a:gd name="connsiteX91" fmla="*/ 4802 w 10000"/>
              <a:gd name="connsiteY91" fmla="*/ 8612 h 9918"/>
              <a:gd name="connsiteX92" fmla="*/ 5092 w 10000"/>
              <a:gd name="connsiteY92" fmla="*/ 8612 h 9918"/>
              <a:gd name="connsiteX93" fmla="*/ 5396 w 10000"/>
              <a:gd name="connsiteY93" fmla="*/ 8693 h 9918"/>
              <a:gd name="connsiteX94" fmla="*/ 5593 w 10000"/>
              <a:gd name="connsiteY94" fmla="*/ 8652 h 9918"/>
              <a:gd name="connsiteX95" fmla="*/ 5976 w 10000"/>
              <a:gd name="connsiteY95" fmla="*/ 8693 h 9918"/>
              <a:gd name="connsiteX96" fmla="*/ 6175 w 10000"/>
              <a:gd name="connsiteY96" fmla="*/ 8775 h 9918"/>
              <a:gd name="connsiteX97" fmla="*/ 6665 w 10000"/>
              <a:gd name="connsiteY97" fmla="*/ 8652 h 9918"/>
              <a:gd name="connsiteX98" fmla="*/ 7059 w 10000"/>
              <a:gd name="connsiteY98" fmla="*/ 8693 h 9918"/>
              <a:gd name="connsiteX99" fmla="*/ 7453 w 10000"/>
              <a:gd name="connsiteY99" fmla="*/ 8815 h 9918"/>
              <a:gd name="connsiteX100" fmla="*/ 7546 w 10000"/>
              <a:gd name="connsiteY100" fmla="*/ 8978 h 9918"/>
              <a:gd name="connsiteX101" fmla="*/ 7546 w 10000"/>
              <a:gd name="connsiteY101" fmla="*/ 9142 h 9918"/>
              <a:gd name="connsiteX102" fmla="*/ 7943 w 10000"/>
              <a:gd name="connsiteY102" fmla="*/ 9224 h 9918"/>
              <a:gd name="connsiteX103" fmla="*/ 7943 w 10000"/>
              <a:gd name="connsiteY103" fmla="*/ 9306 h 9918"/>
              <a:gd name="connsiteX104" fmla="*/ 8337 w 10000"/>
              <a:gd name="connsiteY104" fmla="*/ 9429 h 9918"/>
              <a:gd name="connsiteX105" fmla="*/ 8825 w 10000"/>
              <a:gd name="connsiteY105" fmla="*/ 9467 h 9918"/>
              <a:gd name="connsiteX106" fmla="*/ 8919 w 10000"/>
              <a:gd name="connsiteY106" fmla="*/ 9591 h 9918"/>
              <a:gd name="connsiteX107" fmla="*/ 9709 w 10000"/>
              <a:gd name="connsiteY107" fmla="*/ 9672 h 9918"/>
              <a:gd name="connsiteX108" fmla="*/ 10000 w 10000"/>
              <a:gd name="connsiteY108" fmla="*/ 9795 h 9918"/>
              <a:gd name="connsiteX109" fmla="*/ 9803 w 10000"/>
              <a:gd name="connsiteY109" fmla="*/ 9918 h 9918"/>
              <a:gd name="connsiteX110" fmla="*/ 9512 w 10000"/>
              <a:gd name="connsiteY110" fmla="*/ 612 h 9918"/>
              <a:gd name="connsiteX0" fmla="*/ 9512 w 10000"/>
              <a:gd name="connsiteY0" fmla="*/ 617 h 9876"/>
              <a:gd name="connsiteX1" fmla="*/ 8337 w 10000"/>
              <a:gd name="connsiteY1" fmla="*/ 2057 h 9876"/>
              <a:gd name="connsiteX2" fmla="*/ 8720 w 10000"/>
              <a:gd name="connsiteY2" fmla="*/ 2591 h 9876"/>
              <a:gd name="connsiteX3" fmla="*/ 7743 w 10000"/>
              <a:gd name="connsiteY3" fmla="*/ 2591 h 9876"/>
              <a:gd name="connsiteX4" fmla="*/ 6964 w 10000"/>
              <a:gd name="connsiteY4" fmla="*/ 2510 h 9876"/>
              <a:gd name="connsiteX5" fmla="*/ 6768 w 10000"/>
              <a:gd name="connsiteY5" fmla="*/ 2591 h 9876"/>
              <a:gd name="connsiteX6" fmla="*/ 6665 w 10000"/>
              <a:gd name="connsiteY6" fmla="*/ 2715 h 9876"/>
              <a:gd name="connsiteX7" fmla="*/ 7059 w 10000"/>
              <a:gd name="connsiteY7" fmla="*/ 2880 h 9876"/>
              <a:gd name="connsiteX8" fmla="*/ 7652 w 10000"/>
              <a:gd name="connsiteY8" fmla="*/ 2921 h 9876"/>
              <a:gd name="connsiteX9" fmla="*/ 7943 w 10000"/>
              <a:gd name="connsiteY9" fmla="*/ 2921 h 9876"/>
              <a:gd name="connsiteX10" fmla="*/ 8139 w 10000"/>
              <a:gd name="connsiteY10" fmla="*/ 3003 h 9876"/>
              <a:gd name="connsiteX11" fmla="*/ 8139 w 10000"/>
              <a:gd name="connsiteY11" fmla="*/ 3086 h 9876"/>
              <a:gd name="connsiteX12" fmla="*/ 7943 w 10000"/>
              <a:gd name="connsiteY12" fmla="*/ 3210 h 9876"/>
              <a:gd name="connsiteX13" fmla="*/ 7836 w 10000"/>
              <a:gd name="connsiteY13" fmla="*/ 3249 h 9876"/>
              <a:gd name="connsiteX14" fmla="*/ 7546 w 10000"/>
              <a:gd name="connsiteY14" fmla="*/ 3249 h 9876"/>
              <a:gd name="connsiteX15" fmla="*/ 6964 w 10000"/>
              <a:gd name="connsiteY15" fmla="*/ 3167 h 9876"/>
              <a:gd name="connsiteX16" fmla="*/ 6372 w 10000"/>
              <a:gd name="connsiteY16" fmla="*/ 3127 h 9876"/>
              <a:gd name="connsiteX17" fmla="*/ 6080 w 10000"/>
              <a:gd name="connsiteY17" fmla="*/ 3086 h 9876"/>
              <a:gd name="connsiteX18" fmla="*/ 5884 w 10000"/>
              <a:gd name="connsiteY18" fmla="*/ 3003 h 9876"/>
              <a:gd name="connsiteX19" fmla="*/ 5199 w 10000"/>
              <a:gd name="connsiteY19" fmla="*/ 2633 h 9876"/>
              <a:gd name="connsiteX20" fmla="*/ 5092 w 10000"/>
              <a:gd name="connsiteY20" fmla="*/ 2427 h 9876"/>
              <a:gd name="connsiteX21" fmla="*/ 5092 w 10000"/>
              <a:gd name="connsiteY21" fmla="*/ 2345 h 9876"/>
              <a:gd name="connsiteX22" fmla="*/ 4999 w 10000"/>
              <a:gd name="connsiteY22" fmla="*/ 2220 h 9876"/>
              <a:gd name="connsiteX23" fmla="*/ 4419 w 10000"/>
              <a:gd name="connsiteY23" fmla="*/ 2140 h 9876"/>
              <a:gd name="connsiteX24" fmla="*/ 3919 w 10000"/>
              <a:gd name="connsiteY24" fmla="*/ 2057 h 9876"/>
              <a:gd name="connsiteX25" fmla="*/ 2941 w 10000"/>
              <a:gd name="connsiteY25" fmla="*/ 1769 h 9876"/>
              <a:gd name="connsiteX26" fmla="*/ 3336 w 10000"/>
              <a:gd name="connsiteY26" fmla="*/ 1769 h 9876"/>
              <a:gd name="connsiteX27" fmla="*/ 3732 w 10000"/>
              <a:gd name="connsiteY27" fmla="*/ 1851 h 9876"/>
              <a:gd name="connsiteX28" fmla="*/ 4605 w 10000"/>
              <a:gd name="connsiteY28" fmla="*/ 1851 h 9876"/>
              <a:gd name="connsiteX29" fmla="*/ 6569 w 10000"/>
              <a:gd name="connsiteY29" fmla="*/ 1892 h 9876"/>
              <a:gd name="connsiteX30" fmla="*/ 7256 w 10000"/>
              <a:gd name="connsiteY30" fmla="*/ 1810 h 9876"/>
              <a:gd name="connsiteX31" fmla="*/ 7652 w 10000"/>
              <a:gd name="connsiteY31" fmla="*/ 1728 h 9876"/>
              <a:gd name="connsiteX32" fmla="*/ 7943 w 10000"/>
              <a:gd name="connsiteY32" fmla="*/ 1563 h 9876"/>
              <a:gd name="connsiteX33" fmla="*/ 8233 w 10000"/>
              <a:gd name="connsiteY33" fmla="*/ 1234 h 9876"/>
              <a:gd name="connsiteX34" fmla="*/ 8337 w 10000"/>
              <a:gd name="connsiteY34" fmla="*/ 1068 h 9876"/>
              <a:gd name="connsiteX35" fmla="*/ 8233 w 10000"/>
              <a:gd name="connsiteY35" fmla="*/ 905 h 9876"/>
              <a:gd name="connsiteX36" fmla="*/ 7743 w 10000"/>
              <a:gd name="connsiteY36" fmla="*/ 655 h 9876"/>
              <a:gd name="connsiteX37" fmla="*/ 6964 w 10000"/>
              <a:gd name="connsiteY37" fmla="*/ 575 h 9876"/>
              <a:gd name="connsiteX38" fmla="*/ 5199 w 10000"/>
              <a:gd name="connsiteY38" fmla="*/ 369 h 9876"/>
              <a:gd name="connsiteX39" fmla="*/ 4315 w 10000"/>
              <a:gd name="connsiteY39" fmla="*/ 246 h 9876"/>
              <a:gd name="connsiteX40" fmla="*/ 3535 w 10000"/>
              <a:gd name="connsiteY40" fmla="*/ 246 h 9876"/>
              <a:gd name="connsiteX41" fmla="*/ 1768 w 10000"/>
              <a:gd name="connsiteY41" fmla="*/ 246 h 9876"/>
              <a:gd name="connsiteX42" fmla="*/ 2059 w 10000"/>
              <a:gd name="connsiteY42" fmla="*/ 124 h 9876"/>
              <a:gd name="connsiteX43" fmla="*/ 2163 w 10000"/>
              <a:gd name="connsiteY43" fmla="*/ 81 h 9876"/>
              <a:gd name="connsiteX44" fmla="*/ 1966 w 10000"/>
              <a:gd name="connsiteY44" fmla="*/ 41 h 9876"/>
              <a:gd name="connsiteX45" fmla="*/ 1476 w 10000"/>
              <a:gd name="connsiteY45" fmla="*/ 0 h 9876"/>
              <a:gd name="connsiteX46" fmla="*/ 1279 w 10000"/>
              <a:gd name="connsiteY46" fmla="*/ 161 h 9876"/>
              <a:gd name="connsiteX47" fmla="*/ 884 w 10000"/>
              <a:gd name="connsiteY47" fmla="*/ 206 h 9876"/>
              <a:gd name="connsiteX48" fmla="*/ 884 w 10000"/>
              <a:gd name="connsiteY48" fmla="*/ 331 h 9876"/>
              <a:gd name="connsiteX49" fmla="*/ 489 w 10000"/>
              <a:gd name="connsiteY49" fmla="*/ 494 h 9876"/>
              <a:gd name="connsiteX50" fmla="*/ 105 w 10000"/>
              <a:gd name="connsiteY50" fmla="*/ 740 h 9876"/>
              <a:gd name="connsiteX51" fmla="*/ 0 w 10000"/>
              <a:gd name="connsiteY51" fmla="*/ 986 h 9876"/>
              <a:gd name="connsiteX52" fmla="*/ 303 w 10000"/>
              <a:gd name="connsiteY52" fmla="*/ 1316 h 9876"/>
              <a:gd name="connsiteX53" fmla="*/ 791 w 10000"/>
              <a:gd name="connsiteY53" fmla="*/ 1398 h 9876"/>
              <a:gd name="connsiteX54" fmla="*/ 1279 w 10000"/>
              <a:gd name="connsiteY54" fmla="*/ 1604 h 9876"/>
              <a:gd name="connsiteX55" fmla="*/ 1082 w 10000"/>
              <a:gd name="connsiteY55" fmla="*/ 1892 h 9876"/>
              <a:gd name="connsiteX56" fmla="*/ 1675 w 10000"/>
              <a:gd name="connsiteY56" fmla="*/ 2389 h 9876"/>
              <a:gd name="connsiteX57" fmla="*/ 2452 w 10000"/>
              <a:gd name="connsiteY57" fmla="*/ 2715 h 9876"/>
              <a:gd name="connsiteX58" fmla="*/ 1966 w 10000"/>
              <a:gd name="connsiteY58" fmla="*/ 2961 h 9876"/>
              <a:gd name="connsiteX59" fmla="*/ 2059 w 10000"/>
              <a:gd name="connsiteY59" fmla="*/ 3249 h 9876"/>
              <a:gd name="connsiteX60" fmla="*/ 2850 w 10000"/>
              <a:gd name="connsiteY60" fmla="*/ 3454 h 9876"/>
              <a:gd name="connsiteX61" fmla="*/ 3336 w 10000"/>
              <a:gd name="connsiteY61" fmla="*/ 3744 h 9876"/>
              <a:gd name="connsiteX62" fmla="*/ 3140 w 10000"/>
              <a:gd name="connsiteY62" fmla="*/ 3992 h 9876"/>
              <a:gd name="connsiteX63" fmla="*/ 3919 w 10000"/>
              <a:gd name="connsiteY63" fmla="*/ 4197 h 9876"/>
              <a:gd name="connsiteX64" fmla="*/ 4512 w 10000"/>
              <a:gd name="connsiteY64" fmla="*/ 4444 h 9876"/>
              <a:gd name="connsiteX65" fmla="*/ 4419 w 10000"/>
              <a:gd name="connsiteY65" fmla="*/ 4773 h 9876"/>
              <a:gd name="connsiteX66" fmla="*/ 3919 w 10000"/>
              <a:gd name="connsiteY66" fmla="*/ 5142 h 9876"/>
              <a:gd name="connsiteX67" fmla="*/ 3336 w 10000"/>
              <a:gd name="connsiteY67" fmla="*/ 5513 h 9876"/>
              <a:gd name="connsiteX68" fmla="*/ 3047 w 10000"/>
              <a:gd name="connsiteY68" fmla="*/ 6007 h 9876"/>
              <a:gd name="connsiteX69" fmla="*/ 3232 w 10000"/>
              <a:gd name="connsiteY69" fmla="*/ 5926 h 9876"/>
              <a:gd name="connsiteX70" fmla="*/ 3535 w 10000"/>
              <a:gd name="connsiteY70" fmla="*/ 6089 h 9876"/>
              <a:gd name="connsiteX71" fmla="*/ 4024 w 10000"/>
              <a:gd name="connsiteY71" fmla="*/ 6172 h 9876"/>
              <a:gd name="connsiteX72" fmla="*/ 4605 w 10000"/>
              <a:gd name="connsiteY72" fmla="*/ 6215 h 9876"/>
              <a:gd name="connsiteX73" fmla="*/ 4605 w 10000"/>
              <a:gd name="connsiteY73" fmla="*/ 6253 h 9876"/>
              <a:gd name="connsiteX74" fmla="*/ 4512 w 10000"/>
              <a:gd name="connsiteY74" fmla="*/ 6296 h 9876"/>
              <a:gd name="connsiteX75" fmla="*/ 4220 w 10000"/>
              <a:gd name="connsiteY75" fmla="*/ 6339 h 9876"/>
              <a:gd name="connsiteX76" fmla="*/ 4024 w 10000"/>
              <a:gd name="connsiteY76" fmla="*/ 6339 h 9876"/>
              <a:gd name="connsiteX77" fmla="*/ 3919 w 10000"/>
              <a:gd name="connsiteY77" fmla="*/ 6458 h 9876"/>
              <a:gd name="connsiteX78" fmla="*/ 3336 w 10000"/>
              <a:gd name="connsiteY78" fmla="*/ 6501 h 9876"/>
              <a:gd name="connsiteX79" fmla="*/ 3336 w 10000"/>
              <a:gd name="connsiteY79" fmla="*/ 6626 h 9876"/>
              <a:gd name="connsiteX80" fmla="*/ 3336 w 10000"/>
              <a:gd name="connsiteY80" fmla="*/ 6748 h 9876"/>
              <a:gd name="connsiteX81" fmla="*/ 3232 w 10000"/>
              <a:gd name="connsiteY81" fmla="*/ 6748 h 9876"/>
              <a:gd name="connsiteX82" fmla="*/ 3336 w 10000"/>
              <a:gd name="connsiteY82" fmla="*/ 6829 h 9876"/>
              <a:gd name="connsiteX83" fmla="*/ 3336 w 10000"/>
              <a:gd name="connsiteY83" fmla="*/ 7078 h 9876"/>
              <a:gd name="connsiteX84" fmla="*/ 3336 w 10000"/>
              <a:gd name="connsiteY84" fmla="*/ 7406 h 9876"/>
              <a:gd name="connsiteX85" fmla="*/ 3825 w 10000"/>
              <a:gd name="connsiteY85" fmla="*/ 7653 h 9876"/>
              <a:gd name="connsiteX86" fmla="*/ 3628 w 10000"/>
              <a:gd name="connsiteY86" fmla="*/ 7982 h 9876"/>
              <a:gd name="connsiteX87" fmla="*/ 4024 w 10000"/>
              <a:gd name="connsiteY87" fmla="*/ 8025 h 9876"/>
              <a:gd name="connsiteX88" fmla="*/ 4116 w 10000"/>
              <a:gd name="connsiteY88" fmla="*/ 8228 h 9876"/>
              <a:gd name="connsiteX89" fmla="*/ 4512 w 10000"/>
              <a:gd name="connsiteY89" fmla="*/ 8395 h 9876"/>
              <a:gd name="connsiteX90" fmla="*/ 4802 w 10000"/>
              <a:gd name="connsiteY90" fmla="*/ 8724 h 9876"/>
              <a:gd name="connsiteX91" fmla="*/ 4802 w 10000"/>
              <a:gd name="connsiteY91" fmla="*/ 8683 h 9876"/>
              <a:gd name="connsiteX92" fmla="*/ 5092 w 10000"/>
              <a:gd name="connsiteY92" fmla="*/ 8683 h 9876"/>
              <a:gd name="connsiteX93" fmla="*/ 5396 w 10000"/>
              <a:gd name="connsiteY93" fmla="*/ 8765 h 9876"/>
              <a:gd name="connsiteX94" fmla="*/ 5593 w 10000"/>
              <a:gd name="connsiteY94" fmla="*/ 8724 h 9876"/>
              <a:gd name="connsiteX95" fmla="*/ 5976 w 10000"/>
              <a:gd name="connsiteY95" fmla="*/ 8765 h 9876"/>
              <a:gd name="connsiteX96" fmla="*/ 6175 w 10000"/>
              <a:gd name="connsiteY96" fmla="*/ 8848 h 9876"/>
              <a:gd name="connsiteX97" fmla="*/ 6665 w 10000"/>
              <a:gd name="connsiteY97" fmla="*/ 8724 h 9876"/>
              <a:gd name="connsiteX98" fmla="*/ 7059 w 10000"/>
              <a:gd name="connsiteY98" fmla="*/ 8765 h 9876"/>
              <a:gd name="connsiteX99" fmla="*/ 7453 w 10000"/>
              <a:gd name="connsiteY99" fmla="*/ 8888 h 9876"/>
              <a:gd name="connsiteX100" fmla="*/ 7546 w 10000"/>
              <a:gd name="connsiteY100" fmla="*/ 9052 h 9876"/>
              <a:gd name="connsiteX101" fmla="*/ 7546 w 10000"/>
              <a:gd name="connsiteY101" fmla="*/ 9218 h 9876"/>
              <a:gd name="connsiteX102" fmla="*/ 7943 w 10000"/>
              <a:gd name="connsiteY102" fmla="*/ 9300 h 9876"/>
              <a:gd name="connsiteX103" fmla="*/ 7943 w 10000"/>
              <a:gd name="connsiteY103" fmla="*/ 9383 h 9876"/>
              <a:gd name="connsiteX104" fmla="*/ 8337 w 10000"/>
              <a:gd name="connsiteY104" fmla="*/ 9507 h 9876"/>
              <a:gd name="connsiteX105" fmla="*/ 8825 w 10000"/>
              <a:gd name="connsiteY105" fmla="*/ 9545 h 9876"/>
              <a:gd name="connsiteX106" fmla="*/ 8919 w 10000"/>
              <a:gd name="connsiteY106" fmla="*/ 9670 h 9876"/>
              <a:gd name="connsiteX107" fmla="*/ 9709 w 10000"/>
              <a:gd name="connsiteY107" fmla="*/ 9752 h 9876"/>
              <a:gd name="connsiteX108" fmla="*/ 10000 w 10000"/>
              <a:gd name="connsiteY108" fmla="*/ 9876 h 9876"/>
              <a:gd name="connsiteX109" fmla="*/ 9512 w 10000"/>
              <a:gd name="connsiteY109" fmla="*/ 617 h 9876"/>
              <a:gd name="connsiteX0" fmla="*/ 9512 w 13102"/>
              <a:gd name="connsiteY0" fmla="*/ 625 h 9874"/>
              <a:gd name="connsiteX1" fmla="*/ 8337 w 13102"/>
              <a:gd name="connsiteY1" fmla="*/ 2083 h 9874"/>
              <a:gd name="connsiteX2" fmla="*/ 8720 w 13102"/>
              <a:gd name="connsiteY2" fmla="*/ 2624 h 9874"/>
              <a:gd name="connsiteX3" fmla="*/ 7743 w 13102"/>
              <a:gd name="connsiteY3" fmla="*/ 2624 h 9874"/>
              <a:gd name="connsiteX4" fmla="*/ 6964 w 13102"/>
              <a:gd name="connsiteY4" fmla="*/ 2542 h 9874"/>
              <a:gd name="connsiteX5" fmla="*/ 6768 w 13102"/>
              <a:gd name="connsiteY5" fmla="*/ 2624 h 9874"/>
              <a:gd name="connsiteX6" fmla="*/ 6665 w 13102"/>
              <a:gd name="connsiteY6" fmla="*/ 2749 h 9874"/>
              <a:gd name="connsiteX7" fmla="*/ 7059 w 13102"/>
              <a:gd name="connsiteY7" fmla="*/ 2916 h 9874"/>
              <a:gd name="connsiteX8" fmla="*/ 7652 w 13102"/>
              <a:gd name="connsiteY8" fmla="*/ 2958 h 9874"/>
              <a:gd name="connsiteX9" fmla="*/ 7943 w 13102"/>
              <a:gd name="connsiteY9" fmla="*/ 2958 h 9874"/>
              <a:gd name="connsiteX10" fmla="*/ 8139 w 13102"/>
              <a:gd name="connsiteY10" fmla="*/ 3041 h 9874"/>
              <a:gd name="connsiteX11" fmla="*/ 8139 w 13102"/>
              <a:gd name="connsiteY11" fmla="*/ 3125 h 9874"/>
              <a:gd name="connsiteX12" fmla="*/ 7943 w 13102"/>
              <a:gd name="connsiteY12" fmla="*/ 3250 h 9874"/>
              <a:gd name="connsiteX13" fmla="*/ 7836 w 13102"/>
              <a:gd name="connsiteY13" fmla="*/ 3290 h 9874"/>
              <a:gd name="connsiteX14" fmla="*/ 7546 w 13102"/>
              <a:gd name="connsiteY14" fmla="*/ 3290 h 9874"/>
              <a:gd name="connsiteX15" fmla="*/ 6964 w 13102"/>
              <a:gd name="connsiteY15" fmla="*/ 3207 h 9874"/>
              <a:gd name="connsiteX16" fmla="*/ 6372 w 13102"/>
              <a:gd name="connsiteY16" fmla="*/ 3166 h 9874"/>
              <a:gd name="connsiteX17" fmla="*/ 6080 w 13102"/>
              <a:gd name="connsiteY17" fmla="*/ 3125 h 9874"/>
              <a:gd name="connsiteX18" fmla="*/ 5884 w 13102"/>
              <a:gd name="connsiteY18" fmla="*/ 3041 h 9874"/>
              <a:gd name="connsiteX19" fmla="*/ 5199 w 13102"/>
              <a:gd name="connsiteY19" fmla="*/ 2666 h 9874"/>
              <a:gd name="connsiteX20" fmla="*/ 5092 w 13102"/>
              <a:gd name="connsiteY20" fmla="*/ 2457 h 9874"/>
              <a:gd name="connsiteX21" fmla="*/ 5092 w 13102"/>
              <a:gd name="connsiteY21" fmla="*/ 2374 h 9874"/>
              <a:gd name="connsiteX22" fmla="*/ 4999 w 13102"/>
              <a:gd name="connsiteY22" fmla="*/ 2248 h 9874"/>
              <a:gd name="connsiteX23" fmla="*/ 4419 w 13102"/>
              <a:gd name="connsiteY23" fmla="*/ 2167 h 9874"/>
              <a:gd name="connsiteX24" fmla="*/ 3919 w 13102"/>
              <a:gd name="connsiteY24" fmla="*/ 2083 h 9874"/>
              <a:gd name="connsiteX25" fmla="*/ 2941 w 13102"/>
              <a:gd name="connsiteY25" fmla="*/ 1791 h 9874"/>
              <a:gd name="connsiteX26" fmla="*/ 3336 w 13102"/>
              <a:gd name="connsiteY26" fmla="*/ 1791 h 9874"/>
              <a:gd name="connsiteX27" fmla="*/ 3732 w 13102"/>
              <a:gd name="connsiteY27" fmla="*/ 1874 h 9874"/>
              <a:gd name="connsiteX28" fmla="*/ 4605 w 13102"/>
              <a:gd name="connsiteY28" fmla="*/ 1874 h 9874"/>
              <a:gd name="connsiteX29" fmla="*/ 6569 w 13102"/>
              <a:gd name="connsiteY29" fmla="*/ 1916 h 9874"/>
              <a:gd name="connsiteX30" fmla="*/ 7256 w 13102"/>
              <a:gd name="connsiteY30" fmla="*/ 1833 h 9874"/>
              <a:gd name="connsiteX31" fmla="*/ 7652 w 13102"/>
              <a:gd name="connsiteY31" fmla="*/ 1750 h 9874"/>
              <a:gd name="connsiteX32" fmla="*/ 7943 w 13102"/>
              <a:gd name="connsiteY32" fmla="*/ 1583 h 9874"/>
              <a:gd name="connsiteX33" fmla="*/ 8233 w 13102"/>
              <a:gd name="connsiteY33" fmla="*/ 1249 h 9874"/>
              <a:gd name="connsiteX34" fmla="*/ 8337 w 13102"/>
              <a:gd name="connsiteY34" fmla="*/ 1081 h 9874"/>
              <a:gd name="connsiteX35" fmla="*/ 8233 w 13102"/>
              <a:gd name="connsiteY35" fmla="*/ 916 h 9874"/>
              <a:gd name="connsiteX36" fmla="*/ 7743 w 13102"/>
              <a:gd name="connsiteY36" fmla="*/ 663 h 9874"/>
              <a:gd name="connsiteX37" fmla="*/ 6964 w 13102"/>
              <a:gd name="connsiteY37" fmla="*/ 582 h 9874"/>
              <a:gd name="connsiteX38" fmla="*/ 5199 w 13102"/>
              <a:gd name="connsiteY38" fmla="*/ 374 h 9874"/>
              <a:gd name="connsiteX39" fmla="*/ 4315 w 13102"/>
              <a:gd name="connsiteY39" fmla="*/ 249 h 9874"/>
              <a:gd name="connsiteX40" fmla="*/ 3535 w 13102"/>
              <a:gd name="connsiteY40" fmla="*/ 249 h 9874"/>
              <a:gd name="connsiteX41" fmla="*/ 1768 w 13102"/>
              <a:gd name="connsiteY41" fmla="*/ 249 h 9874"/>
              <a:gd name="connsiteX42" fmla="*/ 2059 w 13102"/>
              <a:gd name="connsiteY42" fmla="*/ 126 h 9874"/>
              <a:gd name="connsiteX43" fmla="*/ 2163 w 13102"/>
              <a:gd name="connsiteY43" fmla="*/ 82 h 9874"/>
              <a:gd name="connsiteX44" fmla="*/ 1966 w 13102"/>
              <a:gd name="connsiteY44" fmla="*/ 42 h 9874"/>
              <a:gd name="connsiteX45" fmla="*/ 1476 w 13102"/>
              <a:gd name="connsiteY45" fmla="*/ 0 h 9874"/>
              <a:gd name="connsiteX46" fmla="*/ 1279 w 13102"/>
              <a:gd name="connsiteY46" fmla="*/ 163 h 9874"/>
              <a:gd name="connsiteX47" fmla="*/ 884 w 13102"/>
              <a:gd name="connsiteY47" fmla="*/ 209 h 9874"/>
              <a:gd name="connsiteX48" fmla="*/ 884 w 13102"/>
              <a:gd name="connsiteY48" fmla="*/ 335 h 9874"/>
              <a:gd name="connsiteX49" fmla="*/ 489 w 13102"/>
              <a:gd name="connsiteY49" fmla="*/ 500 h 9874"/>
              <a:gd name="connsiteX50" fmla="*/ 105 w 13102"/>
              <a:gd name="connsiteY50" fmla="*/ 749 h 9874"/>
              <a:gd name="connsiteX51" fmla="*/ 0 w 13102"/>
              <a:gd name="connsiteY51" fmla="*/ 998 h 9874"/>
              <a:gd name="connsiteX52" fmla="*/ 303 w 13102"/>
              <a:gd name="connsiteY52" fmla="*/ 1333 h 9874"/>
              <a:gd name="connsiteX53" fmla="*/ 791 w 13102"/>
              <a:gd name="connsiteY53" fmla="*/ 1416 h 9874"/>
              <a:gd name="connsiteX54" fmla="*/ 1279 w 13102"/>
              <a:gd name="connsiteY54" fmla="*/ 1624 h 9874"/>
              <a:gd name="connsiteX55" fmla="*/ 1082 w 13102"/>
              <a:gd name="connsiteY55" fmla="*/ 1916 h 9874"/>
              <a:gd name="connsiteX56" fmla="*/ 1675 w 13102"/>
              <a:gd name="connsiteY56" fmla="*/ 2419 h 9874"/>
              <a:gd name="connsiteX57" fmla="*/ 2452 w 13102"/>
              <a:gd name="connsiteY57" fmla="*/ 2749 h 9874"/>
              <a:gd name="connsiteX58" fmla="*/ 1966 w 13102"/>
              <a:gd name="connsiteY58" fmla="*/ 2998 h 9874"/>
              <a:gd name="connsiteX59" fmla="*/ 2059 w 13102"/>
              <a:gd name="connsiteY59" fmla="*/ 3290 h 9874"/>
              <a:gd name="connsiteX60" fmla="*/ 2850 w 13102"/>
              <a:gd name="connsiteY60" fmla="*/ 3497 h 9874"/>
              <a:gd name="connsiteX61" fmla="*/ 3336 w 13102"/>
              <a:gd name="connsiteY61" fmla="*/ 3791 h 9874"/>
              <a:gd name="connsiteX62" fmla="*/ 3140 w 13102"/>
              <a:gd name="connsiteY62" fmla="*/ 4042 h 9874"/>
              <a:gd name="connsiteX63" fmla="*/ 3919 w 13102"/>
              <a:gd name="connsiteY63" fmla="*/ 4250 h 9874"/>
              <a:gd name="connsiteX64" fmla="*/ 4512 w 13102"/>
              <a:gd name="connsiteY64" fmla="*/ 4500 h 9874"/>
              <a:gd name="connsiteX65" fmla="*/ 4419 w 13102"/>
              <a:gd name="connsiteY65" fmla="*/ 4833 h 9874"/>
              <a:gd name="connsiteX66" fmla="*/ 3919 w 13102"/>
              <a:gd name="connsiteY66" fmla="*/ 5207 h 9874"/>
              <a:gd name="connsiteX67" fmla="*/ 3336 w 13102"/>
              <a:gd name="connsiteY67" fmla="*/ 5582 h 9874"/>
              <a:gd name="connsiteX68" fmla="*/ 3047 w 13102"/>
              <a:gd name="connsiteY68" fmla="*/ 6082 h 9874"/>
              <a:gd name="connsiteX69" fmla="*/ 3232 w 13102"/>
              <a:gd name="connsiteY69" fmla="*/ 6000 h 9874"/>
              <a:gd name="connsiteX70" fmla="*/ 3535 w 13102"/>
              <a:gd name="connsiteY70" fmla="*/ 6165 h 9874"/>
              <a:gd name="connsiteX71" fmla="*/ 4024 w 13102"/>
              <a:gd name="connsiteY71" fmla="*/ 6249 h 9874"/>
              <a:gd name="connsiteX72" fmla="*/ 4605 w 13102"/>
              <a:gd name="connsiteY72" fmla="*/ 6293 h 9874"/>
              <a:gd name="connsiteX73" fmla="*/ 4605 w 13102"/>
              <a:gd name="connsiteY73" fmla="*/ 6332 h 9874"/>
              <a:gd name="connsiteX74" fmla="*/ 4512 w 13102"/>
              <a:gd name="connsiteY74" fmla="*/ 6375 h 9874"/>
              <a:gd name="connsiteX75" fmla="*/ 4220 w 13102"/>
              <a:gd name="connsiteY75" fmla="*/ 6419 h 9874"/>
              <a:gd name="connsiteX76" fmla="*/ 4024 w 13102"/>
              <a:gd name="connsiteY76" fmla="*/ 6419 h 9874"/>
              <a:gd name="connsiteX77" fmla="*/ 3919 w 13102"/>
              <a:gd name="connsiteY77" fmla="*/ 6539 h 9874"/>
              <a:gd name="connsiteX78" fmla="*/ 3336 w 13102"/>
              <a:gd name="connsiteY78" fmla="*/ 6583 h 9874"/>
              <a:gd name="connsiteX79" fmla="*/ 3336 w 13102"/>
              <a:gd name="connsiteY79" fmla="*/ 6709 h 9874"/>
              <a:gd name="connsiteX80" fmla="*/ 3336 w 13102"/>
              <a:gd name="connsiteY80" fmla="*/ 6833 h 9874"/>
              <a:gd name="connsiteX81" fmla="*/ 3232 w 13102"/>
              <a:gd name="connsiteY81" fmla="*/ 6833 h 9874"/>
              <a:gd name="connsiteX82" fmla="*/ 3336 w 13102"/>
              <a:gd name="connsiteY82" fmla="*/ 6915 h 9874"/>
              <a:gd name="connsiteX83" fmla="*/ 3336 w 13102"/>
              <a:gd name="connsiteY83" fmla="*/ 7167 h 9874"/>
              <a:gd name="connsiteX84" fmla="*/ 3336 w 13102"/>
              <a:gd name="connsiteY84" fmla="*/ 7499 h 9874"/>
              <a:gd name="connsiteX85" fmla="*/ 3825 w 13102"/>
              <a:gd name="connsiteY85" fmla="*/ 7749 h 9874"/>
              <a:gd name="connsiteX86" fmla="*/ 3628 w 13102"/>
              <a:gd name="connsiteY86" fmla="*/ 8082 h 9874"/>
              <a:gd name="connsiteX87" fmla="*/ 4024 w 13102"/>
              <a:gd name="connsiteY87" fmla="*/ 8126 h 9874"/>
              <a:gd name="connsiteX88" fmla="*/ 4116 w 13102"/>
              <a:gd name="connsiteY88" fmla="*/ 8331 h 9874"/>
              <a:gd name="connsiteX89" fmla="*/ 4512 w 13102"/>
              <a:gd name="connsiteY89" fmla="*/ 8500 h 9874"/>
              <a:gd name="connsiteX90" fmla="*/ 4802 w 13102"/>
              <a:gd name="connsiteY90" fmla="*/ 8834 h 9874"/>
              <a:gd name="connsiteX91" fmla="*/ 4802 w 13102"/>
              <a:gd name="connsiteY91" fmla="*/ 8792 h 9874"/>
              <a:gd name="connsiteX92" fmla="*/ 5092 w 13102"/>
              <a:gd name="connsiteY92" fmla="*/ 8792 h 9874"/>
              <a:gd name="connsiteX93" fmla="*/ 5396 w 13102"/>
              <a:gd name="connsiteY93" fmla="*/ 8875 h 9874"/>
              <a:gd name="connsiteX94" fmla="*/ 5593 w 13102"/>
              <a:gd name="connsiteY94" fmla="*/ 8834 h 9874"/>
              <a:gd name="connsiteX95" fmla="*/ 5976 w 13102"/>
              <a:gd name="connsiteY95" fmla="*/ 8875 h 9874"/>
              <a:gd name="connsiteX96" fmla="*/ 6175 w 13102"/>
              <a:gd name="connsiteY96" fmla="*/ 8959 h 9874"/>
              <a:gd name="connsiteX97" fmla="*/ 6665 w 13102"/>
              <a:gd name="connsiteY97" fmla="*/ 8834 h 9874"/>
              <a:gd name="connsiteX98" fmla="*/ 7059 w 13102"/>
              <a:gd name="connsiteY98" fmla="*/ 8875 h 9874"/>
              <a:gd name="connsiteX99" fmla="*/ 7453 w 13102"/>
              <a:gd name="connsiteY99" fmla="*/ 9000 h 9874"/>
              <a:gd name="connsiteX100" fmla="*/ 7546 w 13102"/>
              <a:gd name="connsiteY100" fmla="*/ 9166 h 9874"/>
              <a:gd name="connsiteX101" fmla="*/ 7546 w 13102"/>
              <a:gd name="connsiteY101" fmla="*/ 9334 h 9874"/>
              <a:gd name="connsiteX102" fmla="*/ 7943 w 13102"/>
              <a:gd name="connsiteY102" fmla="*/ 9417 h 9874"/>
              <a:gd name="connsiteX103" fmla="*/ 7943 w 13102"/>
              <a:gd name="connsiteY103" fmla="*/ 9501 h 9874"/>
              <a:gd name="connsiteX104" fmla="*/ 8337 w 13102"/>
              <a:gd name="connsiteY104" fmla="*/ 9626 h 9874"/>
              <a:gd name="connsiteX105" fmla="*/ 8825 w 13102"/>
              <a:gd name="connsiteY105" fmla="*/ 9665 h 9874"/>
              <a:gd name="connsiteX106" fmla="*/ 8919 w 13102"/>
              <a:gd name="connsiteY106" fmla="*/ 9791 h 9874"/>
              <a:gd name="connsiteX107" fmla="*/ 9709 w 13102"/>
              <a:gd name="connsiteY107" fmla="*/ 9874 h 9874"/>
              <a:gd name="connsiteX108" fmla="*/ 13102 w 13102"/>
              <a:gd name="connsiteY108" fmla="*/ 6697 h 9874"/>
              <a:gd name="connsiteX109" fmla="*/ 9512 w 13102"/>
              <a:gd name="connsiteY109" fmla="*/ 625 h 9874"/>
              <a:gd name="connsiteX0" fmla="*/ 7260 w 10029"/>
              <a:gd name="connsiteY0" fmla="*/ 633 h 10000"/>
              <a:gd name="connsiteX1" fmla="*/ 6363 w 10029"/>
              <a:gd name="connsiteY1" fmla="*/ 2110 h 10000"/>
              <a:gd name="connsiteX2" fmla="*/ 6655 w 10029"/>
              <a:gd name="connsiteY2" fmla="*/ 2657 h 10000"/>
              <a:gd name="connsiteX3" fmla="*/ 5910 w 10029"/>
              <a:gd name="connsiteY3" fmla="*/ 2657 h 10000"/>
              <a:gd name="connsiteX4" fmla="*/ 5315 w 10029"/>
              <a:gd name="connsiteY4" fmla="*/ 2574 h 10000"/>
              <a:gd name="connsiteX5" fmla="*/ 5166 w 10029"/>
              <a:gd name="connsiteY5" fmla="*/ 2657 h 10000"/>
              <a:gd name="connsiteX6" fmla="*/ 5087 w 10029"/>
              <a:gd name="connsiteY6" fmla="*/ 2784 h 10000"/>
              <a:gd name="connsiteX7" fmla="*/ 5388 w 10029"/>
              <a:gd name="connsiteY7" fmla="*/ 2953 h 10000"/>
              <a:gd name="connsiteX8" fmla="*/ 5840 w 10029"/>
              <a:gd name="connsiteY8" fmla="*/ 2996 h 10000"/>
              <a:gd name="connsiteX9" fmla="*/ 6062 w 10029"/>
              <a:gd name="connsiteY9" fmla="*/ 2996 h 10000"/>
              <a:gd name="connsiteX10" fmla="*/ 6212 w 10029"/>
              <a:gd name="connsiteY10" fmla="*/ 3080 h 10000"/>
              <a:gd name="connsiteX11" fmla="*/ 6212 w 10029"/>
              <a:gd name="connsiteY11" fmla="*/ 3165 h 10000"/>
              <a:gd name="connsiteX12" fmla="*/ 6062 w 10029"/>
              <a:gd name="connsiteY12" fmla="*/ 3291 h 10000"/>
              <a:gd name="connsiteX13" fmla="*/ 5981 w 10029"/>
              <a:gd name="connsiteY13" fmla="*/ 3332 h 10000"/>
              <a:gd name="connsiteX14" fmla="*/ 5759 w 10029"/>
              <a:gd name="connsiteY14" fmla="*/ 3332 h 10000"/>
              <a:gd name="connsiteX15" fmla="*/ 5315 w 10029"/>
              <a:gd name="connsiteY15" fmla="*/ 3248 h 10000"/>
              <a:gd name="connsiteX16" fmla="*/ 4863 w 10029"/>
              <a:gd name="connsiteY16" fmla="*/ 3206 h 10000"/>
              <a:gd name="connsiteX17" fmla="*/ 4641 w 10029"/>
              <a:gd name="connsiteY17" fmla="*/ 3165 h 10000"/>
              <a:gd name="connsiteX18" fmla="*/ 4491 w 10029"/>
              <a:gd name="connsiteY18" fmla="*/ 3080 h 10000"/>
              <a:gd name="connsiteX19" fmla="*/ 3968 w 10029"/>
              <a:gd name="connsiteY19" fmla="*/ 2700 h 10000"/>
              <a:gd name="connsiteX20" fmla="*/ 3886 w 10029"/>
              <a:gd name="connsiteY20" fmla="*/ 2488 h 10000"/>
              <a:gd name="connsiteX21" fmla="*/ 3886 w 10029"/>
              <a:gd name="connsiteY21" fmla="*/ 2404 h 10000"/>
              <a:gd name="connsiteX22" fmla="*/ 3815 w 10029"/>
              <a:gd name="connsiteY22" fmla="*/ 2277 h 10000"/>
              <a:gd name="connsiteX23" fmla="*/ 3373 w 10029"/>
              <a:gd name="connsiteY23" fmla="*/ 2195 h 10000"/>
              <a:gd name="connsiteX24" fmla="*/ 2991 w 10029"/>
              <a:gd name="connsiteY24" fmla="*/ 2110 h 10000"/>
              <a:gd name="connsiteX25" fmla="*/ 2245 w 10029"/>
              <a:gd name="connsiteY25" fmla="*/ 1814 h 10000"/>
              <a:gd name="connsiteX26" fmla="*/ 2546 w 10029"/>
              <a:gd name="connsiteY26" fmla="*/ 1814 h 10000"/>
              <a:gd name="connsiteX27" fmla="*/ 2848 w 10029"/>
              <a:gd name="connsiteY27" fmla="*/ 1898 h 10000"/>
              <a:gd name="connsiteX28" fmla="*/ 3515 w 10029"/>
              <a:gd name="connsiteY28" fmla="*/ 1898 h 10000"/>
              <a:gd name="connsiteX29" fmla="*/ 5014 w 10029"/>
              <a:gd name="connsiteY29" fmla="*/ 1940 h 10000"/>
              <a:gd name="connsiteX30" fmla="*/ 5538 w 10029"/>
              <a:gd name="connsiteY30" fmla="*/ 1856 h 10000"/>
              <a:gd name="connsiteX31" fmla="*/ 5840 w 10029"/>
              <a:gd name="connsiteY31" fmla="*/ 1772 h 10000"/>
              <a:gd name="connsiteX32" fmla="*/ 6062 w 10029"/>
              <a:gd name="connsiteY32" fmla="*/ 1603 h 10000"/>
              <a:gd name="connsiteX33" fmla="*/ 6284 w 10029"/>
              <a:gd name="connsiteY33" fmla="*/ 1265 h 10000"/>
              <a:gd name="connsiteX34" fmla="*/ 6363 w 10029"/>
              <a:gd name="connsiteY34" fmla="*/ 1095 h 10000"/>
              <a:gd name="connsiteX35" fmla="*/ 6284 w 10029"/>
              <a:gd name="connsiteY35" fmla="*/ 928 h 10000"/>
              <a:gd name="connsiteX36" fmla="*/ 5910 w 10029"/>
              <a:gd name="connsiteY36" fmla="*/ 671 h 10000"/>
              <a:gd name="connsiteX37" fmla="*/ 5315 w 10029"/>
              <a:gd name="connsiteY37" fmla="*/ 589 h 10000"/>
              <a:gd name="connsiteX38" fmla="*/ 3968 w 10029"/>
              <a:gd name="connsiteY38" fmla="*/ 379 h 10000"/>
              <a:gd name="connsiteX39" fmla="*/ 3293 w 10029"/>
              <a:gd name="connsiteY39" fmla="*/ 252 h 10000"/>
              <a:gd name="connsiteX40" fmla="*/ 2698 w 10029"/>
              <a:gd name="connsiteY40" fmla="*/ 252 h 10000"/>
              <a:gd name="connsiteX41" fmla="*/ 1349 w 10029"/>
              <a:gd name="connsiteY41" fmla="*/ 252 h 10000"/>
              <a:gd name="connsiteX42" fmla="*/ 1572 w 10029"/>
              <a:gd name="connsiteY42" fmla="*/ 128 h 10000"/>
              <a:gd name="connsiteX43" fmla="*/ 1651 w 10029"/>
              <a:gd name="connsiteY43" fmla="*/ 83 h 10000"/>
              <a:gd name="connsiteX44" fmla="*/ 1501 w 10029"/>
              <a:gd name="connsiteY44" fmla="*/ 43 h 10000"/>
              <a:gd name="connsiteX45" fmla="*/ 1127 w 10029"/>
              <a:gd name="connsiteY45" fmla="*/ 0 h 10000"/>
              <a:gd name="connsiteX46" fmla="*/ 976 w 10029"/>
              <a:gd name="connsiteY46" fmla="*/ 165 h 10000"/>
              <a:gd name="connsiteX47" fmla="*/ 675 w 10029"/>
              <a:gd name="connsiteY47" fmla="*/ 212 h 10000"/>
              <a:gd name="connsiteX48" fmla="*/ 675 w 10029"/>
              <a:gd name="connsiteY48" fmla="*/ 339 h 10000"/>
              <a:gd name="connsiteX49" fmla="*/ 373 w 10029"/>
              <a:gd name="connsiteY49" fmla="*/ 506 h 10000"/>
              <a:gd name="connsiteX50" fmla="*/ 80 w 10029"/>
              <a:gd name="connsiteY50" fmla="*/ 759 h 10000"/>
              <a:gd name="connsiteX51" fmla="*/ 0 w 10029"/>
              <a:gd name="connsiteY51" fmla="*/ 1011 h 10000"/>
              <a:gd name="connsiteX52" fmla="*/ 231 w 10029"/>
              <a:gd name="connsiteY52" fmla="*/ 1350 h 10000"/>
              <a:gd name="connsiteX53" fmla="*/ 604 w 10029"/>
              <a:gd name="connsiteY53" fmla="*/ 1434 h 10000"/>
              <a:gd name="connsiteX54" fmla="*/ 976 w 10029"/>
              <a:gd name="connsiteY54" fmla="*/ 1645 h 10000"/>
              <a:gd name="connsiteX55" fmla="*/ 826 w 10029"/>
              <a:gd name="connsiteY55" fmla="*/ 1940 h 10000"/>
              <a:gd name="connsiteX56" fmla="*/ 1278 w 10029"/>
              <a:gd name="connsiteY56" fmla="*/ 2450 h 10000"/>
              <a:gd name="connsiteX57" fmla="*/ 1871 w 10029"/>
              <a:gd name="connsiteY57" fmla="*/ 2784 h 10000"/>
              <a:gd name="connsiteX58" fmla="*/ 1501 w 10029"/>
              <a:gd name="connsiteY58" fmla="*/ 3036 h 10000"/>
              <a:gd name="connsiteX59" fmla="*/ 1572 w 10029"/>
              <a:gd name="connsiteY59" fmla="*/ 3332 h 10000"/>
              <a:gd name="connsiteX60" fmla="*/ 2175 w 10029"/>
              <a:gd name="connsiteY60" fmla="*/ 3542 h 10000"/>
              <a:gd name="connsiteX61" fmla="*/ 2546 w 10029"/>
              <a:gd name="connsiteY61" fmla="*/ 3839 h 10000"/>
              <a:gd name="connsiteX62" fmla="*/ 2397 w 10029"/>
              <a:gd name="connsiteY62" fmla="*/ 4094 h 10000"/>
              <a:gd name="connsiteX63" fmla="*/ 2991 w 10029"/>
              <a:gd name="connsiteY63" fmla="*/ 4304 h 10000"/>
              <a:gd name="connsiteX64" fmla="*/ 3444 w 10029"/>
              <a:gd name="connsiteY64" fmla="*/ 4557 h 10000"/>
              <a:gd name="connsiteX65" fmla="*/ 3373 w 10029"/>
              <a:gd name="connsiteY65" fmla="*/ 4895 h 10000"/>
              <a:gd name="connsiteX66" fmla="*/ 2991 w 10029"/>
              <a:gd name="connsiteY66" fmla="*/ 5273 h 10000"/>
              <a:gd name="connsiteX67" fmla="*/ 2546 w 10029"/>
              <a:gd name="connsiteY67" fmla="*/ 5653 h 10000"/>
              <a:gd name="connsiteX68" fmla="*/ 2326 w 10029"/>
              <a:gd name="connsiteY68" fmla="*/ 6160 h 10000"/>
              <a:gd name="connsiteX69" fmla="*/ 2467 w 10029"/>
              <a:gd name="connsiteY69" fmla="*/ 6077 h 10000"/>
              <a:gd name="connsiteX70" fmla="*/ 2698 w 10029"/>
              <a:gd name="connsiteY70" fmla="*/ 6244 h 10000"/>
              <a:gd name="connsiteX71" fmla="*/ 3071 w 10029"/>
              <a:gd name="connsiteY71" fmla="*/ 6329 h 10000"/>
              <a:gd name="connsiteX72" fmla="*/ 3515 w 10029"/>
              <a:gd name="connsiteY72" fmla="*/ 6373 h 10000"/>
              <a:gd name="connsiteX73" fmla="*/ 3515 w 10029"/>
              <a:gd name="connsiteY73" fmla="*/ 6413 h 10000"/>
              <a:gd name="connsiteX74" fmla="*/ 3444 w 10029"/>
              <a:gd name="connsiteY74" fmla="*/ 6456 h 10000"/>
              <a:gd name="connsiteX75" fmla="*/ 3221 w 10029"/>
              <a:gd name="connsiteY75" fmla="*/ 6501 h 10000"/>
              <a:gd name="connsiteX76" fmla="*/ 3071 w 10029"/>
              <a:gd name="connsiteY76" fmla="*/ 6501 h 10000"/>
              <a:gd name="connsiteX77" fmla="*/ 2991 w 10029"/>
              <a:gd name="connsiteY77" fmla="*/ 6622 h 10000"/>
              <a:gd name="connsiteX78" fmla="*/ 2546 w 10029"/>
              <a:gd name="connsiteY78" fmla="*/ 6667 h 10000"/>
              <a:gd name="connsiteX79" fmla="*/ 2546 w 10029"/>
              <a:gd name="connsiteY79" fmla="*/ 6795 h 10000"/>
              <a:gd name="connsiteX80" fmla="*/ 2546 w 10029"/>
              <a:gd name="connsiteY80" fmla="*/ 6920 h 10000"/>
              <a:gd name="connsiteX81" fmla="*/ 2467 w 10029"/>
              <a:gd name="connsiteY81" fmla="*/ 6920 h 10000"/>
              <a:gd name="connsiteX82" fmla="*/ 2546 w 10029"/>
              <a:gd name="connsiteY82" fmla="*/ 7003 h 10000"/>
              <a:gd name="connsiteX83" fmla="*/ 2546 w 10029"/>
              <a:gd name="connsiteY83" fmla="*/ 7258 h 10000"/>
              <a:gd name="connsiteX84" fmla="*/ 2546 w 10029"/>
              <a:gd name="connsiteY84" fmla="*/ 7595 h 10000"/>
              <a:gd name="connsiteX85" fmla="*/ 2919 w 10029"/>
              <a:gd name="connsiteY85" fmla="*/ 7848 h 10000"/>
              <a:gd name="connsiteX86" fmla="*/ 2769 w 10029"/>
              <a:gd name="connsiteY86" fmla="*/ 8185 h 10000"/>
              <a:gd name="connsiteX87" fmla="*/ 3071 w 10029"/>
              <a:gd name="connsiteY87" fmla="*/ 8230 h 10000"/>
              <a:gd name="connsiteX88" fmla="*/ 3142 w 10029"/>
              <a:gd name="connsiteY88" fmla="*/ 8437 h 10000"/>
              <a:gd name="connsiteX89" fmla="*/ 3444 w 10029"/>
              <a:gd name="connsiteY89" fmla="*/ 8608 h 10000"/>
              <a:gd name="connsiteX90" fmla="*/ 3665 w 10029"/>
              <a:gd name="connsiteY90" fmla="*/ 8947 h 10000"/>
              <a:gd name="connsiteX91" fmla="*/ 3665 w 10029"/>
              <a:gd name="connsiteY91" fmla="*/ 8904 h 10000"/>
              <a:gd name="connsiteX92" fmla="*/ 3886 w 10029"/>
              <a:gd name="connsiteY92" fmla="*/ 8904 h 10000"/>
              <a:gd name="connsiteX93" fmla="*/ 4118 w 10029"/>
              <a:gd name="connsiteY93" fmla="*/ 8988 h 10000"/>
              <a:gd name="connsiteX94" fmla="*/ 4269 w 10029"/>
              <a:gd name="connsiteY94" fmla="*/ 8947 h 10000"/>
              <a:gd name="connsiteX95" fmla="*/ 4561 w 10029"/>
              <a:gd name="connsiteY95" fmla="*/ 8988 h 10000"/>
              <a:gd name="connsiteX96" fmla="*/ 4713 w 10029"/>
              <a:gd name="connsiteY96" fmla="*/ 9073 h 10000"/>
              <a:gd name="connsiteX97" fmla="*/ 5087 w 10029"/>
              <a:gd name="connsiteY97" fmla="*/ 8947 h 10000"/>
              <a:gd name="connsiteX98" fmla="*/ 5388 w 10029"/>
              <a:gd name="connsiteY98" fmla="*/ 8988 h 10000"/>
              <a:gd name="connsiteX99" fmla="*/ 5688 w 10029"/>
              <a:gd name="connsiteY99" fmla="*/ 9115 h 10000"/>
              <a:gd name="connsiteX100" fmla="*/ 5759 w 10029"/>
              <a:gd name="connsiteY100" fmla="*/ 9283 h 10000"/>
              <a:gd name="connsiteX101" fmla="*/ 5759 w 10029"/>
              <a:gd name="connsiteY101" fmla="*/ 9453 h 10000"/>
              <a:gd name="connsiteX102" fmla="*/ 6062 w 10029"/>
              <a:gd name="connsiteY102" fmla="*/ 9537 h 10000"/>
              <a:gd name="connsiteX103" fmla="*/ 6062 w 10029"/>
              <a:gd name="connsiteY103" fmla="*/ 9622 h 10000"/>
              <a:gd name="connsiteX104" fmla="*/ 6363 w 10029"/>
              <a:gd name="connsiteY104" fmla="*/ 9749 h 10000"/>
              <a:gd name="connsiteX105" fmla="*/ 6736 w 10029"/>
              <a:gd name="connsiteY105" fmla="*/ 9788 h 10000"/>
              <a:gd name="connsiteX106" fmla="*/ 6807 w 10029"/>
              <a:gd name="connsiteY106" fmla="*/ 9916 h 10000"/>
              <a:gd name="connsiteX107" fmla="*/ 7410 w 10029"/>
              <a:gd name="connsiteY107" fmla="*/ 10000 h 10000"/>
              <a:gd name="connsiteX108" fmla="*/ 10000 w 10029"/>
              <a:gd name="connsiteY108" fmla="*/ 6782 h 10000"/>
              <a:gd name="connsiteX109" fmla="*/ 7260 w 10029"/>
              <a:gd name="connsiteY109" fmla="*/ 633 h 10000"/>
              <a:gd name="connsiteX0" fmla="*/ 10000 w 10029"/>
              <a:gd name="connsiteY0" fmla="*/ 6782 h 10000"/>
              <a:gd name="connsiteX1" fmla="*/ 6363 w 10029"/>
              <a:gd name="connsiteY1" fmla="*/ 2110 h 10000"/>
              <a:gd name="connsiteX2" fmla="*/ 6655 w 10029"/>
              <a:gd name="connsiteY2" fmla="*/ 2657 h 10000"/>
              <a:gd name="connsiteX3" fmla="*/ 5910 w 10029"/>
              <a:gd name="connsiteY3" fmla="*/ 2657 h 10000"/>
              <a:gd name="connsiteX4" fmla="*/ 5315 w 10029"/>
              <a:gd name="connsiteY4" fmla="*/ 2574 h 10000"/>
              <a:gd name="connsiteX5" fmla="*/ 5166 w 10029"/>
              <a:gd name="connsiteY5" fmla="*/ 2657 h 10000"/>
              <a:gd name="connsiteX6" fmla="*/ 5087 w 10029"/>
              <a:gd name="connsiteY6" fmla="*/ 2784 h 10000"/>
              <a:gd name="connsiteX7" fmla="*/ 5388 w 10029"/>
              <a:gd name="connsiteY7" fmla="*/ 2953 h 10000"/>
              <a:gd name="connsiteX8" fmla="*/ 5840 w 10029"/>
              <a:gd name="connsiteY8" fmla="*/ 2996 h 10000"/>
              <a:gd name="connsiteX9" fmla="*/ 6062 w 10029"/>
              <a:gd name="connsiteY9" fmla="*/ 2996 h 10000"/>
              <a:gd name="connsiteX10" fmla="*/ 6212 w 10029"/>
              <a:gd name="connsiteY10" fmla="*/ 3080 h 10000"/>
              <a:gd name="connsiteX11" fmla="*/ 6212 w 10029"/>
              <a:gd name="connsiteY11" fmla="*/ 3165 h 10000"/>
              <a:gd name="connsiteX12" fmla="*/ 6062 w 10029"/>
              <a:gd name="connsiteY12" fmla="*/ 3291 h 10000"/>
              <a:gd name="connsiteX13" fmla="*/ 5981 w 10029"/>
              <a:gd name="connsiteY13" fmla="*/ 3332 h 10000"/>
              <a:gd name="connsiteX14" fmla="*/ 5759 w 10029"/>
              <a:gd name="connsiteY14" fmla="*/ 3332 h 10000"/>
              <a:gd name="connsiteX15" fmla="*/ 5315 w 10029"/>
              <a:gd name="connsiteY15" fmla="*/ 3248 h 10000"/>
              <a:gd name="connsiteX16" fmla="*/ 4863 w 10029"/>
              <a:gd name="connsiteY16" fmla="*/ 3206 h 10000"/>
              <a:gd name="connsiteX17" fmla="*/ 4641 w 10029"/>
              <a:gd name="connsiteY17" fmla="*/ 3165 h 10000"/>
              <a:gd name="connsiteX18" fmla="*/ 4491 w 10029"/>
              <a:gd name="connsiteY18" fmla="*/ 3080 h 10000"/>
              <a:gd name="connsiteX19" fmla="*/ 3968 w 10029"/>
              <a:gd name="connsiteY19" fmla="*/ 2700 h 10000"/>
              <a:gd name="connsiteX20" fmla="*/ 3886 w 10029"/>
              <a:gd name="connsiteY20" fmla="*/ 2488 h 10000"/>
              <a:gd name="connsiteX21" fmla="*/ 3886 w 10029"/>
              <a:gd name="connsiteY21" fmla="*/ 2404 h 10000"/>
              <a:gd name="connsiteX22" fmla="*/ 3815 w 10029"/>
              <a:gd name="connsiteY22" fmla="*/ 2277 h 10000"/>
              <a:gd name="connsiteX23" fmla="*/ 3373 w 10029"/>
              <a:gd name="connsiteY23" fmla="*/ 2195 h 10000"/>
              <a:gd name="connsiteX24" fmla="*/ 2991 w 10029"/>
              <a:gd name="connsiteY24" fmla="*/ 2110 h 10000"/>
              <a:gd name="connsiteX25" fmla="*/ 2245 w 10029"/>
              <a:gd name="connsiteY25" fmla="*/ 1814 h 10000"/>
              <a:gd name="connsiteX26" fmla="*/ 2546 w 10029"/>
              <a:gd name="connsiteY26" fmla="*/ 1814 h 10000"/>
              <a:gd name="connsiteX27" fmla="*/ 2848 w 10029"/>
              <a:gd name="connsiteY27" fmla="*/ 1898 h 10000"/>
              <a:gd name="connsiteX28" fmla="*/ 3515 w 10029"/>
              <a:gd name="connsiteY28" fmla="*/ 1898 h 10000"/>
              <a:gd name="connsiteX29" fmla="*/ 5014 w 10029"/>
              <a:gd name="connsiteY29" fmla="*/ 1940 h 10000"/>
              <a:gd name="connsiteX30" fmla="*/ 5538 w 10029"/>
              <a:gd name="connsiteY30" fmla="*/ 1856 h 10000"/>
              <a:gd name="connsiteX31" fmla="*/ 5840 w 10029"/>
              <a:gd name="connsiteY31" fmla="*/ 1772 h 10000"/>
              <a:gd name="connsiteX32" fmla="*/ 6062 w 10029"/>
              <a:gd name="connsiteY32" fmla="*/ 1603 h 10000"/>
              <a:gd name="connsiteX33" fmla="*/ 6284 w 10029"/>
              <a:gd name="connsiteY33" fmla="*/ 1265 h 10000"/>
              <a:gd name="connsiteX34" fmla="*/ 6363 w 10029"/>
              <a:gd name="connsiteY34" fmla="*/ 1095 h 10000"/>
              <a:gd name="connsiteX35" fmla="*/ 6284 w 10029"/>
              <a:gd name="connsiteY35" fmla="*/ 928 h 10000"/>
              <a:gd name="connsiteX36" fmla="*/ 5910 w 10029"/>
              <a:gd name="connsiteY36" fmla="*/ 671 h 10000"/>
              <a:gd name="connsiteX37" fmla="*/ 5315 w 10029"/>
              <a:gd name="connsiteY37" fmla="*/ 589 h 10000"/>
              <a:gd name="connsiteX38" fmla="*/ 3968 w 10029"/>
              <a:gd name="connsiteY38" fmla="*/ 379 h 10000"/>
              <a:gd name="connsiteX39" fmla="*/ 3293 w 10029"/>
              <a:gd name="connsiteY39" fmla="*/ 252 h 10000"/>
              <a:gd name="connsiteX40" fmla="*/ 2698 w 10029"/>
              <a:gd name="connsiteY40" fmla="*/ 252 h 10000"/>
              <a:gd name="connsiteX41" fmla="*/ 1349 w 10029"/>
              <a:gd name="connsiteY41" fmla="*/ 252 h 10000"/>
              <a:gd name="connsiteX42" fmla="*/ 1572 w 10029"/>
              <a:gd name="connsiteY42" fmla="*/ 128 h 10000"/>
              <a:gd name="connsiteX43" fmla="*/ 1651 w 10029"/>
              <a:gd name="connsiteY43" fmla="*/ 83 h 10000"/>
              <a:gd name="connsiteX44" fmla="*/ 1501 w 10029"/>
              <a:gd name="connsiteY44" fmla="*/ 43 h 10000"/>
              <a:gd name="connsiteX45" fmla="*/ 1127 w 10029"/>
              <a:gd name="connsiteY45" fmla="*/ 0 h 10000"/>
              <a:gd name="connsiteX46" fmla="*/ 976 w 10029"/>
              <a:gd name="connsiteY46" fmla="*/ 165 h 10000"/>
              <a:gd name="connsiteX47" fmla="*/ 675 w 10029"/>
              <a:gd name="connsiteY47" fmla="*/ 212 h 10000"/>
              <a:gd name="connsiteX48" fmla="*/ 675 w 10029"/>
              <a:gd name="connsiteY48" fmla="*/ 339 h 10000"/>
              <a:gd name="connsiteX49" fmla="*/ 373 w 10029"/>
              <a:gd name="connsiteY49" fmla="*/ 506 h 10000"/>
              <a:gd name="connsiteX50" fmla="*/ 80 w 10029"/>
              <a:gd name="connsiteY50" fmla="*/ 759 h 10000"/>
              <a:gd name="connsiteX51" fmla="*/ 0 w 10029"/>
              <a:gd name="connsiteY51" fmla="*/ 1011 h 10000"/>
              <a:gd name="connsiteX52" fmla="*/ 231 w 10029"/>
              <a:gd name="connsiteY52" fmla="*/ 1350 h 10000"/>
              <a:gd name="connsiteX53" fmla="*/ 604 w 10029"/>
              <a:gd name="connsiteY53" fmla="*/ 1434 h 10000"/>
              <a:gd name="connsiteX54" fmla="*/ 976 w 10029"/>
              <a:gd name="connsiteY54" fmla="*/ 1645 h 10000"/>
              <a:gd name="connsiteX55" fmla="*/ 826 w 10029"/>
              <a:gd name="connsiteY55" fmla="*/ 1940 h 10000"/>
              <a:gd name="connsiteX56" fmla="*/ 1278 w 10029"/>
              <a:gd name="connsiteY56" fmla="*/ 2450 h 10000"/>
              <a:gd name="connsiteX57" fmla="*/ 1871 w 10029"/>
              <a:gd name="connsiteY57" fmla="*/ 2784 h 10000"/>
              <a:gd name="connsiteX58" fmla="*/ 1501 w 10029"/>
              <a:gd name="connsiteY58" fmla="*/ 3036 h 10000"/>
              <a:gd name="connsiteX59" fmla="*/ 1572 w 10029"/>
              <a:gd name="connsiteY59" fmla="*/ 3332 h 10000"/>
              <a:gd name="connsiteX60" fmla="*/ 2175 w 10029"/>
              <a:gd name="connsiteY60" fmla="*/ 3542 h 10000"/>
              <a:gd name="connsiteX61" fmla="*/ 2546 w 10029"/>
              <a:gd name="connsiteY61" fmla="*/ 3839 h 10000"/>
              <a:gd name="connsiteX62" fmla="*/ 2397 w 10029"/>
              <a:gd name="connsiteY62" fmla="*/ 4094 h 10000"/>
              <a:gd name="connsiteX63" fmla="*/ 2991 w 10029"/>
              <a:gd name="connsiteY63" fmla="*/ 4304 h 10000"/>
              <a:gd name="connsiteX64" fmla="*/ 3444 w 10029"/>
              <a:gd name="connsiteY64" fmla="*/ 4557 h 10000"/>
              <a:gd name="connsiteX65" fmla="*/ 3373 w 10029"/>
              <a:gd name="connsiteY65" fmla="*/ 4895 h 10000"/>
              <a:gd name="connsiteX66" fmla="*/ 2991 w 10029"/>
              <a:gd name="connsiteY66" fmla="*/ 5273 h 10000"/>
              <a:gd name="connsiteX67" fmla="*/ 2546 w 10029"/>
              <a:gd name="connsiteY67" fmla="*/ 5653 h 10000"/>
              <a:gd name="connsiteX68" fmla="*/ 2326 w 10029"/>
              <a:gd name="connsiteY68" fmla="*/ 6160 h 10000"/>
              <a:gd name="connsiteX69" fmla="*/ 2467 w 10029"/>
              <a:gd name="connsiteY69" fmla="*/ 6077 h 10000"/>
              <a:gd name="connsiteX70" fmla="*/ 2698 w 10029"/>
              <a:gd name="connsiteY70" fmla="*/ 6244 h 10000"/>
              <a:gd name="connsiteX71" fmla="*/ 3071 w 10029"/>
              <a:gd name="connsiteY71" fmla="*/ 6329 h 10000"/>
              <a:gd name="connsiteX72" fmla="*/ 3515 w 10029"/>
              <a:gd name="connsiteY72" fmla="*/ 6373 h 10000"/>
              <a:gd name="connsiteX73" fmla="*/ 3515 w 10029"/>
              <a:gd name="connsiteY73" fmla="*/ 6413 h 10000"/>
              <a:gd name="connsiteX74" fmla="*/ 3444 w 10029"/>
              <a:gd name="connsiteY74" fmla="*/ 6456 h 10000"/>
              <a:gd name="connsiteX75" fmla="*/ 3221 w 10029"/>
              <a:gd name="connsiteY75" fmla="*/ 6501 h 10000"/>
              <a:gd name="connsiteX76" fmla="*/ 3071 w 10029"/>
              <a:gd name="connsiteY76" fmla="*/ 6501 h 10000"/>
              <a:gd name="connsiteX77" fmla="*/ 2991 w 10029"/>
              <a:gd name="connsiteY77" fmla="*/ 6622 h 10000"/>
              <a:gd name="connsiteX78" fmla="*/ 2546 w 10029"/>
              <a:gd name="connsiteY78" fmla="*/ 6667 h 10000"/>
              <a:gd name="connsiteX79" fmla="*/ 2546 w 10029"/>
              <a:gd name="connsiteY79" fmla="*/ 6795 h 10000"/>
              <a:gd name="connsiteX80" fmla="*/ 2546 w 10029"/>
              <a:gd name="connsiteY80" fmla="*/ 6920 h 10000"/>
              <a:gd name="connsiteX81" fmla="*/ 2467 w 10029"/>
              <a:gd name="connsiteY81" fmla="*/ 6920 h 10000"/>
              <a:gd name="connsiteX82" fmla="*/ 2546 w 10029"/>
              <a:gd name="connsiteY82" fmla="*/ 7003 h 10000"/>
              <a:gd name="connsiteX83" fmla="*/ 2546 w 10029"/>
              <a:gd name="connsiteY83" fmla="*/ 7258 h 10000"/>
              <a:gd name="connsiteX84" fmla="*/ 2546 w 10029"/>
              <a:gd name="connsiteY84" fmla="*/ 7595 h 10000"/>
              <a:gd name="connsiteX85" fmla="*/ 2919 w 10029"/>
              <a:gd name="connsiteY85" fmla="*/ 7848 h 10000"/>
              <a:gd name="connsiteX86" fmla="*/ 2769 w 10029"/>
              <a:gd name="connsiteY86" fmla="*/ 8185 h 10000"/>
              <a:gd name="connsiteX87" fmla="*/ 3071 w 10029"/>
              <a:gd name="connsiteY87" fmla="*/ 8230 h 10000"/>
              <a:gd name="connsiteX88" fmla="*/ 3142 w 10029"/>
              <a:gd name="connsiteY88" fmla="*/ 8437 h 10000"/>
              <a:gd name="connsiteX89" fmla="*/ 3444 w 10029"/>
              <a:gd name="connsiteY89" fmla="*/ 8608 h 10000"/>
              <a:gd name="connsiteX90" fmla="*/ 3665 w 10029"/>
              <a:gd name="connsiteY90" fmla="*/ 8947 h 10000"/>
              <a:gd name="connsiteX91" fmla="*/ 3665 w 10029"/>
              <a:gd name="connsiteY91" fmla="*/ 8904 h 10000"/>
              <a:gd name="connsiteX92" fmla="*/ 3886 w 10029"/>
              <a:gd name="connsiteY92" fmla="*/ 8904 h 10000"/>
              <a:gd name="connsiteX93" fmla="*/ 4118 w 10029"/>
              <a:gd name="connsiteY93" fmla="*/ 8988 h 10000"/>
              <a:gd name="connsiteX94" fmla="*/ 4269 w 10029"/>
              <a:gd name="connsiteY94" fmla="*/ 8947 h 10000"/>
              <a:gd name="connsiteX95" fmla="*/ 4561 w 10029"/>
              <a:gd name="connsiteY95" fmla="*/ 8988 h 10000"/>
              <a:gd name="connsiteX96" fmla="*/ 4713 w 10029"/>
              <a:gd name="connsiteY96" fmla="*/ 9073 h 10000"/>
              <a:gd name="connsiteX97" fmla="*/ 5087 w 10029"/>
              <a:gd name="connsiteY97" fmla="*/ 8947 h 10000"/>
              <a:gd name="connsiteX98" fmla="*/ 5388 w 10029"/>
              <a:gd name="connsiteY98" fmla="*/ 8988 h 10000"/>
              <a:gd name="connsiteX99" fmla="*/ 5688 w 10029"/>
              <a:gd name="connsiteY99" fmla="*/ 9115 h 10000"/>
              <a:gd name="connsiteX100" fmla="*/ 5759 w 10029"/>
              <a:gd name="connsiteY100" fmla="*/ 9283 h 10000"/>
              <a:gd name="connsiteX101" fmla="*/ 5759 w 10029"/>
              <a:gd name="connsiteY101" fmla="*/ 9453 h 10000"/>
              <a:gd name="connsiteX102" fmla="*/ 6062 w 10029"/>
              <a:gd name="connsiteY102" fmla="*/ 9537 h 10000"/>
              <a:gd name="connsiteX103" fmla="*/ 6062 w 10029"/>
              <a:gd name="connsiteY103" fmla="*/ 9622 h 10000"/>
              <a:gd name="connsiteX104" fmla="*/ 6363 w 10029"/>
              <a:gd name="connsiteY104" fmla="*/ 9749 h 10000"/>
              <a:gd name="connsiteX105" fmla="*/ 6736 w 10029"/>
              <a:gd name="connsiteY105" fmla="*/ 9788 h 10000"/>
              <a:gd name="connsiteX106" fmla="*/ 6807 w 10029"/>
              <a:gd name="connsiteY106" fmla="*/ 9916 h 10000"/>
              <a:gd name="connsiteX107" fmla="*/ 7410 w 10029"/>
              <a:gd name="connsiteY107" fmla="*/ 10000 h 10000"/>
              <a:gd name="connsiteX108" fmla="*/ 10000 w 10029"/>
              <a:gd name="connsiteY108" fmla="*/ 6782 h 10000"/>
              <a:gd name="connsiteX0" fmla="*/ 9509 w 9546"/>
              <a:gd name="connsiteY0" fmla="*/ 5508 h 10000"/>
              <a:gd name="connsiteX1" fmla="*/ 6363 w 9546"/>
              <a:gd name="connsiteY1" fmla="*/ 2110 h 10000"/>
              <a:gd name="connsiteX2" fmla="*/ 6655 w 9546"/>
              <a:gd name="connsiteY2" fmla="*/ 2657 h 10000"/>
              <a:gd name="connsiteX3" fmla="*/ 5910 w 9546"/>
              <a:gd name="connsiteY3" fmla="*/ 2657 h 10000"/>
              <a:gd name="connsiteX4" fmla="*/ 5315 w 9546"/>
              <a:gd name="connsiteY4" fmla="*/ 2574 h 10000"/>
              <a:gd name="connsiteX5" fmla="*/ 5166 w 9546"/>
              <a:gd name="connsiteY5" fmla="*/ 2657 h 10000"/>
              <a:gd name="connsiteX6" fmla="*/ 5087 w 9546"/>
              <a:gd name="connsiteY6" fmla="*/ 2784 h 10000"/>
              <a:gd name="connsiteX7" fmla="*/ 5388 w 9546"/>
              <a:gd name="connsiteY7" fmla="*/ 2953 h 10000"/>
              <a:gd name="connsiteX8" fmla="*/ 5840 w 9546"/>
              <a:gd name="connsiteY8" fmla="*/ 2996 h 10000"/>
              <a:gd name="connsiteX9" fmla="*/ 6062 w 9546"/>
              <a:gd name="connsiteY9" fmla="*/ 2996 h 10000"/>
              <a:gd name="connsiteX10" fmla="*/ 6212 w 9546"/>
              <a:gd name="connsiteY10" fmla="*/ 3080 h 10000"/>
              <a:gd name="connsiteX11" fmla="*/ 6212 w 9546"/>
              <a:gd name="connsiteY11" fmla="*/ 3165 h 10000"/>
              <a:gd name="connsiteX12" fmla="*/ 6062 w 9546"/>
              <a:gd name="connsiteY12" fmla="*/ 3291 h 10000"/>
              <a:gd name="connsiteX13" fmla="*/ 5981 w 9546"/>
              <a:gd name="connsiteY13" fmla="*/ 3332 h 10000"/>
              <a:gd name="connsiteX14" fmla="*/ 5759 w 9546"/>
              <a:gd name="connsiteY14" fmla="*/ 3332 h 10000"/>
              <a:gd name="connsiteX15" fmla="*/ 5315 w 9546"/>
              <a:gd name="connsiteY15" fmla="*/ 3248 h 10000"/>
              <a:gd name="connsiteX16" fmla="*/ 4863 w 9546"/>
              <a:gd name="connsiteY16" fmla="*/ 3206 h 10000"/>
              <a:gd name="connsiteX17" fmla="*/ 4641 w 9546"/>
              <a:gd name="connsiteY17" fmla="*/ 3165 h 10000"/>
              <a:gd name="connsiteX18" fmla="*/ 4491 w 9546"/>
              <a:gd name="connsiteY18" fmla="*/ 3080 h 10000"/>
              <a:gd name="connsiteX19" fmla="*/ 3968 w 9546"/>
              <a:gd name="connsiteY19" fmla="*/ 2700 h 10000"/>
              <a:gd name="connsiteX20" fmla="*/ 3886 w 9546"/>
              <a:gd name="connsiteY20" fmla="*/ 2488 h 10000"/>
              <a:gd name="connsiteX21" fmla="*/ 3886 w 9546"/>
              <a:gd name="connsiteY21" fmla="*/ 2404 h 10000"/>
              <a:gd name="connsiteX22" fmla="*/ 3815 w 9546"/>
              <a:gd name="connsiteY22" fmla="*/ 2277 h 10000"/>
              <a:gd name="connsiteX23" fmla="*/ 3373 w 9546"/>
              <a:gd name="connsiteY23" fmla="*/ 2195 h 10000"/>
              <a:gd name="connsiteX24" fmla="*/ 2991 w 9546"/>
              <a:gd name="connsiteY24" fmla="*/ 2110 h 10000"/>
              <a:gd name="connsiteX25" fmla="*/ 2245 w 9546"/>
              <a:gd name="connsiteY25" fmla="*/ 1814 h 10000"/>
              <a:gd name="connsiteX26" fmla="*/ 2546 w 9546"/>
              <a:gd name="connsiteY26" fmla="*/ 1814 h 10000"/>
              <a:gd name="connsiteX27" fmla="*/ 2848 w 9546"/>
              <a:gd name="connsiteY27" fmla="*/ 1898 h 10000"/>
              <a:gd name="connsiteX28" fmla="*/ 3515 w 9546"/>
              <a:gd name="connsiteY28" fmla="*/ 1898 h 10000"/>
              <a:gd name="connsiteX29" fmla="*/ 5014 w 9546"/>
              <a:gd name="connsiteY29" fmla="*/ 1940 h 10000"/>
              <a:gd name="connsiteX30" fmla="*/ 5538 w 9546"/>
              <a:gd name="connsiteY30" fmla="*/ 1856 h 10000"/>
              <a:gd name="connsiteX31" fmla="*/ 5840 w 9546"/>
              <a:gd name="connsiteY31" fmla="*/ 1772 h 10000"/>
              <a:gd name="connsiteX32" fmla="*/ 6062 w 9546"/>
              <a:gd name="connsiteY32" fmla="*/ 1603 h 10000"/>
              <a:gd name="connsiteX33" fmla="*/ 6284 w 9546"/>
              <a:gd name="connsiteY33" fmla="*/ 1265 h 10000"/>
              <a:gd name="connsiteX34" fmla="*/ 6363 w 9546"/>
              <a:gd name="connsiteY34" fmla="*/ 1095 h 10000"/>
              <a:gd name="connsiteX35" fmla="*/ 6284 w 9546"/>
              <a:gd name="connsiteY35" fmla="*/ 928 h 10000"/>
              <a:gd name="connsiteX36" fmla="*/ 5910 w 9546"/>
              <a:gd name="connsiteY36" fmla="*/ 671 h 10000"/>
              <a:gd name="connsiteX37" fmla="*/ 5315 w 9546"/>
              <a:gd name="connsiteY37" fmla="*/ 589 h 10000"/>
              <a:gd name="connsiteX38" fmla="*/ 3968 w 9546"/>
              <a:gd name="connsiteY38" fmla="*/ 379 h 10000"/>
              <a:gd name="connsiteX39" fmla="*/ 3293 w 9546"/>
              <a:gd name="connsiteY39" fmla="*/ 252 h 10000"/>
              <a:gd name="connsiteX40" fmla="*/ 2698 w 9546"/>
              <a:gd name="connsiteY40" fmla="*/ 252 h 10000"/>
              <a:gd name="connsiteX41" fmla="*/ 1349 w 9546"/>
              <a:gd name="connsiteY41" fmla="*/ 252 h 10000"/>
              <a:gd name="connsiteX42" fmla="*/ 1572 w 9546"/>
              <a:gd name="connsiteY42" fmla="*/ 128 h 10000"/>
              <a:gd name="connsiteX43" fmla="*/ 1651 w 9546"/>
              <a:gd name="connsiteY43" fmla="*/ 83 h 10000"/>
              <a:gd name="connsiteX44" fmla="*/ 1501 w 9546"/>
              <a:gd name="connsiteY44" fmla="*/ 43 h 10000"/>
              <a:gd name="connsiteX45" fmla="*/ 1127 w 9546"/>
              <a:gd name="connsiteY45" fmla="*/ 0 h 10000"/>
              <a:gd name="connsiteX46" fmla="*/ 976 w 9546"/>
              <a:gd name="connsiteY46" fmla="*/ 165 h 10000"/>
              <a:gd name="connsiteX47" fmla="*/ 675 w 9546"/>
              <a:gd name="connsiteY47" fmla="*/ 212 h 10000"/>
              <a:gd name="connsiteX48" fmla="*/ 675 w 9546"/>
              <a:gd name="connsiteY48" fmla="*/ 339 h 10000"/>
              <a:gd name="connsiteX49" fmla="*/ 373 w 9546"/>
              <a:gd name="connsiteY49" fmla="*/ 506 h 10000"/>
              <a:gd name="connsiteX50" fmla="*/ 80 w 9546"/>
              <a:gd name="connsiteY50" fmla="*/ 759 h 10000"/>
              <a:gd name="connsiteX51" fmla="*/ 0 w 9546"/>
              <a:gd name="connsiteY51" fmla="*/ 1011 h 10000"/>
              <a:gd name="connsiteX52" fmla="*/ 231 w 9546"/>
              <a:gd name="connsiteY52" fmla="*/ 1350 h 10000"/>
              <a:gd name="connsiteX53" fmla="*/ 604 w 9546"/>
              <a:gd name="connsiteY53" fmla="*/ 1434 h 10000"/>
              <a:gd name="connsiteX54" fmla="*/ 976 w 9546"/>
              <a:gd name="connsiteY54" fmla="*/ 1645 h 10000"/>
              <a:gd name="connsiteX55" fmla="*/ 826 w 9546"/>
              <a:gd name="connsiteY55" fmla="*/ 1940 h 10000"/>
              <a:gd name="connsiteX56" fmla="*/ 1278 w 9546"/>
              <a:gd name="connsiteY56" fmla="*/ 2450 h 10000"/>
              <a:gd name="connsiteX57" fmla="*/ 1871 w 9546"/>
              <a:gd name="connsiteY57" fmla="*/ 2784 h 10000"/>
              <a:gd name="connsiteX58" fmla="*/ 1501 w 9546"/>
              <a:gd name="connsiteY58" fmla="*/ 3036 h 10000"/>
              <a:gd name="connsiteX59" fmla="*/ 1572 w 9546"/>
              <a:gd name="connsiteY59" fmla="*/ 3332 h 10000"/>
              <a:gd name="connsiteX60" fmla="*/ 2175 w 9546"/>
              <a:gd name="connsiteY60" fmla="*/ 3542 h 10000"/>
              <a:gd name="connsiteX61" fmla="*/ 2546 w 9546"/>
              <a:gd name="connsiteY61" fmla="*/ 3839 h 10000"/>
              <a:gd name="connsiteX62" fmla="*/ 2397 w 9546"/>
              <a:gd name="connsiteY62" fmla="*/ 4094 h 10000"/>
              <a:gd name="connsiteX63" fmla="*/ 2991 w 9546"/>
              <a:gd name="connsiteY63" fmla="*/ 4304 h 10000"/>
              <a:gd name="connsiteX64" fmla="*/ 3444 w 9546"/>
              <a:gd name="connsiteY64" fmla="*/ 4557 h 10000"/>
              <a:gd name="connsiteX65" fmla="*/ 3373 w 9546"/>
              <a:gd name="connsiteY65" fmla="*/ 4895 h 10000"/>
              <a:gd name="connsiteX66" fmla="*/ 2991 w 9546"/>
              <a:gd name="connsiteY66" fmla="*/ 5273 h 10000"/>
              <a:gd name="connsiteX67" fmla="*/ 2546 w 9546"/>
              <a:gd name="connsiteY67" fmla="*/ 5653 h 10000"/>
              <a:gd name="connsiteX68" fmla="*/ 2326 w 9546"/>
              <a:gd name="connsiteY68" fmla="*/ 6160 h 10000"/>
              <a:gd name="connsiteX69" fmla="*/ 2467 w 9546"/>
              <a:gd name="connsiteY69" fmla="*/ 6077 h 10000"/>
              <a:gd name="connsiteX70" fmla="*/ 2698 w 9546"/>
              <a:gd name="connsiteY70" fmla="*/ 6244 h 10000"/>
              <a:gd name="connsiteX71" fmla="*/ 3071 w 9546"/>
              <a:gd name="connsiteY71" fmla="*/ 6329 h 10000"/>
              <a:gd name="connsiteX72" fmla="*/ 3515 w 9546"/>
              <a:gd name="connsiteY72" fmla="*/ 6373 h 10000"/>
              <a:gd name="connsiteX73" fmla="*/ 3515 w 9546"/>
              <a:gd name="connsiteY73" fmla="*/ 6413 h 10000"/>
              <a:gd name="connsiteX74" fmla="*/ 3444 w 9546"/>
              <a:gd name="connsiteY74" fmla="*/ 6456 h 10000"/>
              <a:gd name="connsiteX75" fmla="*/ 3221 w 9546"/>
              <a:gd name="connsiteY75" fmla="*/ 6501 h 10000"/>
              <a:gd name="connsiteX76" fmla="*/ 3071 w 9546"/>
              <a:gd name="connsiteY76" fmla="*/ 6501 h 10000"/>
              <a:gd name="connsiteX77" fmla="*/ 2991 w 9546"/>
              <a:gd name="connsiteY77" fmla="*/ 6622 h 10000"/>
              <a:gd name="connsiteX78" fmla="*/ 2546 w 9546"/>
              <a:gd name="connsiteY78" fmla="*/ 6667 h 10000"/>
              <a:gd name="connsiteX79" fmla="*/ 2546 w 9546"/>
              <a:gd name="connsiteY79" fmla="*/ 6795 h 10000"/>
              <a:gd name="connsiteX80" fmla="*/ 2546 w 9546"/>
              <a:gd name="connsiteY80" fmla="*/ 6920 h 10000"/>
              <a:gd name="connsiteX81" fmla="*/ 2467 w 9546"/>
              <a:gd name="connsiteY81" fmla="*/ 6920 h 10000"/>
              <a:gd name="connsiteX82" fmla="*/ 2546 w 9546"/>
              <a:gd name="connsiteY82" fmla="*/ 7003 h 10000"/>
              <a:gd name="connsiteX83" fmla="*/ 2546 w 9546"/>
              <a:gd name="connsiteY83" fmla="*/ 7258 h 10000"/>
              <a:gd name="connsiteX84" fmla="*/ 2546 w 9546"/>
              <a:gd name="connsiteY84" fmla="*/ 7595 h 10000"/>
              <a:gd name="connsiteX85" fmla="*/ 2919 w 9546"/>
              <a:gd name="connsiteY85" fmla="*/ 7848 h 10000"/>
              <a:gd name="connsiteX86" fmla="*/ 2769 w 9546"/>
              <a:gd name="connsiteY86" fmla="*/ 8185 h 10000"/>
              <a:gd name="connsiteX87" fmla="*/ 3071 w 9546"/>
              <a:gd name="connsiteY87" fmla="*/ 8230 h 10000"/>
              <a:gd name="connsiteX88" fmla="*/ 3142 w 9546"/>
              <a:gd name="connsiteY88" fmla="*/ 8437 h 10000"/>
              <a:gd name="connsiteX89" fmla="*/ 3444 w 9546"/>
              <a:gd name="connsiteY89" fmla="*/ 8608 h 10000"/>
              <a:gd name="connsiteX90" fmla="*/ 3665 w 9546"/>
              <a:gd name="connsiteY90" fmla="*/ 8947 h 10000"/>
              <a:gd name="connsiteX91" fmla="*/ 3665 w 9546"/>
              <a:gd name="connsiteY91" fmla="*/ 8904 h 10000"/>
              <a:gd name="connsiteX92" fmla="*/ 3886 w 9546"/>
              <a:gd name="connsiteY92" fmla="*/ 8904 h 10000"/>
              <a:gd name="connsiteX93" fmla="*/ 4118 w 9546"/>
              <a:gd name="connsiteY93" fmla="*/ 8988 h 10000"/>
              <a:gd name="connsiteX94" fmla="*/ 4269 w 9546"/>
              <a:gd name="connsiteY94" fmla="*/ 8947 h 10000"/>
              <a:gd name="connsiteX95" fmla="*/ 4561 w 9546"/>
              <a:gd name="connsiteY95" fmla="*/ 8988 h 10000"/>
              <a:gd name="connsiteX96" fmla="*/ 4713 w 9546"/>
              <a:gd name="connsiteY96" fmla="*/ 9073 h 10000"/>
              <a:gd name="connsiteX97" fmla="*/ 5087 w 9546"/>
              <a:gd name="connsiteY97" fmla="*/ 8947 h 10000"/>
              <a:gd name="connsiteX98" fmla="*/ 5388 w 9546"/>
              <a:gd name="connsiteY98" fmla="*/ 8988 h 10000"/>
              <a:gd name="connsiteX99" fmla="*/ 5688 w 9546"/>
              <a:gd name="connsiteY99" fmla="*/ 9115 h 10000"/>
              <a:gd name="connsiteX100" fmla="*/ 5759 w 9546"/>
              <a:gd name="connsiteY100" fmla="*/ 9283 h 10000"/>
              <a:gd name="connsiteX101" fmla="*/ 5759 w 9546"/>
              <a:gd name="connsiteY101" fmla="*/ 9453 h 10000"/>
              <a:gd name="connsiteX102" fmla="*/ 6062 w 9546"/>
              <a:gd name="connsiteY102" fmla="*/ 9537 h 10000"/>
              <a:gd name="connsiteX103" fmla="*/ 6062 w 9546"/>
              <a:gd name="connsiteY103" fmla="*/ 9622 h 10000"/>
              <a:gd name="connsiteX104" fmla="*/ 6363 w 9546"/>
              <a:gd name="connsiteY104" fmla="*/ 9749 h 10000"/>
              <a:gd name="connsiteX105" fmla="*/ 6736 w 9546"/>
              <a:gd name="connsiteY105" fmla="*/ 9788 h 10000"/>
              <a:gd name="connsiteX106" fmla="*/ 6807 w 9546"/>
              <a:gd name="connsiteY106" fmla="*/ 9916 h 10000"/>
              <a:gd name="connsiteX107" fmla="*/ 7410 w 9546"/>
              <a:gd name="connsiteY107" fmla="*/ 10000 h 10000"/>
              <a:gd name="connsiteX108" fmla="*/ 9509 w 9546"/>
              <a:gd name="connsiteY108" fmla="*/ 550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9546" h="10000">
                <a:moveTo>
                  <a:pt x="9509" y="5508"/>
                </a:moveTo>
                <a:cubicBezTo>
                  <a:pt x="9334" y="4193"/>
                  <a:pt x="6921" y="2798"/>
                  <a:pt x="6363" y="2110"/>
                </a:cubicBezTo>
                <a:lnTo>
                  <a:pt x="6655" y="2657"/>
                </a:lnTo>
                <a:lnTo>
                  <a:pt x="5910" y="2657"/>
                </a:lnTo>
                <a:lnTo>
                  <a:pt x="5315" y="2574"/>
                </a:lnTo>
                <a:lnTo>
                  <a:pt x="5166" y="2657"/>
                </a:lnTo>
                <a:cubicBezTo>
                  <a:pt x="5138" y="2700"/>
                  <a:pt x="5113" y="2744"/>
                  <a:pt x="5087" y="2784"/>
                </a:cubicBezTo>
                <a:lnTo>
                  <a:pt x="5388" y="2953"/>
                </a:lnTo>
                <a:lnTo>
                  <a:pt x="5840" y="2996"/>
                </a:lnTo>
                <a:lnTo>
                  <a:pt x="6062" y="2996"/>
                </a:lnTo>
                <a:lnTo>
                  <a:pt x="6212" y="3080"/>
                </a:lnTo>
                <a:lnTo>
                  <a:pt x="6212" y="3165"/>
                </a:lnTo>
                <a:lnTo>
                  <a:pt x="6062" y="3291"/>
                </a:lnTo>
                <a:cubicBezTo>
                  <a:pt x="6035" y="3304"/>
                  <a:pt x="6008" y="3320"/>
                  <a:pt x="5981" y="3332"/>
                </a:cubicBezTo>
                <a:lnTo>
                  <a:pt x="5759" y="3332"/>
                </a:lnTo>
                <a:lnTo>
                  <a:pt x="5315" y="3248"/>
                </a:lnTo>
                <a:lnTo>
                  <a:pt x="4863" y="3206"/>
                </a:lnTo>
                <a:lnTo>
                  <a:pt x="4641" y="3165"/>
                </a:lnTo>
                <a:lnTo>
                  <a:pt x="4491" y="3080"/>
                </a:lnTo>
                <a:lnTo>
                  <a:pt x="3968" y="2700"/>
                </a:lnTo>
                <a:cubicBezTo>
                  <a:pt x="3941" y="2629"/>
                  <a:pt x="3914" y="2558"/>
                  <a:pt x="3886" y="2488"/>
                </a:cubicBezTo>
                <a:lnTo>
                  <a:pt x="3886" y="2404"/>
                </a:lnTo>
                <a:cubicBezTo>
                  <a:pt x="3864" y="2362"/>
                  <a:pt x="3841" y="2320"/>
                  <a:pt x="3815" y="2277"/>
                </a:cubicBezTo>
                <a:lnTo>
                  <a:pt x="3373" y="2195"/>
                </a:lnTo>
                <a:lnTo>
                  <a:pt x="2991" y="2110"/>
                </a:lnTo>
                <a:lnTo>
                  <a:pt x="2245" y="1814"/>
                </a:lnTo>
                <a:lnTo>
                  <a:pt x="2546" y="1814"/>
                </a:lnTo>
                <a:lnTo>
                  <a:pt x="2848" y="1898"/>
                </a:lnTo>
                <a:lnTo>
                  <a:pt x="3515" y="1898"/>
                </a:lnTo>
                <a:lnTo>
                  <a:pt x="5014" y="1940"/>
                </a:lnTo>
                <a:lnTo>
                  <a:pt x="5538" y="1856"/>
                </a:lnTo>
                <a:lnTo>
                  <a:pt x="5840" y="1772"/>
                </a:lnTo>
                <a:lnTo>
                  <a:pt x="6062" y="1603"/>
                </a:lnTo>
                <a:cubicBezTo>
                  <a:pt x="6135" y="1489"/>
                  <a:pt x="6211" y="1377"/>
                  <a:pt x="6284" y="1265"/>
                </a:cubicBezTo>
                <a:cubicBezTo>
                  <a:pt x="6310" y="1209"/>
                  <a:pt x="6338" y="1153"/>
                  <a:pt x="6363" y="1095"/>
                </a:cubicBezTo>
                <a:cubicBezTo>
                  <a:pt x="6338" y="1041"/>
                  <a:pt x="6310" y="982"/>
                  <a:pt x="6284" y="928"/>
                </a:cubicBezTo>
                <a:lnTo>
                  <a:pt x="5910" y="671"/>
                </a:lnTo>
                <a:lnTo>
                  <a:pt x="5315" y="589"/>
                </a:lnTo>
                <a:lnTo>
                  <a:pt x="3968" y="379"/>
                </a:lnTo>
                <a:lnTo>
                  <a:pt x="3293" y="252"/>
                </a:lnTo>
                <a:lnTo>
                  <a:pt x="2698" y="252"/>
                </a:lnTo>
                <a:lnTo>
                  <a:pt x="1349" y="252"/>
                </a:lnTo>
                <a:lnTo>
                  <a:pt x="1572" y="128"/>
                </a:lnTo>
                <a:cubicBezTo>
                  <a:pt x="1598" y="112"/>
                  <a:pt x="1624" y="96"/>
                  <a:pt x="1651" y="83"/>
                </a:cubicBezTo>
                <a:lnTo>
                  <a:pt x="1501" y="43"/>
                </a:lnTo>
                <a:lnTo>
                  <a:pt x="1127" y="0"/>
                </a:lnTo>
                <a:lnTo>
                  <a:pt x="976" y="165"/>
                </a:lnTo>
                <a:lnTo>
                  <a:pt x="675" y="212"/>
                </a:lnTo>
                <a:lnTo>
                  <a:pt x="675" y="339"/>
                </a:lnTo>
                <a:lnTo>
                  <a:pt x="373" y="506"/>
                </a:lnTo>
                <a:lnTo>
                  <a:pt x="80" y="759"/>
                </a:lnTo>
                <a:cubicBezTo>
                  <a:pt x="53" y="843"/>
                  <a:pt x="27" y="927"/>
                  <a:pt x="0" y="1011"/>
                </a:cubicBezTo>
                <a:lnTo>
                  <a:pt x="231" y="1350"/>
                </a:lnTo>
                <a:lnTo>
                  <a:pt x="604" y="1434"/>
                </a:lnTo>
                <a:lnTo>
                  <a:pt x="976" y="1645"/>
                </a:lnTo>
                <a:cubicBezTo>
                  <a:pt x="927" y="1745"/>
                  <a:pt x="875" y="1842"/>
                  <a:pt x="826" y="1940"/>
                </a:cubicBezTo>
                <a:lnTo>
                  <a:pt x="1278" y="2450"/>
                </a:lnTo>
                <a:lnTo>
                  <a:pt x="1871" y="2784"/>
                </a:lnTo>
                <a:lnTo>
                  <a:pt x="1501" y="3036"/>
                </a:lnTo>
                <a:cubicBezTo>
                  <a:pt x="1524" y="3136"/>
                  <a:pt x="1547" y="3235"/>
                  <a:pt x="1572" y="3332"/>
                </a:cubicBezTo>
                <a:lnTo>
                  <a:pt x="2175" y="3542"/>
                </a:lnTo>
                <a:lnTo>
                  <a:pt x="2546" y="3839"/>
                </a:lnTo>
                <a:cubicBezTo>
                  <a:pt x="2497" y="3924"/>
                  <a:pt x="2446" y="4009"/>
                  <a:pt x="2397" y="4094"/>
                </a:cubicBezTo>
                <a:lnTo>
                  <a:pt x="2991" y="4304"/>
                </a:lnTo>
                <a:lnTo>
                  <a:pt x="3444" y="4557"/>
                </a:lnTo>
                <a:cubicBezTo>
                  <a:pt x="3421" y="4670"/>
                  <a:pt x="3396" y="4781"/>
                  <a:pt x="3373" y="4895"/>
                </a:cubicBezTo>
                <a:lnTo>
                  <a:pt x="2991" y="5273"/>
                </a:lnTo>
                <a:lnTo>
                  <a:pt x="2546" y="5653"/>
                </a:lnTo>
                <a:cubicBezTo>
                  <a:pt x="2473" y="5822"/>
                  <a:pt x="2399" y="5991"/>
                  <a:pt x="2326" y="6160"/>
                </a:cubicBezTo>
                <a:lnTo>
                  <a:pt x="2467" y="6077"/>
                </a:lnTo>
                <a:lnTo>
                  <a:pt x="2698" y="6244"/>
                </a:lnTo>
                <a:lnTo>
                  <a:pt x="3071" y="6329"/>
                </a:lnTo>
                <a:lnTo>
                  <a:pt x="3515" y="6373"/>
                </a:lnTo>
                <a:lnTo>
                  <a:pt x="3515" y="6413"/>
                </a:lnTo>
                <a:cubicBezTo>
                  <a:pt x="3492" y="6428"/>
                  <a:pt x="3467" y="6443"/>
                  <a:pt x="3444" y="6456"/>
                </a:cubicBezTo>
                <a:lnTo>
                  <a:pt x="3221" y="6501"/>
                </a:lnTo>
                <a:lnTo>
                  <a:pt x="3071" y="6501"/>
                </a:lnTo>
                <a:cubicBezTo>
                  <a:pt x="3044" y="6541"/>
                  <a:pt x="3018" y="6582"/>
                  <a:pt x="2991" y="6622"/>
                </a:cubicBezTo>
                <a:lnTo>
                  <a:pt x="2546" y="6667"/>
                </a:lnTo>
                <a:lnTo>
                  <a:pt x="2546" y="6795"/>
                </a:lnTo>
                <a:lnTo>
                  <a:pt x="2546" y="6920"/>
                </a:lnTo>
                <a:lnTo>
                  <a:pt x="2467" y="6920"/>
                </a:lnTo>
                <a:cubicBezTo>
                  <a:pt x="2494" y="6948"/>
                  <a:pt x="2519" y="6976"/>
                  <a:pt x="2546" y="7003"/>
                </a:cubicBezTo>
                <a:lnTo>
                  <a:pt x="2546" y="7258"/>
                </a:lnTo>
                <a:lnTo>
                  <a:pt x="2546" y="7595"/>
                </a:lnTo>
                <a:lnTo>
                  <a:pt x="2919" y="7848"/>
                </a:lnTo>
                <a:cubicBezTo>
                  <a:pt x="2869" y="7960"/>
                  <a:pt x="2819" y="8075"/>
                  <a:pt x="2769" y="8185"/>
                </a:cubicBezTo>
                <a:lnTo>
                  <a:pt x="3071" y="8230"/>
                </a:lnTo>
                <a:cubicBezTo>
                  <a:pt x="3094" y="8299"/>
                  <a:pt x="3118" y="8368"/>
                  <a:pt x="3142" y="8437"/>
                </a:cubicBezTo>
                <a:lnTo>
                  <a:pt x="3444" y="8608"/>
                </a:lnTo>
                <a:lnTo>
                  <a:pt x="3665" y="8947"/>
                </a:lnTo>
                <a:lnTo>
                  <a:pt x="3665" y="8904"/>
                </a:lnTo>
                <a:lnTo>
                  <a:pt x="3886" y="8904"/>
                </a:lnTo>
                <a:lnTo>
                  <a:pt x="4118" y="8988"/>
                </a:lnTo>
                <a:lnTo>
                  <a:pt x="4269" y="8947"/>
                </a:lnTo>
                <a:lnTo>
                  <a:pt x="4561" y="8988"/>
                </a:lnTo>
                <a:cubicBezTo>
                  <a:pt x="4612" y="9016"/>
                  <a:pt x="4662" y="9045"/>
                  <a:pt x="4713" y="9073"/>
                </a:cubicBezTo>
                <a:lnTo>
                  <a:pt x="5087" y="8947"/>
                </a:lnTo>
                <a:lnTo>
                  <a:pt x="5388" y="8988"/>
                </a:lnTo>
                <a:lnTo>
                  <a:pt x="5688" y="9115"/>
                </a:lnTo>
                <a:cubicBezTo>
                  <a:pt x="5712" y="9169"/>
                  <a:pt x="5735" y="9228"/>
                  <a:pt x="5759" y="9283"/>
                </a:cubicBezTo>
                <a:lnTo>
                  <a:pt x="5759" y="9453"/>
                </a:lnTo>
                <a:lnTo>
                  <a:pt x="6062" y="9537"/>
                </a:lnTo>
                <a:lnTo>
                  <a:pt x="6062" y="9622"/>
                </a:lnTo>
                <a:lnTo>
                  <a:pt x="6363" y="9749"/>
                </a:lnTo>
                <a:lnTo>
                  <a:pt x="6736" y="9788"/>
                </a:lnTo>
                <a:cubicBezTo>
                  <a:pt x="6761" y="9832"/>
                  <a:pt x="6784" y="9874"/>
                  <a:pt x="6807" y="9916"/>
                </a:cubicBezTo>
                <a:lnTo>
                  <a:pt x="7410" y="10000"/>
                </a:lnTo>
                <a:cubicBezTo>
                  <a:pt x="8273" y="8927"/>
                  <a:pt x="9807" y="7271"/>
                  <a:pt x="9509" y="5508"/>
                </a:cubicBezTo>
                <a:close/>
              </a:path>
            </a:pathLst>
          </a:custGeom>
          <a:solidFill>
            <a:srgbClr val="00A0C6"/>
          </a:solidFill>
          <a:ln w="19050">
            <a:solidFill>
              <a:srgbClr val="779ABC"/>
            </a:solidFill>
            <a:round/>
            <a:headEnd/>
            <a:tailEnd/>
          </a:ln>
        </p:spPr>
        <p:txBody>
          <a:bodyPr/>
          <a:lstStyle/>
          <a:p>
            <a:pPr fontAlgn="base">
              <a:spcBef>
                <a:spcPct val="0"/>
              </a:spcBef>
              <a:spcAft>
                <a:spcPct val="0"/>
              </a:spcAft>
            </a:pPr>
            <a:endParaRPr lang="sv-SE">
              <a:ln>
                <a:solidFill>
                  <a:srgbClr val="005284"/>
                </a:solidFill>
              </a:ln>
              <a:solidFill>
                <a:srgbClr val="191919"/>
              </a:solidFill>
            </a:endParaRPr>
          </a:p>
        </p:txBody>
      </p:sp>
      <p:sp>
        <p:nvSpPr>
          <p:cNvPr id="27" name="Rectangle 26"/>
          <p:cNvSpPr/>
          <p:nvPr/>
        </p:nvSpPr>
        <p:spPr>
          <a:xfrm>
            <a:off x="522288" y="1718810"/>
            <a:ext cx="8235949"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endParaRPr>
          </a:p>
        </p:txBody>
      </p:sp>
      <p:sp>
        <p:nvSpPr>
          <p:cNvPr id="23" name="Slide Number Placeholder 4"/>
          <p:cNvSpPr txBox="1">
            <a:spLocks/>
          </p:cNvSpPr>
          <p:nvPr/>
        </p:nvSpPr>
        <p:spPr bwMode="auto">
          <a:xfrm>
            <a:off x="8547100" y="6451600"/>
            <a:ext cx="198438" cy="122238"/>
          </a:xfrm>
          <a:prstGeom prst="rect">
            <a:avLst/>
          </a:prstGeom>
          <a:ln>
            <a:miter lim="800000"/>
            <a:headEnd/>
            <a:tailEnd/>
          </a:ln>
        </p:spPr>
        <p:txBody>
          <a:bodyPr vert="horz" wrap="square" lIns="0" tIns="0" rIns="0" bIns="0" numCol="1" anchor="t" anchorCtr="0" compatLnSpc="1">
            <a:prstTxWarp prst="textNoShape">
              <a:avLst/>
            </a:prstTxWarp>
            <a:spAutoFit/>
          </a:bodyPr>
          <a:lstStyle>
            <a:defPPr>
              <a:defRPr lang="en-US"/>
            </a:defPPr>
            <a:lvl1pPr algn="r" rtl="0" fontAlgn="auto">
              <a:spcBef>
                <a:spcPts val="0"/>
              </a:spcBef>
              <a:spcAft>
                <a:spcPts val="0"/>
              </a:spcAft>
              <a:defRPr sz="800"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fontAlgn="base">
              <a:spcBef>
                <a:spcPct val="0"/>
              </a:spcBef>
              <a:spcAft>
                <a:spcPct val="0"/>
              </a:spcAft>
              <a:defRPr/>
            </a:pPr>
            <a:fld id="{5C419D79-4858-497F-8D8D-6D8B3D4E3F16}" type="slidenum">
              <a:rPr lang="en-US" smtClean="0">
                <a:solidFill>
                  <a:srgbClr val="191919"/>
                </a:solidFill>
              </a:rPr>
              <a:pPr fontAlgn="base">
                <a:spcBef>
                  <a:spcPct val="0"/>
                </a:spcBef>
                <a:spcAft>
                  <a:spcPct val="0"/>
                </a:spcAft>
                <a:defRPr/>
              </a:pPr>
              <a:t>4</a:t>
            </a:fld>
            <a:r>
              <a:rPr lang="en-US" smtClean="0">
                <a:solidFill>
                  <a:srgbClr val="191919"/>
                </a:solidFill>
              </a:rPr>
              <a:t> • </a:t>
            </a:r>
            <a:endParaRPr lang="en-US" dirty="0">
              <a:solidFill>
                <a:srgbClr val="191919"/>
              </a:solidFill>
            </a:endParaRPr>
          </a:p>
        </p:txBody>
      </p:sp>
    </p:spTree>
    <p:extLst>
      <p:ext uri="{BB962C8B-B14F-4D97-AF65-F5344CB8AC3E}">
        <p14:creationId xmlns:p14="http://schemas.microsoft.com/office/powerpoint/2010/main" val="334829472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Title 1"/>
          <p:cNvSpPr>
            <a:spLocks noGrp="1"/>
          </p:cNvSpPr>
          <p:nvPr>
            <p:ph type="title"/>
          </p:nvPr>
        </p:nvSpPr>
        <p:spPr>
          <a:xfrm>
            <a:off x="277813" y="333375"/>
            <a:ext cx="8461375" cy="584200"/>
          </a:xfrm>
        </p:spPr>
        <p:txBody>
          <a:bodyPr/>
          <a:lstStyle/>
          <a:p>
            <a:r>
              <a:rPr lang="en-GB" altLang="en-US" dirty="0" smtClean="0"/>
              <a:t>Diversified Liquidity Buffer Composition</a:t>
            </a:r>
            <a:br>
              <a:rPr lang="en-GB" altLang="en-US" dirty="0" smtClean="0"/>
            </a:br>
            <a:r>
              <a:rPr lang="en-GB" altLang="en-US" sz="1600" dirty="0" smtClean="0"/>
              <a:t>By instrument and currency -  Q2 2015</a:t>
            </a:r>
          </a:p>
        </p:txBody>
      </p:sp>
      <p:sp>
        <p:nvSpPr>
          <p:cNvPr id="60420" name="Content Placeholder 3"/>
          <p:cNvSpPr txBox="1">
            <a:spLocks/>
          </p:cNvSpPr>
          <p:nvPr/>
        </p:nvSpPr>
        <p:spPr bwMode="auto">
          <a:xfrm>
            <a:off x="5956300" y="1658938"/>
            <a:ext cx="2808288" cy="343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228600" defTabSz="1282700"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01675" indent="-228600"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004888"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365250"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1725613" indent="-284163" defTabSz="12827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1828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6400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0972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554413" indent="-284163" defTabSz="12827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a:spcBef>
                <a:spcPts val="300"/>
              </a:spcBef>
              <a:spcAft>
                <a:spcPts val="300"/>
              </a:spcAft>
              <a:buClr>
                <a:srgbClr val="2D4B6F"/>
              </a:buClr>
              <a:buFont typeface="Wingdings" pitchFamily="2" charset="2"/>
              <a:buChar char="n"/>
            </a:pPr>
            <a:r>
              <a:rPr lang="en-GB" altLang="en-US" sz="1400" dirty="0"/>
              <a:t>High level Liquidity buffer, which is also diversified by</a:t>
            </a:r>
          </a:p>
          <a:p>
            <a:pPr lvl="1">
              <a:spcBef>
                <a:spcPts val="300"/>
              </a:spcBef>
              <a:spcAft>
                <a:spcPts val="300"/>
              </a:spcAft>
              <a:buClr>
                <a:srgbClr val="2D4B6F"/>
              </a:buClr>
              <a:buFont typeface="Wingdings" pitchFamily="2" charset="2"/>
              <a:buChar char="n"/>
            </a:pPr>
            <a:r>
              <a:rPr lang="en-GB" altLang="en-US" sz="1400" dirty="0"/>
              <a:t>instrument</a:t>
            </a:r>
          </a:p>
          <a:p>
            <a:pPr lvl="1">
              <a:spcBef>
                <a:spcPts val="300"/>
              </a:spcBef>
              <a:spcAft>
                <a:spcPts val="300"/>
              </a:spcAft>
              <a:buClr>
                <a:srgbClr val="2D4B6F"/>
              </a:buClr>
              <a:buFont typeface="Wingdings" pitchFamily="2" charset="2"/>
              <a:buChar char="n"/>
            </a:pPr>
            <a:r>
              <a:rPr lang="en-GB" altLang="en-US" sz="1400" dirty="0"/>
              <a:t>currency </a:t>
            </a:r>
          </a:p>
          <a:p>
            <a:pPr>
              <a:spcBef>
                <a:spcPts val="300"/>
              </a:spcBef>
              <a:spcAft>
                <a:spcPts val="300"/>
              </a:spcAft>
              <a:buClr>
                <a:srgbClr val="2D4B6F"/>
              </a:buClr>
              <a:buFont typeface="Wingdings" pitchFamily="2" charset="2"/>
              <a:buChar char="n"/>
            </a:pPr>
            <a:r>
              <a:rPr lang="en-GB" altLang="en-US" sz="1400" dirty="0" err="1"/>
              <a:t>Nordea</a:t>
            </a:r>
            <a:r>
              <a:rPr lang="en-GB" altLang="en-US" sz="1400" dirty="0"/>
              <a:t> Liquidity Buffer definition does not include Cash and Central banks</a:t>
            </a:r>
          </a:p>
          <a:p>
            <a:pPr>
              <a:spcBef>
                <a:spcPts val="300"/>
              </a:spcBef>
              <a:spcAft>
                <a:spcPts val="300"/>
              </a:spcAft>
              <a:buClr>
                <a:srgbClr val="2D4B6F"/>
              </a:buClr>
              <a:buFont typeface="Wingdings" pitchFamily="2" charset="2"/>
              <a:buChar char="n"/>
            </a:pPr>
            <a:r>
              <a:rPr lang="en-GB" altLang="en-US" sz="1400" dirty="0"/>
              <a:t>By including those the size of the buffer reaches EUR </a:t>
            </a:r>
            <a:r>
              <a:rPr lang="en-GB" altLang="en-US" sz="1400" dirty="0" smtClean="0"/>
              <a:t>112bn</a:t>
            </a:r>
            <a:endParaRPr lang="en-GB" altLang="en-US" sz="1400" dirty="0"/>
          </a:p>
        </p:txBody>
      </p:sp>
      <p:pic>
        <p:nvPicPr>
          <p:cNvPr id="60421"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8775" y="6029325"/>
            <a:ext cx="3600450"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424" name="Rectangle 43"/>
          <p:cNvSpPr>
            <a:spLocks noChangeArrowheads="1"/>
          </p:cNvSpPr>
          <p:nvPr/>
        </p:nvSpPr>
        <p:spPr bwMode="ltGray">
          <a:xfrm>
            <a:off x="352425" y="4064000"/>
            <a:ext cx="4181475" cy="252413"/>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200" b="1">
                <a:solidFill>
                  <a:srgbClr val="FFFFFF"/>
                </a:solidFill>
              </a:rPr>
              <a:t>Time series- Liquidity buffer, EURbn </a:t>
            </a:r>
          </a:p>
        </p:txBody>
      </p:sp>
      <p:cxnSp>
        <p:nvCxnSpPr>
          <p:cNvPr id="10" name="Rak 50"/>
          <p:cNvCxnSpPr/>
          <p:nvPr/>
        </p:nvCxnSpPr>
        <p:spPr>
          <a:xfrm>
            <a:off x="355600" y="4064000"/>
            <a:ext cx="4416425"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0426" name="Rectangle 43"/>
          <p:cNvSpPr>
            <a:spLocks noChangeArrowheads="1"/>
          </p:cNvSpPr>
          <p:nvPr/>
        </p:nvSpPr>
        <p:spPr bwMode="ltGray">
          <a:xfrm>
            <a:off x="301625" y="1196975"/>
            <a:ext cx="5473700" cy="252413"/>
          </a:xfrm>
          <a:prstGeom prst="rect">
            <a:avLst/>
          </a:prstGeom>
          <a:solidFill>
            <a:srgbClr val="0060A1"/>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45720" tIns="27432" rIns="45720" bIns="27432" anchor="ctr"/>
          <a:lstStyle>
            <a:lvl1pPr eaLnBrk="0" hangingPunct="0">
              <a:spcBef>
                <a:spcPts val="1200"/>
              </a:spcBef>
              <a:spcAft>
                <a:spcPts val="600"/>
              </a:spcAft>
              <a:buSzPct val="100000"/>
              <a:buFont typeface="Arial" pitchFamily="34" charset="0"/>
              <a:buChar char="•"/>
              <a:defRPr>
                <a:solidFill>
                  <a:srgbClr val="191919"/>
                </a:solidFill>
                <a:latin typeface="Arial" pitchFamily="34" charset="0"/>
                <a:cs typeface="Arial" pitchFamily="34" charset="0"/>
              </a:defRPr>
            </a:lvl1pPr>
            <a:lvl2pPr marL="742950" indent="-28575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2pPr>
            <a:lvl3pPr marL="11430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3pPr>
            <a:lvl4pPr marL="16002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4pPr>
            <a:lvl5pPr marL="2057400" indent="-228600" eaLnBrk="0" hangingPunct="0">
              <a:spcAft>
                <a:spcPts val="600"/>
              </a:spcAft>
              <a:buSzPct val="100000"/>
              <a:buFont typeface="Arial" pitchFamily="34" charset="0"/>
              <a:buChar char="•"/>
              <a:defRPr sz="1600">
                <a:solidFill>
                  <a:srgbClr val="191919"/>
                </a:solidFill>
                <a:latin typeface="Arial" pitchFamily="34" charset="0"/>
                <a:cs typeface="Arial" pitchFamily="34" charset="0"/>
              </a:defRPr>
            </a:lvl5pPr>
            <a:lvl6pPr marL="25146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6pPr>
            <a:lvl7pPr marL="29718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7pPr>
            <a:lvl8pPr marL="34290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8pPr>
            <a:lvl9pPr marL="3886200" indent="-228600" eaLnBrk="0" fontAlgn="base" hangingPunct="0">
              <a:spcBef>
                <a:spcPct val="0"/>
              </a:spcBef>
              <a:spcAft>
                <a:spcPts val="600"/>
              </a:spcAft>
              <a:buSzPct val="100000"/>
              <a:buFont typeface="Arial" pitchFamily="34" charset="0"/>
              <a:buChar char="•"/>
              <a:defRPr sz="1600">
                <a:solidFill>
                  <a:srgbClr val="191919"/>
                </a:solidFill>
                <a:latin typeface="Arial" pitchFamily="34" charset="0"/>
                <a:cs typeface="Arial" pitchFamily="34" charset="0"/>
              </a:defRPr>
            </a:lvl9pPr>
          </a:lstStyle>
          <a:p>
            <a:pPr eaLnBrk="1" hangingPunct="1">
              <a:spcBef>
                <a:spcPct val="0"/>
              </a:spcBef>
              <a:spcAft>
                <a:spcPct val="0"/>
              </a:spcAft>
              <a:buSzTx/>
              <a:buFontTx/>
              <a:buNone/>
            </a:pPr>
            <a:r>
              <a:rPr lang="en-GB" altLang="en-US" sz="1200" b="1">
                <a:solidFill>
                  <a:srgbClr val="FFFFFF"/>
                </a:solidFill>
              </a:rPr>
              <a:t>Liquidity Buffer composition</a:t>
            </a:r>
          </a:p>
        </p:txBody>
      </p:sp>
      <p:cxnSp>
        <p:nvCxnSpPr>
          <p:cNvPr id="12" name="Rak 50"/>
          <p:cNvCxnSpPr/>
          <p:nvPr/>
        </p:nvCxnSpPr>
        <p:spPr>
          <a:xfrm>
            <a:off x="304800" y="1196975"/>
            <a:ext cx="56896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40</a:t>
            </a:fld>
            <a:r>
              <a:rPr lang="en-GB" dirty="0" smtClean="0">
                <a:solidFill>
                  <a:srgbClr val="191919"/>
                </a:solidFill>
              </a:rPr>
              <a:t> • </a:t>
            </a:r>
            <a:endParaRPr lang="en-GB" dirty="0">
              <a:solidFill>
                <a:srgbClr val="191919"/>
              </a:solidFill>
            </a:endParaRPr>
          </a:p>
        </p:txBody>
      </p:sp>
      <p:pic>
        <p:nvPicPr>
          <p:cNvPr id="15"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449388"/>
            <a:ext cx="5480050" cy="2389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Object 2"/>
          <p:cNvGraphicFramePr>
            <a:graphicFrameLocks/>
          </p:cNvGraphicFramePr>
          <p:nvPr/>
        </p:nvGraphicFramePr>
        <p:xfrm>
          <a:off x="304800" y="4267200"/>
          <a:ext cx="4276725" cy="2143125"/>
        </p:xfrm>
        <a:graphic>
          <a:graphicData uri="http://schemas.openxmlformats.org/presentationml/2006/ole">
            <mc:AlternateContent xmlns:mc="http://schemas.openxmlformats.org/markup-compatibility/2006">
              <mc:Choice xmlns:v="urn:schemas-microsoft-com:vml" Requires="v">
                <p:oleObj spid="_x0000_s62493" r:id="rId5" imgW="4279763" imgH="2145978" progId="Excel.Chart.8">
                  <p:embed/>
                </p:oleObj>
              </mc:Choice>
              <mc:Fallback>
                <p:oleObj r:id="rId5" imgW="4279763" imgH="2145978" progId="Excel.Chart.8">
                  <p:embed/>
                  <p:pic>
                    <p:nvPicPr>
                      <p:cNvPr id="0" name="Chart 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4267200"/>
                        <a:ext cx="4276725"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94402589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2"/>
          <p:cNvSpPr>
            <a:spLocks noGrp="1" noChangeArrowheads="1"/>
          </p:cNvSpPr>
          <p:nvPr>
            <p:ph type="title"/>
            <p:custDataLst>
              <p:tags r:id="rId1"/>
            </p:custDataLst>
          </p:nvPr>
        </p:nvSpPr>
        <p:spPr>
          <a:xfrm>
            <a:off x="499865" y="312064"/>
            <a:ext cx="8458200" cy="574675"/>
          </a:xfrm>
        </p:spPr>
        <p:txBody>
          <a:bodyPr/>
          <a:lstStyle/>
          <a:p>
            <a:r>
              <a:rPr lang="en-GB" dirty="0" smtClean="0">
                <a:solidFill>
                  <a:schemeClr val="tx1"/>
                </a:solidFill>
              </a:rPr>
              <a:t>Contacts</a:t>
            </a:r>
            <a:endParaRPr lang="en-US" altLang="ja-JP" dirty="0" smtClean="0">
              <a:solidFill>
                <a:schemeClr val="tx1"/>
              </a:solidFill>
              <a:ea typeface="ＭＳ Ｐゴシック" pitchFamily="50" charset="-128"/>
            </a:endParaRPr>
          </a:p>
        </p:txBody>
      </p:sp>
      <p:graphicFrame>
        <p:nvGraphicFramePr>
          <p:cNvPr id="25624" name="Group 24"/>
          <p:cNvGraphicFramePr>
            <a:graphicFrameLocks noGrp="1"/>
          </p:cNvGraphicFramePr>
          <p:nvPr>
            <p:ph idx="1"/>
            <p:extLst>
              <p:ext uri="{D42A27DB-BD31-4B8C-83A1-F6EECF244321}">
                <p14:modId xmlns:p14="http://schemas.microsoft.com/office/powerpoint/2010/main" val="4278988417"/>
              </p:ext>
            </p:extLst>
          </p:nvPr>
        </p:nvGraphicFramePr>
        <p:xfrm>
          <a:off x="492125" y="981820"/>
          <a:ext cx="8334375" cy="5646520"/>
        </p:xfrm>
        <a:graphic>
          <a:graphicData uri="http://schemas.openxmlformats.org/drawingml/2006/table">
            <a:tbl>
              <a:tblPr/>
              <a:tblGrid>
                <a:gridCol w="1958975"/>
                <a:gridCol w="2108200"/>
                <a:gridCol w="2289175"/>
                <a:gridCol w="1978025"/>
              </a:tblGrid>
              <a:tr h="484188">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600" b="1" i="0" u="none" strike="noStrike" cap="none" normalizeH="0" baseline="0" dirty="0" smtClean="0">
                          <a:ln>
                            <a:noFill/>
                          </a:ln>
                          <a:solidFill>
                            <a:srgbClr val="003366"/>
                          </a:solidFill>
                          <a:effectLst/>
                          <a:latin typeface="Arial" charset="0"/>
                          <a:ea typeface="ＭＳ Ｐゴシック" pitchFamily="50" charset="-128"/>
                        </a:rPr>
                        <a:t>Investor Relations</a:t>
                      </a: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r>
              <a:tr h="1619250">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smtClean="0">
                          <a:ln>
                            <a:noFill/>
                          </a:ln>
                          <a:solidFill>
                            <a:srgbClr val="003366"/>
                          </a:solidFill>
                          <a:effectLst/>
                          <a:latin typeface="Arial" charset="0"/>
                          <a:ea typeface="ＭＳ Ｐゴシック" pitchFamily="50" charset="-128"/>
                        </a:rPr>
                        <a:t>Rodney Alfvén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Head of Investor Relations</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Nordea Bank AB</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Tel: +46 8 614 78 80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Mobile: +46 722 35 05 15</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rodney.alfven@nordea.com</a:t>
                      </a: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smtClean="0">
                          <a:ln>
                            <a:noFill/>
                          </a:ln>
                          <a:solidFill>
                            <a:srgbClr val="003366"/>
                          </a:solidFill>
                          <a:effectLst/>
                          <a:latin typeface="Arial" charset="0"/>
                          <a:ea typeface="ＭＳ Ｐゴシック" pitchFamily="50" charset="-128"/>
                        </a:rPr>
                        <a:t>Andreas Larsson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Senior IR Officer</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Nordea Bank AB</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Tel: +46 8 614 97 22</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Mobile: +46 709 70 75 55</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smtClean="0">
                          <a:ln>
                            <a:noFill/>
                          </a:ln>
                          <a:solidFill>
                            <a:srgbClr val="003366"/>
                          </a:solidFill>
                          <a:effectLst/>
                          <a:latin typeface="Arial" charset="0"/>
                          <a:ea typeface="ＭＳ Ｐゴシック" pitchFamily="50" charset="-128"/>
                        </a:rPr>
                        <a:t>andreas.larsson@nordea.com</a:t>
                      </a: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dirty="0" smtClean="0">
                          <a:ln>
                            <a:noFill/>
                          </a:ln>
                          <a:solidFill>
                            <a:srgbClr val="003366"/>
                          </a:solidFill>
                          <a:effectLst/>
                          <a:latin typeface="Arial" charset="0"/>
                          <a:ea typeface="ＭＳ Ｐゴシック" pitchFamily="50" charset="-128"/>
                        </a:rPr>
                        <a:t>Carolina Brikho</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IR Officer</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err="1" smtClean="0">
                          <a:ln>
                            <a:noFill/>
                          </a:ln>
                          <a:solidFill>
                            <a:srgbClr val="003366"/>
                          </a:solidFill>
                          <a:effectLst/>
                          <a:latin typeface="Arial" charset="0"/>
                          <a:ea typeface="ＭＳ Ｐゴシック" pitchFamily="50" charset="-128"/>
                        </a:rPr>
                        <a:t>Nordea</a:t>
                      </a: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 Bank AB</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Tel: +46 8 614 92 77</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Mobile: +46 761 34 75 30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carolina.brikho@nordea.com</a:t>
                      </a: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1" i="0" u="none" strike="noStrike" cap="none" normalizeH="0" baseline="0" dirty="0" smtClean="0">
                          <a:ln>
                            <a:noFill/>
                          </a:ln>
                          <a:solidFill>
                            <a:srgbClr val="003366"/>
                          </a:solidFill>
                          <a:effectLst/>
                          <a:latin typeface="Arial" charset="0"/>
                          <a:ea typeface="ＭＳ Ｐゴシック" pitchFamily="50" charset="-128"/>
                        </a:rPr>
                        <a:t>Emma Nilsson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sv-SE"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0" i="0" u="none" strike="noStrike" cap="none" normalizeH="0" baseline="0" dirty="0" smtClean="0">
                          <a:ln>
                            <a:noFill/>
                          </a:ln>
                          <a:solidFill>
                            <a:srgbClr val="003366"/>
                          </a:solidFill>
                          <a:effectLst/>
                          <a:latin typeface="Arial" charset="0"/>
                          <a:ea typeface="ＭＳ Ｐゴシック" pitchFamily="50" charset="-128"/>
                        </a:rPr>
                        <a:t>IR Officer</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0" i="0" u="none" strike="noStrike" cap="none" normalizeH="0" baseline="0" dirty="0" smtClean="0">
                          <a:ln>
                            <a:noFill/>
                          </a:ln>
                          <a:solidFill>
                            <a:srgbClr val="003366"/>
                          </a:solidFill>
                          <a:effectLst/>
                          <a:latin typeface="Arial" charset="0"/>
                          <a:ea typeface="ＭＳ Ｐゴシック" pitchFamily="50" charset="-128"/>
                        </a:rPr>
                        <a:t>Nordea Bank AB</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0" i="0" u="none" strike="noStrike" cap="none" normalizeH="0" baseline="0" dirty="0" smtClean="0">
                          <a:ln>
                            <a:noFill/>
                          </a:ln>
                          <a:solidFill>
                            <a:srgbClr val="003366"/>
                          </a:solidFill>
                          <a:effectLst/>
                          <a:latin typeface="Arial" charset="0"/>
                          <a:ea typeface="ＭＳ Ｐゴシック" pitchFamily="50" charset="-128"/>
                        </a:rPr>
                        <a:t>Tel: +46 8 614 91 46</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0" i="0" u="none" strike="noStrike" cap="none" normalizeH="0" baseline="0" dirty="0" smtClean="0">
                          <a:ln>
                            <a:noFill/>
                          </a:ln>
                          <a:solidFill>
                            <a:srgbClr val="003366"/>
                          </a:solidFill>
                          <a:effectLst/>
                          <a:latin typeface="Arial" charset="0"/>
                          <a:ea typeface="ＭＳ Ｐゴシック" pitchFamily="50" charset="-128"/>
                        </a:rPr>
                        <a:t>Mobile: +46 761 09 47 30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altLang="ja-JP" sz="1100" b="0" i="0" u="none" strike="noStrike" cap="none" normalizeH="0" baseline="0" dirty="0" smtClean="0">
                          <a:ln>
                            <a:noFill/>
                          </a:ln>
                          <a:solidFill>
                            <a:srgbClr val="003366"/>
                          </a:solidFill>
                          <a:effectLst/>
                          <a:latin typeface="Arial" charset="0"/>
                          <a:ea typeface="ＭＳ Ｐゴシック" pitchFamily="50" charset="-128"/>
                        </a:rPr>
                        <a:t>emma.nilsson@nordea.com</a:t>
                      </a:r>
                      <a:endParaRPr kumimoji="0" lang="ja-JP" altLang="en-US" sz="1100" b="0" i="0" u="none" strike="noStrike" cap="none" normalizeH="0" baseline="0" dirty="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r>
              <a:tr h="438150">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600" b="1" i="0" u="none" strike="noStrike" cap="none" normalizeH="0" baseline="0" dirty="0" smtClean="0">
                          <a:ln>
                            <a:noFill/>
                          </a:ln>
                          <a:solidFill>
                            <a:srgbClr val="003366"/>
                          </a:solidFill>
                          <a:effectLst/>
                          <a:latin typeface="Arial" charset="0"/>
                          <a:ea typeface="ＭＳ Ｐゴシック" pitchFamily="50" charset="-128"/>
                        </a:rPr>
                        <a:t>Group Treasury</a:t>
                      </a: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ja-JP" altLang="en-US" sz="1100" b="0" i="0" u="none" strike="noStrike" cap="none" normalizeH="0" baseline="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r>
              <a:tr h="1619250">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dirty="0" smtClean="0">
                          <a:ln>
                            <a:noFill/>
                          </a:ln>
                          <a:solidFill>
                            <a:srgbClr val="003366"/>
                          </a:solidFill>
                          <a:effectLst/>
                          <a:latin typeface="Arial" charset="0"/>
                          <a:ea typeface="ＭＳ Ｐゴシック" pitchFamily="50" charset="-128"/>
                        </a:rPr>
                        <a:t>Niklas Ekvall</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Head of Group Treasury</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Tel:  +46 8 579 42 060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Mobile: +46 733 57 70 60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niklas.ekvall@nordea.com</a:t>
                      </a:r>
                    </a:p>
                    <a:p>
                      <a:pPr marL="0" marR="0" lvl="0" indent="0" algn="l" defTabSz="1282700" rtl="0" eaLnBrk="0" fontAlgn="base" latinLnBrk="0" hangingPunct="0">
                        <a:lnSpc>
                          <a:spcPct val="150000"/>
                        </a:lnSpc>
                        <a:spcBef>
                          <a:spcPct val="0"/>
                        </a:spcBef>
                        <a:spcAft>
                          <a:spcPct val="0"/>
                        </a:spcAft>
                        <a:buClr>
                          <a:srgbClr val="003366"/>
                        </a:buClr>
                        <a:buSzTx/>
                        <a:buFont typeface="Wingdings" pitchFamily="2" charset="2"/>
                        <a:buNone/>
                        <a:tabLst/>
                      </a:pPr>
                      <a:endParaRPr kumimoji="0" lang="sv-SE"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r>
                        <a:rPr kumimoji="0" lang="en-US" altLang="ja-JP" sz="1600" b="1" i="0" u="none" strike="noStrike" cap="none" normalizeH="0" baseline="0" dirty="0" smtClean="0">
                          <a:ln>
                            <a:noFill/>
                          </a:ln>
                          <a:solidFill>
                            <a:srgbClr val="003366"/>
                          </a:solidFill>
                          <a:effectLst/>
                          <a:latin typeface="Arial" charset="0"/>
                          <a:ea typeface="ＭＳ Ｐゴシック" pitchFamily="50" charset="-128"/>
                        </a:rPr>
                        <a:t>Group ALM</a:t>
                      </a:r>
                      <a:endParaRPr kumimoji="0" lang="sv-SE"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endParaRPr kumimoji="0" lang="en-US" altLang="ja-JP" sz="1100" b="1"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r>
                        <a:rPr kumimoji="0" lang="en-US" altLang="ja-JP" sz="1100" b="1" i="0" u="none" strike="noStrike" kern="1200" cap="none" normalizeH="0" baseline="0" dirty="0" smtClean="0">
                          <a:ln>
                            <a:noFill/>
                          </a:ln>
                          <a:solidFill>
                            <a:srgbClr val="003366"/>
                          </a:solidFill>
                          <a:effectLst/>
                          <a:latin typeface="Arial" charset="0"/>
                          <a:ea typeface="+mn-ea"/>
                          <a:cs typeface="+mn-cs"/>
                        </a:rPr>
                        <a:t>Maria Härdling</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sv-SE"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sz="1100" b="0" i="0" u="none" strike="noStrike" kern="1200" cap="none" normalizeH="0" baseline="0" dirty="0" err="1" smtClean="0">
                          <a:ln>
                            <a:noFill/>
                          </a:ln>
                          <a:solidFill>
                            <a:srgbClr val="003366"/>
                          </a:solidFill>
                          <a:effectLst/>
                          <a:latin typeface="Arial" charset="0"/>
                          <a:ea typeface="+mn-ea"/>
                          <a:cs typeface="+mn-cs"/>
                        </a:rPr>
                        <a:t>Head</a:t>
                      </a:r>
                      <a:r>
                        <a:rPr kumimoji="0" lang="sv-SE" sz="1100" b="0" i="0" u="none" strike="noStrike" kern="1200" cap="none" normalizeH="0" baseline="0" dirty="0" smtClean="0">
                          <a:ln>
                            <a:noFill/>
                          </a:ln>
                          <a:solidFill>
                            <a:srgbClr val="003366"/>
                          </a:solidFill>
                          <a:effectLst/>
                          <a:latin typeface="Arial" charset="0"/>
                          <a:ea typeface="+mn-ea"/>
                          <a:cs typeface="+mn-cs"/>
                        </a:rPr>
                        <a:t> </a:t>
                      </a:r>
                      <a:r>
                        <a:rPr kumimoji="0" lang="sv-SE" sz="1100" b="0" i="0" u="none" strike="noStrike" kern="1200" cap="none" normalizeH="0" baseline="0" dirty="0" err="1" smtClean="0">
                          <a:ln>
                            <a:noFill/>
                          </a:ln>
                          <a:solidFill>
                            <a:srgbClr val="003366"/>
                          </a:solidFill>
                          <a:effectLst/>
                          <a:latin typeface="Arial" charset="0"/>
                          <a:ea typeface="+mn-ea"/>
                          <a:cs typeface="+mn-cs"/>
                        </a:rPr>
                        <a:t>of</a:t>
                      </a:r>
                      <a:r>
                        <a:rPr kumimoji="0" lang="sv-SE" sz="1100" b="0" i="0" u="none" strike="noStrike" kern="1200" cap="none" normalizeH="0" baseline="0" dirty="0" smtClean="0">
                          <a:ln>
                            <a:noFill/>
                          </a:ln>
                          <a:solidFill>
                            <a:srgbClr val="003366"/>
                          </a:solidFill>
                          <a:effectLst/>
                          <a:latin typeface="Arial" charset="0"/>
                          <a:ea typeface="+mn-ea"/>
                          <a:cs typeface="+mn-cs"/>
                        </a:rPr>
                        <a:t> </a:t>
                      </a:r>
                      <a:r>
                        <a:rPr kumimoji="0" lang="sv-SE" sz="1100" b="0" i="0" u="none" strike="noStrike" kern="1200" cap="none" normalizeH="0" baseline="0" dirty="0" err="1" smtClean="0">
                          <a:ln>
                            <a:noFill/>
                          </a:ln>
                          <a:solidFill>
                            <a:srgbClr val="003366"/>
                          </a:solidFill>
                          <a:effectLst/>
                          <a:latin typeface="Arial" charset="0"/>
                          <a:ea typeface="+mn-ea"/>
                          <a:cs typeface="+mn-cs"/>
                        </a:rPr>
                        <a:t>Capital</a:t>
                      </a:r>
                      <a:r>
                        <a:rPr kumimoji="0" lang="sv-SE" sz="1100" b="0" i="0" u="none" strike="noStrike" kern="1200" cap="none" normalizeH="0" baseline="0" dirty="0" smtClean="0">
                          <a:ln>
                            <a:noFill/>
                          </a:ln>
                          <a:solidFill>
                            <a:srgbClr val="003366"/>
                          </a:solidFill>
                          <a:effectLst/>
                          <a:latin typeface="Arial" charset="0"/>
                          <a:ea typeface="+mn-ea"/>
                          <a:cs typeface="+mn-cs"/>
                        </a:rPr>
                        <a:t> </a:t>
                      </a:r>
                      <a:r>
                        <a:rPr kumimoji="0" lang="sv-SE" sz="1100" b="0" i="0" u="none" strike="noStrike" kern="1200" cap="none" normalizeH="0" baseline="0" dirty="0" err="1" smtClean="0">
                          <a:ln>
                            <a:noFill/>
                          </a:ln>
                          <a:solidFill>
                            <a:srgbClr val="003366"/>
                          </a:solidFill>
                          <a:effectLst/>
                          <a:latin typeface="Arial" charset="0"/>
                          <a:ea typeface="+mn-ea"/>
                          <a:cs typeface="+mn-cs"/>
                        </a:rPr>
                        <a:t>Structuring</a:t>
                      </a:r>
                      <a:r>
                        <a:rPr kumimoji="0" lang="sv-SE" sz="1100" b="0" i="0" u="none" strike="noStrike" kern="1200" cap="none" normalizeH="0" baseline="0" dirty="0" smtClean="0">
                          <a:ln>
                            <a:noFill/>
                          </a:ln>
                          <a:solidFill>
                            <a:srgbClr val="003366"/>
                          </a:solidFill>
                          <a:effectLst/>
                          <a:latin typeface="Arial" charset="0"/>
                          <a:ea typeface="+mn-ea"/>
                          <a:cs typeface="+mn-cs"/>
                        </a:rPr>
                        <a:t> </a:t>
                      </a: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Tel: +46 8 614 8977</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Mobile: +46 705 594 843</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sz="1100" b="0" i="0" u="none" strike="noStrike" kern="1200" cap="none" normalizeH="0" baseline="0" dirty="0" smtClean="0">
                          <a:ln>
                            <a:noFill/>
                          </a:ln>
                          <a:solidFill>
                            <a:srgbClr val="003366"/>
                          </a:solidFill>
                          <a:effectLst/>
                          <a:latin typeface="Arial" charset="0"/>
                          <a:ea typeface="+mn-ea"/>
                          <a:cs typeface="+mn-cs"/>
                        </a:rPr>
                        <a:t>maria.hardling@nordea.com</a:t>
                      </a: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dirty="0" smtClean="0">
                          <a:ln>
                            <a:noFill/>
                          </a:ln>
                          <a:solidFill>
                            <a:srgbClr val="003366"/>
                          </a:solidFill>
                          <a:effectLst/>
                          <a:latin typeface="Arial" charset="0"/>
                          <a:ea typeface="ＭＳ Ｐゴシック" pitchFamily="50" charset="-128"/>
                        </a:rPr>
                        <a:t>Mattias Persson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Head of Group Funding</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Tel:+ 46 8 614 7105</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Mobile: +46 70 3296680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mattias.persson@nordea.com</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1"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1"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1"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1"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cap="none" normalizeH="0" baseline="0" dirty="0" smtClean="0">
                          <a:ln>
                            <a:noFill/>
                          </a:ln>
                          <a:solidFill>
                            <a:srgbClr val="003366"/>
                          </a:solidFill>
                          <a:effectLst/>
                          <a:latin typeface="Arial" charset="0"/>
                          <a:ea typeface="ＭＳ Ｐゴシック" pitchFamily="50" charset="-128"/>
                        </a:rPr>
                        <a:t>Kari Venäläinen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Head of Group Liquidity risk Management</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Tel:+ 358 9 5300 6922</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Mobile: +358 40 779 8045</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cap="none" normalizeH="0" baseline="0" dirty="0" smtClean="0">
                          <a:ln>
                            <a:noFill/>
                          </a:ln>
                          <a:solidFill>
                            <a:srgbClr val="003366"/>
                          </a:solidFill>
                          <a:effectLst/>
                          <a:latin typeface="Arial" charset="0"/>
                          <a:ea typeface="ＭＳ Ｐゴシック" pitchFamily="50" charset="-128"/>
                        </a:rPr>
                        <a:t>kari.venalainen@nordea.com</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cap="none" normalizeH="0" baseline="0" dirty="0" smtClean="0">
                        <a:ln>
                          <a:noFill/>
                        </a:ln>
                        <a:solidFill>
                          <a:srgbClr val="003366"/>
                        </a:solidFill>
                        <a:effectLst/>
                        <a:latin typeface="Arial" charset="0"/>
                        <a:ea typeface="ＭＳ Ｐゴシック" pitchFamily="50" charset="-128"/>
                      </a:endParaRPr>
                    </a:p>
                  </a:txBody>
                  <a:tcPr marL="87407" marR="87407" marT="43706" marB="43706" anchor="b"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1" i="0" u="none" strike="noStrike" kern="1200" cap="none" normalizeH="0" baseline="0" dirty="0" smtClean="0">
                          <a:ln>
                            <a:noFill/>
                          </a:ln>
                          <a:solidFill>
                            <a:srgbClr val="003366"/>
                          </a:solidFill>
                          <a:effectLst/>
                          <a:latin typeface="Arial" charset="0"/>
                          <a:ea typeface="+mn-ea"/>
                          <a:cs typeface="+mn-cs"/>
                        </a:rPr>
                        <a:t>Jaana Sulin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Deputy Head of Group Funding</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Tel: +358 9 369 50510</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Mobile: +358 50 68503</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jaana.sulin@nordea.com</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txBody>
                  <a:tcPr marL="87407" marR="87407" marT="43706" marB="43706" horzOverflow="overflow">
                    <a:lnL>
                      <a:noFill/>
                    </a:lnL>
                    <a:lnR>
                      <a:noFill/>
                    </a:lnR>
                    <a:lnT>
                      <a:noFill/>
                    </a:lnT>
                    <a:lnB>
                      <a:noFill/>
                    </a:lnB>
                    <a:lnTlToBr>
                      <a:noFill/>
                    </a:lnTlToBr>
                    <a:lnBlToTr>
                      <a:noFill/>
                    </a:lnBlToTr>
                    <a:noFill/>
                  </a:tcPr>
                </a:tc>
                <a:tc>
                  <a:txBody>
                    <a:bodyPr/>
                    <a:lstStyle/>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r>
                        <a:rPr kumimoji="0" lang="en-US" altLang="ja-JP" sz="1100" b="1" i="0" u="none" strike="noStrike" kern="1200" cap="none" normalizeH="0" baseline="0" dirty="0" smtClean="0">
                          <a:ln>
                            <a:noFill/>
                          </a:ln>
                          <a:solidFill>
                            <a:srgbClr val="003366"/>
                          </a:solidFill>
                          <a:effectLst/>
                          <a:latin typeface="Arial" charset="0"/>
                          <a:ea typeface="+mn-ea"/>
                          <a:cs typeface="+mn-cs"/>
                        </a:rPr>
                        <a:t>Ola Littorin</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sv-SE"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sv-SE" sz="1100" b="0" i="0" u="none" strike="noStrike" kern="1200" cap="none" normalizeH="0" baseline="0" dirty="0" err="1" smtClean="0">
                          <a:ln>
                            <a:noFill/>
                          </a:ln>
                          <a:solidFill>
                            <a:srgbClr val="003366"/>
                          </a:solidFill>
                          <a:effectLst/>
                          <a:latin typeface="Arial" charset="0"/>
                          <a:ea typeface="+mn-ea"/>
                          <a:cs typeface="+mn-cs"/>
                        </a:rPr>
                        <a:t>Head</a:t>
                      </a:r>
                      <a:r>
                        <a:rPr kumimoji="0" lang="sv-SE" sz="1100" b="0" i="0" u="none" strike="noStrike" kern="1200" cap="none" normalizeH="0" baseline="0" dirty="0" smtClean="0">
                          <a:ln>
                            <a:noFill/>
                          </a:ln>
                          <a:solidFill>
                            <a:srgbClr val="003366"/>
                          </a:solidFill>
                          <a:effectLst/>
                          <a:latin typeface="Arial" charset="0"/>
                          <a:ea typeface="+mn-ea"/>
                          <a:cs typeface="+mn-cs"/>
                        </a:rPr>
                        <a:t> </a:t>
                      </a:r>
                      <a:r>
                        <a:rPr kumimoji="0" lang="sv-SE" sz="1100" b="0" i="0" u="none" strike="noStrike" kern="1200" cap="none" normalizeH="0" baseline="0" dirty="0" err="1" smtClean="0">
                          <a:ln>
                            <a:noFill/>
                          </a:ln>
                          <a:solidFill>
                            <a:srgbClr val="003366"/>
                          </a:solidFill>
                          <a:effectLst/>
                          <a:latin typeface="Arial" charset="0"/>
                          <a:ea typeface="+mn-ea"/>
                          <a:cs typeface="+mn-cs"/>
                        </a:rPr>
                        <a:t>of</a:t>
                      </a:r>
                      <a:r>
                        <a:rPr kumimoji="0" lang="sv-SE" sz="1100" b="0" i="0" u="none" strike="noStrike" kern="1200" cap="none" normalizeH="0" baseline="0" dirty="0" smtClean="0">
                          <a:ln>
                            <a:noFill/>
                          </a:ln>
                          <a:solidFill>
                            <a:srgbClr val="003366"/>
                          </a:solidFill>
                          <a:effectLst/>
                          <a:latin typeface="Arial" charset="0"/>
                          <a:ea typeface="+mn-ea"/>
                          <a:cs typeface="+mn-cs"/>
                        </a:rPr>
                        <a:t> Long Term Funding</a:t>
                      </a: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Tel: +46 8 614 9185</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r>
                        <a:rPr kumimoji="0" lang="en-US" altLang="ja-JP" sz="1100" b="0" i="0" u="none" strike="noStrike" kern="1200" cap="none" normalizeH="0" baseline="0" dirty="0" smtClean="0">
                          <a:ln>
                            <a:noFill/>
                          </a:ln>
                          <a:solidFill>
                            <a:srgbClr val="003366"/>
                          </a:solidFill>
                          <a:effectLst/>
                          <a:latin typeface="Arial" charset="0"/>
                          <a:ea typeface="+mn-ea"/>
                          <a:cs typeface="+mn-cs"/>
                        </a:rPr>
                        <a:t>Mobile: +46 708 400 149</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r>
                        <a:rPr kumimoji="0" lang="sv-SE" sz="1100" b="0" i="0" u="none" strike="noStrike" kern="1200" cap="none" normalizeH="0" baseline="0" dirty="0" smtClean="0">
                          <a:ln>
                            <a:noFill/>
                          </a:ln>
                          <a:solidFill>
                            <a:srgbClr val="003366"/>
                          </a:solidFill>
                          <a:effectLst/>
                          <a:latin typeface="Arial" charset="0"/>
                          <a:ea typeface="+mn-ea"/>
                          <a:cs typeface="+mn-cs"/>
                        </a:rPr>
                        <a:t>ola.littorin@nordea.com</a:t>
                      </a: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defRPr/>
                      </a:pPr>
                      <a:endParaRPr kumimoji="0" lang="sv-SE"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p>
                      <a:pPr marL="0" marR="0" lvl="0" indent="0" algn="l" defTabSz="1282700" rtl="0" eaLnBrk="0" fontAlgn="base" latinLnBrk="0" hangingPunct="0">
                        <a:lnSpc>
                          <a:spcPct val="100000"/>
                        </a:lnSpc>
                        <a:spcBef>
                          <a:spcPct val="0"/>
                        </a:spcBef>
                        <a:spcAft>
                          <a:spcPct val="0"/>
                        </a:spcAft>
                        <a:buClr>
                          <a:srgbClr val="003366"/>
                        </a:buClr>
                        <a:buSzTx/>
                        <a:buFont typeface="Wingdings" pitchFamily="2" charset="2"/>
                        <a:buNone/>
                        <a:tabLst/>
                      </a:pPr>
                      <a:endParaRPr kumimoji="0" lang="en-US" altLang="ja-JP" sz="1100" b="0" i="0" u="none" strike="noStrike" kern="1200" cap="none" normalizeH="0" baseline="0" dirty="0" smtClean="0">
                        <a:ln>
                          <a:noFill/>
                        </a:ln>
                        <a:solidFill>
                          <a:srgbClr val="003366"/>
                        </a:solidFill>
                        <a:effectLst/>
                        <a:latin typeface="Arial" charset="0"/>
                        <a:ea typeface="+mn-ea"/>
                        <a:cs typeface="+mn-cs"/>
                      </a:endParaRPr>
                    </a:p>
                  </a:txBody>
                  <a:tcPr marL="87407" marR="87407" marT="43706" marB="43706" horzOverflow="overflow">
                    <a:lnL>
                      <a:noFill/>
                    </a:lnL>
                    <a:lnR>
                      <a:noFill/>
                    </a:lnR>
                    <a:lnT>
                      <a:noFill/>
                    </a:lnT>
                    <a:lnB>
                      <a:noFill/>
                    </a:lnB>
                    <a:lnTlToBr>
                      <a:noFill/>
                    </a:lnTlToBr>
                    <a:lnBlToTr>
                      <a:noFill/>
                    </a:lnBlToTr>
                    <a:noFill/>
                  </a:tcPr>
                </a:tc>
              </a:tr>
            </a:tbl>
          </a:graphicData>
        </a:graphic>
      </p:graphicFrame>
    </p:spTree>
    <p:extLst>
      <p:ext uri="{BB962C8B-B14F-4D97-AF65-F5344CB8AC3E}">
        <p14:creationId xmlns:p14="http://schemas.microsoft.com/office/powerpoint/2010/main" val="2407480133"/>
      </p:ext>
    </p:extLst>
  </p:cSld>
  <p:clrMapOvr>
    <a:masterClrMapping/>
  </p:clrMapOvr>
  <p:transition advClick="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19012" y="435407"/>
            <a:ext cx="7303602" cy="461665"/>
          </a:xfrm>
          <a:prstGeom prst="rect">
            <a:avLst/>
          </a:prstGeom>
          <a:noFill/>
        </p:spPr>
        <p:txBody>
          <a:bodyPr wrap="none" rtlCol="0">
            <a:spAutoFit/>
          </a:bodyPr>
          <a:lstStyle/>
          <a:p>
            <a:r>
              <a:rPr lang="sv-SE" sz="2400" dirty="0">
                <a:solidFill>
                  <a:srgbClr val="191919"/>
                </a:solidFill>
              </a:rPr>
              <a:t>Nordea is the </a:t>
            </a:r>
            <a:r>
              <a:rPr lang="sv-SE" sz="2400" dirty="0" err="1">
                <a:solidFill>
                  <a:srgbClr val="191919"/>
                </a:solidFill>
              </a:rPr>
              <a:t>most</a:t>
            </a:r>
            <a:r>
              <a:rPr lang="sv-SE" sz="2400" dirty="0">
                <a:solidFill>
                  <a:srgbClr val="191919"/>
                </a:solidFill>
              </a:rPr>
              <a:t> </a:t>
            </a:r>
            <a:r>
              <a:rPr lang="sv-SE" sz="2400" dirty="0" err="1">
                <a:solidFill>
                  <a:srgbClr val="191919"/>
                </a:solidFill>
              </a:rPr>
              <a:t>diversified</a:t>
            </a:r>
            <a:r>
              <a:rPr lang="sv-SE" sz="2400" dirty="0">
                <a:solidFill>
                  <a:srgbClr val="191919"/>
                </a:solidFill>
              </a:rPr>
              <a:t> bank in the Nordics… </a:t>
            </a:r>
          </a:p>
        </p:txBody>
      </p:sp>
      <p:sp>
        <p:nvSpPr>
          <p:cNvPr id="16" name="Rectangle 15"/>
          <p:cNvSpPr/>
          <p:nvPr/>
        </p:nvSpPr>
        <p:spPr>
          <a:xfrm>
            <a:off x="522288" y="1414010"/>
            <a:ext cx="8235949"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sv-SE">
              <a:solidFill>
                <a:prstClr val="white"/>
              </a:solidFill>
            </a:endParaRPr>
          </a:p>
        </p:txBody>
      </p:sp>
      <p:graphicFrame>
        <p:nvGraphicFramePr>
          <p:cNvPr id="17" name="Chart 16"/>
          <p:cNvGraphicFramePr/>
          <p:nvPr>
            <p:extLst>
              <p:ext uri="{D42A27DB-BD31-4B8C-83A1-F6EECF244321}">
                <p14:modId xmlns:p14="http://schemas.microsoft.com/office/powerpoint/2010/main" val="1618797223"/>
              </p:ext>
            </p:extLst>
          </p:nvPr>
        </p:nvGraphicFramePr>
        <p:xfrm>
          <a:off x="427038" y="2362199"/>
          <a:ext cx="3592513" cy="368232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7"/>
          <p:cNvGraphicFramePr/>
          <p:nvPr>
            <p:extLst>
              <p:ext uri="{D42A27DB-BD31-4B8C-83A1-F6EECF244321}">
                <p14:modId xmlns:p14="http://schemas.microsoft.com/office/powerpoint/2010/main" val="2788173799"/>
              </p:ext>
            </p:extLst>
          </p:nvPr>
        </p:nvGraphicFramePr>
        <p:xfrm>
          <a:off x="4098021" y="1816237"/>
          <a:ext cx="5093604" cy="4346438"/>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1228725" y="3727450"/>
            <a:ext cx="1685077" cy="923330"/>
          </a:xfrm>
          <a:prstGeom prst="rect">
            <a:avLst/>
          </a:prstGeom>
          <a:noFill/>
        </p:spPr>
        <p:txBody>
          <a:bodyPr wrap="none" rtlCol="0">
            <a:spAutoFit/>
          </a:bodyPr>
          <a:lstStyle/>
          <a:p>
            <a:pPr algn="ctr" fontAlgn="base">
              <a:spcBef>
                <a:spcPct val="0"/>
              </a:spcBef>
              <a:spcAft>
                <a:spcPct val="0"/>
              </a:spcAft>
            </a:pPr>
            <a:r>
              <a:rPr lang="sv-SE" dirty="0">
                <a:solidFill>
                  <a:prstClr val="black"/>
                </a:solidFill>
              </a:rPr>
              <a:t>Credit portfolio</a:t>
            </a:r>
          </a:p>
          <a:p>
            <a:pPr algn="ctr" fontAlgn="base">
              <a:spcBef>
                <a:spcPct val="0"/>
              </a:spcBef>
              <a:spcAft>
                <a:spcPct val="0"/>
              </a:spcAft>
            </a:pPr>
            <a:r>
              <a:rPr lang="sv-SE" dirty="0">
                <a:solidFill>
                  <a:prstClr val="black"/>
                </a:solidFill>
              </a:rPr>
              <a:t>by country</a:t>
            </a:r>
          </a:p>
          <a:p>
            <a:pPr algn="ctr" fontAlgn="base">
              <a:spcBef>
                <a:spcPct val="0"/>
              </a:spcBef>
              <a:spcAft>
                <a:spcPct val="0"/>
              </a:spcAft>
            </a:pPr>
            <a:r>
              <a:rPr lang="sv-SE" dirty="0">
                <a:solidFill>
                  <a:prstClr val="black"/>
                </a:solidFill>
              </a:rPr>
              <a:t>EUR 311bn*</a:t>
            </a:r>
          </a:p>
        </p:txBody>
      </p:sp>
      <p:sp>
        <p:nvSpPr>
          <p:cNvPr id="20" name="TextBox 19"/>
          <p:cNvSpPr txBox="1"/>
          <p:nvPr/>
        </p:nvSpPr>
        <p:spPr>
          <a:xfrm>
            <a:off x="5943600" y="3727450"/>
            <a:ext cx="1685077" cy="923330"/>
          </a:xfrm>
          <a:prstGeom prst="rect">
            <a:avLst/>
          </a:prstGeom>
          <a:noFill/>
        </p:spPr>
        <p:txBody>
          <a:bodyPr wrap="none" rtlCol="0">
            <a:spAutoFit/>
          </a:bodyPr>
          <a:lstStyle/>
          <a:p>
            <a:pPr algn="ctr" fontAlgn="base">
              <a:spcBef>
                <a:spcPct val="0"/>
              </a:spcBef>
              <a:spcAft>
                <a:spcPct val="0"/>
              </a:spcAft>
            </a:pPr>
            <a:r>
              <a:rPr lang="sv-SE" dirty="0">
                <a:solidFill>
                  <a:srgbClr val="191919"/>
                </a:solidFill>
              </a:rPr>
              <a:t>Credit portfolio</a:t>
            </a:r>
          </a:p>
          <a:p>
            <a:pPr algn="ctr" fontAlgn="base">
              <a:spcBef>
                <a:spcPct val="0"/>
              </a:spcBef>
              <a:spcAft>
                <a:spcPct val="0"/>
              </a:spcAft>
            </a:pPr>
            <a:r>
              <a:rPr lang="sv-SE" dirty="0">
                <a:solidFill>
                  <a:srgbClr val="191919"/>
                </a:solidFill>
              </a:rPr>
              <a:t>by </a:t>
            </a:r>
            <a:r>
              <a:rPr lang="sv-SE" dirty="0" err="1">
                <a:solidFill>
                  <a:srgbClr val="191919"/>
                </a:solidFill>
              </a:rPr>
              <a:t>sector</a:t>
            </a:r>
            <a:endParaRPr lang="sv-SE" dirty="0">
              <a:solidFill>
                <a:srgbClr val="191919"/>
              </a:solidFill>
            </a:endParaRPr>
          </a:p>
          <a:p>
            <a:pPr algn="ctr" fontAlgn="base">
              <a:spcBef>
                <a:spcPct val="0"/>
              </a:spcBef>
              <a:spcAft>
                <a:spcPct val="0"/>
              </a:spcAft>
            </a:pPr>
            <a:r>
              <a:rPr lang="sv-SE" dirty="0">
                <a:solidFill>
                  <a:srgbClr val="191919"/>
                </a:solidFill>
              </a:rPr>
              <a:t>EUR 358bn</a:t>
            </a:r>
          </a:p>
        </p:txBody>
      </p:sp>
      <p:sp>
        <p:nvSpPr>
          <p:cNvPr id="21" name="TextBox 20"/>
          <p:cNvSpPr txBox="1"/>
          <p:nvPr/>
        </p:nvSpPr>
        <p:spPr>
          <a:xfrm>
            <a:off x="427038" y="857003"/>
            <a:ext cx="1069524" cy="369332"/>
          </a:xfrm>
          <a:prstGeom prst="rect">
            <a:avLst/>
          </a:prstGeom>
          <a:noFill/>
        </p:spPr>
        <p:txBody>
          <a:bodyPr wrap="none" rtlCol="0">
            <a:spAutoFit/>
          </a:bodyPr>
          <a:lstStyle/>
          <a:p>
            <a:r>
              <a:rPr lang="sv-SE" dirty="0">
                <a:solidFill>
                  <a:srgbClr val="191919"/>
                </a:solidFill>
              </a:rPr>
              <a:t>Q2 2015</a:t>
            </a:r>
          </a:p>
        </p:txBody>
      </p:sp>
      <p:sp>
        <p:nvSpPr>
          <p:cNvPr id="23" name="TextBox 22"/>
          <p:cNvSpPr txBox="1"/>
          <p:nvPr/>
        </p:nvSpPr>
        <p:spPr>
          <a:xfrm>
            <a:off x="4675188" y="1624647"/>
            <a:ext cx="4268787" cy="584775"/>
          </a:xfrm>
          <a:prstGeom prst="rect">
            <a:avLst/>
          </a:prstGeom>
          <a:noFill/>
        </p:spPr>
        <p:txBody>
          <a:bodyPr wrap="square" rtlCol="0">
            <a:spAutoFit/>
          </a:bodyPr>
          <a:lstStyle/>
          <a:p>
            <a:pPr fontAlgn="base">
              <a:spcBef>
                <a:spcPct val="0"/>
              </a:spcBef>
              <a:spcAft>
                <a:spcPct val="0"/>
              </a:spcAft>
            </a:pPr>
            <a:r>
              <a:rPr lang="en-GB" sz="1600" kern="0" dirty="0">
                <a:solidFill>
                  <a:srgbClr val="191919"/>
                </a:solidFill>
              </a:rPr>
              <a:t>Lending: 55% Corporate and </a:t>
            </a:r>
            <a:br>
              <a:rPr lang="en-GB" sz="1600" kern="0" dirty="0">
                <a:solidFill>
                  <a:srgbClr val="191919"/>
                </a:solidFill>
              </a:rPr>
            </a:br>
            <a:r>
              <a:rPr lang="en-GB" sz="1600" kern="0" dirty="0">
                <a:solidFill>
                  <a:srgbClr val="191919"/>
                </a:solidFill>
              </a:rPr>
              <a:t>44% Household</a:t>
            </a:r>
          </a:p>
        </p:txBody>
      </p:sp>
      <p:sp>
        <p:nvSpPr>
          <p:cNvPr id="24" name="TextBox 23"/>
          <p:cNvSpPr txBox="1"/>
          <p:nvPr/>
        </p:nvSpPr>
        <p:spPr>
          <a:xfrm>
            <a:off x="426514" y="1605597"/>
            <a:ext cx="3604832" cy="584775"/>
          </a:xfrm>
          <a:prstGeom prst="rect">
            <a:avLst/>
          </a:prstGeom>
          <a:noFill/>
        </p:spPr>
        <p:txBody>
          <a:bodyPr wrap="square" rtlCol="0">
            <a:spAutoFit/>
          </a:bodyPr>
          <a:lstStyle/>
          <a:p>
            <a:pPr fontAlgn="base">
              <a:spcBef>
                <a:spcPct val="0"/>
              </a:spcBef>
              <a:spcAft>
                <a:spcPct val="0"/>
              </a:spcAft>
            </a:pPr>
            <a:r>
              <a:rPr lang="en-GB" sz="1600" kern="0" dirty="0">
                <a:solidFill>
                  <a:srgbClr val="191919"/>
                </a:solidFill>
              </a:rPr>
              <a:t>A Nordic centric portfolio (96 %) </a:t>
            </a:r>
          </a:p>
          <a:p>
            <a:pPr fontAlgn="base">
              <a:spcBef>
                <a:spcPct val="0"/>
              </a:spcBef>
              <a:spcAft>
                <a:spcPct val="0"/>
              </a:spcAft>
            </a:pPr>
            <a:endParaRPr lang="en-GB" sz="1600" kern="0" dirty="0">
              <a:solidFill>
                <a:prstClr val="black">
                  <a:lumMod val="75000"/>
                  <a:lumOff val="25000"/>
                </a:prstClr>
              </a:solidFill>
            </a:endParaRPr>
          </a:p>
        </p:txBody>
      </p:sp>
      <p:sp>
        <p:nvSpPr>
          <p:cNvPr id="13" name="TextBox 12"/>
          <p:cNvSpPr txBox="1"/>
          <p:nvPr/>
        </p:nvSpPr>
        <p:spPr>
          <a:xfrm>
            <a:off x="720725" y="6039564"/>
            <a:ext cx="1941267" cy="246221"/>
          </a:xfrm>
          <a:prstGeom prst="rect">
            <a:avLst/>
          </a:prstGeom>
          <a:noFill/>
        </p:spPr>
        <p:txBody>
          <a:bodyPr wrap="square" rtlCol="0">
            <a:spAutoFit/>
          </a:bodyPr>
          <a:lstStyle/>
          <a:p>
            <a:r>
              <a:rPr lang="en-US" sz="1000" dirty="0">
                <a:solidFill>
                  <a:prstClr val="black">
                    <a:lumMod val="75000"/>
                    <a:lumOff val="25000"/>
                  </a:prstClr>
                </a:solidFill>
              </a:rPr>
              <a:t>* Excluding repos</a:t>
            </a:r>
          </a:p>
        </p:txBody>
      </p:sp>
      <p:sp>
        <p:nvSpPr>
          <p:cNvPr id="12" name="Slide Number Placeholder 4"/>
          <p:cNvSpPr txBox="1">
            <a:spLocks/>
          </p:cNvSpPr>
          <p:nvPr/>
        </p:nvSpPr>
        <p:spPr bwMode="auto">
          <a:xfrm>
            <a:off x="8547100" y="6451600"/>
            <a:ext cx="198438" cy="122238"/>
          </a:xfrm>
          <a:prstGeom prst="rect">
            <a:avLst/>
          </a:prstGeom>
          <a:ln>
            <a:miter lim="800000"/>
            <a:headEnd/>
            <a:tailEnd/>
          </a:ln>
        </p:spPr>
        <p:txBody>
          <a:bodyPr vert="horz" wrap="square" lIns="0" tIns="0" rIns="0" bIns="0" numCol="1" anchor="t" anchorCtr="0" compatLnSpc="1">
            <a:prstTxWarp prst="textNoShape">
              <a:avLst/>
            </a:prstTxWarp>
            <a:spAutoFit/>
          </a:bodyPr>
          <a:lstStyle>
            <a:defPPr>
              <a:defRPr lang="en-US"/>
            </a:defPPr>
            <a:lvl1pPr algn="r" rtl="0" fontAlgn="auto">
              <a:spcBef>
                <a:spcPts val="0"/>
              </a:spcBef>
              <a:spcAft>
                <a:spcPts val="0"/>
              </a:spcAft>
              <a:defRPr sz="800"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fontAlgn="base">
              <a:spcBef>
                <a:spcPct val="0"/>
              </a:spcBef>
              <a:spcAft>
                <a:spcPct val="0"/>
              </a:spcAft>
              <a:defRPr/>
            </a:pPr>
            <a:fld id="{5C419D79-4858-497F-8D8D-6D8B3D4E3F16}" type="slidenum">
              <a:rPr lang="en-US" smtClean="0">
                <a:solidFill>
                  <a:srgbClr val="191919"/>
                </a:solidFill>
              </a:rPr>
              <a:pPr fontAlgn="base">
                <a:spcBef>
                  <a:spcPct val="0"/>
                </a:spcBef>
                <a:spcAft>
                  <a:spcPct val="0"/>
                </a:spcAft>
                <a:defRPr/>
              </a:pPr>
              <a:t>5</a:t>
            </a:fld>
            <a:r>
              <a:rPr lang="en-US" smtClean="0">
                <a:solidFill>
                  <a:srgbClr val="191919"/>
                </a:solidFill>
              </a:rPr>
              <a:t> • </a:t>
            </a:r>
            <a:endParaRPr lang="en-US" dirty="0">
              <a:solidFill>
                <a:srgbClr val="191919"/>
              </a:solidFill>
            </a:endParaRPr>
          </a:p>
        </p:txBody>
      </p:sp>
    </p:spTree>
    <p:extLst>
      <p:ext uri="{BB962C8B-B14F-4D97-AF65-F5344CB8AC3E}">
        <p14:creationId xmlns:p14="http://schemas.microsoft.com/office/powerpoint/2010/main" val="275135343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67AC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sz="3200" dirty="0">
              <a:solidFill>
                <a:srgbClr val="00B050"/>
              </a:solidFill>
            </a:endParaRPr>
          </a:p>
        </p:txBody>
      </p:sp>
      <p:sp>
        <p:nvSpPr>
          <p:cNvPr id="3" name="TextBox 2"/>
          <p:cNvSpPr txBox="1"/>
          <p:nvPr/>
        </p:nvSpPr>
        <p:spPr>
          <a:xfrm>
            <a:off x="398732" y="1268784"/>
            <a:ext cx="6538970" cy="584775"/>
          </a:xfrm>
          <a:prstGeom prst="rect">
            <a:avLst/>
          </a:prstGeom>
          <a:noFill/>
        </p:spPr>
        <p:txBody>
          <a:bodyPr wrap="none" rtlCol="0">
            <a:spAutoFit/>
          </a:bodyPr>
          <a:lstStyle/>
          <a:p>
            <a:pPr fontAlgn="auto">
              <a:spcBef>
                <a:spcPts val="0"/>
              </a:spcBef>
              <a:spcAft>
                <a:spcPts val="0"/>
              </a:spcAft>
            </a:pPr>
            <a:r>
              <a:rPr lang="en-US" sz="3200" dirty="0" smtClean="0">
                <a:solidFill>
                  <a:prstClr val="white"/>
                </a:solidFill>
                <a:latin typeface="Arial" panose="020B0604020202020204" pitchFamily="34" charset="0"/>
                <a:cs typeface="Arial" panose="020B0604020202020204" pitchFamily="34" charset="0"/>
              </a:rPr>
              <a:t>Q1 2015 </a:t>
            </a:r>
            <a:r>
              <a:rPr lang="en-US" sz="3200" dirty="0">
                <a:solidFill>
                  <a:prstClr val="white"/>
                </a:solidFill>
                <a:latin typeface="Arial" panose="020B0604020202020204" pitchFamily="34" charset="0"/>
                <a:cs typeface="Arial" panose="020B0604020202020204" pitchFamily="34" charset="0"/>
              </a:rPr>
              <a:t>financial results highlights</a:t>
            </a:r>
            <a:endParaRPr lang="sv-SE" sz="3200" dirty="0">
              <a:solidFill>
                <a:prstClr val="white"/>
              </a:solidFill>
              <a:latin typeface="Arial" panose="020B0604020202020204" pitchFamily="34" charset="0"/>
              <a:cs typeface="Arial" panose="020B0604020202020204" pitchFamily="34" charset="0"/>
            </a:endParaRPr>
          </a:p>
        </p:txBody>
      </p:sp>
      <p:sp>
        <p:nvSpPr>
          <p:cNvPr id="4" name="Right Arrow 3"/>
          <p:cNvSpPr/>
          <p:nvPr/>
        </p:nvSpPr>
        <p:spPr>
          <a:xfrm>
            <a:off x="6957270" y="1391711"/>
            <a:ext cx="1800973" cy="356426"/>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r>
              <a:rPr lang="sv-SE" dirty="0" smtClean="0">
                <a:solidFill>
                  <a:prstClr val="white"/>
                </a:solidFill>
              </a:rPr>
              <a:t>14</a:t>
            </a:r>
            <a:endParaRPr lang="sv-SE" dirty="0">
              <a:solidFill>
                <a:prstClr val="white"/>
              </a:solidFill>
            </a:endParaRPr>
          </a:p>
        </p:txBody>
      </p:sp>
    </p:spTree>
    <p:extLst>
      <p:ext uri="{BB962C8B-B14F-4D97-AF65-F5344CB8AC3E}">
        <p14:creationId xmlns:p14="http://schemas.microsoft.com/office/powerpoint/2010/main" val="99295114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61730" y="413665"/>
            <a:ext cx="8475755" cy="461665"/>
          </a:xfrm>
          <a:prstGeom prst="rect">
            <a:avLst/>
          </a:prstGeom>
        </p:spPr>
        <p:txBody>
          <a:bodyPr wrap="square">
            <a:spAutoFit/>
          </a:bodyPr>
          <a:lstStyle/>
          <a:p>
            <a:pPr>
              <a:spcBef>
                <a:spcPts val="600"/>
              </a:spcBef>
              <a:spcAft>
                <a:spcPts val="600"/>
              </a:spcAft>
              <a:buClr>
                <a:srgbClr val="2D4B6F"/>
              </a:buClr>
              <a:buSzPct val="100000"/>
            </a:pPr>
            <a:r>
              <a:rPr lang="en-US" sz="2400" dirty="0" smtClean="0">
                <a:solidFill>
                  <a:prstClr val="black"/>
                </a:solidFill>
                <a:latin typeface="Arial" panose="020B0604020202020204" pitchFamily="34" charset="0"/>
                <a:cs typeface="Arial" panose="020B0604020202020204" pitchFamily="34" charset="0"/>
              </a:rPr>
              <a:t>Highlights of first half year </a:t>
            </a:r>
            <a:r>
              <a:rPr lang="en-US" sz="2400" dirty="0">
                <a:solidFill>
                  <a:prstClr val="black"/>
                </a:solidFill>
                <a:latin typeface="Arial" panose="020B0604020202020204" pitchFamily="34" charset="0"/>
                <a:cs typeface="Arial" panose="020B0604020202020204" pitchFamily="34" charset="0"/>
              </a:rPr>
              <a:t>2015  </a:t>
            </a:r>
            <a:r>
              <a:rPr lang="en-US" sz="2400" dirty="0" smtClean="0">
                <a:solidFill>
                  <a:srgbClr val="FF0000"/>
                </a:solidFill>
                <a:latin typeface="Arial" panose="020B0604020202020204" pitchFamily="34" charset="0"/>
                <a:cs typeface="Arial" panose="020B0604020202020204" pitchFamily="34" charset="0"/>
              </a:rPr>
              <a:t>  </a:t>
            </a:r>
            <a:endParaRPr lang="en-GB" sz="2400" dirty="0">
              <a:solidFill>
                <a:srgbClr val="FF0000"/>
              </a:solidFill>
              <a:latin typeface="Arial" panose="020B0604020202020204" pitchFamily="34" charset="0"/>
              <a:cs typeface="Arial" panose="020B0604020202020204" pitchFamily="34" charset="0"/>
            </a:endParaRPr>
          </a:p>
        </p:txBody>
      </p:sp>
      <p:sp>
        <p:nvSpPr>
          <p:cNvPr id="7" name="Rectangle 6"/>
          <p:cNvSpPr/>
          <p:nvPr/>
        </p:nvSpPr>
        <p:spPr>
          <a:xfrm>
            <a:off x="452410" y="1401013"/>
            <a:ext cx="8691590" cy="3785652"/>
          </a:xfrm>
          <a:prstGeom prst="rect">
            <a:avLst/>
          </a:prstGeom>
        </p:spPr>
        <p:txBody>
          <a:bodyPr wrap="square">
            <a:spAutoFit/>
          </a:bodyPr>
          <a:lstStyle/>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Revenues are up 7%  </a:t>
            </a:r>
          </a:p>
          <a:p>
            <a:pPr marL="742950" lvl="1"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Negative interest rates put pressure on NII</a:t>
            </a:r>
          </a:p>
          <a:p>
            <a:pPr marL="742950" lvl="1"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Continued strong trend in savings and investment operations</a:t>
            </a:r>
          </a:p>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Costs are down 1%**, delivering according to plan</a:t>
            </a:r>
          </a:p>
          <a:p>
            <a:pPr marL="742950" lvl="1"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C/I ratio improved more than 4 %-points to 45.3%**</a:t>
            </a:r>
          </a:p>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Loan losses are down 22% to 13 bps </a:t>
            </a:r>
          </a:p>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Operating profit is up 21%**</a:t>
            </a:r>
          </a:p>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RoE improved 2.1%-points to 13.7%**</a:t>
            </a:r>
          </a:p>
          <a:p>
            <a:pPr marL="285750" indent="-285750">
              <a:lnSpc>
                <a:spcPct val="150000"/>
              </a:lnSpc>
              <a:buFont typeface="Wingdings" panose="05000000000000000000" pitchFamily="2" charset="2"/>
              <a:buChar char="ü"/>
            </a:pPr>
            <a:r>
              <a:rPr lang="en-US" sz="1600" dirty="0" smtClean="0">
                <a:solidFill>
                  <a:srgbClr val="4C749A"/>
                </a:solidFill>
                <a:latin typeface="Arial" panose="020B0604020202020204" pitchFamily="34" charset="0"/>
                <a:cs typeface="Arial" panose="020B0604020202020204" pitchFamily="34" charset="0"/>
              </a:rPr>
              <a:t>Improved common equity tier 1 ratio 80 bps to 16.0%</a:t>
            </a:r>
          </a:p>
          <a:p>
            <a:pPr marL="285750" indent="-285750">
              <a:lnSpc>
                <a:spcPct val="150000"/>
              </a:lnSpc>
              <a:buFont typeface="Wingdings" panose="05000000000000000000" pitchFamily="2" charset="2"/>
              <a:buChar char="ü"/>
            </a:pPr>
            <a:endParaRPr lang="en-US" sz="1600" dirty="0">
              <a:solidFill>
                <a:srgbClr val="4C749A"/>
              </a:solidFill>
              <a:latin typeface="Arial" panose="020B0604020202020204" pitchFamily="34" charset="0"/>
              <a:cs typeface="Arial" panose="020B0604020202020204" pitchFamily="34" charset="0"/>
            </a:endParaRPr>
          </a:p>
        </p:txBody>
      </p:sp>
      <p:sp>
        <p:nvSpPr>
          <p:cNvPr id="8"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7</a:t>
            </a:fld>
            <a:r>
              <a:rPr lang="en-GB" dirty="0" smtClean="0">
                <a:solidFill>
                  <a:srgbClr val="191919"/>
                </a:solidFill>
              </a:rPr>
              <a:t> • </a:t>
            </a:r>
            <a:endParaRPr lang="en-GB" dirty="0">
              <a:solidFill>
                <a:srgbClr val="191919"/>
              </a:solidFill>
            </a:endParaRPr>
          </a:p>
        </p:txBody>
      </p:sp>
      <p:sp>
        <p:nvSpPr>
          <p:cNvPr id="2" name="TextBox 1"/>
          <p:cNvSpPr txBox="1"/>
          <p:nvPr/>
        </p:nvSpPr>
        <p:spPr>
          <a:xfrm>
            <a:off x="441045" y="1020216"/>
            <a:ext cx="4031873" cy="338554"/>
          </a:xfrm>
          <a:prstGeom prst="rect">
            <a:avLst/>
          </a:prstGeom>
          <a:noFill/>
        </p:spPr>
        <p:txBody>
          <a:bodyPr wrap="none" rtlCol="0">
            <a:spAutoFit/>
          </a:bodyPr>
          <a:lstStyle/>
          <a:p>
            <a:r>
              <a:rPr lang="sv-SE" sz="1600" dirty="0" err="1" smtClean="0">
                <a:solidFill>
                  <a:prstClr val="black"/>
                </a:solidFill>
                <a:latin typeface="Arial" panose="020B0604020202020204" pitchFamily="34" charset="0"/>
                <a:cs typeface="Arial" panose="020B0604020202020204" pitchFamily="34" charset="0"/>
              </a:rPr>
              <a:t>First</a:t>
            </a:r>
            <a:r>
              <a:rPr lang="sv-SE" sz="1600" dirty="0" smtClean="0">
                <a:solidFill>
                  <a:prstClr val="black"/>
                </a:solidFill>
                <a:latin typeface="Arial" panose="020B0604020202020204" pitchFamily="34" charset="0"/>
                <a:cs typeface="Arial" panose="020B0604020202020204" pitchFamily="34" charset="0"/>
              </a:rPr>
              <a:t> </a:t>
            </a:r>
            <a:r>
              <a:rPr lang="sv-SE" sz="1600" dirty="0" err="1" smtClean="0">
                <a:solidFill>
                  <a:prstClr val="black"/>
                </a:solidFill>
                <a:latin typeface="Arial" panose="020B0604020202020204" pitchFamily="34" charset="0"/>
                <a:cs typeface="Arial" panose="020B0604020202020204" pitchFamily="34" charset="0"/>
              </a:rPr>
              <a:t>half</a:t>
            </a:r>
            <a:r>
              <a:rPr lang="sv-SE" sz="1600" dirty="0" smtClean="0">
                <a:solidFill>
                  <a:prstClr val="black"/>
                </a:solidFill>
                <a:latin typeface="Arial" panose="020B0604020202020204" pitchFamily="34" charset="0"/>
                <a:cs typeface="Arial" panose="020B0604020202020204" pitchFamily="34" charset="0"/>
              </a:rPr>
              <a:t> </a:t>
            </a:r>
            <a:r>
              <a:rPr lang="sv-SE" sz="1600" dirty="0" err="1" smtClean="0">
                <a:solidFill>
                  <a:prstClr val="black"/>
                </a:solidFill>
                <a:latin typeface="Arial" panose="020B0604020202020204" pitchFamily="34" charset="0"/>
                <a:cs typeface="Arial" panose="020B0604020202020204" pitchFamily="34" charset="0"/>
              </a:rPr>
              <a:t>year</a:t>
            </a:r>
            <a:r>
              <a:rPr lang="sv-SE" sz="1600" dirty="0" smtClean="0">
                <a:solidFill>
                  <a:prstClr val="black"/>
                </a:solidFill>
                <a:latin typeface="Arial" panose="020B0604020202020204" pitchFamily="34" charset="0"/>
                <a:cs typeface="Arial" panose="020B0604020202020204" pitchFamily="34" charset="0"/>
              </a:rPr>
              <a:t> 2015 vs </a:t>
            </a:r>
            <a:r>
              <a:rPr lang="sv-SE" sz="1600" dirty="0" err="1" smtClean="0">
                <a:solidFill>
                  <a:prstClr val="black"/>
                </a:solidFill>
                <a:latin typeface="Arial" panose="020B0604020202020204" pitchFamily="34" charset="0"/>
                <a:cs typeface="Arial" panose="020B0604020202020204" pitchFamily="34" charset="0"/>
              </a:rPr>
              <a:t>first</a:t>
            </a:r>
            <a:r>
              <a:rPr lang="sv-SE" sz="1600" dirty="0" smtClean="0">
                <a:solidFill>
                  <a:prstClr val="black"/>
                </a:solidFill>
                <a:latin typeface="Arial" panose="020B0604020202020204" pitchFamily="34" charset="0"/>
                <a:cs typeface="Arial" panose="020B0604020202020204" pitchFamily="34" charset="0"/>
              </a:rPr>
              <a:t> </a:t>
            </a:r>
            <a:r>
              <a:rPr lang="sv-SE" sz="1600" dirty="0" err="1" smtClean="0">
                <a:solidFill>
                  <a:prstClr val="black"/>
                </a:solidFill>
                <a:latin typeface="Arial" panose="020B0604020202020204" pitchFamily="34" charset="0"/>
                <a:cs typeface="Arial" panose="020B0604020202020204" pitchFamily="34" charset="0"/>
              </a:rPr>
              <a:t>half</a:t>
            </a:r>
            <a:r>
              <a:rPr lang="sv-SE" sz="1600" dirty="0" smtClean="0">
                <a:solidFill>
                  <a:prstClr val="black"/>
                </a:solidFill>
                <a:latin typeface="Arial" panose="020B0604020202020204" pitchFamily="34" charset="0"/>
                <a:cs typeface="Arial" panose="020B0604020202020204" pitchFamily="34" charset="0"/>
              </a:rPr>
              <a:t> </a:t>
            </a:r>
            <a:r>
              <a:rPr lang="sv-SE" sz="1600" dirty="0" err="1" smtClean="0">
                <a:solidFill>
                  <a:prstClr val="black"/>
                </a:solidFill>
                <a:latin typeface="Arial" panose="020B0604020202020204" pitchFamily="34" charset="0"/>
                <a:cs typeface="Arial" panose="020B0604020202020204" pitchFamily="34" charset="0"/>
              </a:rPr>
              <a:t>year</a:t>
            </a:r>
            <a:r>
              <a:rPr lang="sv-SE" sz="1600" dirty="0" smtClean="0">
                <a:solidFill>
                  <a:prstClr val="black"/>
                </a:solidFill>
                <a:latin typeface="Arial" panose="020B0604020202020204" pitchFamily="34" charset="0"/>
                <a:cs typeface="Arial" panose="020B0604020202020204" pitchFamily="34" charset="0"/>
              </a:rPr>
              <a:t> 2014*</a:t>
            </a:r>
            <a:endParaRPr lang="sv-SE" sz="1600" dirty="0">
              <a:solidFill>
                <a:prstClr val="black"/>
              </a:solidFill>
              <a:latin typeface="Arial" panose="020B0604020202020204" pitchFamily="34" charset="0"/>
              <a:cs typeface="Arial" panose="020B0604020202020204" pitchFamily="34" charset="0"/>
            </a:endParaRPr>
          </a:p>
        </p:txBody>
      </p:sp>
      <p:sp>
        <p:nvSpPr>
          <p:cNvPr id="3" name="TextBox 2"/>
          <p:cNvSpPr txBox="1"/>
          <p:nvPr/>
        </p:nvSpPr>
        <p:spPr>
          <a:xfrm>
            <a:off x="4238987" y="6197389"/>
            <a:ext cx="4074182" cy="369332"/>
          </a:xfrm>
          <a:prstGeom prst="rect">
            <a:avLst/>
          </a:prstGeom>
          <a:noFill/>
        </p:spPr>
        <p:txBody>
          <a:bodyPr wrap="square" rtlCol="0">
            <a:spAutoFit/>
          </a:bodyPr>
          <a:lstStyle/>
          <a:p>
            <a:pPr algn="r"/>
            <a:r>
              <a:rPr lang="en-US" sz="900" dirty="0" smtClean="0">
                <a:latin typeface="Arial" panose="020B0604020202020204" pitchFamily="34" charset="0"/>
                <a:cs typeface="Arial" panose="020B0604020202020204" pitchFamily="34" charset="0"/>
              </a:rPr>
              <a:t>*All P&amp;L items in local currencies</a:t>
            </a:r>
          </a:p>
          <a:p>
            <a:pPr algn="r"/>
            <a:r>
              <a:rPr lang="en-US" sz="900" dirty="0" smtClean="0">
                <a:latin typeface="Arial" panose="020B0604020202020204" pitchFamily="34" charset="0"/>
                <a:cs typeface="Arial" panose="020B0604020202020204" pitchFamily="34" charset="0"/>
              </a:rPr>
              <a:t>**Excluding restructuring cost of EUR 190m in Q2/14 </a:t>
            </a:r>
            <a:endParaRPr lang="en-US" sz="9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576029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Table 34"/>
          <p:cNvGraphicFramePr>
            <a:graphicFrameLocks noGrp="1"/>
          </p:cNvGraphicFramePr>
          <p:nvPr>
            <p:extLst>
              <p:ext uri="{D42A27DB-BD31-4B8C-83A1-F6EECF244321}">
                <p14:modId xmlns:p14="http://schemas.microsoft.com/office/powerpoint/2010/main" val="3331867778"/>
              </p:ext>
            </p:extLst>
          </p:nvPr>
        </p:nvGraphicFramePr>
        <p:xfrm>
          <a:off x="533042" y="458670"/>
          <a:ext cx="8404442" cy="5368034"/>
        </p:xfrm>
        <a:graphic>
          <a:graphicData uri="http://schemas.openxmlformats.org/drawingml/2006/table">
            <a:tbl>
              <a:tblPr firstRow="1" bandRow="1"/>
              <a:tblGrid>
                <a:gridCol w="2013733"/>
                <a:gridCol w="720080"/>
                <a:gridCol w="765085"/>
                <a:gridCol w="765085"/>
                <a:gridCol w="720080"/>
                <a:gridCol w="270030"/>
                <a:gridCol w="810090"/>
                <a:gridCol w="810090"/>
                <a:gridCol w="765085"/>
                <a:gridCol w="765084"/>
              </a:tblGrid>
              <a:tr h="378211">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endParaRPr lang="sv-SE" sz="800" b="0" dirty="0">
                        <a:solidFill>
                          <a:schemeClr val="tx1">
                            <a:lumMod val="75000"/>
                            <a:lumOff val="25000"/>
                          </a:schemeClr>
                        </a:solidFill>
                        <a:latin typeface="AkzidenzGroteskNordea" panose="00000400000000000000" pitchFamily="2"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2"/>
                        </a:solidFill>
                        <a:latin typeface="AkzidenzGroteskNordea" panose="00000400000000000000" pitchFamily="2"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Arial"/>
                          <a:ea typeface="Arial"/>
                          <a:cs typeface="Arial"/>
                        </a:defRPr>
                      </a:lvl1pPr>
                      <a:lvl2pPr marL="457200" algn="l" defTabSz="914400" rtl="0" eaLnBrk="1" latinLnBrk="0" hangingPunct="1">
                        <a:defRPr sz="1800" b="1" kern="1200">
                          <a:solidFill>
                            <a:schemeClr val="lt1"/>
                          </a:solidFill>
                          <a:latin typeface="Arial"/>
                          <a:ea typeface="Arial"/>
                          <a:cs typeface="Arial"/>
                        </a:defRPr>
                      </a:lvl2pPr>
                      <a:lvl3pPr marL="914400" algn="l" defTabSz="914400" rtl="0" eaLnBrk="1" latinLnBrk="0" hangingPunct="1">
                        <a:defRPr sz="1800" b="1" kern="1200">
                          <a:solidFill>
                            <a:schemeClr val="lt1"/>
                          </a:solidFill>
                          <a:latin typeface="Arial"/>
                          <a:ea typeface="Arial"/>
                          <a:cs typeface="Arial"/>
                        </a:defRPr>
                      </a:lvl3pPr>
                      <a:lvl4pPr marL="1371600" algn="l" defTabSz="914400" rtl="0" eaLnBrk="1" latinLnBrk="0" hangingPunct="1">
                        <a:defRPr sz="1800" b="1" kern="1200">
                          <a:solidFill>
                            <a:schemeClr val="lt1"/>
                          </a:solidFill>
                          <a:latin typeface="Arial"/>
                          <a:ea typeface="Arial"/>
                          <a:cs typeface="Arial"/>
                        </a:defRPr>
                      </a:lvl4pPr>
                      <a:lvl5pPr marL="1828800" algn="l" defTabSz="914400" rtl="0" eaLnBrk="1" latinLnBrk="0" hangingPunct="1">
                        <a:defRPr sz="1800" b="1" kern="1200">
                          <a:solidFill>
                            <a:schemeClr val="lt1"/>
                          </a:solidFill>
                          <a:latin typeface="Arial"/>
                          <a:ea typeface="Arial"/>
                          <a:cs typeface="Arial"/>
                        </a:defRPr>
                      </a:lvl5pPr>
                      <a:lvl6pPr marL="2286000" algn="l" defTabSz="914400" rtl="0" eaLnBrk="1" latinLnBrk="0" hangingPunct="1">
                        <a:defRPr sz="1800" b="1" kern="1200">
                          <a:solidFill>
                            <a:schemeClr val="lt1"/>
                          </a:solidFill>
                          <a:latin typeface="Arial"/>
                          <a:ea typeface="Arial"/>
                          <a:cs typeface="Arial"/>
                        </a:defRPr>
                      </a:lvl6pPr>
                      <a:lvl7pPr marL="2743200" algn="l" defTabSz="914400" rtl="0" eaLnBrk="1" latinLnBrk="0" hangingPunct="1">
                        <a:defRPr sz="1800" b="1" kern="1200">
                          <a:solidFill>
                            <a:schemeClr val="lt1"/>
                          </a:solidFill>
                          <a:latin typeface="Arial"/>
                          <a:ea typeface="Arial"/>
                          <a:cs typeface="Arial"/>
                        </a:defRPr>
                      </a:lvl7pPr>
                      <a:lvl8pPr marL="3200400" algn="l" defTabSz="914400" rtl="0" eaLnBrk="1" latinLnBrk="0" hangingPunct="1">
                        <a:defRPr sz="1800" b="1" kern="1200">
                          <a:solidFill>
                            <a:schemeClr val="lt1"/>
                          </a:solidFill>
                          <a:latin typeface="Arial"/>
                          <a:ea typeface="Arial"/>
                          <a:cs typeface="Arial"/>
                        </a:defRPr>
                      </a:lvl8pPr>
                      <a:lvl9pPr marL="3657600" algn="l" defTabSz="914400" rtl="0" eaLnBrk="1" latinLnBrk="0" hangingPunct="1">
                        <a:defRPr sz="1800" b="1" kern="1200">
                          <a:solidFill>
                            <a:schemeClr val="lt1"/>
                          </a:solidFill>
                          <a:latin typeface="Arial"/>
                          <a:ea typeface="Arial"/>
                          <a:cs typeface="Arial"/>
                        </a:defRPr>
                      </a:lvl9p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sv-SE" sz="1050" dirty="0">
                        <a:solidFill>
                          <a:schemeClr val="tx1">
                            <a:lumMod val="75000"/>
                            <a:lumOff val="25000"/>
                          </a:schemeClr>
                        </a:solidFill>
                        <a:latin typeface="AkzidenzGroteskNordea" panose="00000400000000000000" pitchFamily="2" charset="0"/>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437360">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r>
                        <a:rPr lang="sv-SE" sz="1200" b="0" dirty="0" err="1" smtClean="0">
                          <a:solidFill>
                            <a:schemeClr val="bg1"/>
                          </a:solidFill>
                          <a:latin typeface="Arial" panose="020B0604020202020204" pitchFamily="34" charset="0"/>
                          <a:cs typeface="Arial" panose="020B0604020202020204" pitchFamily="34" charset="0"/>
                        </a:rPr>
                        <a:t>EURm</a:t>
                      </a:r>
                      <a:endParaRPr lang="sv-SE" sz="1200" b="0" dirty="0">
                        <a:solidFill>
                          <a:schemeClr val="bg1"/>
                        </a:solidFill>
                        <a:latin typeface="Arial" panose="020B0604020202020204" pitchFamily="34" charset="0"/>
                        <a:cs typeface="Arial" panose="020B0604020202020204" pitchFamily="34" charset="0"/>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smtClean="0">
                          <a:solidFill>
                            <a:schemeClr val="bg1"/>
                          </a:solidFill>
                          <a:latin typeface="Arial" panose="020B0604020202020204" pitchFamily="34" charset="0"/>
                          <a:cs typeface="Arial" panose="020B0604020202020204" pitchFamily="34" charset="0"/>
                        </a:rPr>
                        <a:t>Q2/15</a:t>
                      </a:r>
                      <a:endParaRPr lang="sv-SE" sz="1200" b="0" dirty="0">
                        <a:solidFill>
                          <a:schemeClr val="bg1"/>
                        </a:solidFill>
                        <a:latin typeface="Arial" panose="020B0604020202020204" pitchFamily="34"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smtClean="0">
                          <a:solidFill>
                            <a:schemeClr val="bg1"/>
                          </a:solidFill>
                          <a:latin typeface="Arial" panose="020B0604020202020204" pitchFamily="34" charset="0"/>
                          <a:cs typeface="Arial" panose="020B0604020202020204" pitchFamily="34" charset="0"/>
                        </a:rPr>
                        <a:t>Q1/15</a:t>
                      </a:r>
                      <a:endParaRPr lang="sv-SE" sz="1200" b="0" dirty="0">
                        <a:solidFill>
                          <a:schemeClr val="bg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err="1" smtClean="0">
                          <a:solidFill>
                            <a:schemeClr val="bg1"/>
                          </a:solidFill>
                          <a:latin typeface="Arial" panose="020B0604020202020204" pitchFamily="34" charset="0"/>
                          <a:cs typeface="Arial" panose="020B0604020202020204" pitchFamily="34" charset="0"/>
                        </a:rPr>
                        <a:t>Chg</a:t>
                      </a:r>
                      <a:r>
                        <a:rPr lang="sv-SE" sz="1200" b="0" baseline="0" dirty="0" smtClean="0">
                          <a:solidFill>
                            <a:schemeClr val="bg1"/>
                          </a:solidFill>
                          <a:latin typeface="Arial" panose="020B0604020202020204" pitchFamily="34" charset="0"/>
                          <a:cs typeface="Arial" panose="020B0604020202020204" pitchFamily="34" charset="0"/>
                        </a:rPr>
                        <a:t> </a:t>
                      </a:r>
                      <a:r>
                        <a:rPr lang="sv-SE" sz="1200" b="0" dirty="0" smtClean="0">
                          <a:solidFill>
                            <a:schemeClr val="bg1"/>
                          </a:solidFill>
                          <a:latin typeface="Arial" panose="020B0604020202020204" pitchFamily="34" charset="0"/>
                          <a:cs typeface="Arial" panose="020B0604020202020204" pitchFamily="34" charset="0"/>
                        </a:rPr>
                        <a:t>%</a:t>
                      </a:r>
                      <a:endParaRPr lang="sv-SE" sz="1200" b="0" dirty="0">
                        <a:solidFill>
                          <a:schemeClr val="bg1"/>
                        </a:solidFill>
                        <a:latin typeface="Arial" panose="020B0604020202020204" pitchFamily="34" charset="0"/>
                        <a:cs typeface="Arial" panose="020B0604020202020204" pitchFamily="34" charset="0"/>
                      </a:endParaRPr>
                    </a:p>
                  </a:txBody>
                  <a:tcPr>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p>
                      <a:pPr algn="ctr"/>
                      <a:r>
                        <a:rPr lang="sv-SE" sz="900" b="0" dirty="0" err="1" smtClean="0">
                          <a:solidFill>
                            <a:schemeClr val="bg1"/>
                          </a:solidFill>
                          <a:latin typeface="Arial" panose="020B0604020202020204" pitchFamily="34" charset="0"/>
                          <a:cs typeface="Arial" panose="020B0604020202020204" pitchFamily="34" charset="0"/>
                        </a:rPr>
                        <a:t>Local</a:t>
                      </a:r>
                      <a:r>
                        <a:rPr lang="sv-SE" sz="900" b="0" dirty="0" smtClean="0">
                          <a:solidFill>
                            <a:schemeClr val="bg1"/>
                          </a:solidFill>
                          <a:latin typeface="Arial" panose="020B0604020202020204" pitchFamily="34" charset="0"/>
                          <a:cs typeface="Arial" panose="020B0604020202020204" pitchFamily="34" charset="0"/>
                        </a:rPr>
                        <a:t> </a:t>
                      </a:r>
                      <a:br>
                        <a:rPr lang="sv-SE" sz="900" b="0" dirty="0" smtClean="0">
                          <a:solidFill>
                            <a:schemeClr val="bg1"/>
                          </a:solidFill>
                          <a:latin typeface="Arial" panose="020B0604020202020204" pitchFamily="34" charset="0"/>
                          <a:cs typeface="Arial" panose="020B0604020202020204" pitchFamily="34" charset="0"/>
                        </a:rPr>
                      </a:br>
                      <a:r>
                        <a:rPr lang="sv-SE" sz="900" b="0" dirty="0" err="1" smtClean="0">
                          <a:solidFill>
                            <a:schemeClr val="bg1"/>
                          </a:solidFill>
                          <a:latin typeface="Arial" panose="020B0604020202020204" pitchFamily="34" charset="0"/>
                          <a:cs typeface="Arial" panose="020B0604020202020204" pitchFamily="34" charset="0"/>
                        </a:rPr>
                        <a:t>currencies</a:t>
                      </a:r>
                      <a:r>
                        <a:rPr lang="sv-SE" sz="900" b="0" dirty="0" smtClean="0">
                          <a:solidFill>
                            <a:schemeClr val="bg1"/>
                          </a:solidFill>
                          <a:latin typeface="Arial" panose="020B0604020202020204" pitchFamily="34" charset="0"/>
                          <a:cs typeface="Arial" panose="020B0604020202020204" pitchFamily="34" charset="0"/>
                        </a:rPr>
                        <a:t/>
                      </a:r>
                      <a:br>
                        <a:rPr lang="sv-SE" sz="900" b="0" dirty="0" smtClean="0">
                          <a:solidFill>
                            <a:schemeClr val="bg1"/>
                          </a:solidFill>
                          <a:latin typeface="Arial" panose="020B0604020202020204" pitchFamily="34" charset="0"/>
                          <a:cs typeface="Arial" panose="020B0604020202020204" pitchFamily="34" charset="0"/>
                        </a:rPr>
                      </a:br>
                      <a:r>
                        <a:rPr lang="sv-SE" sz="900" b="0" dirty="0" err="1" smtClean="0">
                          <a:solidFill>
                            <a:schemeClr val="bg1"/>
                          </a:solidFill>
                          <a:latin typeface="Arial" panose="020B0604020202020204" pitchFamily="34" charset="0"/>
                          <a:cs typeface="Arial" panose="020B0604020202020204" pitchFamily="34" charset="0"/>
                        </a:rPr>
                        <a:t>Chg</a:t>
                      </a:r>
                      <a:r>
                        <a:rPr lang="sv-SE" sz="900" b="0" baseline="0" dirty="0" smtClean="0">
                          <a:solidFill>
                            <a:schemeClr val="bg1"/>
                          </a:solidFill>
                          <a:latin typeface="Arial" panose="020B0604020202020204" pitchFamily="34" charset="0"/>
                          <a:cs typeface="Arial" panose="020B0604020202020204" pitchFamily="34" charset="0"/>
                        </a:rPr>
                        <a:t> %</a:t>
                      </a:r>
                      <a:endParaRPr lang="sv-SE" sz="900" b="0" dirty="0">
                        <a:solidFill>
                          <a:schemeClr val="bg1"/>
                        </a:solidFill>
                        <a:latin typeface="Arial" panose="020B0604020202020204" pitchFamily="34"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endParaRPr lang="sv-SE" sz="1200" b="0" dirty="0">
                        <a:solidFill>
                          <a:schemeClr val="bg1"/>
                        </a:solidFill>
                        <a:latin typeface="AkzidenzGroteskNordea" panose="00000400000000000000" pitchFamily="2"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smtClean="0">
                          <a:solidFill>
                            <a:schemeClr val="bg1"/>
                          </a:solidFill>
                          <a:latin typeface="Arial" panose="020B0604020202020204" pitchFamily="34" charset="0"/>
                          <a:cs typeface="Arial" panose="020B0604020202020204" pitchFamily="34" charset="0"/>
                        </a:rPr>
                        <a:t>H1/15</a:t>
                      </a:r>
                      <a:endParaRPr lang="sv-SE" sz="1200" b="0" dirty="0">
                        <a:solidFill>
                          <a:schemeClr val="bg1"/>
                        </a:solidFill>
                        <a:latin typeface="Arial" panose="020B0604020202020204" pitchFamily="34"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smtClean="0">
                          <a:solidFill>
                            <a:schemeClr val="bg1"/>
                          </a:solidFill>
                          <a:latin typeface="Arial" panose="020B0604020202020204" pitchFamily="34" charset="0"/>
                          <a:cs typeface="Arial" panose="020B0604020202020204" pitchFamily="34" charset="0"/>
                        </a:rPr>
                        <a:t>H1/14</a:t>
                      </a:r>
                      <a:endParaRPr lang="sv-SE" sz="1200" b="0" dirty="0">
                        <a:solidFill>
                          <a:schemeClr val="bg1"/>
                        </a:solidFill>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algn="ctr"/>
                      <a:r>
                        <a:rPr lang="sv-SE" sz="1200" b="0" dirty="0" err="1" smtClean="0">
                          <a:solidFill>
                            <a:schemeClr val="bg1"/>
                          </a:solidFill>
                          <a:latin typeface="Arial" panose="020B0604020202020204" pitchFamily="34" charset="0"/>
                          <a:cs typeface="Arial" panose="020B0604020202020204" pitchFamily="34" charset="0"/>
                        </a:rPr>
                        <a:t>Chg</a:t>
                      </a:r>
                      <a:r>
                        <a:rPr lang="sv-SE" sz="1200" b="0" baseline="0" dirty="0" smtClean="0">
                          <a:solidFill>
                            <a:schemeClr val="bg1"/>
                          </a:solidFill>
                          <a:latin typeface="Arial" panose="020B0604020202020204" pitchFamily="34" charset="0"/>
                          <a:cs typeface="Arial" panose="020B0604020202020204" pitchFamily="34" charset="0"/>
                        </a:rPr>
                        <a:t> %</a:t>
                      </a:r>
                      <a:endParaRPr lang="sv-SE" sz="1200" b="0" dirty="0">
                        <a:solidFill>
                          <a:schemeClr val="bg1"/>
                        </a:solidFill>
                        <a:latin typeface="Arial" panose="020B0604020202020204" pitchFamily="34"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c>
                  <a:txBody>
                    <a:bodyPr/>
                    <a:lstStyle/>
                    <a:p>
                      <a:pPr algn="ctr"/>
                      <a:r>
                        <a:rPr lang="sv-SE" sz="900" b="0" dirty="0" err="1" smtClean="0">
                          <a:solidFill>
                            <a:schemeClr val="bg1"/>
                          </a:solidFill>
                          <a:latin typeface="Arial" panose="020B0604020202020204" pitchFamily="34" charset="0"/>
                          <a:cs typeface="Arial" panose="020B0604020202020204" pitchFamily="34" charset="0"/>
                        </a:rPr>
                        <a:t>Local</a:t>
                      </a:r>
                      <a:r>
                        <a:rPr lang="sv-SE" sz="900" b="0" baseline="0" dirty="0" smtClean="0">
                          <a:solidFill>
                            <a:schemeClr val="bg1"/>
                          </a:solidFill>
                          <a:latin typeface="Arial" panose="020B0604020202020204" pitchFamily="34" charset="0"/>
                          <a:cs typeface="Arial" panose="020B0604020202020204" pitchFamily="34" charset="0"/>
                        </a:rPr>
                        <a:t> </a:t>
                      </a:r>
                      <a:br>
                        <a:rPr lang="sv-SE" sz="900" b="0" baseline="0" dirty="0" smtClean="0">
                          <a:solidFill>
                            <a:schemeClr val="bg1"/>
                          </a:solidFill>
                          <a:latin typeface="Arial" panose="020B0604020202020204" pitchFamily="34" charset="0"/>
                          <a:cs typeface="Arial" panose="020B0604020202020204" pitchFamily="34" charset="0"/>
                        </a:rPr>
                      </a:br>
                      <a:r>
                        <a:rPr lang="sv-SE" sz="900" b="0" baseline="0" dirty="0" err="1" smtClean="0">
                          <a:solidFill>
                            <a:schemeClr val="bg1"/>
                          </a:solidFill>
                          <a:latin typeface="Arial" panose="020B0604020202020204" pitchFamily="34" charset="0"/>
                          <a:cs typeface="Arial" panose="020B0604020202020204" pitchFamily="34" charset="0"/>
                        </a:rPr>
                        <a:t>currencies</a:t>
                      </a:r>
                      <a:r>
                        <a:rPr lang="sv-SE" sz="900" b="0" baseline="0" dirty="0" smtClean="0">
                          <a:solidFill>
                            <a:schemeClr val="bg1"/>
                          </a:solidFill>
                          <a:latin typeface="Arial" panose="020B0604020202020204" pitchFamily="34" charset="0"/>
                          <a:cs typeface="Arial" panose="020B0604020202020204" pitchFamily="34" charset="0"/>
                        </a:rPr>
                        <a:t/>
                      </a:r>
                      <a:br>
                        <a:rPr lang="sv-SE" sz="900" b="0" baseline="0" dirty="0" smtClean="0">
                          <a:solidFill>
                            <a:schemeClr val="bg1"/>
                          </a:solidFill>
                          <a:latin typeface="Arial" panose="020B0604020202020204" pitchFamily="34" charset="0"/>
                          <a:cs typeface="Arial" panose="020B0604020202020204" pitchFamily="34" charset="0"/>
                        </a:rPr>
                      </a:br>
                      <a:r>
                        <a:rPr lang="sv-SE" sz="900" b="0" baseline="0" dirty="0" err="1" smtClean="0">
                          <a:solidFill>
                            <a:schemeClr val="bg1"/>
                          </a:solidFill>
                          <a:latin typeface="Arial" panose="020B0604020202020204" pitchFamily="34" charset="0"/>
                          <a:cs typeface="Arial" panose="020B0604020202020204" pitchFamily="34" charset="0"/>
                        </a:rPr>
                        <a:t>Chg</a:t>
                      </a:r>
                      <a:r>
                        <a:rPr lang="sv-SE" sz="900" b="0" baseline="0" dirty="0" smtClean="0">
                          <a:solidFill>
                            <a:schemeClr val="bg1"/>
                          </a:solidFill>
                          <a:latin typeface="Arial" panose="020B0604020202020204" pitchFamily="34" charset="0"/>
                          <a:cs typeface="Arial" panose="020B0604020202020204" pitchFamily="34" charset="0"/>
                        </a:rPr>
                        <a:t> %</a:t>
                      </a:r>
                      <a:endParaRPr lang="sv-SE" sz="900" b="0" dirty="0">
                        <a:solidFill>
                          <a:schemeClr val="bg1"/>
                        </a:solidFill>
                        <a:latin typeface="Arial" panose="020B0604020202020204" pitchFamily="34" charset="0"/>
                        <a:cs typeface="Arial" panose="020B0604020202020204" pitchFamily="34"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779ABC"/>
                    </a:solidFill>
                  </a:tcPr>
                </a:tc>
              </a:tr>
              <a:tr h="33021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GB" sz="1200" b="0" dirty="0">
                        <a:solidFill>
                          <a:schemeClr val="tx1">
                            <a:lumMod val="95000"/>
                            <a:lumOff val="5000"/>
                          </a:schemeClr>
                        </a:solidFill>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Net interest income</a:t>
                      </a: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1 309</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1 288</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2 597</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2 730</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-5</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Net </a:t>
                      </a:r>
                      <a:r>
                        <a:rPr kumimoji="0" lang="sv-SE" sz="1200" b="0" i="0" u="none" strike="noStrike" cap="none" normalizeH="0" baseline="0" dirty="0" err="1" smtClean="0">
                          <a:ln>
                            <a:noFill/>
                          </a:ln>
                          <a:solidFill>
                            <a:schemeClr val="tx1">
                              <a:lumMod val="75000"/>
                              <a:lumOff val="25000"/>
                            </a:schemeClr>
                          </a:solidFill>
                          <a:effectLst/>
                          <a:latin typeface="Arial" panose="020B0604020202020204" pitchFamily="34" charset="0"/>
                          <a:cs typeface="Arial" panose="020B0604020202020204" pitchFamily="34" charset="0"/>
                        </a:rPr>
                        <a:t>fee</a:t>
                      </a: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 &amp; </a:t>
                      </a:r>
                      <a:r>
                        <a:rPr kumimoji="0" lang="sv-SE" sz="1200" b="0" i="0" u="none" strike="noStrike" cap="none" normalizeH="0" baseline="0" dirty="0" err="1" smtClean="0">
                          <a:ln>
                            <a:noFill/>
                          </a:ln>
                          <a:solidFill>
                            <a:schemeClr val="tx1">
                              <a:lumMod val="75000"/>
                              <a:lumOff val="25000"/>
                            </a:schemeClr>
                          </a:solidFill>
                          <a:effectLst/>
                          <a:latin typeface="Arial" panose="020B0604020202020204" pitchFamily="34" charset="0"/>
                          <a:cs typeface="Arial" panose="020B0604020202020204" pitchFamily="34" charset="0"/>
                        </a:rPr>
                        <a:t>commission</a:t>
                      </a: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 income</a:t>
                      </a: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783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757</a:t>
                      </a:r>
                    </a:p>
                  </a:txBody>
                  <a:tcPr marL="0" marR="144000" marT="0" marB="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1 540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1 412</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9</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F2F2F2"/>
                    </a:solidFill>
                  </a:tcPr>
                </a:tc>
              </a:tr>
              <a:tr h="326621">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Net fair value result</a:t>
                      </a: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401</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644</a:t>
                      </a:r>
                    </a:p>
                  </a:txBody>
                  <a:tcPr marL="0" marR="144000" marT="0" marB="0" anchor="ctr" horzOverflow="overflow">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-38</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-37</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1 045</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767</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36</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37</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6241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sv-SE"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Total </a:t>
                      </a:r>
                      <a:r>
                        <a:rPr kumimoji="0" lang="sv-SE" sz="1200" b="1" i="0" u="none" strike="noStrike" cap="none" normalizeH="0" baseline="0" dirty="0" err="1" smtClean="0">
                          <a:ln>
                            <a:noFill/>
                          </a:ln>
                          <a:solidFill>
                            <a:schemeClr val="tx1">
                              <a:lumMod val="75000"/>
                              <a:lumOff val="25000"/>
                            </a:schemeClr>
                          </a:solidFill>
                          <a:effectLst/>
                          <a:latin typeface="Arial" panose="020B0604020202020204" pitchFamily="34" charset="0"/>
                          <a:cs typeface="Arial" panose="020B0604020202020204" pitchFamily="34" charset="0"/>
                        </a:rPr>
                        <a:t>income</a:t>
                      </a:r>
                      <a:r>
                        <a:rPr kumimoji="0" lang="sv-SE" sz="10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a:t>
                      </a:r>
                      <a:endParaRPr kumimoji="0" lang="en-GB" sz="1000" b="1" i="0" u="none" strike="noStrike" cap="none" normalizeH="0" baseline="3000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2 523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2 719</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-7</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-8</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5 242</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4 964</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6</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7</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r>
              <a:tr h="26241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sv-SE"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Total </a:t>
                      </a:r>
                      <a:r>
                        <a:rPr kumimoji="0" lang="sv-SE" sz="1200" b="1" i="0" u="none" strike="noStrike" cap="none" normalizeH="0" baseline="0" dirty="0" err="1" smtClean="0">
                          <a:ln>
                            <a:noFill/>
                          </a:ln>
                          <a:solidFill>
                            <a:schemeClr val="tx1">
                              <a:lumMod val="75000"/>
                              <a:lumOff val="25000"/>
                            </a:schemeClr>
                          </a:solidFill>
                          <a:effectLst/>
                          <a:latin typeface="Arial" panose="020B0604020202020204" pitchFamily="34" charset="0"/>
                          <a:cs typeface="Arial" panose="020B0604020202020204" pitchFamily="34" charset="0"/>
                        </a:rPr>
                        <a:t>expenses</a:t>
                      </a:r>
                      <a:r>
                        <a:rPr kumimoji="0" lang="sv-SE"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a:t>
                      </a:r>
                      <a:endParaRPr kumimoji="0" lang="en-GB"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-1 185</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-1 188</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0</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-2 373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-2 457</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Net loan losses</a:t>
                      </a: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-103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-122</a:t>
                      </a:r>
                    </a:p>
                  </a:txBody>
                  <a:tcPr marL="0" marR="144000" marT="0" marB="0" anchor="ctr" horzOverflow="overflow">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-16</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-16</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-225</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-293</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-22</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r>
              <a:tr h="34705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sv-SE"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Operating profit**</a:t>
                      </a:r>
                      <a:endParaRPr kumimoji="0" lang="en-GB"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1 235</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1 409</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-12</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2 644</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2 214</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19</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21</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4705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200" b="1"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Net profit from cont. op</a:t>
                      </a: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952</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1 082</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-12</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2 034</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1 542</a:t>
                      </a:r>
                    </a:p>
                  </a:txBody>
                  <a:tcPr marL="0" marR="144000" marT="0" marB="0" anchor="ctr" horzOverflow="overflow">
                    <a:lnL w="12700" cap="flat" cmpd="sng" algn="ctr">
                      <a:no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32</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r>
              <a:tr h="484190">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Return on equity** (%)</a:t>
                      </a: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13.1</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14.3</a:t>
                      </a: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defRPr/>
                      </a:pPr>
                      <a:r>
                        <a:rPr kumimoji="0" lang="sv-SE" sz="1200" b="0" i="0" u="none" strike="noStrike" kern="1200" cap="none" normalizeH="0" baseline="0" dirty="0" smtClean="0">
                          <a:ln>
                            <a:noFill/>
                          </a:ln>
                          <a:solidFill>
                            <a:schemeClr val="tx1">
                              <a:lumMod val="95000"/>
                              <a:lumOff val="5000"/>
                            </a:schemeClr>
                          </a:solidFill>
                          <a:effectLst/>
                          <a:latin typeface="Arial" panose="020B0604020202020204" pitchFamily="34" charset="0"/>
                          <a:ea typeface="+mn-ea"/>
                          <a:cs typeface="Arial" panose="020B0604020202020204" pitchFamily="34" charset="0"/>
                        </a:rPr>
                        <a:t>-120 bps</a:t>
                      </a:r>
                      <a:endParaRPr kumimoji="0" lang="en-GB" sz="1200" b="0" i="0" u="none" strike="noStrike" kern="1200" cap="none" normalizeH="0" baseline="0" dirty="0" smtClean="0">
                        <a:ln>
                          <a:noFill/>
                        </a:ln>
                        <a:solidFill>
                          <a:schemeClr val="tx1">
                            <a:lumMod val="95000"/>
                            <a:lumOff val="5000"/>
                          </a:schemeClr>
                        </a:solidFill>
                        <a:effectLst/>
                        <a:latin typeface="Arial" panose="020B0604020202020204" pitchFamily="34" charset="0"/>
                        <a:ea typeface="+mn-ea"/>
                        <a:cs typeface="Arial" panose="020B0604020202020204" pitchFamily="34" charset="0"/>
                      </a:endParaRP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defRPr/>
                      </a:pPr>
                      <a:r>
                        <a:rPr kumimoji="0" lang="en-GB" sz="1200" b="0" i="0" u="none" strike="noStrike" kern="1200" cap="none" normalizeH="0" baseline="0" dirty="0" smtClean="0">
                          <a:ln>
                            <a:noFill/>
                          </a:ln>
                          <a:solidFill>
                            <a:schemeClr val="tx1">
                              <a:lumMod val="95000"/>
                              <a:lumOff val="5000"/>
                            </a:schemeClr>
                          </a:solidFill>
                          <a:effectLst/>
                          <a:latin typeface="Arial" panose="020B0604020202020204" pitchFamily="34" charset="0"/>
                          <a:ea typeface="+mn-ea"/>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defRPr/>
                      </a:pPr>
                      <a:endParaRPr kumimoji="0" lang="en-GB" sz="1200" b="0" i="0" u="none" strike="noStrike" kern="1200" cap="none" normalizeH="0" baseline="0" dirty="0" smtClean="0">
                        <a:ln>
                          <a:noFill/>
                        </a:ln>
                        <a:solidFill>
                          <a:schemeClr val="tx1">
                            <a:lumMod val="95000"/>
                            <a:lumOff val="5000"/>
                          </a:schemeClr>
                        </a:solidFill>
                        <a:effectLst/>
                        <a:latin typeface="AkzidenzGroteskNordea" panose="00000400000000000000" pitchFamily="2" charset="0"/>
                        <a:ea typeface="+mn-ea"/>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13.7</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11.6</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210 bps</a:t>
                      </a: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CET1 capital ratio (%)</a:t>
                      </a: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16.0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15.6</a:t>
                      </a:r>
                    </a:p>
                  </a:txBody>
                  <a:tcPr marL="0" marR="144000" marT="0" marB="0" anchor="ctr" horzOverflow="overflow">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40 bps</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16.0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15.2</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80 bps</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r>
              <a:tr h="26241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75000"/>
                              <a:lumOff val="25000"/>
                            </a:schemeClr>
                          </a:solidFill>
                          <a:effectLst/>
                          <a:latin typeface="Arial" panose="020B0604020202020204" pitchFamily="34" charset="0"/>
                          <a:cs typeface="Arial" panose="020B0604020202020204" pitchFamily="34" charset="0"/>
                        </a:rPr>
                        <a:t>Cost/income ratio** (%)</a:t>
                      </a:r>
                    </a:p>
                  </a:txBody>
                  <a:tcPr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47.0</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43.7</a:t>
                      </a:r>
                    </a:p>
                  </a:txBody>
                  <a:tcPr marL="0" marR="144000" marT="0" marB="0" anchor="ctr" horzOverflow="overflow">
                    <a:lnL w="12700" cap="flat" cmpd="sng" algn="ctr">
                      <a:noFill/>
                      <a:prstDash val="solid"/>
                      <a:round/>
                      <a:headEnd type="none" w="med" len="med"/>
                      <a:tailEnd type="none" w="med" len="med"/>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330 bps</a:t>
                      </a: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95000"/>
                            <a:lumOff val="5000"/>
                          </a:schemeClr>
                        </a:solidFill>
                        <a:effectLst/>
                        <a:latin typeface="AkzidenzGroteskNordea" panose="00000400000000000000" pitchFamily="2" charset="0"/>
                        <a:cs typeface="Arial"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45.3</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49.5</a:t>
                      </a:r>
                    </a:p>
                  </a:txBody>
                  <a:tcPr marL="0" marR="144000" marT="0" marB="0" anchor="ctr" horzOverflow="overflow">
                    <a:lnL w="12700" cmpd="sng">
                      <a:noFill/>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0" lang="sv-SE"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-420 bps</a:t>
                      </a:r>
                      <a:endPar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endParaRP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GB" sz="1200" b="0" i="0" u="none" strike="noStrike" cap="none" normalizeH="0" baseline="0" dirty="0" smtClean="0">
                          <a:ln>
                            <a:noFill/>
                          </a:ln>
                          <a:solidFill>
                            <a:schemeClr val="tx1">
                              <a:lumMod val="95000"/>
                              <a:lumOff val="5000"/>
                            </a:schemeClr>
                          </a:solidFill>
                          <a:effectLst/>
                          <a:latin typeface="Arial" panose="020B0604020202020204" pitchFamily="34" charset="0"/>
                          <a:cs typeface="Arial" panose="020B0604020202020204" pitchFamily="34" charset="0"/>
                        </a:rPr>
                        <a:t>-</a:t>
                      </a:r>
                    </a:p>
                  </a:txBody>
                  <a:tcPr marL="0" marR="144000" marT="0" marB="0" anchor="ctr" horzOverflow="overflow">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254466">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mpd="sng">
                      <a:noFill/>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mpd="sng">
                      <a:noFill/>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ea typeface="Arial"/>
                          <a:cs typeface="Arial"/>
                        </a:defRPr>
                      </a:lvl1pPr>
                      <a:lvl2pPr marL="457200" algn="l" defTabSz="914400" rtl="0" eaLnBrk="1" latinLnBrk="0" hangingPunct="1">
                        <a:defRPr sz="1800" kern="1200">
                          <a:solidFill>
                            <a:schemeClr val="dk1"/>
                          </a:solidFill>
                          <a:latin typeface="Arial"/>
                          <a:ea typeface="Arial"/>
                          <a:cs typeface="Arial"/>
                        </a:defRPr>
                      </a:lvl2pPr>
                      <a:lvl3pPr marL="914400" algn="l" defTabSz="914400" rtl="0" eaLnBrk="1" latinLnBrk="0" hangingPunct="1">
                        <a:defRPr sz="1800" kern="1200">
                          <a:solidFill>
                            <a:schemeClr val="dk1"/>
                          </a:solidFill>
                          <a:latin typeface="Arial"/>
                          <a:ea typeface="Arial"/>
                          <a:cs typeface="Arial"/>
                        </a:defRPr>
                      </a:lvl3pPr>
                      <a:lvl4pPr marL="1371600" algn="l" defTabSz="914400" rtl="0" eaLnBrk="1" latinLnBrk="0" hangingPunct="1">
                        <a:defRPr sz="1800" kern="1200">
                          <a:solidFill>
                            <a:schemeClr val="dk1"/>
                          </a:solidFill>
                          <a:latin typeface="Arial"/>
                          <a:ea typeface="Arial"/>
                          <a:cs typeface="Arial"/>
                        </a:defRPr>
                      </a:lvl4pPr>
                      <a:lvl5pPr marL="1828800" algn="l" defTabSz="914400" rtl="0" eaLnBrk="1" latinLnBrk="0" hangingPunct="1">
                        <a:defRPr sz="1800" kern="1200">
                          <a:solidFill>
                            <a:schemeClr val="dk1"/>
                          </a:solidFill>
                          <a:latin typeface="Arial"/>
                          <a:ea typeface="Arial"/>
                          <a:cs typeface="Arial"/>
                        </a:defRPr>
                      </a:lvl5pPr>
                      <a:lvl6pPr marL="2286000" algn="l" defTabSz="914400" rtl="0" eaLnBrk="1" latinLnBrk="0" hangingPunct="1">
                        <a:defRPr sz="1800" kern="1200">
                          <a:solidFill>
                            <a:schemeClr val="dk1"/>
                          </a:solidFill>
                          <a:latin typeface="Arial"/>
                          <a:ea typeface="Arial"/>
                          <a:cs typeface="Arial"/>
                        </a:defRPr>
                      </a:lvl6pPr>
                      <a:lvl7pPr marL="2743200" algn="l" defTabSz="914400" rtl="0" eaLnBrk="1" latinLnBrk="0" hangingPunct="1">
                        <a:defRPr sz="1800" kern="1200">
                          <a:solidFill>
                            <a:schemeClr val="dk1"/>
                          </a:solidFill>
                          <a:latin typeface="Arial"/>
                          <a:ea typeface="Arial"/>
                          <a:cs typeface="Arial"/>
                        </a:defRPr>
                      </a:lvl7pPr>
                      <a:lvl8pPr marL="3200400" algn="l" defTabSz="914400" rtl="0" eaLnBrk="1" latinLnBrk="0" hangingPunct="1">
                        <a:defRPr sz="1800" kern="1200">
                          <a:solidFill>
                            <a:schemeClr val="dk1"/>
                          </a:solidFill>
                          <a:latin typeface="Arial"/>
                          <a:ea typeface="Arial"/>
                          <a:cs typeface="Arial"/>
                        </a:defRPr>
                      </a:lvl8pPr>
                      <a:lvl9pPr marL="3657600" algn="l" defTabSz="914400" rtl="0" eaLnBrk="1" latinLnBrk="0" hangingPunct="1">
                        <a:defRPr sz="1800" kern="1200">
                          <a:solidFill>
                            <a:schemeClr val="dk1"/>
                          </a:solidFill>
                          <a:latin typeface="Arial"/>
                          <a:ea typeface="Arial"/>
                          <a:cs typeface="Arial"/>
                        </a:defRPr>
                      </a:lvl9p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GB" sz="1200" b="0" i="0" u="none" strike="noStrike" cap="none" normalizeH="0" baseline="0" dirty="0" smtClean="0">
                        <a:ln>
                          <a:noFill/>
                        </a:ln>
                        <a:solidFill>
                          <a:schemeClr val="tx1">
                            <a:lumMod val="75000"/>
                            <a:lumOff val="25000"/>
                          </a:schemeClr>
                        </a:solidFill>
                        <a:effectLst/>
                        <a:latin typeface="AkzidenzGroteskNordea" panose="00000400000000000000" pitchFamily="2" charset="0"/>
                        <a:cs typeface="Arial" panose="020B0604020202020204" pitchFamily="34" charset="0"/>
                      </a:endParaRPr>
                    </a:p>
                  </a:txBody>
                  <a:tcPr marL="0" marR="144000" marT="0" marB="0" anchor="ctr" horzOverflow="overflow">
                    <a:lnL w="12700" cmpd="sng">
                      <a:noFill/>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r>
            </a:tbl>
          </a:graphicData>
        </a:graphic>
      </p:graphicFrame>
      <p:sp>
        <p:nvSpPr>
          <p:cNvPr id="9" name="TextBox 8"/>
          <p:cNvSpPr txBox="1"/>
          <p:nvPr/>
        </p:nvSpPr>
        <p:spPr>
          <a:xfrm>
            <a:off x="419011" y="402050"/>
            <a:ext cx="2411238" cy="461665"/>
          </a:xfrm>
          <a:prstGeom prst="rect">
            <a:avLst/>
          </a:prstGeom>
          <a:noFill/>
        </p:spPr>
        <p:txBody>
          <a:bodyPr wrap="none" rtlCol="0">
            <a:spAutoFit/>
          </a:bodyPr>
          <a:lstStyle/>
          <a:p>
            <a:r>
              <a:rPr lang="sv-SE" sz="2400" dirty="0" err="1">
                <a:solidFill>
                  <a:prstClr val="black"/>
                </a:solidFill>
                <a:latin typeface="Arial" panose="020B0604020202020204" pitchFamily="34" charset="0"/>
                <a:cs typeface="Arial" panose="020B0604020202020204" pitchFamily="34" charset="0"/>
              </a:rPr>
              <a:t>Financial</a:t>
            </a:r>
            <a:r>
              <a:rPr lang="sv-SE" sz="2400" dirty="0">
                <a:solidFill>
                  <a:prstClr val="black"/>
                </a:solidFill>
                <a:latin typeface="Arial" panose="020B0604020202020204" pitchFamily="34" charset="0"/>
                <a:cs typeface="Arial" panose="020B0604020202020204" pitchFamily="34" charset="0"/>
              </a:rPr>
              <a:t> </a:t>
            </a:r>
            <a:r>
              <a:rPr lang="sv-SE" sz="2400" dirty="0" err="1">
                <a:solidFill>
                  <a:prstClr val="black"/>
                </a:solidFill>
                <a:latin typeface="Arial" panose="020B0604020202020204" pitchFamily="34" charset="0"/>
                <a:cs typeface="Arial" panose="020B0604020202020204" pitchFamily="34" charset="0"/>
              </a:rPr>
              <a:t>results</a:t>
            </a:r>
            <a:endParaRPr lang="sv-SE" sz="2400" dirty="0">
              <a:solidFill>
                <a:prstClr val="black"/>
              </a:solidFill>
              <a:latin typeface="Arial" panose="020B0604020202020204" pitchFamily="34" charset="0"/>
              <a:cs typeface="Arial" panose="020B0604020202020204" pitchFamily="34" charset="0"/>
            </a:endParaRPr>
          </a:p>
        </p:txBody>
      </p:sp>
      <p:sp>
        <p:nvSpPr>
          <p:cNvPr id="4" name="TextBox 3"/>
          <p:cNvSpPr txBox="1"/>
          <p:nvPr/>
        </p:nvSpPr>
        <p:spPr>
          <a:xfrm>
            <a:off x="3734034" y="6291900"/>
            <a:ext cx="4843411" cy="461665"/>
          </a:xfrm>
          <a:prstGeom prst="rect">
            <a:avLst/>
          </a:prstGeom>
          <a:noFill/>
        </p:spPr>
        <p:txBody>
          <a:bodyPr wrap="square" rtlCol="0">
            <a:spAutoFit/>
          </a:bodyPr>
          <a:lstStyle/>
          <a:p>
            <a:pPr algn="r"/>
            <a:r>
              <a:rPr lang="en-GB" sz="800" dirty="0">
                <a:solidFill>
                  <a:prstClr val="black">
                    <a:lumMod val="75000"/>
                    <a:lumOff val="25000"/>
                  </a:prstClr>
                </a:solidFill>
                <a:latin typeface="Arial" panose="020B0604020202020204" pitchFamily="34" charset="0"/>
                <a:cs typeface="Arial" panose="020B0604020202020204" pitchFamily="34" charset="0"/>
              </a:rPr>
              <a:t>*Includes other </a:t>
            </a:r>
            <a:r>
              <a:rPr lang="en-GB" sz="800" dirty="0" smtClean="0">
                <a:solidFill>
                  <a:prstClr val="black">
                    <a:lumMod val="75000"/>
                    <a:lumOff val="25000"/>
                  </a:prstClr>
                </a:solidFill>
                <a:latin typeface="Arial" panose="020B0604020202020204" pitchFamily="34" charset="0"/>
                <a:cs typeface="Arial" panose="020B0604020202020204" pitchFamily="34" charset="0"/>
              </a:rPr>
              <a:t>income</a:t>
            </a:r>
          </a:p>
          <a:p>
            <a:pPr algn="r"/>
            <a:r>
              <a:rPr lang="en-GB" sz="800" dirty="0" smtClean="0">
                <a:solidFill>
                  <a:prstClr val="black">
                    <a:lumMod val="75000"/>
                    <a:lumOff val="25000"/>
                  </a:prstClr>
                </a:solidFill>
                <a:latin typeface="Arial" panose="020B0604020202020204" pitchFamily="34" charset="0"/>
                <a:cs typeface="Arial" panose="020B0604020202020204" pitchFamily="34" charset="0"/>
              </a:rPr>
              <a:t>**Excluding restructuring cost of EUR 190m in Q2/14</a:t>
            </a:r>
            <a:endParaRPr lang="en-GB" sz="800" dirty="0">
              <a:solidFill>
                <a:prstClr val="black">
                  <a:lumMod val="75000"/>
                  <a:lumOff val="25000"/>
                </a:prstClr>
              </a:solidFill>
              <a:latin typeface="Arial" panose="020B0604020202020204" pitchFamily="34" charset="0"/>
              <a:cs typeface="Arial" panose="020B0604020202020204" pitchFamily="34" charset="0"/>
            </a:endParaRPr>
          </a:p>
          <a:p>
            <a:pPr algn="r"/>
            <a:endParaRPr lang="en-GB" sz="800" dirty="0">
              <a:solidFill>
                <a:prstClr val="black">
                  <a:lumMod val="75000"/>
                  <a:lumOff val="25000"/>
                </a:prstClr>
              </a:solidFill>
              <a:latin typeface="Arial" panose="020B0604020202020204" pitchFamily="34" charset="0"/>
              <a:cs typeface="Arial" panose="020B0604020202020204" pitchFamily="34" charset="0"/>
            </a:endParaRPr>
          </a:p>
        </p:txBody>
      </p:sp>
      <p:sp>
        <p:nvSpPr>
          <p:cNvPr id="12"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8</a:t>
            </a:fld>
            <a:r>
              <a:rPr lang="en-GB" dirty="0" smtClean="0">
                <a:solidFill>
                  <a:srgbClr val="191919"/>
                </a:solidFill>
              </a:rPr>
              <a:t> • </a:t>
            </a:r>
            <a:endParaRPr lang="en-GB" dirty="0">
              <a:solidFill>
                <a:srgbClr val="191919"/>
              </a:solidFill>
            </a:endParaRPr>
          </a:p>
        </p:txBody>
      </p:sp>
      <p:sp>
        <p:nvSpPr>
          <p:cNvPr id="15" name="Freeform 239"/>
          <p:cNvSpPr>
            <a:spLocks/>
          </p:cNvSpPr>
          <p:nvPr>
            <p:custDataLst>
              <p:tags r:id="rId1"/>
            </p:custDataLst>
          </p:nvPr>
        </p:nvSpPr>
        <p:spPr bwMode="gray">
          <a:xfrm>
            <a:off x="8123639" y="3519010"/>
            <a:ext cx="903304" cy="427715"/>
          </a:xfrm>
          <a:custGeom>
            <a:avLst/>
            <a:gdLst>
              <a:gd name="T0" fmla="*/ 2147483647 w 400"/>
              <a:gd name="T1" fmla="*/ 0 h 216"/>
              <a:gd name="T2" fmla="*/ 2147483647 w 400"/>
              <a:gd name="T3" fmla="*/ 2147483647 h 216"/>
              <a:gd name="T4" fmla="*/ 2147483647 w 400"/>
              <a:gd name="T5" fmla="*/ 2147483647 h 216"/>
              <a:gd name="T6" fmla="*/ 2147483647 w 400"/>
              <a:gd name="T7" fmla="*/ 2147483647 h 216"/>
              <a:gd name="T8" fmla="*/ 2147483647 w 400"/>
              <a:gd name="T9" fmla="*/ 2147483647 h 216"/>
              <a:gd name="T10" fmla="*/ 2147483647 w 400"/>
              <a:gd name="T11" fmla="*/ 2147483647 h 216"/>
              <a:gd name="T12" fmla="*/ 2147483647 w 400"/>
              <a:gd name="T13" fmla="*/ 2147483647 h 216"/>
              <a:gd name="T14" fmla="*/ 2147483647 w 400"/>
              <a:gd name="T15" fmla="*/ 2147483647 h 216"/>
              <a:gd name="T16" fmla="*/ 2147483647 w 400"/>
              <a:gd name="T17" fmla="*/ 0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0" h="216">
                <a:moveTo>
                  <a:pt x="150" y="0"/>
                </a:moveTo>
                <a:cubicBezTo>
                  <a:pt x="207" y="11"/>
                  <a:pt x="400" y="34"/>
                  <a:pt x="369" y="128"/>
                </a:cubicBezTo>
                <a:cubicBezTo>
                  <a:pt x="348" y="187"/>
                  <a:pt x="123" y="216"/>
                  <a:pt x="69" y="116"/>
                </a:cubicBezTo>
                <a:cubicBezTo>
                  <a:pt x="54" y="48"/>
                  <a:pt x="164" y="28"/>
                  <a:pt x="195" y="23"/>
                </a:cubicBezTo>
                <a:cubicBezTo>
                  <a:pt x="226" y="18"/>
                  <a:pt x="205" y="24"/>
                  <a:pt x="214" y="27"/>
                </a:cubicBezTo>
                <a:cubicBezTo>
                  <a:pt x="215" y="30"/>
                  <a:pt x="223" y="36"/>
                  <a:pt x="218" y="38"/>
                </a:cubicBezTo>
                <a:cubicBezTo>
                  <a:pt x="181" y="44"/>
                  <a:pt x="0" y="85"/>
                  <a:pt x="154" y="158"/>
                </a:cubicBezTo>
                <a:cubicBezTo>
                  <a:pt x="181" y="173"/>
                  <a:pt x="309" y="177"/>
                  <a:pt x="354" y="122"/>
                </a:cubicBezTo>
                <a:cubicBezTo>
                  <a:pt x="391" y="50"/>
                  <a:pt x="193" y="15"/>
                  <a:pt x="150" y="0"/>
                </a:cubicBezTo>
                <a:close/>
              </a:path>
            </a:pathLst>
          </a:custGeom>
          <a:solidFill>
            <a:schemeClr val="accent6"/>
          </a:solidFill>
          <a:ln>
            <a:noFill/>
          </a:ln>
          <a:effectLst/>
          <a:extLst/>
        </p:spPr>
        <p:txBody>
          <a:bodyPr wrap="none" lIns="0" tIns="0" rIns="0" bIns="0" anchor="ctr"/>
          <a:lstStyle/>
          <a:p>
            <a:pPr>
              <a:defRPr/>
            </a:pPr>
            <a:endParaRPr lang="en-GB" kern="0">
              <a:solidFill>
                <a:sysClr val="windowText" lastClr="000000"/>
              </a:solidFill>
              <a:latin typeface="Arial"/>
              <a:cs typeface="Arial"/>
            </a:endParaRPr>
          </a:p>
        </p:txBody>
      </p:sp>
      <p:sp>
        <p:nvSpPr>
          <p:cNvPr id="10" name="Freeform 239"/>
          <p:cNvSpPr>
            <a:spLocks/>
          </p:cNvSpPr>
          <p:nvPr>
            <p:custDataLst>
              <p:tags r:id="rId2"/>
            </p:custDataLst>
          </p:nvPr>
        </p:nvSpPr>
        <p:spPr bwMode="gray">
          <a:xfrm>
            <a:off x="8125793" y="2663915"/>
            <a:ext cx="903304" cy="427715"/>
          </a:xfrm>
          <a:custGeom>
            <a:avLst/>
            <a:gdLst>
              <a:gd name="T0" fmla="*/ 2147483647 w 400"/>
              <a:gd name="T1" fmla="*/ 0 h 216"/>
              <a:gd name="T2" fmla="*/ 2147483647 w 400"/>
              <a:gd name="T3" fmla="*/ 2147483647 h 216"/>
              <a:gd name="T4" fmla="*/ 2147483647 w 400"/>
              <a:gd name="T5" fmla="*/ 2147483647 h 216"/>
              <a:gd name="T6" fmla="*/ 2147483647 w 400"/>
              <a:gd name="T7" fmla="*/ 2147483647 h 216"/>
              <a:gd name="T8" fmla="*/ 2147483647 w 400"/>
              <a:gd name="T9" fmla="*/ 2147483647 h 216"/>
              <a:gd name="T10" fmla="*/ 2147483647 w 400"/>
              <a:gd name="T11" fmla="*/ 2147483647 h 216"/>
              <a:gd name="T12" fmla="*/ 2147483647 w 400"/>
              <a:gd name="T13" fmla="*/ 2147483647 h 216"/>
              <a:gd name="T14" fmla="*/ 2147483647 w 400"/>
              <a:gd name="T15" fmla="*/ 2147483647 h 216"/>
              <a:gd name="T16" fmla="*/ 2147483647 w 400"/>
              <a:gd name="T17" fmla="*/ 0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0" h="216">
                <a:moveTo>
                  <a:pt x="150" y="0"/>
                </a:moveTo>
                <a:cubicBezTo>
                  <a:pt x="207" y="11"/>
                  <a:pt x="400" y="34"/>
                  <a:pt x="369" y="128"/>
                </a:cubicBezTo>
                <a:cubicBezTo>
                  <a:pt x="348" y="187"/>
                  <a:pt x="123" y="216"/>
                  <a:pt x="69" y="116"/>
                </a:cubicBezTo>
                <a:cubicBezTo>
                  <a:pt x="54" y="48"/>
                  <a:pt x="164" y="28"/>
                  <a:pt x="195" y="23"/>
                </a:cubicBezTo>
                <a:cubicBezTo>
                  <a:pt x="226" y="18"/>
                  <a:pt x="205" y="24"/>
                  <a:pt x="214" y="27"/>
                </a:cubicBezTo>
                <a:cubicBezTo>
                  <a:pt x="215" y="30"/>
                  <a:pt x="223" y="36"/>
                  <a:pt x="218" y="38"/>
                </a:cubicBezTo>
                <a:cubicBezTo>
                  <a:pt x="181" y="44"/>
                  <a:pt x="0" y="85"/>
                  <a:pt x="154" y="158"/>
                </a:cubicBezTo>
                <a:cubicBezTo>
                  <a:pt x="181" y="173"/>
                  <a:pt x="309" y="177"/>
                  <a:pt x="354" y="122"/>
                </a:cubicBezTo>
                <a:cubicBezTo>
                  <a:pt x="391" y="50"/>
                  <a:pt x="193" y="15"/>
                  <a:pt x="150" y="0"/>
                </a:cubicBezTo>
                <a:close/>
              </a:path>
            </a:pathLst>
          </a:custGeom>
          <a:solidFill>
            <a:schemeClr val="accent6"/>
          </a:solidFill>
          <a:ln>
            <a:noFill/>
          </a:ln>
          <a:effectLst/>
          <a:extLst/>
        </p:spPr>
        <p:txBody>
          <a:bodyPr wrap="none" lIns="0" tIns="0" rIns="0" bIns="0" anchor="ctr"/>
          <a:lstStyle/>
          <a:p>
            <a:pPr>
              <a:defRPr/>
            </a:pPr>
            <a:endParaRPr lang="en-GB" kern="0">
              <a:solidFill>
                <a:sysClr val="windowText" lastClr="000000"/>
              </a:solidFill>
              <a:latin typeface="Arial"/>
              <a:cs typeface="Arial"/>
            </a:endParaRPr>
          </a:p>
        </p:txBody>
      </p:sp>
      <p:sp>
        <p:nvSpPr>
          <p:cNvPr id="13" name="Freeform 239"/>
          <p:cNvSpPr>
            <a:spLocks/>
          </p:cNvSpPr>
          <p:nvPr>
            <p:custDataLst>
              <p:tags r:id="rId3"/>
            </p:custDataLst>
          </p:nvPr>
        </p:nvSpPr>
        <p:spPr bwMode="gray">
          <a:xfrm>
            <a:off x="7220418" y="5184195"/>
            <a:ext cx="996987" cy="526954"/>
          </a:xfrm>
          <a:custGeom>
            <a:avLst/>
            <a:gdLst>
              <a:gd name="T0" fmla="*/ 2147483647 w 400"/>
              <a:gd name="T1" fmla="*/ 0 h 216"/>
              <a:gd name="T2" fmla="*/ 2147483647 w 400"/>
              <a:gd name="T3" fmla="*/ 2147483647 h 216"/>
              <a:gd name="T4" fmla="*/ 2147483647 w 400"/>
              <a:gd name="T5" fmla="*/ 2147483647 h 216"/>
              <a:gd name="T6" fmla="*/ 2147483647 w 400"/>
              <a:gd name="T7" fmla="*/ 2147483647 h 216"/>
              <a:gd name="T8" fmla="*/ 2147483647 w 400"/>
              <a:gd name="T9" fmla="*/ 2147483647 h 216"/>
              <a:gd name="T10" fmla="*/ 2147483647 w 400"/>
              <a:gd name="T11" fmla="*/ 2147483647 h 216"/>
              <a:gd name="T12" fmla="*/ 2147483647 w 400"/>
              <a:gd name="T13" fmla="*/ 2147483647 h 216"/>
              <a:gd name="T14" fmla="*/ 2147483647 w 400"/>
              <a:gd name="T15" fmla="*/ 2147483647 h 216"/>
              <a:gd name="T16" fmla="*/ 2147483647 w 400"/>
              <a:gd name="T17" fmla="*/ 0 h 2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0" h="216">
                <a:moveTo>
                  <a:pt x="150" y="0"/>
                </a:moveTo>
                <a:cubicBezTo>
                  <a:pt x="207" y="11"/>
                  <a:pt x="400" y="34"/>
                  <a:pt x="369" y="128"/>
                </a:cubicBezTo>
                <a:cubicBezTo>
                  <a:pt x="348" y="187"/>
                  <a:pt x="123" y="216"/>
                  <a:pt x="69" y="116"/>
                </a:cubicBezTo>
                <a:cubicBezTo>
                  <a:pt x="54" y="48"/>
                  <a:pt x="164" y="28"/>
                  <a:pt x="195" y="23"/>
                </a:cubicBezTo>
                <a:cubicBezTo>
                  <a:pt x="226" y="18"/>
                  <a:pt x="205" y="24"/>
                  <a:pt x="214" y="27"/>
                </a:cubicBezTo>
                <a:cubicBezTo>
                  <a:pt x="215" y="30"/>
                  <a:pt x="223" y="36"/>
                  <a:pt x="218" y="38"/>
                </a:cubicBezTo>
                <a:cubicBezTo>
                  <a:pt x="181" y="44"/>
                  <a:pt x="0" y="85"/>
                  <a:pt x="154" y="158"/>
                </a:cubicBezTo>
                <a:cubicBezTo>
                  <a:pt x="181" y="173"/>
                  <a:pt x="309" y="177"/>
                  <a:pt x="354" y="122"/>
                </a:cubicBezTo>
                <a:cubicBezTo>
                  <a:pt x="391" y="50"/>
                  <a:pt x="193" y="15"/>
                  <a:pt x="150" y="0"/>
                </a:cubicBezTo>
                <a:close/>
              </a:path>
            </a:pathLst>
          </a:custGeom>
          <a:solidFill>
            <a:schemeClr val="accent6"/>
          </a:solidFill>
          <a:ln>
            <a:noFill/>
          </a:ln>
          <a:effectLst/>
          <a:extLst/>
        </p:spPr>
        <p:txBody>
          <a:bodyPr wrap="none" lIns="0" tIns="0" rIns="0" bIns="0" anchor="ctr"/>
          <a:lstStyle/>
          <a:p>
            <a:pPr>
              <a:defRPr/>
            </a:pPr>
            <a:endParaRPr lang="en-GB" kern="0">
              <a:solidFill>
                <a:sysClr val="windowText" lastClr="000000"/>
              </a:solidFill>
              <a:latin typeface="Arial"/>
              <a:cs typeface="Arial"/>
            </a:endParaRPr>
          </a:p>
        </p:txBody>
      </p:sp>
    </p:spTree>
    <p:extLst>
      <p:ext uri="{BB962C8B-B14F-4D97-AF65-F5344CB8AC3E}">
        <p14:creationId xmlns:p14="http://schemas.microsoft.com/office/powerpoint/2010/main" val="6263201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Chart 22"/>
          <p:cNvGraphicFramePr/>
          <p:nvPr>
            <p:extLst>
              <p:ext uri="{D42A27DB-BD31-4B8C-83A1-F6EECF244321}">
                <p14:modId xmlns:p14="http://schemas.microsoft.com/office/powerpoint/2010/main" val="1323183353"/>
              </p:ext>
            </p:extLst>
          </p:nvPr>
        </p:nvGraphicFramePr>
        <p:xfrm>
          <a:off x="395288" y="1449050"/>
          <a:ext cx="3951687" cy="310477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419012" y="447057"/>
            <a:ext cx="2837636" cy="461665"/>
          </a:xfrm>
          <a:prstGeom prst="rect">
            <a:avLst/>
          </a:prstGeom>
          <a:noFill/>
        </p:spPr>
        <p:txBody>
          <a:bodyPr wrap="none" rtlCol="0">
            <a:spAutoFit/>
          </a:bodyPr>
          <a:lstStyle/>
          <a:p>
            <a:r>
              <a:rPr lang="sv-SE" sz="2400" dirty="0" smtClean="0">
                <a:latin typeface="Arial" panose="020B0604020202020204" pitchFamily="34" charset="0"/>
                <a:cs typeface="Arial" panose="020B0604020202020204" pitchFamily="34" charset="0"/>
              </a:rPr>
              <a:t>Net </a:t>
            </a:r>
            <a:r>
              <a:rPr lang="sv-SE" sz="2400" dirty="0" err="1" smtClean="0">
                <a:latin typeface="Arial" panose="020B0604020202020204" pitchFamily="34" charset="0"/>
                <a:cs typeface="Arial" panose="020B0604020202020204" pitchFamily="34" charset="0"/>
              </a:rPr>
              <a:t>interest</a:t>
            </a:r>
            <a:r>
              <a:rPr lang="sv-SE" sz="2400" dirty="0" smtClean="0">
                <a:latin typeface="Arial" panose="020B0604020202020204" pitchFamily="34" charset="0"/>
                <a:cs typeface="Arial" panose="020B0604020202020204" pitchFamily="34" charset="0"/>
              </a:rPr>
              <a:t> </a:t>
            </a:r>
            <a:r>
              <a:rPr lang="sv-SE" sz="2400" dirty="0" err="1" smtClean="0">
                <a:latin typeface="Arial" panose="020B0604020202020204" pitchFamily="34" charset="0"/>
                <a:cs typeface="Arial" panose="020B0604020202020204" pitchFamily="34" charset="0"/>
              </a:rPr>
              <a:t>income</a:t>
            </a:r>
            <a:endParaRPr lang="sv-SE" sz="2400" dirty="0">
              <a:latin typeface="Arial" panose="020B0604020202020204" pitchFamily="34" charset="0"/>
              <a:cs typeface="Arial" panose="020B0604020202020204" pitchFamily="34" charset="0"/>
            </a:endParaRPr>
          </a:p>
        </p:txBody>
      </p:sp>
      <p:sp>
        <p:nvSpPr>
          <p:cNvPr id="21" name="TextBox 20"/>
          <p:cNvSpPr txBox="1"/>
          <p:nvPr/>
        </p:nvSpPr>
        <p:spPr>
          <a:xfrm>
            <a:off x="433912" y="1448780"/>
            <a:ext cx="3108543" cy="246221"/>
          </a:xfrm>
          <a:prstGeom prst="rect">
            <a:avLst/>
          </a:prstGeom>
          <a:noFill/>
        </p:spPr>
        <p:txBody>
          <a:bodyPr wrap="none" rtlCol="0">
            <a:spAutoFit/>
          </a:bodyPr>
          <a:lstStyle/>
          <a:p>
            <a:r>
              <a:rPr lang="sv-SE" sz="1000" dirty="0" smtClean="0">
                <a:solidFill>
                  <a:schemeClr val="tx1">
                    <a:lumMod val="50000"/>
                    <a:lumOff val="50000"/>
                  </a:schemeClr>
                </a:solidFill>
                <a:latin typeface="Arial" panose="020B0604020202020204" pitchFamily="34" charset="0"/>
                <a:cs typeface="Arial" panose="020B0604020202020204" pitchFamily="34" charset="0"/>
              </a:rPr>
              <a:t>NET INTEREST INCOME DEVELOPMENT, </a:t>
            </a:r>
            <a:r>
              <a:rPr lang="sv-SE" sz="1000" dirty="0" err="1" smtClean="0">
                <a:solidFill>
                  <a:schemeClr val="tx1">
                    <a:lumMod val="50000"/>
                    <a:lumOff val="50000"/>
                  </a:schemeClr>
                </a:solidFill>
                <a:latin typeface="Arial" panose="020B0604020202020204" pitchFamily="34" charset="0"/>
                <a:cs typeface="Arial" panose="020B0604020202020204" pitchFamily="34" charset="0"/>
              </a:rPr>
              <a:t>EURm</a:t>
            </a:r>
            <a:endParaRPr lang="sv-SE" sz="10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 name="Rectangle 12"/>
          <p:cNvSpPr/>
          <p:nvPr/>
        </p:nvSpPr>
        <p:spPr>
          <a:xfrm>
            <a:off x="521550" y="1404068"/>
            <a:ext cx="3671888"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27" name="Rectangle 26"/>
          <p:cNvSpPr/>
          <p:nvPr/>
        </p:nvSpPr>
        <p:spPr>
          <a:xfrm>
            <a:off x="5067056" y="1403799"/>
            <a:ext cx="3691183" cy="4571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solidFill>
                <a:prstClr val="white"/>
              </a:solidFill>
            </a:endParaRPr>
          </a:p>
        </p:txBody>
      </p:sp>
      <p:sp>
        <p:nvSpPr>
          <p:cNvPr id="11" name="TextBox 10"/>
          <p:cNvSpPr txBox="1"/>
          <p:nvPr/>
        </p:nvSpPr>
        <p:spPr>
          <a:xfrm>
            <a:off x="4977046" y="1449494"/>
            <a:ext cx="933269" cy="246221"/>
          </a:xfrm>
          <a:prstGeom prst="rect">
            <a:avLst/>
          </a:prstGeom>
          <a:noFill/>
        </p:spPr>
        <p:txBody>
          <a:bodyPr wrap="none" rtlCol="0">
            <a:spAutoFit/>
          </a:bodyPr>
          <a:lstStyle/>
          <a:p>
            <a:r>
              <a:rPr lang="sv-SE" sz="1000" dirty="0" smtClean="0">
                <a:solidFill>
                  <a:schemeClr val="tx1">
                    <a:lumMod val="50000"/>
                    <a:lumOff val="50000"/>
                  </a:schemeClr>
                </a:solidFill>
                <a:latin typeface="Arial" panose="020B0604020202020204" pitchFamily="34" charset="0"/>
                <a:cs typeface="Arial" panose="020B0604020202020204" pitchFamily="34" charset="0"/>
              </a:rPr>
              <a:t>COMMENTS</a:t>
            </a:r>
            <a:endParaRPr lang="sv-SE" sz="10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0" name="Slide Number Placeholder 4"/>
          <p:cNvSpPr txBox="1">
            <a:spLocks/>
          </p:cNvSpPr>
          <p:nvPr/>
        </p:nvSpPr>
        <p:spPr bwMode="auto">
          <a:xfrm>
            <a:off x="8547100" y="6367102"/>
            <a:ext cx="198438" cy="1222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defPPr>
              <a:defRPr lang="en-US"/>
            </a:defPPr>
            <a:lvl1pPr algn="r" rtl="0" eaLnBrk="0" fontAlgn="base" hangingPunct="0">
              <a:spcBef>
                <a:spcPct val="0"/>
              </a:spcBef>
              <a:spcAft>
                <a:spcPct val="0"/>
              </a:spcAft>
              <a:defRPr sz="800" kern="1200">
                <a:solidFill>
                  <a:schemeClr val="tx1"/>
                </a:solidFill>
                <a:latin typeface="Arial" charset="0"/>
                <a:ea typeface="+mn-ea"/>
                <a:cs typeface="Arial" charset="0"/>
              </a:defRPr>
            </a:lvl1pPr>
            <a:lvl2pPr marL="742950" indent="-285750" algn="l" rtl="0" eaLnBrk="0" fontAlgn="base" hangingPunct="0">
              <a:spcBef>
                <a:spcPct val="0"/>
              </a:spcBef>
              <a:spcAft>
                <a:spcPct val="0"/>
              </a:spcAft>
              <a:defRPr kern="1200">
                <a:solidFill>
                  <a:schemeClr val="tx1"/>
                </a:solidFill>
                <a:latin typeface="Arial" charset="0"/>
                <a:ea typeface="+mn-ea"/>
                <a:cs typeface="Arial" charset="0"/>
              </a:defRPr>
            </a:lvl2pPr>
            <a:lvl3pPr marL="1143000" indent="-228600" algn="l" rtl="0" eaLnBrk="0" fontAlgn="base" hangingPunct="0">
              <a:spcBef>
                <a:spcPct val="0"/>
              </a:spcBef>
              <a:spcAft>
                <a:spcPct val="0"/>
              </a:spcAft>
              <a:defRPr kern="1200">
                <a:solidFill>
                  <a:schemeClr val="tx1"/>
                </a:solidFill>
                <a:latin typeface="Arial" charset="0"/>
                <a:ea typeface="+mn-ea"/>
                <a:cs typeface="Arial" charset="0"/>
              </a:defRPr>
            </a:lvl3pPr>
            <a:lvl4pPr marL="1600200" indent="-228600" algn="l" rtl="0" eaLnBrk="0" fontAlgn="base" hangingPunct="0">
              <a:spcBef>
                <a:spcPct val="0"/>
              </a:spcBef>
              <a:spcAft>
                <a:spcPct val="0"/>
              </a:spcAft>
              <a:defRPr kern="1200">
                <a:solidFill>
                  <a:schemeClr val="tx1"/>
                </a:solidFill>
                <a:latin typeface="Arial" charset="0"/>
                <a:ea typeface="+mn-ea"/>
                <a:cs typeface="Arial" charset="0"/>
              </a:defRPr>
            </a:lvl4pPr>
            <a:lvl5pPr marL="2057400" indent="-228600" algn="l" rtl="0" eaLnBrk="0" fontAlgn="base" hangingPunct="0">
              <a:spcBef>
                <a:spcPct val="0"/>
              </a:spcBef>
              <a:spcAft>
                <a:spcPct val="0"/>
              </a:spcAft>
              <a:defRPr kern="1200">
                <a:solidFill>
                  <a:schemeClr val="tx1"/>
                </a:solidFill>
                <a:latin typeface="Arial" charset="0"/>
                <a:ea typeface="+mn-ea"/>
                <a:cs typeface="Arial" charset="0"/>
              </a:defRPr>
            </a:lvl5pPr>
            <a:lvl6pPr marL="25146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6pPr>
            <a:lvl7pPr marL="29718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7pPr>
            <a:lvl8pPr marL="34290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8pPr>
            <a:lvl9pPr marL="3886200" indent="-228600" algn="l" defTabSz="914400" rtl="0" eaLnBrk="0" fontAlgn="base" latinLnBrk="0" hangingPunct="0">
              <a:spcBef>
                <a:spcPct val="0"/>
              </a:spcBef>
              <a:spcAft>
                <a:spcPct val="0"/>
              </a:spcAft>
              <a:defRPr kern="1200">
                <a:solidFill>
                  <a:schemeClr val="tx1"/>
                </a:solidFill>
                <a:latin typeface="Arial" charset="0"/>
                <a:ea typeface="+mn-ea"/>
                <a:cs typeface="Arial" charset="0"/>
              </a:defRPr>
            </a:lvl9pPr>
          </a:lstStyle>
          <a:p>
            <a:pPr eaLnBrk="1" hangingPunct="1">
              <a:defRPr/>
            </a:pPr>
            <a:fld id="{21E9C654-9076-4E3E-AB5A-15418DAF19D5}" type="slidenum">
              <a:rPr lang="en-GB" smtClean="0">
                <a:solidFill>
                  <a:srgbClr val="191919"/>
                </a:solidFill>
              </a:rPr>
              <a:pPr eaLnBrk="1" hangingPunct="1">
                <a:defRPr/>
              </a:pPr>
              <a:t>9</a:t>
            </a:fld>
            <a:r>
              <a:rPr lang="en-GB" dirty="0" smtClean="0">
                <a:solidFill>
                  <a:srgbClr val="191919"/>
                </a:solidFill>
              </a:rPr>
              <a:t> • </a:t>
            </a:r>
            <a:endParaRPr lang="en-GB" dirty="0">
              <a:solidFill>
                <a:srgbClr val="191919"/>
              </a:solidFill>
            </a:endParaRPr>
          </a:p>
        </p:txBody>
      </p:sp>
      <p:sp>
        <p:nvSpPr>
          <p:cNvPr id="15" name="TextBox 14"/>
          <p:cNvSpPr txBox="1"/>
          <p:nvPr/>
        </p:nvSpPr>
        <p:spPr>
          <a:xfrm>
            <a:off x="4977045" y="1673805"/>
            <a:ext cx="3579019" cy="3785652"/>
          </a:xfrm>
          <a:prstGeom prst="rect">
            <a:avLst/>
          </a:prstGeom>
          <a:noFill/>
        </p:spPr>
        <p:txBody>
          <a:bodyPr wrap="square" rtlCol="0">
            <a:spAutoFit/>
          </a:bodyPr>
          <a:lstStyle/>
          <a:p>
            <a:pPr marL="285750"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NII holds up despite pressure on margins</a:t>
            </a:r>
          </a:p>
          <a:p>
            <a:pPr marL="285750"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742950" lvl="1" indent="-28575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Negative interest rates in Denmark, Finland and Sweden </a:t>
            </a:r>
          </a:p>
          <a:p>
            <a:pPr marL="742950" lvl="1" indent="-28575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355600" lvl="1" indent="-35560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Strong result in Treasury due to positioning for lower rates</a:t>
            </a:r>
          </a:p>
          <a:p>
            <a:pPr marL="355600" lvl="1" indent="-35560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355600" lvl="1" indent="-35560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One additional interest day adds EUR 15m</a:t>
            </a:r>
          </a:p>
          <a:p>
            <a:pPr marL="355600" lvl="1" indent="-355600">
              <a:buFont typeface="Arial" panose="020B0604020202020204" pitchFamily="34" charset="0"/>
              <a:buChar char="•"/>
            </a:pPr>
            <a:endParaRPr lang="en-US" sz="800" dirty="0">
              <a:solidFill>
                <a:srgbClr val="4C749A"/>
              </a:solidFill>
              <a:latin typeface="Arial" panose="020B0604020202020204" pitchFamily="34" charset="0"/>
              <a:cs typeface="Arial" panose="020B0604020202020204" pitchFamily="34" charset="0"/>
            </a:endParaRPr>
          </a:p>
          <a:p>
            <a:pPr marL="355600" lvl="1" indent="-355600">
              <a:buFont typeface="Arial" panose="020B0604020202020204" pitchFamily="34" charset="0"/>
              <a:buChar char="•"/>
            </a:pPr>
            <a:r>
              <a:rPr lang="en-US" sz="1600" dirty="0" smtClean="0">
                <a:solidFill>
                  <a:srgbClr val="4C749A"/>
                </a:solidFill>
                <a:latin typeface="Arial" panose="020B0604020202020204" pitchFamily="34" charset="0"/>
                <a:cs typeface="Arial" panose="020B0604020202020204" pitchFamily="34" charset="0"/>
              </a:rPr>
              <a:t>Positive impact from currencies</a:t>
            </a:r>
            <a:endParaRPr lang="en-US" sz="1600" dirty="0">
              <a:solidFill>
                <a:srgbClr val="4C749A"/>
              </a:solidFill>
              <a:latin typeface="Arial" panose="020B0604020202020204" pitchFamily="34" charset="0"/>
              <a:cs typeface="Arial" panose="020B0604020202020204" pitchFamily="34" charset="0"/>
            </a:endParaRPr>
          </a:p>
          <a:p>
            <a:pPr lvl="1"/>
            <a:endParaRPr lang="en-US" sz="800" dirty="0">
              <a:solidFill>
                <a:srgbClr val="4C749A"/>
              </a:solidFill>
            </a:endParaRPr>
          </a:p>
          <a:p>
            <a:endParaRPr lang="en-US" sz="800" dirty="0">
              <a:solidFill>
                <a:srgbClr val="4C749A"/>
              </a:solidFill>
            </a:endParaRPr>
          </a:p>
          <a:p>
            <a:endParaRPr lang="en-US" sz="800" dirty="0">
              <a:solidFill>
                <a:srgbClr val="4C749A"/>
              </a:solidFill>
            </a:endParaRPr>
          </a:p>
          <a:p>
            <a:pPr marL="285750" indent="-285750">
              <a:buFont typeface="Arial" panose="020B0604020202020204" pitchFamily="34" charset="0"/>
              <a:buChar char="•"/>
            </a:pPr>
            <a:endParaRPr lang="en-US" sz="1600" dirty="0">
              <a:solidFill>
                <a:srgbClr val="4C749A"/>
              </a:solidFill>
            </a:endParaRPr>
          </a:p>
        </p:txBody>
      </p:sp>
    </p:spTree>
    <p:extLst>
      <p:ext uri="{BB962C8B-B14F-4D97-AF65-F5344CB8AC3E}">
        <p14:creationId xmlns:p14="http://schemas.microsoft.com/office/powerpoint/2010/main" val="2175533813"/>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cOqWtEoijUeEPpU_S0V3Z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KBal4e8yOEmbJQWmjMq10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UAjFzS42nUWPXfvV_gKB_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uRZ6mSDzW0WeOi2MC_VoQ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uRZ6mSDzW0WeOi2MC_VoQ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wygdtHor8Ui8CiU0HmAM3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wygdtHor8Ui8CiU0HmAM3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wygdtHor8Ui8CiU0HmAM3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wygdtHor8Ui8CiU0HmAM3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KBal4e8yOEmbJQWmjMq10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UAjFzS42nUWPXfvV_gKB_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uRZ6mSDzW0WeOi2MC_VoQ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uRZ6mSDzW0WeOi2MC_VoQ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uRZ6mSDzW0WeOi2MC_VoQ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LgRUXa1Cx0aoDbSS7YzNxQ"/>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lECUPJM8ekWqLkaIQsi5Hw"/>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Z7EkHHOMoUei1PgpMkg1Jw"/>
</p:tagLst>
</file>

<file path=ppt/tags/tag3.xml><?xml version="1.0" encoding="utf-8"?>
<p:tagLst xmlns:a="http://schemas.openxmlformats.org/drawingml/2006/main" xmlns:r="http://schemas.openxmlformats.org/officeDocument/2006/relationships" xmlns:p="http://schemas.openxmlformats.org/presentationml/2006/main">
  <p:tag name="LEGALDAYONE" val="True"/>
  <p:tag name="PITCHBOOKPALETTE" val="3.5"/>
  <p:tag name="DEFAULTLEFT" val="p666!3750"/>
  <p:tag name="DEFAULTTOP" val="p298!7500"/>
  <p:tag name="DEFAULTWIDTH" val="p80!2500"/>
  <p:tag name="DEFAULTHEIGHT" val="p24"/>
  <p:tag name="ISLOCKED" val="Tru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hE0TLLJMB0uM_MuiP5ElI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fstRVYd860692MYyBan3S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Ypa0r2V0BkyoNT2OKPhrN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Ypa0r2V0BkyoNT2OKPhrN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Ypa0r2V0BkyoNT2OKPhrN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Ypa0r2V0BkyoNT2OKPhrN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qE3JKVLbUexYljEn8xkA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BjAZJOuLRkuJiaIPs59lt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Z7EkHHOMoUei1PgpMkg1Jw"/>
</p:tagLst>
</file>

<file path=ppt/tags/tag4.xml><?xml version="1.0" encoding="utf-8"?>
<p:tagLst xmlns:a="http://schemas.openxmlformats.org/drawingml/2006/main" xmlns:r="http://schemas.openxmlformats.org/officeDocument/2006/relationships" xmlns:p="http://schemas.openxmlformats.org/presentationml/2006/main">
  <p:tag name="LEGALDAYONE" val="True"/>
  <p:tag name="PITCHBOOKPALETTE" val="3.5"/>
  <p:tag name="DEFAULTLEFT" val="p666!3750"/>
  <p:tag name="DEFAULTTOP" val="p298!7500"/>
  <p:tag name="DEFAULTWIDTH" val="p80!2500"/>
  <p:tag name="DEFAULTHEIGHT" val="p24"/>
  <p:tag name="ISLOCKED" val="True"/>
</p:tagLst>
</file>

<file path=ppt/tags/tag5.xml><?xml version="1.0" encoding="utf-8"?>
<p:tagLst xmlns:a="http://schemas.openxmlformats.org/drawingml/2006/main" xmlns:r="http://schemas.openxmlformats.org/officeDocument/2006/relationships" xmlns:p="http://schemas.openxmlformats.org/presentationml/2006/main">
  <p:tag name="LEGALDAYONE" val="True"/>
  <p:tag name="PITCHBOOKPALETTE" val="3.5"/>
  <p:tag name="DEFAULTLEFT" val="p666!3750"/>
  <p:tag name="DEFAULTTOP" val="p298!7500"/>
  <p:tag name="DEFAULTWIDTH" val="p80!2500"/>
  <p:tag name="DEFAULTHEIGHT" val="p24"/>
  <p:tag name="ISLOCKED" val="Tru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vUlBU2fmbkWhkWAif3mhu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cia8rVgM9kmGYYrqxbH3M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yHk4ztVN4067wH3GFQ8fWw"/>
</p:tagLst>
</file>

<file path=ppt/theme/theme1.xml><?xml version="1.0" encoding="utf-8"?>
<a:theme xmlns:a="http://schemas.openxmlformats.org/drawingml/2006/main" name="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0.xml><?xml version="1.0" encoding="utf-8"?>
<a:theme xmlns:a="http://schemas.openxmlformats.org/drawingml/2006/main" name="6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1.xml><?xml version="1.0" encoding="utf-8"?>
<a:theme xmlns:a="http://schemas.openxmlformats.org/drawingml/2006/main" name="7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2.xml><?xml version="1.0" encoding="utf-8"?>
<a:theme xmlns:a="http://schemas.openxmlformats.org/drawingml/2006/main" name="3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3.xml><?xml version="1.0" encoding="utf-8"?>
<a:theme xmlns:a="http://schemas.openxmlformats.org/drawingml/2006/main" name="8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4.xml><?xml version="1.0" encoding="utf-8"?>
<a:theme xmlns:a="http://schemas.openxmlformats.org/drawingml/2006/main" name="4_Nordea">
  <a:themeElements>
    <a:clrScheme name="Nordea">
      <a:dk1>
        <a:srgbClr val="191919"/>
      </a:dk1>
      <a:lt1>
        <a:srgbClr val="FFFFFF"/>
      </a:lt1>
      <a:dk2>
        <a:srgbClr val="005284"/>
      </a:dk2>
      <a:lt2>
        <a:srgbClr val="779ABC"/>
      </a:lt2>
      <a:accent1>
        <a:srgbClr val="A9AF00"/>
      </a:accent1>
      <a:accent2>
        <a:srgbClr val="D1D175"/>
      </a:accent2>
      <a:accent3>
        <a:srgbClr val="CCD8DE"/>
      </a:accent3>
      <a:accent4>
        <a:srgbClr val="AA0000"/>
      </a:accent4>
      <a:accent5>
        <a:srgbClr val="CC6600"/>
      </a:accent5>
      <a:accent6>
        <a:srgbClr val="E8BD00"/>
      </a:accent6>
      <a:hlink>
        <a:srgbClr val="005284"/>
      </a:hlink>
      <a:folHlink>
        <a:srgbClr val="66003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5.xml><?xml version="1.0" encoding="utf-8"?>
<a:theme xmlns:a="http://schemas.openxmlformats.org/drawingml/2006/main" name="5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6.xml><?xml version="1.0" encoding="utf-8"?>
<a:theme xmlns:a="http://schemas.openxmlformats.org/drawingml/2006/main" name="7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7.xml><?xml version="1.0" encoding="utf-8"?>
<a:theme xmlns:a="http://schemas.openxmlformats.org/drawingml/2006/main" name="8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8.xml><?xml version="1.0" encoding="utf-8"?>
<a:theme xmlns:a="http://schemas.openxmlformats.org/drawingml/2006/main" name="6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19.xml><?xml version="1.0" encoding="utf-8"?>
<a:theme xmlns:a="http://schemas.openxmlformats.org/drawingml/2006/main" name="9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xml><?xml version="1.0" encoding="utf-8"?>
<a:theme xmlns:a="http://schemas.openxmlformats.org/drawingml/2006/main" name="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0.xml><?xml version="1.0" encoding="utf-8"?>
<a:theme xmlns:a="http://schemas.openxmlformats.org/drawingml/2006/main" name="10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1.xml><?xml version="1.0" encoding="utf-8"?>
<a:theme xmlns:a="http://schemas.openxmlformats.org/drawingml/2006/main" name="11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2.xml><?xml version="1.0" encoding="utf-8"?>
<a:theme xmlns:a="http://schemas.openxmlformats.org/drawingml/2006/main" name="12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3.xml><?xml version="1.0" encoding="utf-8"?>
<a:theme xmlns:a="http://schemas.openxmlformats.org/drawingml/2006/main" name="9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4.xml><?xml version="1.0" encoding="utf-8"?>
<a:theme xmlns:a="http://schemas.openxmlformats.org/drawingml/2006/main" name="10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5.xml><?xml version="1.0" encoding="utf-8"?>
<a:theme xmlns:a="http://schemas.openxmlformats.org/drawingml/2006/main" name="13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6.xml><?xml version="1.0" encoding="utf-8"?>
<a:theme xmlns:a="http://schemas.openxmlformats.org/drawingml/2006/main" name="11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7.xml><?xml version="1.0" encoding="utf-8"?>
<a:theme xmlns:a="http://schemas.openxmlformats.org/drawingml/2006/main" name="12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8.xml><?xml version="1.0" encoding="utf-8"?>
<a:theme xmlns:a="http://schemas.openxmlformats.org/drawingml/2006/main" name="14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29.xml><?xml version="1.0" encoding="utf-8"?>
<a:theme xmlns:a="http://schemas.openxmlformats.org/drawingml/2006/main" name="15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xml><?xml version="1.0" encoding="utf-8"?>
<a:theme xmlns:a="http://schemas.openxmlformats.org/drawingml/2006/main" name="1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0.xml><?xml version="1.0" encoding="utf-8"?>
<a:theme xmlns:a="http://schemas.openxmlformats.org/drawingml/2006/main" name="13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1.xml><?xml version="1.0" encoding="utf-8"?>
<a:theme xmlns:a="http://schemas.openxmlformats.org/drawingml/2006/main" name="14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2.xml><?xml version="1.0" encoding="utf-8"?>
<a:theme xmlns:a="http://schemas.openxmlformats.org/drawingml/2006/main" name="15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3.xml><?xml version="1.0" encoding="utf-8"?>
<a:theme xmlns:a="http://schemas.openxmlformats.org/drawingml/2006/main" name="16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4.xml><?xml version="1.0" encoding="utf-8"?>
<a:theme xmlns:a="http://schemas.openxmlformats.org/drawingml/2006/main" name="16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5.xml><?xml version="1.0" encoding="utf-8"?>
<a:theme xmlns:a="http://schemas.openxmlformats.org/drawingml/2006/main" name="17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6.xml><?xml version="1.0" encoding="utf-8"?>
<a:theme xmlns:a="http://schemas.openxmlformats.org/drawingml/2006/main" name="18_Nordea">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7.xml><?xml version="1.0" encoding="utf-8"?>
<a:theme xmlns:a="http://schemas.openxmlformats.org/drawingml/2006/main" name="19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8.xml><?xml version="1.0" encoding="utf-8"?>
<a:theme xmlns:a="http://schemas.openxmlformats.org/drawingml/2006/main" name="39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39.xml><?xml version="1.0" encoding="utf-8"?>
<a:theme xmlns:a="http://schemas.openxmlformats.org/drawingml/2006/main" name="20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xml><?xml version="1.0" encoding="utf-8"?>
<a:theme xmlns:a="http://schemas.openxmlformats.org/drawingml/2006/main" name="2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0.xml><?xml version="1.0" encoding="utf-8"?>
<a:theme xmlns:a="http://schemas.openxmlformats.org/drawingml/2006/main" name="21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1.xml><?xml version="1.0" encoding="utf-8"?>
<a:theme xmlns:a="http://schemas.openxmlformats.org/drawingml/2006/main" name="22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2.xml><?xml version="1.0" encoding="utf-8"?>
<a:theme xmlns:a="http://schemas.openxmlformats.org/drawingml/2006/main" name="23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3.xml><?xml version="1.0" encoding="utf-8"?>
<a:theme xmlns:a="http://schemas.openxmlformats.org/drawingml/2006/main" name="24_Nordea">
  <a:themeElements>
    <a:clrScheme name="Nordea">
      <a:dk1>
        <a:srgbClr val="191919"/>
      </a:dk1>
      <a:lt1>
        <a:srgbClr val="FFFFFF"/>
      </a:lt1>
      <a:dk2>
        <a:srgbClr val="779ABC"/>
      </a:dk2>
      <a:lt2>
        <a:srgbClr val="005284"/>
      </a:lt2>
      <a:accent1>
        <a:srgbClr val="CCD8DE"/>
      </a:accent1>
      <a:accent2>
        <a:srgbClr val="A9AF00"/>
      </a:accent2>
      <a:accent3>
        <a:srgbClr val="D1D175"/>
      </a:accent3>
      <a:accent4>
        <a:srgbClr val="CC6600"/>
      </a:accent4>
      <a:accent5>
        <a:srgbClr val="AA0000"/>
      </a:accent5>
      <a:accent6>
        <a:srgbClr val="CC3300"/>
      </a:accent6>
      <a:hlink>
        <a:srgbClr val="E8BD00"/>
      </a:hlink>
      <a:folHlink>
        <a:srgbClr val="E5EAEF"/>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4.xml><?xml version="1.0" encoding="utf-8"?>
<a:theme xmlns:a="http://schemas.openxmlformats.org/drawingml/2006/main" name="37_Nordea">
  <a:themeElements>
    <a:clrScheme name="Nordea">
      <a:dk1>
        <a:srgbClr val="191919"/>
      </a:dk1>
      <a:lt1>
        <a:srgbClr val="FFFFFF"/>
      </a:lt1>
      <a:dk2>
        <a:srgbClr val="779ABC"/>
      </a:dk2>
      <a:lt2>
        <a:srgbClr val="005284"/>
      </a:lt2>
      <a:accent1>
        <a:srgbClr val="A9AF00"/>
      </a:accent1>
      <a:accent2>
        <a:srgbClr val="D1D175"/>
      </a:accent2>
      <a:accent3>
        <a:srgbClr val="CCD8DE"/>
      </a:accent3>
      <a:accent4>
        <a:srgbClr val="AA0000"/>
      </a:accent4>
      <a:accent5>
        <a:srgbClr val="CC6600"/>
      </a:accent5>
      <a:accent6>
        <a:srgbClr val="E8BD00"/>
      </a:accent6>
      <a:hlink>
        <a:srgbClr val="660033"/>
      </a:hlink>
      <a:folHlink>
        <a:srgbClr val="E5EAEF"/>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lumMod val="20000"/>
            <a:lumOff val="80000"/>
          </a:schemeClr>
        </a:solidFill>
        <a:ln>
          <a:noFill/>
        </a:ln>
      </a:spPr>
      <a:bodyPr rtlCol="0" anchor="ctr"/>
      <a:lstStyle>
        <a:defPP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5.xml><?xml version="1.0" encoding="utf-8"?>
<a:theme xmlns:a="http://schemas.openxmlformats.org/drawingml/2006/main" name="27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6.xml><?xml version="1.0" encoding="utf-8"?>
<a:theme xmlns:a="http://schemas.openxmlformats.org/drawingml/2006/main" name="25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7.xml><?xml version="1.0" encoding="utf-8"?>
<a:theme xmlns:a="http://schemas.openxmlformats.org/drawingml/2006/main" name="46_Nordea">
  <a:themeElements>
    <a:clrScheme name="Nordea">
      <a:dk1>
        <a:srgbClr val="191919"/>
      </a:dk1>
      <a:lt1>
        <a:srgbClr val="FFFFFF"/>
      </a:lt1>
      <a:dk2>
        <a:srgbClr val="005284"/>
      </a:dk2>
      <a:lt2>
        <a:srgbClr val="779ABC"/>
      </a:lt2>
      <a:accent1>
        <a:srgbClr val="A9AF00"/>
      </a:accent1>
      <a:accent2>
        <a:srgbClr val="D1D175"/>
      </a:accent2>
      <a:accent3>
        <a:srgbClr val="CCD8DE"/>
      </a:accent3>
      <a:accent4>
        <a:srgbClr val="AA0000"/>
      </a:accent4>
      <a:accent5>
        <a:srgbClr val="CC6600"/>
      </a:accent5>
      <a:accent6>
        <a:srgbClr val="E8BD00"/>
      </a:accent6>
      <a:hlink>
        <a:srgbClr val="005284"/>
      </a:hlink>
      <a:folHlink>
        <a:srgbClr val="66003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8.xml><?xml version="1.0" encoding="utf-8"?>
<a:theme xmlns:a="http://schemas.openxmlformats.org/drawingml/2006/main" name="26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49.xml><?xml version="1.0" encoding="utf-8"?>
<a:theme xmlns:a="http://schemas.openxmlformats.org/drawingml/2006/main" name="17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xml><?xml version="1.0" encoding="utf-8"?>
<a:theme xmlns:a="http://schemas.openxmlformats.org/drawingml/2006/main" name="3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0.xml><?xml version="1.0" encoding="utf-8"?>
<a:theme xmlns:a="http://schemas.openxmlformats.org/drawingml/2006/main" name="18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1.xml><?xml version="1.0" encoding="utf-8"?>
<a:theme xmlns:a="http://schemas.openxmlformats.org/drawingml/2006/main" name="19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2.xml><?xml version="1.0" encoding="utf-8"?>
<a:theme xmlns:a="http://schemas.openxmlformats.org/drawingml/2006/main" name="20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3.xml><?xml version="1.0" encoding="utf-8"?>
<a:theme xmlns:a="http://schemas.openxmlformats.org/drawingml/2006/main" name="21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4.xml><?xml version="1.0" encoding="utf-8"?>
<a:theme xmlns:a="http://schemas.openxmlformats.org/drawingml/2006/main" name="28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5.xml><?xml version="1.0" encoding="utf-8"?>
<a:theme xmlns:a="http://schemas.openxmlformats.org/drawingml/2006/main" name="29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6.xml><?xml version="1.0" encoding="utf-8"?>
<a:theme xmlns:a="http://schemas.openxmlformats.org/drawingml/2006/main" name="30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7.xml><?xml version="1.0" encoding="utf-8"?>
<a:theme xmlns:a="http://schemas.openxmlformats.org/drawingml/2006/main" name="31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8.xml><?xml version="1.0" encoding="utf-8"?>
<a:theme xmlns:a="http://schemas.openxmlformats.org/drawingml/2006/main" name="32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59.xml><?xml version="1.0" encoding="utf-8"?>
<a:theme xmlns:a="http://schemas.openxmlformats.org/drawingml/2006/main" name="34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xml><?xml version="1.0" encoding="utf-8"?>
<a:theme xmlns:a="http://schemas.openxmlformats.org/drawingml/2006/main" name="4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0.xml><?xml version="1.0" encoding="utf-8"?>
<a:theme xmlns:a="http://schemas.openxmlformats.org/drawingml/2006/main" name="33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1.xml><?xml version="1.0" encoding="utf-8"?>
<a:theme xmlns:a="http://schemas.openxmlformats.org/drawingml/2006/main" name="22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2.xml><?xml version="1.0" encoding="utf-8"?>
<a:theme xmlns:a="http://schemas.openxmlformats.org/drawingml/2006/main" name="35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3.xml><?xml version="1.0" encoding="utf-8"?>
<a:theme xmlns:a="http://schemas.openxmlformats.org/drawingml/2006/main" name="36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4.xml><?xml version="1.0" encoding="utf-8"?>
<a:theme xmlns:a="http://schemas.openxmlformats.org/drawingml/2006/main" name="38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5.xml><?xml version="1.0" encoding="utf-8"?>
<a:theme xmlns:a="http://schemas.openxmlformats.org/drawingml/2006/main" name="40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6.xml><?xml version="1.0" encoding="utf-8"?>
<a:theme xmlns:a="http://schemas.openxmlformats.org/drawingml/2006/main" name="41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AkzidenzGroteskNordea"/>
        <a:ea typeface=""/>
        <a:cs typeface=""/>
      </a:majorFont>
      <a:minorFont>
        <a:latin typeface="AkzidenzGroteskNorde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44_Nordea">
  <a:themeElements>
    <a:clrScheme name="Nordea">
      <a:dk1>
        <a:srgbClr val="191919"/>
      </a:dk1>
      <a:lt1>
        <a:srgbClr val="FFFFFF"/>
      </a:lt1>
      <a:dk2>
        <a:srgbClr val="779ABC"/>
      </a:dk2>
      <a:lt2>
        <a:srgbClr val="005284"/>
      </a:lt2>
      <a:accent1>
        <a:srgbClr val="A9AF00"/>
      </a:accent1>
      <a:accent2>
        <a:srgbClr val="D1D175"/>
      </a:accent2>
      <a:accent3>
        <a:srgbClr val="CCD8DE"/>
      </a:accent3>
      <a:accent4>
        <a:srgbClr val="AA0000"/>
      </a:accent4>
      <a:accent5>
        <a:srgbClr val="CC6600"/>
      </a:accent5>
      <a:accent6>
        <a:srgbClr val="E8BD00"/>
      </a:accent6>
      <a:hlink>
        <a:srgbClr val="660033"/>
      </a:hlink>
      <a:folHlink>
        <a:srgbClr val="E5EAEF"/>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4"/>
          </a:solidFill>
        </a:ln>
      </a:spPr>
      <a:bodyPr rtlCol="0" anchor="ctr"/>
      <a:lstStyle>
        <a:defPPr algn="ctr">
          <a:defRPr/>
        </a:defPPr>
      </a:lstStyle>
      <a:style>
        <a:lnRef idx="2">
          <a:schemeClr val="accent6"/>
        </a:lnRef>
        <a:fillRef idx="1">
          <a:schemeClr val="lt1"/>
        </a:fillRef>
        <a:effectRef idx="0">
          <a:schemeClr val="accent6"/>
        </a:effectRef>
        <a:fontRef idx="minor">
          <a:schemeClr val="dk1"/>
        </a:fontRef>
      </a:style>
    </a:spDef>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69.xml><?xml version="1.0" encoding="utf-8"?>
<a:theme xmlns:a="http://schemas.openxmlformats.org/drawingml/2006/main" name="45_Nordea">
  <a:themeElements>
    <a:clrScheme name="Nordea">
      <a:dk1>
        <a:srgbClr val="191919"/>
      </a:dk1>
      <a:lt1>
        <a:srgbClr val="FFFFFF"/>
      </a:lt1>
      <a:dk2>
        <a:srgbClr val="779ABC"/>
      </a:dk2>
      <a:lt2>
        <a:srgbClr val="005284"/>
      </a:lt2>
      <a:accent1>
        <a:srgbClr val="A9AF00"/>
      </a:accent1>
      <a:accent2>
        <a:srgbClr val="D1D175"/>
      </a:accent2>
      <a:accent3>
        <a:srgbClr val="CCD8DE"/>
      </a:accent3>
      <a:accent4>
        <a:srgbClr val="AA0000"/>
      </a:accent4>
      <a:accent5>
        <a:srgbClr val="CC6600"/>
      </a:accent5>
      <a:accent6>
        <a:srgbClr val="E8BD00"/>
      </a:accent6>
      <a:hlink>
        <a:srgbClr val="660033"/>
      </a:hlink>
      <a:folHlink>
        <a:srgbClr val="E5EAEF"/>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4"/>
          </a:solidFill>
        </a:ln>
      </a:spPr>
      <a:bodyPr rtlCol="0" anchor="ctr"/>
      <a:lstStyle>
        <a:defPPr algn="ctr">
          <a:defRPr/>
        </a:defPPr>
      </a:lstStyle>
      <a:style>
        <a:lnRef idx="2">
          <a:schemeClr val="accent6"/>
        </a:lnRef>
        <a:fillRef idx="1">
          <a:schemeClr val="lt1"/>
        </a:fillRef>
        <a:effectRef idx="0">
          <a:schemeClr val="accent6"/>
        </a:effectRef>
        <a:fontRef idx="minor">
          <a:schemeClr val="dk1"/>
        </a:fontRef>
      </a:style>
    </a:spDef>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7.xml><?xml version="1.0" encoding="utf-8"?>
<a:theme xmlns:a="http://schemas.openxmlformats.org/drawingml/2006/main" name="1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7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AkzidenzGroteskNordea"/>
        <a:ea typeface=""/>
        <a:cs typeface=""/>
      </a:majorFont>
      <a:minorFont>
        <a:latin typeface="AkzidenzGroteskNorde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1.xml><?xml version="1.0" encoding="utf-8"?>
<a:theme xmlns:a="http://schemas.openxmlformats.org/drawingml/2006/main" name="42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7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Nordea">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9.xml><?xml version="1.0" encoding="utf-8"?>
<a:theme xmlns:a="http://schemas.openxmlformats.org/drawingml/2006/main" name="5_Theme">
  <a:themeElements>
    <a:clrScheme name="Custom 74">
      <a:dk1>
        <a:srgbClr val="191919"/>
      </a:dk1>
      <a:lt1>
        <a:srgbClr val="FFFFFF"/>
      </a:lt1>
      <a:dk2>
        <a:srgbClr val="779ABC"/>
      </a:dk2>
      <a:lt2>
        <a:srgbClr val="0060A1"/>
      </a:lt2>
      <a:accent1>
        <a:srgbClr val="0060A1"/>
      </a:accent1>
      <a:accent2>
        <a:srgbClr val="E16A03"/>
      </a:accent2>
      <a:accent3>
        <a:srgbClr val="0190A3"/>
      </a:accent3>
      <a:accent4>
        <a:srgbClr val="A3996F"/>
      </a:accent4>
      <a:accent5>
        <a:srgbClr val="AF5046"/>
      </a:accent5>
      <a:accent6>
        <a:srgbClr val="7F7F7F"/>
      </a:accent6>
      <a:hlink>
        <a:srgbClr val="E9AA00"/>
      </a:hlink>
      <a:folHlink>
        <a:srgbClr val="A35273"/>
      </a:folHlink>
    </a:clrScheme>
    <a:fontScheme name="Nordea">
      <a:maj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rde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9999" dist="19999" dir="5400000" rotWithShape="0">
              <a:srgbClr val="000000">
                <a:alpha val="37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tint val="99000"/>
          </a:scheme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custClrLst>
    <a:custClr name="Brand blue">
      <a:srgbClr val="005284"/>
    </a:custClr>
    <a:custClr name="Brand blue 01">
      <a:srgbClr val="779ABC"/>
    </a:custClr>
    <a:custClr name="Brand blue 02">
      <a:srgbClr val="CCD8DE"/>
    </a:custClr>
    <a:custClr name="Brand blue 03">
      <a:srgbClr val="E5EAEF"/>
    </a:custClr>
    <a:custClr name="Dust Green 01">
      <a:srgbClr val="968F69"/>
    </a:custClr>
    <a:custClr name="Dust Green 02">
      <a:srgbClr val="C5BC89"/>
    </a:custClr>
    <a:custClr name="Dust Green 03">
      <a:srgbClr val="D9D5BE"/>
    </a:custClr>
    <a:custClr name="Cool Grey 01">
      <a:srgbClr val="999999"/>
    </a:custClr>
    <a:custClr name="Cool Grey 02">
      <a:srgbClr val="CCCCCC"/>
    </a:custClr>
    <a:custClr name="Cool Grey 03">
      <a:srgbClr val="E4E3E3"/>
    </a:custClr>
    <a:custClr name="Green 01">
      <a:srgbClr val="A9AF00"/>
    </a:custClr>
    <a:custClr name="Green 02">
      <a:srgbClr val="D8DB7F"/>
    </a:custClr>
    <a:custClr name="Green 03">
      <a:srgbClr val="EFF1CC"/>
    </a:custClr>
    <a:custClr name="Dark Blue">
      <a:srgbClr val="003366"/>
    </a:custClr>
    <a:custClr name="Orange">
      <a:srgbClr val="CC6600"/>
    </a:custClr>
    <a:custClr name="Dark Orange">
      <a:srgbClr val="CC3300"/>
    </a:custClr>
    <a:custClr name="Brown">
      <a:srgbClr val="AA0000"/>
    </a:custClr>
    <a:custClr name="Yellow">
      <a:srgbClr val="E8BD00"/>
    </a:custClr>
    <a:custClr name="Red">
      <a:srgbClr val="C1004F"/>
    </a:custClr>
    <a:custClr name="Petrol">
      <a:srgbClr val="660033"/>
    </a:custClr>
    <a:custClr name="Olive">
      <a:srgbClr val="999933"/>
    </a:custClr>
    <a:custClr name="Light Olive">
      <a:srgbClr val="F3EFC3"/>
    </a:custClr>
  </a:custClr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AkzidenzGroteskNordea"/>
      <a:ea typeface=""/>
      <a:cs typeface=""/>
    </a:majorFont>
    <a:minorFont>
      <a:latin typeface="AkzidenzGroteskNorde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_IBD">
    <a:dk1>
      <a:srgbClr val="000000"/>
    </a:dk1>
    <a:lt1>
      <a:srgbClr val="FFFFFF"/>
    </a:lt1>
    <a:dk2>
      <a:srgbClr val="00355F"/>
    </a:dk2>
    <a:lt2>
      <a:srgbClr val="4D4D4D"/>
    </a:lt2>
    <a:accent1>
      <a:srgbClr val="20396D"/>
    </a:accent1>
    <a:accent2>
      <a:srgbClr val="7399C6"/>
    </a:accent2>
    <a:accent3>
      <a:srgbClr val="AC0000"/>
    </a:accent3>
    <a:accent4>
      <a:srgbClr val="F48A20"/>
    </a:accent4>
    <a:accent5>
      <a:srgbClr val="E3D900"/>
    </a:accent5>
    <a:accent6>
      <a:srgbClr val="339966"/>
    </a:accent6>
    <a:hlink>
      <a:srgbClr val="0000FF"/>
    </a:hlink>
    <a:folHlink>
      <a:srgbClr val="FF00F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Nordea</Template>
  <TotalTime>60696</TotalTime>
  <Words>3709</Words>
  <Application>Microsoft Office PowerPoint</Application>
  <PresentationFormat>On-screen Show (4:3)</PresentationFormat>
  <Paragraphs>987</Paragraphs>
  <Slides>41</Slides>
  <Notes>10</Notes>
  <HiddenSlides>0</HiddenSlides>
  <MMClips>0</MMClips>
  <ScaleCrop>false</ScaleCrop>
  <HeadingPairs>
    <vt:vector size="6" baseType="variant">
      <vt:variant>
        <vt:lpstr>Theme</vt:lpstr>
      </vt:variant>
      <vt:variant>
        <vt:i4>71</vt:i4>
      </vt:variant>
      <vt:variant>
        <vt:lpstr>Embedded OLE Servers</vt:lpstr>
      </vt:variant>
      <vt:variant>
        <vt:i4>5</vt:i4>
      </vt:variant>
      <vt:variant>
        <vt:lpstr>Slide Titles</vt:lpstr>
      </vt:variant>
      <vt:variant>
        <vt:i4>41</vt:i4>
      </vt:variant>
    </vt:vector>
  </HeadingPairs>
  <TitlesOfParts>
    <vt:vector size="117" baseType="lpstr">
      <vt:lpstr>Nordea</vt:lpstr>
      <vt:lpstr>Theme</vt:lpstr>
      <vt:lpstr>1_Theme</vt:lpstr>
      <vt:lpstr>2_Theme</vt:lpstr>
      <vt:lpstr>3_Theme</vt:lpstr>
      <vt:lpstr>4_Theme</vt:lpstr>
      <vt:lpstr>1_Nordea</vt:lpstr>
      <vt:lpstr>2_Nordea</vt:lpstr>
      <vt:lpstr>5_Theme</vt:lpstr>
      <vt:lpstr>6_Theme</vt:lpstr>
      <vt:lpstr>7_Theme</vt:lpstr>
      <vt:lpstr>3_Nordea</vt:lpstr>
      <vt:lpstr>8_Theme</vt:lpstr>
      <vt:lpstr>4_Nordea</vt:lpstr>
      <vt:lpstr>5_Nordea</vt:lpstr>
      <vt:lpstr>7_Nordea</vt:lpstr>
      <vt:lpstr>8_Nordea</vt:lpstr>
      <vt:lpstr>6_Nordea</vt:lpstr>
      <vt:lpstr>9_Nordea</vt:lpstr>
      <vt:lpstr>10_Nordea</vt:lpstr>
      <vt:lpstr>11_Nordea</vt:lpstr>
      <vt:lpstr>12_Nordea</vt:lpstr>
      <vt:lpstr>9_Theme</vt:lpstr>
      <vt:lpstr>10_Theme</vt:lpstr>
      <vt:lpstr>13_Nordea</vt:lpstr>
      <vt:lpstr>11_Theme</vt:lpstr>
      <vt:lpstr>12_Theme</vt:lpstr>
      <vt:lpstr>14_Nordea</vt:lpstr>
      <vt:lpstr>15_Nordea</vt:lpstr>
      <vt:lpstr>13_Theme</vt:lpstr>
      <vt:lpstr>14_Theme</vt:lpstr>
      <vt:lpstr>15_Theme</vt:lpstr>
      <vt:lpstr>16_Theme</vt:lpstr>
      <vt:lpstr>16_Nordea</vt:lpstr>
      <vt:lpstr>17_Nordea</vt:lpstr>
      <vt:lpstr>18_Nordea</vt:lpstr>
      <vt:lpstr>19_Nordea</vt:lpstr>
      <vt:lpstr>39_Nordea</vt:lpstr>
      <vt:lpstr>20_Nordea</vt:lpstr>
      <vt:lpstr>21_Nordea</vt:lpstr>
      <vt:lpstr>22_Nordea</vt:lpstr>
      <vt:lpstr>23_Nordea</vt:lpstr>
      <vt:lpstr>24_Nordea</vt:lpstr>
      <vt:lpstr>37_Nordea</vt:lpstr>
      <vt:lpstr>27_Nordea</vt:lpstr>
      <vt:lpstr>25_Nordea</vt:lpstr>
      <vt:lpstr>46_Nordea</vt:lpstr>
      <vt:lpstr>26_Nordea</vt:lpstr>
      <vt:lpstr>17_Theme</vt:lpstr>
      <vt:lpstr>18_Theme</vt:lpstr>
      <vt:lpstr>19_Theme</vt:lpstr>
      <vt:lpstr>20_Theme</vt:lpstr>
      <vt:lpstr>21_Theme</vt:lpstr>
      <vt:lpstr>28_Nordea</vt:lpstr>
      <vt:lpstr>29_Nordea</vt:lpstr>
      <vt:lpstr>30_Nordea</vt:lpstr>
      <vt:lpstr>31_Nordea</vt:lpstr>
      <vt:lpstr>32_Nordea</vt:lpstr>
      <vt:lpstr>34_Nordea</vt:lpstr>
      <vt:lpstr>33_Nordea</vt:lpstr>
      <vt:lpstr>22_Theme</vt:lpstr>
      <vt:lpstr>35_Nordea</vt:lpstr>
      <vt:lpstr>36_Nordea</vt:lpstr>
      <vt:lpstr>38_Nordea</vt:lpstr>
      <vt:lpstr>40_Nordea</vt:lpstr>
      <vt:lpstr>41_Nordea</vt:lpstr>
      <vt:lpstr>Office Theme</vt:lpstr>
      <vt:lpstr>44_Nordea</vt:lpstr>
      <vt:lpstr>45_Nordea</vt:lpstr>
      <vt:lpstr>1_Office Theme</vt:lpstr>
      <vt:lpstr>42_Nordea</vt:lpstr>
      <vt:lpstr>think-cell Slide</vt:lpstr>
      <vt:lpstr>Macrobond document</vt:lpstr>
      <vt:lpstr>Worksheet</vt:lpstr>
      <vt:lpstr>Chart</vt:lpstr>
      <vt:lpstr>Microsoft Excel Chart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Strong demand for our savings and investment offering  </vt:lpstr>
      <vt:lpstr>PowerPoint Presentation</vt:lpstr>
      <vt:lpstr>PowerPoint Presentation</vt:lpstr>
      <vt:lpstr>PowerPoint Presentation</vt:lpstr>
      <vt:lpstr>PowerPoint Presentation</vt:lpstr>
      <vt:lpstr>PowerPoint Presentation</vt:lpstr>
      <vt:lpstr>PowerPoint Presentation</vt:lpstr>
      <vt:lpstr>On track towards the Future Relationship Bank</vt:lpstr>
      <vt:lpstr>Increased usage of online services and advisory</vt:lpstr>
      <vt:lpstr>PowerPoint Presentation</vt:lpstr>
      <vt:lpstr>PowerPoint Presentation</vt:lpstr>
      <vt:lpstr>PowerPoint Presentation</vt:lpstr>
      <vt:lpstr>PowerPoint Presentation</vt:lpstr>
      <vt:lpstr>Management buffer reflects Nordea’s diversified business</vt:lpstr>
      <vt:lpstr>PowerPoint Presentation</vt:lpstr>
      <vt:lpstr>Resilient Nordic economies</vt:lpstr>
      <vt:lpstr>House price development in the Nordics</vt:lpstr>
      <vt:lpstr>PowerPoint Presentation</vt:lpstr>
      <vt:lpstr>Securing funding while maintaining a prudent risk level</vt:lpstr>
      <vt:lpstr>PowerPoint Presentation</vt:lpstr>
      <vt:lpstr>Stable funding with strong market access – Q2 2015 </vt:lpstr>
      <vt:lpstr>PowerPoint Presentation</vt:lpstr>
      <vt:lpstr>Short term issuance, diversification and duration – Q2 2015</vt:lpstr>
      <vt:lpstr>Long term issuance per June 2015 – EUR 14.8bn (excl. Nordea Kredit and AT1)</vt:lpstr>
      <vt:lpstr>Nordea covered bonds – four platforms for domestic and international issuance</vt:lpstr>
      <vt:lpstr>Encumbered and unencumbered assets </vt:lpstr>
      <vt:lpstr>Maturity profile</vt:lpstr>
      <vt:lpstr>Liquidity Coverage Ratio </vt:lpstr>
      <vt:lpstr>Diversified Liquidity Buffer Composition By instrument and currency -  Q2 2015</vt:lpstr>
      <vt:lpstr>Contacts</vt:lpstr>
    </vt:vector>
  </TitlesOfParts>
  <Company>Nordea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Nordea Investor Relations</dc:creator>
  <cp:lastModifiedBy>Ehrengren, Max</cp:lastModifiedBy>
  <cp:revision>4489</cp:revision>
  <cp:lastPrinted>2015-05-04T05:31:35Z</cp:lastPrinted>
  <dcterms:created xsi:type="dcterms:W3CDTF">2012-04-22T12:54:50Z</dcterms:created>
  <dcterms:modified xsi:type="dcterms:W3CDTF">2015-08-18T10:57:05Z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oject">
    <vt:lpwstr/>
  </property>
  <property fmtid="{D5CDD505-2E9C-101B-9397-08002B2CF9AE}" pid="3" name="DocTopsCleaned">
    <vt:lpwstr>True</vt:lpwstr>
  </property>
  <property fmtid="{D5CDD505-2E9C-101B-9397-08002B2CF9AE}" pid="4" name="ShowHideDoctop">
    <vt:lpwstr>False</vt:lpwstr>
  </property>
</Properties>
</file>